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1" r:id="rId2"/>
  </p:sldMasterIdLst>
  <p:notesMasterIdLst>
    <p:notesMasterId r:id="rId100"/>
  </p:notesMasterIdLst>
  <p:handoutMasterIdLst>
    <p:handoutMasterId r:id="rId101"/>
  </p:handoutMasterIdLst>
  <p:sldIdLst>
    <p:sldId id="631" r:id="rId3"/>
    <p:sldId id="646" r:id="rId4"/>
    <p:sldId id="1003" r:id="rId5"/>
    <p:sldId id="726" r:id="rId6"/>
    <p:sldId id="756" r:id="rId7"/>
    <p:sldId id="256" r:id="rId8"/>
    <p:sldId id="712" r:id="rId9"/>
    <p:sldId id="1004" r:id="rId10"/>
    <p:sldId id="687" r:id="rId11"/>
    <p:sldId id="686" r:id="rId12"/>
    <p:sldId id="723" r:id="rId13"/>
    <p:sldId id="724" r:id="rId14"/>
    <p:sldId id="860" r:id="rId15"/>
    <p:sldId id="1005" r:id="rId16"/>
    <p:sldId id="966" r:id="rId17"/>
    <p:sldId id="974" r:id="rId18"/>
    <p:sldId id="975" r:id="rId19"/>
    <p:sldId id="994" r:id="rId20"/>
    <p:sldId id="979" r:id="rId21"/>
    <p:sldId id="983" r:id="rId22"/>
    <p:sldId id="986" r:id="rId23"/>
    <p:sldId id="987" r:id="rId24"/>
    <p:sldId id="988" r:id="rId25"/>
    <p:sldId id="1012" r:id="rId26"/>
    <p:sldId id="1013" r:id="rId27"/>
    <p:sldId id="967" r:id="rId28"/>
    <p:sldId id="1000" r:id="rId29"/>
    <p:sldId id="993" r:id="rId30"/>
    <p:sldId id="1017" r:id="rId31"/>
    <p:sldId id="996" r:id="rId32"/>
    <p:sldId id="997" r:id="rId33"/>
    <p:sldId id="1016" r:id="rId34"/>
    <p:sldId id="1019" r:id="rId35"/>
    <p:sldId id="1033" r:id="rId36"/>
    <p:sldId id="1020" r:id="rId37"/>
    <p:sldId id="1034" r:id="rId38"/>
    <p:sldId id="998" r:id="rId39"/>
    <p:sldId id="1030" r:id="rId40"/>
    <p:sldId id="1032" r:id="rId41"/>
    <p:sldId id="984" r:id="rId42"/>
    <p:sldId id="1001" r:id="rId43"/>
    <p:sldId id="989" r:id="rId44"/>
    <p:sldId id="1002" r:id="rId45"/>
    <p:sldId id="1018" r:id="rId46"/>
    <p:sldId id="1006" r:id="rId47"/>
    <p:sldId id="970" r:id="rId48"/>
    <p:sldId id="1008" r:id="rId49"/>
    <p:sldId id="1009" r:id="rId50"/>
    <p:sldId id="999" r:id="rId51"/>
    <p:sldId id="978" r:id="rId52"/>
    <p:sldId id="1007" r:id="rId53"/>
    <p:sldId id="1010" r:id="rId54"/>
    <p:sldId id="973" r:id="rId55"/>
    <p:sldId id="995" r:id="rId56"/>
    <p:sldId id="976" r:id="rId57"/>
    <p:sldId id="992" r:id="rId58"/>
    <p:sldId id="977" r:id="rId59"/>
    <p:sldId id="715" r:id="rId60"/>
    <p:sldId id="685" r:id="rId61"/>
    <p:sldId id="710" r:id="rId62"/>
    <p:sldId id="945" r:id="rId63"/>
    <p:sldId id="713" r:id="rId64"/>
    <p:sldId id="778" r:id="rId65"/>
    <p:sldId id="779" r:id="rId66"/>
    <p:sldId id="780" r:id="rId67"/>
    <p:sldId id="940" r:id="rId68"/>
    <p:sldId id="1031" r:id="rId69"/>
    <p:sldId id="1021" r:id="rId70"/>
    <p:sldId id="1028" r:id="rId71"/>
    <p:sldId id="1029" r:id="rId72"/>
    <p:sldId id="1027" r:id="rId73"/>
    <p:sldId id="1022" r:id="rId74"/>
    <p:sldId id="1023" r:id="rId75"/>
    <p:sldId id="1024" r:id="rId76"/>
    <p:sldId id="1025" r:id="rId77"/>
    <p:sldId id="1026" r:id="rId78"/>
    <p:sldId id="943" r:id="rId79"/>
    <p:sldId id="953" r:id="rId80"/>
    <p:sldId id="952" r:id="rId81"/>
    <p:sldId id="947" r:id="rId82"/>
    <p:sldId id="948" r:id="rId83"/>
    <p:sldId id="949" r:id="rId84"/>
    <p:sldId id="950" r:id="rId85"/>
    <p:sldId id="1014" r:id="rId86"/>
    <p:sldId id="1011" r:id="rId87"/>
    <p:sldId id="939" r:id="rId88"/>
    <p:sldId id="902" r:id="rId89"/>
    <p:sldId id="903" r:id="rId90"/>
    <p:sldId id="910" r:id="rId91"/>
    <p:sldId id="909" r:id="rId92"/>
    <p:sldId id="908" r:id="rId93"/>
    <p:sldId id="907" r:id="rId94"/>
    <p:sldId id="906" r:id="rId95"/>
    <p:sldId id="905" r:id="rId96"/>
    <p:sldId id="951" r:id="rId97"/>
    <p:sldId id="757" r:id="rId98"/>
    <p:sldId id="840" r:id="rId99"/>
  </p:sldIdLst>
  <p:sldSz cx="9144000" cy="6858000" type="screen4x3"/>
  <p:notesSz cx="6858000" cy="9144000"/>
  <p:defaultTextStyle>
    <a:defPPr>
      <a:defRPr lang="en-US"/>
    </a:defPPr>
    <a:lvl1pPr algn="l" rtl="0" eaLnBrk="0" fontAlgn="base" hangingPunct="0">
      <a:spcBef>
        <a:spcPct val="5000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5000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5000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5000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5000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55">
          <p15:clr>
            <a:srgbClr val="A4A3A4"/>
          </p15:clr>
        </p15:guide>
        <p15:guide id="2" pos="2884">
          <p15:clr>
            <a:srgbClr val="A4A3A4"/>
          </p15:clr>
        </p15:guide>
      </p15:sldGuideLst>
    </p:ext>
    <p:ext uri="{2D200454-40CA-4A62-9FC3-DE9A4176ACB9}">
      <p15:notesGuideLst xmlns:p15="http://schemas.microsoft.com/office/powerpoint/2012/main">
        <p15:guide id="1" orient="horz" pos="8689" userDrawn="1">
          <p15:clr>
            <a:srgbClr val="A4A3A4"/>
          </p15:clr>
        </p15:guide>
        <p15:guide id="2" pos="80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ison Elise Jarvis" initials="AJ" lastIdx="1" clrIdx="6">
    <p:extLst>
      <p:ext uri="{19B8F6BF-5375-455C-9EA6-DF929625EA0E}">
        <p15:presenceInfo xmlns:p15="http://schemas.microsoft.com/office/powerpoint/2012/main" userId="S::alja1087@colorado.edu::9d9c9a7f-d51a-4ff4-b178-59da2499ca44" providerId="AD"/>
      </p:ext>
    </p:extLst>
  </p:cmAuthor>
  <p:cmAuthor id="1" name="Justin T Miller" initials="JM" lastIdx="7" clrIdx="0">
    <p:extLst>
      <p:ext uri="{19B8F6BF-5375-455C-9EA6-DF929625EA0E}">
        <p15:presenceInfo xmlns:p15="http://schemas.microsoft.com/office/powerpoint/2012/main" userId="S::jumi1165@colorado.edu::e5773f23-e7ff-40f9-95dd-8077f8044f70" providerId="AD"/>
      </p:ext>
    </p:extLst>
  </p:cmAuthor>
  <p:cmAuthor id="2" name="Lucas Teigen" initials="LT" lastIdx="1" clrIdx="1">
    <p:extLst>
      <p:ext uri="{19B8F6BF-5375-455C-9EA6-DF929625EA0E}">
        <p15:presenceInfo xmlns:p15="http://schemas.microsoft.com/office/powerpoint/2012/main" userId="S::lute1469@colorado.edu::0f19c494-d157-4e4d-a59b-73e907aea59d" providerId="AD"/>
      </p:ext>
    </p:extLst>
  </p:cmAuthor>
  <p:cmAuthor id="3" name="Alexander Patrick Pulliam" initials="AP" lastIdx="2" clrIdx="2">
    <p:extLst>
      <p:ext uri="{19B8F6BF-5375-455C-9EA6-DF929625EA0E}">
        <p15:presenceInfo xmlns:p15="http://schemas.microsoft.com/office/powerpoint/2012/main" userId="S::alpu5924@colorado.edu::95e3886f-9381-488c-8956-61d000b28926" providerId="AD"/>
      </p:ext>
    </p:extLst>
  </p:cmAuthor>
  <p:cmAuthor id="4" name="Alexander Pulliam" initials="AP" lastIdx="1" clrIdx="3">
    <p:extLst>
      <p:ext uri="{19B8F6BF-5375-455C-9EA6-DF929625EA0E}">
        <p15:presenceInfo xmlns:p15="http://schemas.microsoft.com/office/powerpoint/2012/main" userId="Alexander Pulliam" providerId="None"/>
      </p:ext>
    </p:extLst>
  </p:cmAuthor>
  <p:cmAuthor id="5" name="Matthew Melby" initials="MM" lastIdx="1" clrIdx="4">
    <p:extLst>
      <p:ext uri="{19B8F6BF-5375-455C-9EA6-DF929625EA0E}">
        <p15:presenceInfo xmlns:p15="http://schemas.microsoft.com/office/powerpoint/2012/main" userId="S::mame5411@colorado.edu::c1b8db7c-6c61-464a-b406-a06bfb77c48a" providerId="AD"/>
      </p:ext>
    </p:extLst>
  </p:cmAuthor>
  <p:cmAuthor id="6" name="Nathan Herr" initials="NH" lastIdx="1" clrIdx="5">
    <p:extLst>
      <p:ext uri="{19B8F6BF-5375-455C-9EA6-DF929625EA0E}">
        <p15:presenceInfo xmlns:p15="http://schemas.microsoft.com/office/powerpoint/2012/main" userId="S::nahe9064@colorado.edu::052e7386-2396-48b3-a1d0-3d2577fc53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CFB87D"/>
    <a:srgbClr val="00B14F"/>
    <a:srgbClr val="FFF2CC"/>
    <a:srgbClr val="F3E0AA"/>
    <a:srgbClr val="BBD7AF"/>
    <a:srgbClr val="E4A5A3"/>
    <a:srgbClr val="F8CECD"/>
    <a:srgbClr val="FF0002"/>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0C475-2228-AD4C-EE6F-C338000213E9}" v="351" dt="2020-04-19T21:09:52.361"/>
    <p1510:client id="{3354E8A4-3999-0A4D-B213-D47D384868F4}" v="2884" dt="2020-04-20T07:40:40.089"/>
    <p1510:client id="{5D44B1F0-05F1-8F4E-AAA7-51EB22E4E86A}" v="1564" dt="2020-04-19T20:05:19.853"/>
    <p1510:client id="{7CF8F162-500A-41BB-9950-9ABB502B8980}" v="2803" dt="2020-04-20T01:26:08.539"/>
    <p1510:client id="{8A60DB32-6F9A-AD0B-D6A1-6D1F9BF18159}" v="247" dt="2020-04-20T07:48:51.321"/>
    <p1510:client id="{9FBE77D3-12DE-06CE-4D8D-3F67CDDCFE79}" v="1599" dt="2020-04-20T08:49:02.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67"/>
      </p:cViewPr>
      <p:guideLst>
        <p:guide orient="horz" pos="2155"/>
        <p:guide pos="2884"/>
      </p:guideLst>
    </p:cSldViewPr>
  </p:slideViewPr>
  <p:notesTextViewPr>
    <p:cViewPr>
      <p:scale>
        <a:sx n="1" d="1"/>
        <a:sy n="1" d="1"/>
      </p:scale>
      <p:origin x="0" y="0"/>
    </p:cViewPr>
  </p:notesTextViewPr>
  <p:notesViewPr>
    <p:cSldViewPr snapToGrid="0">
      <p:cViewPr>
        <p:scale>
          <a:sx n="1" d="2"/>
          <a:sy n="1" d="2"/>
        </p:scale>
        <p:origin x="0" y="0"/>
      </p:cViewPr>
      <p:guideLst>
        <p:guide orient="horz" pos="8689"/>
        <p:guide pos="80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microsoft.com/office/2015/10/relationships/revisionInfo" Target="revisionInfo.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1107989" cy="134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8" tIns="45879" rIns="91758" bIns="45879" numCol="1" anchor="t" anchorCtr="0" compatLnSpc="1">
            <a:prstTxWarp prst="textNoShape">
              <a:avLst/>
            </a:prstTxWarp>
          </a:bodyPr>
          <a:lstStyle>
            <a:lvl1pPr defTabSz="919163">
              <a:spcBef>
                <a:spcPct val="0"/>
              </a:spcBef>
              <a:defRPr sz="1400" b="0"/>
            </a:lvl1pPr>
          </a:lstStyle>
          <a:p>
            <a:endParaRPr lang="en-US"/>
          </a:p>
        </p:txBody>
      </p:sp>
      <p:sp>
        <p:nvSpPr>
          <p:cNvPr id="43011" name="Rectangle 3"/>
          <p:cNvSpPr>
            <a:spLocks noGrp="1" noChangeArrowheads="1"/>
          </p:cNvSpPr>
          <p:nvPr>
            <p:ph type="dt" sz="quarter" idx="1"/>
          </p:nvPr>
        </p:nvSpPr>
        <p:spPr bwMode="auto">
          <a:xfrm>
            <a:off x="1447840" y="0"/>
            <a:ext cx="1109252" cy="134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8" tIns="45879" rIns="91758" bIns="45879" numCol="1" anchor="t" anchorCtr="0" compatLnSpc="1">
            <a:prstTxWarp prst="textNoShape">
              <a:avLst/>
            </a:prstTxWarp>
          </a:bodyPr>
          <a:lstStyle>
            <a:lvl1pPr algn="r" defTabSz="919163">
              <a:spcBef>
                <a:spcPct val="0"/>
              </a:spcBef>
              <a:defRPr sz="1400" b="0"/>
            </a:lvl1pPr>
          </a:lstStyle>
          <a:p>
            <a:endParaRPr lang="en-US"/>
          </a:p>
        </p:txBody>
      </p:sp>
      <p:sp>
        <p:nvSpPr>
          <p:cNvPr id="43012" name="Rectangle 4"/>
          <p:cNvSpPr>
            <a:spLocks noGrp="1" noChangeArrowheads="1"/>
          </p:cNvSpPr>
          <p:nvPr>
            <p:ph type="ftr" sz="quarter" idx="2"/>
          </p:nvPr>
        </p:nvSpPr>
        <p:spPr bwMode="auto">
          <a:xfrm>
            <a:off x="0" y="26169316"/>
            <a:ext cx="1107989" cy="133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8" tIns="45879" rIns="91758" bIns="45879" numCol="1" anchor="b" anchorCtr="0" compatLnSpc="1">
            <a:prstTxWarp prst="textNoShape">
              <a:avLst/>
            </a:prstTxWarp>
          </a:bodyPr>
          <a:lstStyle>
            <a:lvl1pPr defTabSz="919163">
              <a:spcBef>
                <a:spcPct val="0"/>
              </a:spcBef>
              <a:defRPr sz="1400" b="0"/>
            </a:lvl1pPr>
          </a:lstStyle>
          <a:p>
            <a:endParaRPr lang="en-US"/>
          </a:p>
        </p:txBody>
      </p:sp>
      <p:sp>
        <p:nvSpPr>
          <p:cNvPr id="43013" name="Rectangle 5"/>
          <p:cNvSpPr>
            <a:spLocks noGrp="1" noChangeArrowheads="1"/>
          </p:cNvSpPr>
          <p:nvPr>
            <p:ph type="sldNum" sz="quarter" idx="3"/>
          </p:nvPr>
        </p:nvSpPr>
        <p:spPr bwMode="auto">
          <a:xfrm>
            <a:off x="1447840" y="26169316"/>
            <a:ext cx="1109252" cy="133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8" tIns="45879" rIns="91758" bIns="45879" numCol="1" anchor="b" anchorCtr="0" compatLnSpc="1">
            <a:prstTxWarp prst="textNoShape">
              <a:avLst/>
            </a:prstTxWarp>
          </a:bodyPr>
          <a:lstStyle>
            <a:lvl1pPr algn="r" defTabSz="919163">
              <a:spcBef>
                <a:spcPct val="0"/>
              </a:spcBef>
              <a:defRPr sz="1400" b="0"/>
            </a:lvl1pPr>
          </a:lstStyle>
          <a:p>
            <a:fld id="{030554C5-9633-427B-A488-1EDA1EF109F0}" type="slidenum">
              <a:rPr lang="en-US"/>
              <a:pPr/>
              <a:t>‹#›</a:t>
            </a:fld>
            <a:endParaRPr lang="en-US"/>
          </a:p>
        </p:txBody>
      </p:sp>
    </p:spTree>
    <p:extLst>
      <p:ext uri="{BB962C8B-B14F-4D97-AF65-F5344CB8AC3E}">
        <p14:creationId xmlns:p14="http://schemas.microsoft.com/office/powerpoint/2010/main" val="3077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2"/>
            <a:ext cx="1112200" cy="135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8" tIns="45879" rIns="91758" bIns="45879" numCol="1" anchor="t" anchorCtr="0" compatLnSpc="1">
            <a:prstTxWarp prst="textNoShape">
              <a:avLst/>
            </a:prstTxWarp>
          </a:bodyPr>
          <a:lstStyle>
            <a:lvl1pPr defTabSz="919163">
              <a:spcBef>
                <a:spcPct val="0"/>
              </a:spcBef>
              <a:defRPr sz="1400" b="0"/>
            </a:lvl1pPr>
          </a:lstStyle>
          <a:p>
            <a:endParaRPr lang="en-US"/>
          </a:p>
        </p:txBody>
      </p:sp>
      <p:sp>
        <p:nvSpPr>
          <p:cNvPr id="68611" name="Rectangle 3"/>
          <p:cNvSpPr>
            <a:spLocks noGrp="1" noChangeArrowheads="1"/>
          </p:cNvSpPr>
          <p:nvPr>
            <p:ph type="dt" idx="1"/>
          </p:nvPr>
        </p:nvSpPr>
        <p:spPr bwMode="auto">
          <a:xfrm>
            <a:off x="1444893" y="2"/>
            <a:ext cx="1111779" cy="135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8" tIns="45879" rIns="91758" bIns="45879" numCol="1" anchor="t" anchorCtr="0" compatLnSpc="1">
            <a:prstTxWarp prst="textNoShape">
              <a:avLst/>
            </a:prstTxWarp>
          </a:bodyPr>
          <a:lstStyle>
            <a:lvl1pPr algn="r" defTabSz="919163">
              <a:spcBef>
                <a:spcPct val="0"/>
              </a:spcBef>
              <a:defRPr sz="1400" b="0"/>
            </a:lvl1pPr>
          </a:lstStyle>
          <a:p>
            <a:endParaRPr lang="en-US"/>
          </a:p>
        </p:txBody>
      </p:sp>
      <p:sp>
        <p:nvSpPr>
          <p:cNvPr id="68612" name="Rectangle 4"/>
          <p:cNvSpPr>
            <a:spLocks noGrp="1" noRot="1" noChangeAspect="1" noChangeArrowheads="1" noTextEdit="1"/>
          </p:cNvSpPr>
          <p:nvPr>
            <p:ph type="sldImg" idx="2"/>
          </p:nvPr>
        </p:nvSpPr>
        <p:spPr bwMode="auto">
          <a:xfrm>
            <a:off x="-5668963" y="2039938"/>
            <a:ext cx="13866813" cy="104013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8613" name="Rectangle 5"/>
          <p:cNvSpPr>
            <a:spLocks noGrp="1" noChangeArrowheads="1"/>
          </p:cNvSpPr>
          <p:nvPr>
            <p:ph type="body" sz="quarter" idx="3"/>
          </p:nvPr>
        </p:nvSpPr>
        <p:spPr bwMode="auto">
          <a:xfrm>
            <a:off x="333535" y="13117577"/>
            <a:ext cx="1860125" cy="1245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8" tIns="45879" rIns="91758" bIns="458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4" name="Rectangle 6"/>
          <p:cNvSpPr>
            <a:spLocks noGrp="1" noChangeArrowheads="1"/>
          </p:cNvSpPr>
          <p:nvPr>
            <p:ph type="ftr" sz="quarter" idx="4"/>
          </p:nvPr>
        </p:nvSpPr>
        <p:spPr bwMode="auto">
          <a:xfrm>
            <a:off x="0" y="26265070"/>
            <a:ext cx="1112200" cy="134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8" tIns="45879" rIns="91758" bIns="45879" numCol="1" anchor="b" anchorCtr="0" compatLnSpc="1">
            <a:prstTxWarp prst="textNoShape">
              <a:avLst/>
            </a:prstTxWarp>
          </a:bodyPr>
          <a:lstStyle>
            <a:lvl1pPr defTabSz="919163">
              <a:spcBef>
                <a:spcPct val="0"/>
              </a:spcBef>
              <a:defRPr sz="1400" b="0"/>
            </a:lvl1pPr>
          </a:lstStyle>
          <a:p>
            <a:endParaRPr lang="en-US"/>
          </a:p>
        </p:txBody>
      </p:sp>
      <p:sp>
        <p:nvSpPr>
          <p:cNvPr id="68615" name="Rectangle 7"/>
          <p:cNvSpPr>
            <a:spLocks noGrp="1" noChangeArrowheads="1"/>
          </p:cNvSpPr>
          <p:nvPr>
            <p:ph type="sldNum" sz="quarter" idx="5"/>
          </p:nvPr>
        </p:nvSpPr>
        <p:spPr bwMode="auto">
          <a:xfrm>
            <a:off x="1444893" y="26265070"/>
            <a:ext cx="1111779" cy="134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8" tIns="45879" rIns="91758" bIns="45879" numCol="1" anchor="b" anchorCtr="0" compatLnSpc="1">
            <a:prstTxWarp prst="textNoShape">
              <a:avLst/>
            </a:prstTxWarp>
          </a:bodyPr>
          <a:lstStyle>
            <a:lvl1pPr algn="r" defTabSz="919163">
              <a:spcBef>
                <a:spcPct val="0"/>
              </a:spcBef>
              <a:defRPr sz="1400" b="0"/>
            </a:lvl1pPr>
          </a:lstStyle>
          <a:p>
            <a:fld id="{765B5BDC-85B6-426B-9820-E745139432DC}" type="slidenum">
              <a:rPr lang="en-US"/>
              <a:pPr/>
              <a:t>‹#›</a:t>
            </a:fld>
            <a:endParaRPr lang="en-US"/>
          </a:p>
        </p:txBody>
      </p:sp>
    </p:spTree>
    <p:extLst>
      <p:ext uri="{BB962C8B-B14F-4D97-AF65-F5344CB8AC3E}">
        <p14:creationId xmlns:p14="http://schemas.microsoft.com/office/powerpoint/2010/main" val="42260921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V-Mode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ambridge.org/core/books/question-and-answer-guide-to-astronomy/stars-and-stellar-systems/CFD8F55B5EF1FD7608CA2EDD8E1FCD3E"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hyperphysics.phy-astr.gsu.edu/hbase/eclip.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twitter.com/boeingairplanes/status/108667265215093964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B5BDC-85B6-426B-9820-E745139432DC}" type="slidenum">
              <a:rPr lang="en-US" smtClean="0"/>
              <a:pPr/>
              <a:t>1</a:t>
            </a:fld>
            <a:endParaRPr lang="en-US"/>
          </a:p>
        </p:txBody>
      </p:sp>
    </p:spTree>
    <p:extLst>
      <p:ext uri="{BB962C8B-B14F-4D97-AF65-F5344CB8AC3E}">
        <p14:creationId xmlns:p14="http://schemas.microsoft.com/office/powerpoint/2010/main" val="2616862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that actuation accuracy and rate are important, then how they will be tested and how that satisfies 4.1.2</a:t>
            </a:r>
          </a:p>
          <a:p>
            <a:endParaRPr lang="en-US"/>
          </a:p>
          <a:p>
            <a:r>
              <a:rPr lang="en-US"/>
              <a:t>Say that exposure time accuracy is important, then say how this is tested and how that satisfies 4.1.3</a:t>
            </a:r>
          </a:p>
          <a:p>
            <a:endParaRPr lang="en-US"/>
          </a:p>
          <a:p>
            <a:r>
              <a:rPr lang="en-US"/>
              <a:t>Say that “task time” is important for cadence, that it will be shown on the next slide</a:t>
            </a:r>
          </a:p>
        </p:txBody>
      </p:sp>
      <p:sp>
        <p:nvSpPr>
          <p:cNvPr id="4" name="Slide Number Placeholder 3"/>
          <p:cNvSpPr>
            <a:spLocks noGrp="1"/>
          </p:cNvSpPr>
          <p:nvPr>
            <p:ph type="sldNum" sz="quarter" idx="5"/>
          </p:nvPr>
        </p:nvSpPr>
        <p:spPr/>
        <p:txBody>
          <a:bodyPr/>
          <a:lstStyle/>
          <a:p>
            <a:fld id="{765B5BDC-85B6-426B-9820-E745139432DC}" type="slidenum">
              <a:rPr lang="en-US" smtClean="0"/>
              <a:pPr/>
              <a:t>17</a:t>
            </a:fld>
            <a:endParaRPr lang="en-US"/>
          </a:p>
        </p:txBody>
      </p:sp>
    </p:spTree>
    <p:extLst>
      <p:ext uri="{BB962C8B-B14F-4D97-AF65-F5344CB8AC3E}">
        <p14:creationId xmlns:p14="http://schemas.microsoft.com/office/powerpoint/2010/main" val="1395702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how actuation rate was going to be tested to verify the data sheet and refine the model</a:t>
            </a:r>
          </a:p>
          <a:p>
            <a:r>
              <a:rPr lang="en-US"/>
              <a:t>“Worst case” viable tests would be run to verify the model </a:t>
            </a:r>
          </a:p>
        </p:txBody>
      </p:sp>
      <p:sp>
        <p:nvSpPr>
          <p:cNvPr id="4" name="Slide Number Placeholder 3"/>
          <p:cNvSpPr>
            <a:spLocks noGrp="1"/>
          </p:cNvSpPr>
          <p:nvPr>
            <p:ph type="sldNum" sz="quarter" idx="5"/>
          </p:nvPr>
        </p:nvSpPr>
        <p:spPr/>
        <p:txBody>
          <a:bodyPr/>
          <a:lstStyle/>
          <a:p>
            <a:fld id="{765B5BDC-85B6-426B-9820-E745139432DC}" type="slidenum">
              <a:rPr lang="en-US" smtClean="0"/>
              <a:pPr/>
              <a:t>18</a:t>
            </a:fld>
            <a:endParaRPr lang="en-US"/>
          </a:p>
        </p:txBody>
      </p:sp>
    </p:spTree>
    <p:extLst>
      <p:ext uri="{BB962C8B-B14F-4D97-AF65-F5344CB8AC3E}">
        <p14:creationId xmlns:p14="http://schemas.microsoft.com/office/powerpoint/2010/main" val="3892639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a:latin typeface="Times New Roman"/>
                <a:cs typeface="Times New Roman"/>
              </a:rPr>
              <a:t>Thermal System (FOR) - Frasier/Alex</a:t>
            </a:r>
            <a:endParaRPr lang="en-US">
              <a:latin typeface="Times New Roman"/>
              <a:cs typeface="Times New Roman"/>
            </a:endParaRPr>
          </a:p>
          <a:p>
            <a:pPr>
              <a:spcBef>
                <a:spcPts val="0"/>
              </a:spcBef>
              <a:spcAft>
                <a:spcPts val="0"/>
              </a:spcAft>
            </a:pPr>
            <a:r>
              <a:rPr lang="en-US">
                <a:latin typeface="Times New Roman"/>
                <a:cs typeface="Times New Roman"/>
              </a:rPr>
              <a:t>Data Collected:</a:t>
            </a:r>
          </a:p>
          <a:p>
            <a:pPr marL="285750" indent="-285750">
              <a:spcBef>
                <a:spcPts val="0"/>
              </a:spcBef>
              <a:spcAft>
                <a:spcPts val="0"/>
              </a:spcAft>
              <a:buFont typeface="Arial"/>
              <a:buChar char="•"/>
            </a:pPr>
            <a:r>
              <a:rPr lang="en-US">
                <a:latin typeface="Times New Roman"/>
                <a:cs typeface="Times New Roman"/>
              </a:rPr>
              <a:t>Temperature of the front lens element, temperature of the image sensor, temperature of the electronics box</a:t>
            </a:r>
          </a:p>
          <a:p>
            <a:pPr>
              <a:spcBef>
                <a:spcPts val="0"/>
              </a:spcBef>
              <a:spcAft>
                <a:spcPts val="0"/>
              </a:spcAft>
            </a:pPr>
            <a:r>
              <a:rPr lang="en-US">
                <a:latin typeface="Times New Roman"/>
                <a:cs typeface="Times New Roman"/>
              </a:rPr>
              <a:t>Protocol For Testing:</a:t>
            </a:r>
          </a:p>
          <a:p>
            <a:pPr marL="285750" indent="-285750">
              <a:spcBef>
                <a:spcPts val="0"/>
              </a:spcBef>
              <a:spcAft>
                <a:spcPts val="0"/>
              </a:spcAft>
              <a:buFont typeface="Arial"/>
              <a:buChar char="•"/>
            </a:pPr>
            <a:r>
              <a:rPr lang="en-US">
                <a:latin typeface="Times New Roman"/>
                <a:cs typeface="Times New Roman"/>
              </a:rPr>
              <a:t>Assemble full iMagpie system</a:t>
            </a:r>
          </a:p>
          <a:p>
            <a:pPr marL="285750" indent="-285750">
              <a:spcBef>
                <a:spcPts val="0"/>
              </a:spcBef>
              <a:spcAft>
                <a:spcPts val="0"/>
              </a:spcAft>
              <a:buFont typeface="Arial"/>
              <a:buChar char="•"/>
            </a:pPr>
            <a:r>
              <a:rPr lang="en-US">
                <a:latin typeface="Times New Roman"/>
                <a:cs typeface="Times New Roman"/>
              </a:rPr>
              <a:t>Point thermal camera at the front lens element</a:t>
            </a:r>
          </a:p>
          <a:p>
            <a:pPr marL="285750" indent="-285750">
              <a:spcBef>
                <a:spcPts val="0"/>
              </a:spcBef>
              <a:spcAft>
                <a:spcPts val="0"/>
              </a:spcAft>
              <a:buFont typeface="Arial"/>
              <a:buChar char="•"/>
            </a:pPr>
            <a:r>
              <a:rPr lang="en-US">
                <a:latin typeface="Times New Roman"/>
                <a:cs typeface="Times New Roman"/>
              </a:rPr>
              <a:t>Set heaters to 20% capacity at room temperature</a:t>
            </a:r>
          </a:p>
          <a:p>
            <a:pPr marL="285750" indent="-285750">
              <a:spcBef>
                <a:spcPts val="0"/>
              </a:spcBef>
              <a:spcAft>
                <a:spcPts val="0"/>
              </a:spcAft>
              <a:buFont typeface="Arial"/>
              <a:buChar char="•"/>
            </a:pPr>
            <a:r>
              <a:rPr lang="en-US">
                <a:latin typeface="Times New Roman"/>
                <a:cs typeface="Times New Roman"/>
              </a:rPr>
              <a:t>Wait for temperatures to reach steady state</a:t>
            </a:r>
          </a:p>
          <a:p>
            <a:pPr marL="285750" indent="-285750">
              <a:spcBef>
                <a:spcPts val="0"/>
              </a:spcBef>
              <a:spcAft>
                <a:spcPts val="0"/>
              </a:spcAft>
              <a:buFont typeface="Arial"/>
              <a:buChar char="•"/>
            </a:pPr>
            <a:r>
              <a:rPr lang="en-US">
                <a:latin typeface="Times New Roman"/>
                <a:cs typeface="Times New Roman"/>
              </a:rPr>
              <a:t>Record temperature measured by </a:t>
            </a:r>
            <a:r>
              <a:rPr lang="en-US" err="1">
                <a:latin typeface="Times New Roman"/>
                <a:cs typeface="Times New Roman"/>
              </a:rPr>
              <a:t>iMagpie’s</a:t>
            </a:r>
            <a:r>
              <a:rPr lang="en-US">
                <a:latin typeface="Times New Roman"/>
                <a:cs typeface="Times New Roman"/>
              </a:rPr>
              <a:t> internal sensors and thermal camera</a:t>
            </a:r>
          </a:p>
          <a:p>
            <a:pPr marL="285750" indent="-285750">
              <a:spcBef>
                <a:spcPts val="0"/>
              </a:spcBef>
              <a:spcAft>
                <a:spcPts val="0"/>
              </a:spcAft>
              <a:buFont typeface="Arial"/>
              <a:buChar char="•"/>
            </a:pPr>
            <a:r>
              <a:rPr lang="en-US">
                <a:latin typeface="Times New Roman"/>
                <a:cs typeface="Times New Roman"/>
              </a:rPr>
              <a:t>Increase power by 20% and repeat previous two steps until 100% power is reached</a:t>
            </a:r>
          </a:p>
          <a:p>
            <a:pPr marL="285750" indent="-285750">
              <a:spcBef>
                <a:spcPts val="0"/>
              </a:spcBef>
              <a:spcAft>
                <a:spcPts val="0"/>
              </a:spcAft>
              <a:buFont typeface="Arial"/>
              <a:buChar char="•"/>
            </a:pPr>
            <a:r>
              <a:rPr lang="en-US">
                <a:latin typeface="Times New Roman"/>
                <a:cs typeface="Times New Roman"/>
              </a:rPr>
              <a:t>Repeat experiment outside on cold night</a:t>
            </a:r>
          </a:p>
          <a:p>
            <a:pPr>
              <a:spcBef>
                <a:spcPts val="0"/>
              </a:spcBef>
              <a:spcAft>
                <a:spcPts val="0"/>
              </a:spcAft>
            </a:pPr>
            <a:r>
              <a:rPr lang="en-US">
                <a:latin typeface="Times New Roman"/>
                <a:cs typeface="Times New Roman"/>
              </a:rPr>
              <a:t>Verification/Validation (what models/metrics we used to verify correctness)</a:t>
            </a:r>
          </a:p>
          <a:p>
            <a:pPr marL="285750" indent="-285750">
              <a:spcBef>
                <a:spcPts val="0"/>
              </a:spcBef>
              <a:spcAft>
                <a:spcPts val="0"/>
              </a:spcAft>
              <a:buFont typeface="Arial"/>
              <a:buChar char="•"/>
            </a:pPr>
            <a:r>
              <a:rPr lang="en-US">
                <a:latin typeface="Times New Roman"/>
                <a:cs typeface="Times New Roman"/>
              </a:rPr>
              <a:t>This test allows us to verify the SolidWorks thermal model, and the MATLAB thermal model of the camera/lens system and the electronics box. Additionally, using the thermal imaging camera allows us to qualify the temperature sensors surrounding the front lens element so that its central temperature is known based on the readings from the surrounding temperature sensors. Taking multiple data measurements at different power levels allows us to better calibrate our heating algorithm, and doing the test at two different external temperatures allows us for more data points to compare with our models. A successful thermal system test ultimately verifies </a:t>
            </a:r>
            <a:r>
              <a:rPr lang="en-US" err="1">
                <a:latin typeface="Times New Roman"/>
                <a:cs typeface="Times New Roman"/>
              </a:rPr>
              <a:t>iMagpie’s</a:t>
            </a:r>
            <a:r>
              <a:rPr lang="en-US">
                <a:latin typeface="Times New Roman"/>
                <a:cs typeface="Times New Roman"/>
              </a:rPr>
              <a:t> ability to deal with cold temperatures and potential dew buildup.</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765B5BDC-85B6-426B-9820-E745139432DC}" type="slidenum">
              <a:rPr lang="en-US"/>
              <a:pPr/>
              <a:t>19</a:t>
            </a:fld>
            <a:endParaRPr lang="en-US"/>
          </a:p>
        </p:txBody>
      </p:sp>
    </p:spTree>
    <p:extLst>
      <p:ext uri="{BB962C8B-B14F-4D97-AF65-F5344CB8AC3E}">
        <p14:creationId xmlns:p14="http://schemas.microsoft.com/office/powerpoint/2010/main" val="2449471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a:latin typeface="Times New Roman"/>
                <a:cs typeface="Times New Roman"/>
              </a:rPr>
              <a:t>Thermal System (FOR) - Frasier/Alex</a:t>
            </a:r>
            <a:endParaRPr lang="en-US">
              <a:latin typeface="Times New Roman"/>
              <a:cs typeface="Times New Roman"/>
            </a:endParaRPr>
          </a:p>
          <a:p>
            <a:pPr>
              <a:spcBef>
                <a:spcPts val="0"/>
              </a:spcBef>
              <a:spcAft>
                <a:spcPts val="0"/>
              </a:spcAft>
            </a:pPr>
            <a:r>
              <a:rPr lang="en-US">
                <a:latin typeface="Times New Roman"/>
                <a:cs typeface="Times New Roman"/>
              </a:rPr>
              <a:t>Data Collected:</a:t>
            </a:r>
          </a:p>
          <a:p>
            <a:pPr marL="285750" indent="-285750">
              <a:spcBef>
                <a:spcPts val="0"/>
              </a:spcBef>
              <a:spcAft>
                <a:spcPts val="0"/>
              </a:spcAft>
              <a:buFont typeface="Arial,Sans-Serif"/>
              <a:buChar char="•"/>
            </a:pPr>
            <a:r>
              <a:rPr lang="en-US">
                <a:latin typeface="Times New Roman"/>
                <a:cs typeface="Times New Roman"/>
              </a:rPr>
              <a:t>Temperature of the front lens element, temperature of the image sensor, temperature of the electronics box</a:t>
            </a:r>
          </a:p>
          <a:p>
            <a:pPr>
              <a:spcBef>
                <a:spcPts val="0"/>
              </a:spcBef>
              <a:spcAft>
                <a:spcPts val="0"/>
              </a:spcAft>
            </a:pPr>
            <a:r>
              <a:rPr lang="en-US">
                <a:latin typeface="Times New Roman"/>
                <a:cs typeface="Times New Roman"/>
              </a:rPr>
              <a:t>Protocol For Testing:</a:t>
            </a:r>
          </a:p>
          <a:p>
            <a:pPr marL="285750" indent="-285750">
              <a:spcBef>
                <a:spcPts val="0"/>
              </a:spcBef>
              <a:spcAft>
                <a:spcPts val="0"/>
              </a:spcAft>
              <a:buFont typeface="Arial,Sans-Serif"/>
              <a:buChar char="•"/>
            </a:pPr>
            <a:r>
              <a:rPr lang="en-US">
                <a:latin typeface="Times New Roman"/>
                <a:cs typeface="Times New Roman"/>
              </a:rPr>
              <a:t>Assemble full iMagpie system</a:t>
            </a:r>
          </a:p>
          <a:p>
            <a:pPr marL="285750" indent="-285750">
              <a:spcBef>
                <a:spcPts val="0"/>
              </a:spcBef>
              <a:spcAft>
                <a:spcPts val="0"/>
              </a:spcAft>
              <a:buFont typeface="Arial,Sans-Serif"/>
              <a:buChar char="•"/>
            </a:pPr>
            <a:r>
              <a:rPr lang="en-US">
                <a:latin typeface="Times New Roman"/>
                <a:cs typeface="Times New Roman"/>
              </a:rPr>
              <a:t>Point thermal camera at the front lens element</a:t>
            </a:r>
          </a:p>
          <a:p>
            <a:pPr marL="285750" indent="-285750">
              <a:spcBef>
                <a:spcPts val="0"/>
              </a:spcBef>
              <a:spcAft>
                <a:spcPts val="0"/>
              </a:spcAft>
              <a:buFont typeface="Arial,Sans-Serif"/>
              <a:buChar char="•"/>
            </a:pPr>
            <a:r>
              <a:rPr lang="en-US">
                <a:latin typeface="Times New Roman"/>
                <a:cs typeface="Times New Roman"/>
              </a:rPr>
              <a:t>Set heaters to 20% capacity at room temperature</a:t>
            </a:r>
          </a:p>
          <a:p>
            <a:pPr marL="285750" indent="-285750">
              <a:spcBef>
                <a:spcPts val="0"/>
              </a:spcBef>
              <a:spcAft>
                <a:spcPts val="0"/>
              </a:spcAft>
              <a:buFont typeface="Arial,Sans-Serif"/>
              <a:buChar char="•"/>
            </a:pPr>
            <a:r>
              <a:rPr lang="en-US">
                <a:latin typeface="Times New Roman"/>
                <a:cs typeface="Times New Roman"/>
              </a:rPr>
              <a:t>Wait for temperatures to reach steady state</a:t>
            </a:r>
          </a:p>
          <a:p>
            <a:pPr marL="285750" indent="-285750">
              <a:spcBef>
                <a:spcPts val="0"/>
              </a:spcBef>
              <a:spcAft>
                <a:spcPts val="0"/>
              </a:spcAft>
              <a:buFont typeface="Arial,Sans-Serif"/>
              <a:buChar char="•"/>
            </a:pPr>
            <a:r>
              <a:rPr lang="en-US">
                <a:latin typeface="Times New Roman"/>
                <a:cs typeface="Times New Roman"/>
              </a:rPr>
              <a:t>Record temperature measured by </a:t>
            </a:r>
            <a:r>
              <a:rPr lang="en-US" err="1">
                <a:latin typeface="Times New Roman"/>
                <a:cs typeface="Times New Roman"/>
              </a:rPr>
              <a:t>iMagpie’s</a:t>
            </a:r>
            <a:r>
              <a:rPr lang="en-US">
                <a:latin typeface="Times New Roman"/>
                <a:cs typeface="Times New Roman"/>
              </a:rPr>
              <a:t> internal sensors and thermal camera</a:t>
            </a:r>
          </a:p>
          <a:p>
            <a:pPr marL="285750" indent="-285750">
              <a:spcBef>
                <a:spcPts val="0"/>
              </a:spcBef>
              <a:spcAft>
                <a:spcPts val="0"/>
              </a:spcAft>
              <a:buFont typeface="Arial,Sans-Serif"/>
              <a:buChar char="•"/>
            </a:pPr>
            <a:r>
              <a:rPr lang="en-US">
                <a:latin typeface="Times New Roman"/>
                <a:cs typeface="Times New Roman"/>
              </a:rPr>
              <a:t>Increase power by 20% and repeat previous two steps until 100% power is reached</a:t>
            </a:r>
          </a:p>
          <a:p>
            <a:pPr marL="285750" indent="-285750">
              <a:spcBef>
                <a:spcPts val="0"/>
              </a:spcBef>
              <a:spcAft>
                <a:spcPts val="0"/>
              </a:spcAft>
              <a:buFont typeface="Arial,Sans-Serif"/>
              <a:buChar char="•"/>
            </a:pPr>
            <a:r>
              <a:rPr lang="en-US">
                <a:latin typeface="Times New Roman"/>
                <a:cs typeface="Times New Roman"/>
              </a:rPr>
              <a:t>Repeat experiment outside on cold night</a:t>
            </a:r>
          </a:p>
          <a:p>
            <a:pPr>
              <a:spcBef>
                <a:spcPts val="0"/>
              </a:spcBef>
              <a:spcAft>
                <a:spcPts val="0"/>
              </a:spcAft>
            </a:pPr>
            <a:r>
              <a:rPr lang="en-US">
                <a:latin typeface="Times New Roman"/>
                <a:cs typeface="Times New Roman"/>
              </a:rPr>
              <a:t>Verification/Validation (what models/metrics we used to verify correctness)</a:t>
            </a:r>
          </a:p>
          <a:p>
            <a:pPr marL="285750" indent="-285750">
              <a:spcBef>
                <a:spcPts val="0"/>
              </a:spcBef>
              <a:spcAft>
                <a:spcPts val="0"/>
              </a:spcAft>
              <a:buFont typeface="Arial,Sans-Serif"/>
              <a:buChar char="•"/>
            </a:pPr>
            <a:r>
              <a:rPr lang="en-US">
                <a:latin typeface="Times New Roman"/>
                <a:cs typeface="Times New Roman"/>
              </a:rPr>
              <a:t>This test allows us to verify the SolidWorks thermal model, and the MATLAB thermal model of the camera/lens system and the electronics box. Additionally, using the thermal imaging camera allows us to qualify the temperature sensors surrounding the front lens element so that its central temperature is known based on the readings from the surrounding temperature sensors. Taking multiple data measurements at different power levels allows us to better calibrate our heating algorithm, and doing the test at two different external temperatures allows us for more data points to compare with our models. A successful thermal system test ultimately verifies </a:t>
            </a:r>
            <a:r>
              <a:rPr lang="en-US" err="1">
                <a:latin typeface="Times New Roman"/>
                <a:cs typeface="Times New Roman"/>
              </a:rPr>
              <a:t>iMagpie’s</a:t>
            </a:r>
            <a:r>
              <a:rPr lang="en-US">
                <a:latin typeface="Times New Roman"/>
                <a:cs typeface="Times New Roman"/>
              </a:rPr>
              <a:t> ability to deal with cold temperatures and potential dew buildup.</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765B5BDC-85B6-426B-9820-E745139432DC}" type="slidenum">
              <a:rPr lang="en-US"/>
              <a:pPr/>
              <a:t>20</a:t>
            </a:fld>
            <a:endParaRPr lang="en-US"/>
          </a:p>
        </p:txBody>
      </p:sp>
    </p:spTree>
    <p:extLst>
      <p:ext uri="{BB962C8B-B14F-4D97-AF65-F5344CB8AC3E}">
        <p14:creationId xmlns:p14="http://schemas.microsoft.com/office/powerpoint/2010/main" val="2247758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a:latin typeface="Times New Roman"/>
                <a:cs typeface="Times New Roman"/>
              </a:rPr>
              <a:t>Thermal System (FOR) - Frasier/Alex</a:t>
            </a:r>
            <a:endParaRPr lang="en-US">
              <a:latin typeface="Times New Roman"/>
              <a:cs typeface="Times New Roman"/>
            </a:endParaRPr>
          </a:p>
          <a:p>
            <a:pPr>
              <a:spcBef>
                <a:spcPts val="0"/>
              </a:spcBef>
              <a:spcAft>
                <a:spcPts val="0"/>
              </a:spcAft>
            </a:pPr>
            <a:r>
              <a:rPr lang="en-US">
                <a:latin typeface="Times New Roman"/>
                <a:cs typeface="Times New Roman"/>
              </a:rPr>
              <a:t>Data Collected:</a:t>
            </a:r>
          </a:p>
          <a:p>
            <a:pPr marL="285750" indent="-285750">
              <a:spcBef>
                <a:spcPts val="0"/>
              </a:spcBef>
              <a:spcAft>
                <a:spcPts val="0"/>
              </a:spcAft>
              <a:buFont typeface="Arial,Sans-Serif"/>
              <a:buChar char="•"/>
            </a:pPr>
            <a:r>
              <a:rPr lang="en-US">
                <a:latin typeface="Times New Roman"/>
                <a:cs typeface="Times New Roman"/>
              </a:rPr>
              <a:t>Temperature of the front lens element, temperature of the image sensor, temperature of the electronics box</a:t>
            </a:r>
          </a:p>
          <a:p>
            <a:pPr>
              <a:spcBef>
                <a:spcPts val="0"/>
              </a:spcBef>
              <a:spcAft>
                <a:spcPts val="0"/>
              </a:spcAft>
            </a:pPr>
            <a:r>
              <a:rPr lang="en-US">
                <a:latin typeface="Times New Roman"/>
                <a:cs typeface="Times New Roman"/>
              </a:rPr>
              <a:t>Protocol For Testing:</a:t>
            </a:r>
          </a:p>
          <a:p>
            <a:pPr marL="285750" indent="-285750">
              <a:spcBef>
                <a:spcPts val="0"/>
              </a:spcBef>
              <a:spcAft>
                <a:spcPts val="0"/>
              </a:spcAft>
              <a:buFont typeface="Arial,Sans-Serif"/>
              <a:buChar char="•"/>
            </a:pPr>
            <a:r>
              <a:rPr lang="en-US">
                <a:latin typeface="Times New Roman"/>
                <a:cs typeface="Times New Roman"/>
              </a:rPr>
              <a:t>Assemble full iMagpie system</a:t>
            </a:r>
          </a:p>
          <a:p>
            <a:pPr marL="285750" indent="-285750">
              <a:spcBef>
                <a:spcPts val="0"/>
              </a:spcBef>
              <a:spcAft>
                <a:spcPts val="0"/>
              </a:spcAft>
              <a:buFont typeface="Arial,Sans-Serif"/>
              <a:buChar char="•"/>
            </a:pPr>
            <a:r>
              <a:rPr lang="en-US">
                <a:latin typeface="Times New Roman"/>
                <a:cs typeface="Times New Roman"/>
              </a:rPr>
              <a:t>Point thermal camera at the front lens element</a:t>
            </a:r>
          </a:p>
          <a:p>
            <a:pPr marL="285750" indent="-285750">
              <a:spcBef>
                <a:spcPts val="0"/>
              </a:spcBef>
              <a:spcAft>
                <a:spcPts val="0"/>
              </a:spcAft>
              <a:buFont typeface="Arial,Sans-Serif"/>
              <a:buChar char="•"/>
            </a:pPr>
            <a:r>
              <a:rPr lang="en-US">
                <a:latin typeface="Times New Roman"/>
                <a:cs typeface="Times New Roman"/>
              </a:rPr>
              <a:t>Set heaters to 20% capacity at room temperature</a:t>
            </a:r>
          </a:p>
          <a:p>
            <a:pPr marL="285750" indent="-285750">
              <a:spcBef>
                <a:spcPts val="0"/>
              </a:spcBef>
              <a:spcAft>
                <a:spcPts val="0"/>
              </a:spcAft>
              <a:buFont typeface="Arial,Sans-Serif"/>
              <a:buChar char="•"/>
            </a:pPr>
            <a:r>
              <a:rPr lang="en-US">
                <a:latin typeface="Times New Roman"/>
                <a:cs typeface="Times New Roman"/>
              </a:rPr>
              <a:t>Wait for temperatures to reach steady state</a:t>
            </a:r>
          </a:p>
          <a:p>
            <a:pPr marL="285750" indent="-285750">
              <a:spcBef>
                <a:spcPts val="0"/>
              </a:spcBef>
              <a:spcAft>
                <a:spcPts val="0"/>
              </a:spcAft>
              <a:buFont typeface="Arial,Sans-Serif"/>
              <a:buChar char="•"/>
            </a:pPr>
            <a:r>
              <a:rPr lang="en-US">
                <a:latin typeface="Times New Roman"/>
                <a:cs typeface="Times New Roman"/>
              </a:rPr>
              <a:t>Record temperature measured by </a:t>
            </a:r>
            <a:r>
              <a:rPr lang="en-US" err="1">
                <a:latin typeface="Times New Roman"/>
                <a:cs typeface="Times New Roman"/>
              </a:rPr>
              <a:t>iMagpie’s</a:t>
            </a:r>
            <a:r>
              <a:rPr lang="en-US">
                <a:latin typeface="Times New Roman"/>
                <a:cs typeface="Times New Roman"/>
              </a:rPr>
              <a:t> internal sensors and thermal camera</a:t>
            </a:r>
          </a:p>
          <a:p>
            <a:pPr marL="285750" indent="-285750">
              <a:spcBef>
                <a:spcPts val="0"/>
              </a:spcBef>
              <a:spcAft>
                <a:spcPts val="0"/>
              </a:spcAft>
              <a:buFont typeface="Arial,Sans-Serif"/>
              <a:buChar char="•"/>
            </a:pPr>
            <a:r>
              <a:rPr lang="en-US">
                <a:latin typeface="Times New Roman"/>
                <a:cs typeface="Times New Roman"/>
              </a:rPr>
              <a:t>Increase power by 20% and repeat previous two steps until 100% power is reached</a:t>
            </a:r>
          </a:p>
          <a:p>
            <a:pPr marL="285750" indent="-285750">
              <a:spcBef>
                <a:spcPts val="0"/>
              </a:spcBef>
              <a:spcAft>
                <a:spcPts val="0"/>
              </a:spcAft>
              <a:buFont typeface="Arial,Sans-Serif"/>
              <a:buChar char="•"/>
            </a:pPr>
            <a:r>
              <a:rPr lang="en-US">
                <a:latin typeface="Times New Roman"/>
                <a:cs typeface="Times New Roman"/>
              </a:rPr>
              <a:t>Repeat experiment outside on cold night</a:t>
            </a:r>
          </a:p>
          <a:p>
            <a:pPr>
              <a:spcBef>
                <a:spcPts val="0"/>
              </a:spcBef>
              <a:spcAft>
                <a:spcPts val="0"/>
              </a:spcAft>
            </a:pPr>
            <a:r>
              <a:rPr lang="en-US">
                <a:latin typeface="Times New Roman"/>
                <a:cs typeface="Times New Roman"/>
              </a:rPr>
              <a:t>Verification/Validation (what models/metrics we used to verify correctness)</a:t>
            </a:r>
          </a:p>
          <a:p>
            <a:pPr marL="285750" indent="-285750">
              <a:spcBef>
                <a:spcPts val="0"/>
              </a:spcBef>
              <a:spcAft>
                <a:spcPts val="0"/>
              </a:spcAft>
              <a:buFont typeface="Arial,Sans-Serif"/>
              <a:buChar char="•"/>
            </a:pPr>
            <a:r>
              <a:rPr lang="en-US">
                <a:latin typeface="Times New Roman"/>
                <a:cs typeface="Times New Roman"/>
              </a:rPr>
              <a:t>This test allows us to verify the SolidWorks thermal model, and the MATLAB thermal model of the camera/lens system and the electronics box. Additionally, using the thermal imaging camera allows us to qualify the temperature sensors surrounding the front lens element so that its central temperature is known based on the readings from the surrounding temperature sensors. Taking multiple data measurements at different power levels allows us to better calibrate our heating algorithm, and doing the test at two different external temperatures allows us for more data points to compare with our models. A successful thermal system test ultimately verifies </a:t>
            </a:r>
            <a:r>
              <a:rPr lang="en-US" err="1">
                <a:latin typeface="Times New Roman"/>
                <a:cs typeface="Times New Roman"/>
              </a:rPr>
              <a:t>iMagpie’s</a:t>
            </a:r>
            <a:r>
              <a:rPr lang="en-US">
                <a:latin typeface="Times New Roman"/>
                <a:cs typeface="Times New Roman"/>
              </a:rPr>
              <a:t> ability to deal with cold temperatures and potential dew buildup.</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765B5BDC-85B6-426B-9820-E745139432DC}" type="slidenum">
              <a:rPr lang="en-US"/>
              <a:pPr/>
              <a:t>21</a:t>
            </a:fld>
            <a:endParaRPr lang="en-US"/>
          </a:p>
        </p:txBody>
      </p:sp>
    </p:spTree>
    <p:extLst>
      <p:ext uri="{BB962C8B-B14F-4D97-AF65-F5344CB8AC3E}">
        <p14:creationId xmlns:p14="http://schemas.microsoft.com/office/powerpoint/2010/main" val="1046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a:latin typeface="Times New Roman"/>
                <a:cs typeface="Times New Roman"/>
              </a:rPr>
              <a:t>Thermal System (FOR) - Frasier/Alex</a:t>
            </a:r>
            <a:endParaRPr lang="en-US">
              <a:latin typeface="Times New Roman"/>
              <a:cs typeface="Times New Roman"/>
            </a:endParaRPr>
          </a:p>
          <a:p>
            <a:pPr>
              <a:spcBef>
                <a:spcPts val="0"/>
              </a:spcBef>
              <a:spcAft>
                <a:spcPts val="0"/>
              </a:spcAft>
            </a:pPr>
            <a:r>
              <a:rPr lang="en-US">
                <a:latin typeface="Times New Roman"/>
                <a:cs typeface="Times New Roman"/>
              </a:rPr>
              <a:t>Data Collected:</a:t>
            </a:r>
          </a:p>
          <a:p>
            <a:pPr marL="285750" indent="-285750">
              <a:spcBef>
                <a:spcPts val="0"/>
              </a:spcBef>
              <a:spcAft>
                <a:spcPts val="0"/>
              </a:spcAft>
              <a:buFont typeface="Arial,Sans-Serif"/>
              <a:buChar char="•"/>
            </a:pPr>
            <a:r>
              <a:rPr lang="en-US">
                <a:latin typeface="Times New Roman"/>
                <a:cs typeface="Times New Roman"/>
              </a:rPr>
              <a:t>Temperature of the front lens element, temperature of the image sensor, temperature of the electronics box</a:t>
            </a:r>
          </a:p>
          <a:p>
            <a:pPr>
              <a:spcBef>
                <a:spcPts val="0"/>
              </a:spcBef>
              <a:spcAft>
                <a:spcPts val="0"/>
              </a:spcAft>
            </a:pPr>
            <a:r>
              <a:rPr lang="en-US">
                <a:latin typeface="Times New Roman"/>
                <a:cs typeface="Times New Roman"/>
              </a:rPr>
              <a:t>Protocol For Testing:</a:t>
            </a:r>
          </a:p>
          <a:p>
            <a:pPr marL="285750" indent="-285750">
              <a:spcBef>
                <a:spcPts val="0"/>
              </a:spcBef>
              <a:spcAft>
                <a:spcPts val="0"/>
              </a:spcAft>
              <a:buFont typeface="Arial,Sans-Serif"/>
              <a:buChar char="•"/>
            </a:pPr>
            <a:r>
              <a:rPr lang="en-US">
                <a:latin typeface="Times New Roman"/>
                <a:cs typeface="Times New Roman"/>
              </a:rPr>
              <a:t>Assemble full iMagpie system</a:t>
            </a:r>
          </a:p>
          <a:p>
            <a:pPr marL="285750" indent="-285750">
              <a:spcBef>
                <a:spcPts val="0"/>
              </a:spcBef>
              <a:spcAft>
                <a:spcPts val="0"/>
              </a:spcAft>
              <a:buFont typeface="Arial,Sans-Serif"/>
              <a:buChar char="•"/>
            </a:pPr>
            <a:r>
              <a:rPr lang="en-US">
                <a:latin typeface="Times New Roman"/>
                <a:cs typeface="Times New Roman"/>
              </a:rPr>
              <a:t>Point thermal camera at the front lens element</a:t>
            </a:r>
          </a:p>
          <a:p>
            <a:pPr marL="285750" indent="-285750">
              <a:spcBef>
                <a:spcPts val="0"/>
              </a:spcBef>
              <a:spcAft>
                <a:spcPts val="0"/>
              </a:spcAft>
              <a:buFont typeface="Arial,Sans-Serif"/>
              <a:buChar char="•"/>
            </a:pPr>
            <a:r>
              <a:rPr lang="en-US">
                <a:latin typeface="Times New Roman"/>
                <a:cs typeface="Times New Roman"/>
              </a:rPr>
              <a:t>Set heaters to 20% capacity at room temperature</a:t>
            </a:r>
          </a:p>
          <a:p>
            <a:pPr marL="285750" indent="-285750">
              <a:spcBef>
                <a:spcPts val="0"/>
              </a:spcBef>
              <a:spcAft>
                <a:spcPts val="0"/>
              </a:spcAft>
              <a:buFont typeface="Arial,Sans-Serif"/>
              <a:buChar char="•"/>
            </a:pPr>
            <a:r>
              <a:rPr lang="en-US">
                <a:latin typeface="Times New Roman"/>
                <a:cs typeface="Times New Roman"/>
              </a:rPr>
              <a:t>Wait for temperatures to reach steady state</a:t>
            </a:r>
          </a:p>
          <a:p>
            <a:pPr marL="285750" indent="-285750">
              <a:spcBef>
                <a:spcPts val="0"/>
              </a:spcBef>
              <a:spcAft>
                <a:spcPts val="0"/>
              </a:spcAft>
              <a:buFont typeface="Arial,Sans-Serif"/>
              <a:buChar char="•"/>
            </a:pPr>
            <a:r>
              <a:rPr lang="en-US">
                <a:latin typeface="Times New Roman"/>
                <a:cs typeface="Times New Roman"/>
              </a:rPr>
              <a:t>Record temperature measured by </a:t>
            </a:r>
            <a:r>
              <a:rPr lang="en-US" err="1">
                <a:latin typeface="Times New Roman"/>
                <a:cs typeface="Times New Roman"/>
              </a:rPr>
              <a:t>iMagpie’s</a:t>
            </a:r>
            <a:r>
              <a:rPr lang="en-US">
                <a:latin typeface="Times New Roman"/>
                <a:cs typeface="Times New Roman"/>
              </a:rPr>
              <a:t> internal sensors and thermal camera</a:t>
            </a:r>
          </a:p>
          <a:p>
            <a:pPr marL="285750" indent="-285750">
              <a:spcBef>
                <a:spcPts val="0"/>
              </a:spcBef>
              <a:spcAft>
                <a:spcPts val="0"/>
              </a:spcAft>
              <a:buFont typeface="Arial,Sans-Serif"/>
              <a:buChar char="•"/>
            </a:pPr>
            <a:r>
              <a:rPr lang="en-US">
                <a:latin typeface="Times New Roman"/>
                <a:cs typeface="Times New Roman"/>
              </a:rPr>
              <a:t>Increase power by 20% and repeat previous two steps until 100% power is reached</a:t>
            </a:r>
          </a:p>
          <a:p>
            <a:pPr marL="285750" indent="-285750">
              <a:spcBef>
                <a:spcPts val="0"/>
              </a:spcBef>
              <a:spcAft>
                <a:spcPts val="0"/>
              </a:spcAft>
              <a:buFont typeface="Arial,Sans-Serif"/>
              <a:buChar char="•"/>
            </a:pPr>
            <a:r>
              <a:rPr lang="en-US">
                <a:latin typeface="Times New Roman"/>
                <a:cs typeface="Times New Roman"/>
              </a:rPr>
              <a:t>Repeat experiment outside on cold night</a:t>
            </a:r>
          </a:p>
          <a:p>
            <a:pPr>
              <a:spcBef>
                <a:spcPts val="0"/>
              </a:spcBef>
              <a:spcAft>
                <a:spcPts val="0"/>
              </a:spcAft>
            </a:pPr>
            <a:r>
              <a:rPr lang="en-US">
                <a:latin typeface="Times New Roman"/>
                <a:cs typeface="Times New Roman"/>
              </a:rPr>
              <a:t>Verification/Validation (what models/metrics we used to verify correctness)</a:t>
            </a:r>
          </a:p>
          <a:p>
            <a:pPr marL="285750" indent="-285750">
              <a:spcBef>
                <a:spcPts val="0"/>
              </a:spcBef>
              <a:spcAft>
                <a:spcPts val="0"/>
              </a:spcAft>
              <a:buFont typeface="Arial,Sans-Serif"/>
              <a:buChar char="•"/>
            </a:pPr>
            <a:r>
              <a:rPr lang="en-US">
                <a:latin typeface="Times New Roman"/>
                <a:cs typeface="Times New Roman"/>
              </a:rPr>
              <a:t>This test allows us to verify the SolidWorks thermal model, and the MATLAB thermal model of the camera/lens system and the electronics box. Additionally, using the thermal imaging camera allows us to qualify the temperature sensors surrounding the front lens element so that its central temperature is known based on the readings from the surrounding temperature sensors. Taking multiple data measurements at different power levels allows us to better calibrate our heating algorithm, and doing the test at two different external temperatures allows us for more data points to compare with our models. A successful thermal system test ultimately verifies </a:t>
            </a:r>
            <a:r>
              <a:rPr lang="en-US" err="1">
                <a:latin typeface="Times New Roman"/>
                <a:cs typeface="Times New Roman"/>
              </a:rPr>
              <a:t>iMagpie’s</a:t>
            </a:r>
            <a:r>
              <a:rPr lang="en-US">
                <a:latin typeface="Times New Roman"/>
                <a:cs typeface="Times New Roman"/>
              </a:rPr>
              <a:t> ability to deal with cold temperatures and potential dew buildup.</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765B5BDC-85B6-426B-9820-E745139432DC}" type="slidenum">
              <a:rPr lang="en-US"/>
              <a:pPr/>
              <a:t>23</a:t>
            </a:fld>
            <a:endParaRPr lang="en-US"/>
          </a:p>
        </p:txBody>
      </p:sp>
    </p:spTree>
    <p:extLst>
      <p:ext uri="{BB962C8B-B14F-4D97-AF65-F5344CB8AC3E}">
        <p14:creationId xmlns:p14="http://schemas.microsoft.com/office/powerpoint/2010/main" val="3653925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https://en.wikipedia.org/wiki/V-Model</a:t>
            </a:r>
            <a:endParaRPr lang="en-US"/>
          </a:p>
        </p:txBody>
      </p:sp>
      <p:sp>
        <p:nvSpPr>
          <p:cNvPr id="4" name="Slide Number Placeholder 3"/>
          <p:cNvSpPr>
            <a:spLocks noGrp="1"/>
          </p:cNvSpPr>
          <p:nvPr>
            <p:ph type="sldNum" sz="quarter" idx="5"/>
          </p:nvPr>
        </p:nvSpPr>
        <p:spPr/>
        <p:txBody>
          <a:bodyPr/>
          <a:lstStyle/>
          <a:p>
            <a:fld id="{765B5BDC-85B6-426B-9820-E745139432DC}" type="slidenum">
              <a:rPr lang="en-US"/>
              <a:pPr/>
              <a:t>46</a:t>
            </a:fld>
            <a:endParaRPr lang="en-US"/>
          </a:p>
        </p:txBody>
      </p:sp>
    </p:spTree>
    <p:extLst>
      <p:ext uri="{BB962C8B-B14F-4D97-AF65-F5344CB8AC3E}">
        <p14:creationId xmlns:p14="http://schemas.microsoft.com/office/powerpoint/2010/main" val="2142440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Power</a:t>
            </a:r>
          </a:p>
          <a:p>
            <a:pPr marL="628650" lvl="1" indent="-171450">
              <a:buFont typeface="Arial" panose="020B0604020202020204" pitchFamily="34" charset="0"/>
              <a:buChar char="•"/>
            </a:pPr>
            <a:r>
              <a:rPr lang="en-US"/>
              <a:t>Underestimate of overall items and costs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Things like PCB, electrical components, etc.</a:t>
            </a:r>
          </a:p>
          <a:p>
            <a:pPr marL="628650" lvl="1" indent="-171450">
              <a:buFont typeface="Arial" panose="020B0604020202020204" pitchFamily="34" charset="0"/>
              <a:buChar char="•"/>
            </a:pPr>
            <a:r>
              <a:rPr lang="en-US"/>
              <a:t>Solar panels cost $215 instead of $40 and assembly</a:t>
            </a:r>
          </a:p>
          <a:p>
            <a:pPr marL="628650" lvl="1" indent="-171450">
              <a:buFont typeface="Arial" panose="020B0604020202020204" pitchFamily="34" charset="0"/>
              <a:buChar char="•"/>
            </a:pPr>
            <a:endParaRPr lang="en-US"/>
          </a:p>
          <a:p>
            <a:pPr marL="171450" indent="-171450">
              <a:buFont typeface="Arial" panose="020B0604020202020204" pitchFamily="34" charset="0"/>
              <a:buChar char="•"/>
            </a:pPr>
            <a:r>
              <a:rPr lang="en-US"/>
              <a:t>Processing</a:t>
            </a:r>
          </a:p>
          <a:p>
            <a:pPr marL="628650" lvl="1" indent="-171450">
              <a:buFont typeface="Arial" panose="020B0604020202020204" pitchFamily="34" charset="0"/>
              <a:buChar char="•"/>
            </a:pPr>
            <a:r>
              <a:rPr lang="en-US"/>
              <a:t>Items such as sensors, LED screen, and testing cable</a:t>
            </a:r>
          </a:p>
          <a:p>
            <a:pPr marL="628650" lvl="1" indent="-171450">
              <a:buFont typeface="Arial" panose="020B0604020202020204" pitchFamily="34" charset="0"/>
              <a:buChar char="•"/>
            </a:pPr>
            <a:r>
              <a:rPr lang="en-US"/>
              <a:t>Satellite gear would have cost around $350 + Usage plan</a:t>
            </a:r>
          </a:p>
          <a:p>
            <a:pPr marL="1085850" lvl="2" indent="-171450">
              <a:buFont typeface="Arial" panose="020B0604020202020204" pitchFamily="34" charset="0"/>
              <a:buChar char="•"/>
            </a:pPr>
            <a:r>
              <a:rPr lang="en-US"/>
              <a:t>This money was needed in other areas </a:t>
            </a:r>
          </a:p>
          <a:p>
            <a:pPr marL="1085850" lvl="2" indent="-171450">
              <a:buFont typeface="Arial" panose="020B0604020202020204" pitchFamily="34" charset="0"/>
              <a:buChar char="•"/>
            </a:pPr>
            <a:r>
              <a:rPr lang="en-US"/>
              <a:t>Abandoning this only cost us level 3 success</a:t>
            </a:r>
          </a:p>
          <a:p>
            <a:pPr marL="628650" lvl="1"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65B5BDC-85B6-426B-9820-E745139432DC}" type="slidenum">
              <a:rPr lang="en-US" smtClean="0"/>
              <a:pPr/>
              <a:t>56</a:t>
            </a:fld>
            <a:endParaRPr lang="en-US"/>
          </a:p>
        </p:txBody>
      </p:sp>
    </p:spTree>
    <p:extLst>
      <p:ext uri="{BB962C8B-B14F-4D97-AF65-F5344CB8AC3E}">
        <p14:creationId xmlns:p14="http://schemas.microsoft.com/office/powerpoint/2010/main" val="1268754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True Hours of completed work:  3001 hours</a:t>
            </a:r>
          </a:p>
          <a:p>
            <a:pPr marL="628650" lvl="1" indent="-171450">
              <a:buFont typeface="Arial" panose="020B0604020202020204" pitchFamily="34" charset="0"/>
              <a:buChar char="•"/>
            </a:pPr>
            <a:r>
              <a:rPr lang="en-US"/>
              <a:t>Average of 125.04 hours per week</a:t>
            </a:r>
          </a:p>
          <a:p>
            <a:pPr marL="171450" indent="-171450">
              <a:buFont typeface="Arial" panose="020B0604020202020204" pitchFamily="34" charset="0"/>
              <a:buChar char="•"/>
            </a:pPr>
            <a:r>
              <a:rPr lang="en-US"/>
              <a:t>4 weeks of work were added </a:t>
            </a:r>
          </a:p>
          <a:p>
            <a:pPr marL="628650" lvl="1" indent="-171450">
              <a:buFont typeface="Arial" panose="020B0604020202020204" pitchFamily="34" charset="0"/>
              <a:buChar char="•"/>
            </a:pPr>
            <a:r>
              <a:rPr lang="en-US"/>
              <a:t>500 hours</a:t>
            </a:r>
          </a:p>
        </p:txBody>
      </p:sp>
      <p:sp>
        <p:nvSpPr>
          <p:cNvPr id="4" name="Slide Number Placeholder 3"/>
          <p:cNvSpPr>
            <a:spLocks noGrp="1"/>
          </p:cNvSpPr>
          <p:nvPr>
            <p:ph type="sldNum" sz="quarter" idx="5"/>
          </p:nvPr>
        </p:nvSpPr>
        <p:spPr/>
        <p:txBody>
          <a:bodyPr/>
          <a:lstStyle/>
          <a:p>
            <a:fld id="{765B5BDC-85B6-426B-9820-E745139432DC}" type="slidenum">
              <a:rPr lang="en-US" smtClean="0"/>
              <a:pPr/>
              <a:t>57</a:t>
            </a:fld>
            <a:endParaRPr lang="en-US"/>
          </a:p>
        </p:txBody>
      </p:sp>
    </p:spTree>
    <p:extLst>
      <p:ext uri="{BB962C8B-B14F-4D97-AF65-F5344CB8AC3E}">
        <p14:creationId xmlns:p14="http://schemas.microsoft.com/office/powerpoint/2010/main" val="3475150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65B5BDC-85B6-426B-9820-E745139432DC}" type="slidenum">
              <a:rPr lang="en-US" smtClean="0"/>
              <a:pPr/>
              <a:t>85</a:t>
            </a:fld>
            <a:endParaRPr lang="en-US"/>
          </a:p>
        </p:txBody>
      </p:sp>
    </p:spTree>
    <p:extLst>
      <p:ext uri="{BB962C8B-B14F-4D97-AF65-F5344CB8AC3E}">
        <p14:creationId xmlns:p14="http://schemas.microsoft.com/office/powerpoint/2010/main" val="227636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Explain what uncorrelated tracks are</a:t>
            </a:r>
          </a:p>
          <a:p>
            <a:r>
              <a:rPr lang="en-US">
                <a:latin typeface="Calibri"/>
                <a:cs typeface="Calibri"/>
              </a:rPr>
              <a:t>Clarify processed data</a:t>
            </a:r>
          </a:p>
          <a:p>
            <a:r>
              <a:rPr lang="en-US">
                <a:latin typeface="Calibri"/>
                <a:cs typeface="Calibri"/>
              </a:rPr>
              <a:t>CCAR will also process the data</a:t>
            </a:r>
          </a:p>
        </p:txBody>
      </p:sp>
      <p:sp>
        <p:nvSpPr>
          <p:cNvPr id="4" name="Slide Number Placeholder 3"/>
          <p:cNvSpPr>
            <a:spLocks noGrp="1"/>
          </p:cNvSpPr>
          <p:nvPr>
            <p:ph type="sldNum" sz="quarter" idx="5"/>
          </p:nvPr>
        </p:nvSpPr>
        <p:spPr/>
        <p:txBody>
          <a:bodyPr/>
          <a:lstStyle/>
          <a:p>
            <a:fld id="{765B5BDC-85B6-426B-9820-E745139432DC}" type="slidenum">
              <a:rPr lang="en-US"/>
              <a:pPr/>
              <a:t>4</a:t>
            </a:fld>
            <a:endParaRPr lang="en-US"/>
          </a:p>
        </p:txBody>
      </p:sp>
    </p:spTree>
    <p:extLst>
      <p:ext uri="{BB962C8B-B14F-4D97-AF65-F5344CB8AC3E}">
        <p14:creationId xmlns:p14="http://schemas.microsoft.com/office/powerpoint/2010/main" val="4292842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https://www.cambridge.org/core/books/question-and-answer-guide-to-astronomy/stars-and-stellar-systems/CFD8F55B5EF1FD7608CA2EDD8E1FCD3E</a:t>
            </a:r>
            <a:endParaRPr lang="en-US"/>
          </a:p>
        </p:txBody>
      </p:sp>
      <p:sp>
        <p:nvSpPr>
          <p:cNvPr id="4" name="Slide Number Placeholder 3"/>
          <p:cNvSpPr>
            <a:spLocks noGrp="1"/>
          </p:cNvSpPr>
          <p:nvPr>
            <p:ph type="sldNum" sz="quarter" idx="5"/>
          </p:nvPr>
        </p:nvSpPr>
        <p:spPr/>
        <p:txBody>
          <a:bodyPr/>
          <a:lstStyle/>
          <a:p>
            <a:fld id="{765B5BDC-85B6-426B-9820-E745139432DC}" type="slidenum">
              <a:rPr lang="en-US" smtClean="0"/>
              <a:pPr/>
              <a:t>96</a:t>
            </a:fld>
            <a:endParaRPr lang="en-US"/>
          </a:p>
        </p:txBody>
      </p:sp>
    </p:spTree>
    <p:extLst>
      <p:ext uri="{BB962C8B-B14F-4D97-AF65-F5344CB8AC3E}">
        <p14:creationId xmlns:p14="http://schemas.microsoft.com/office/powerpoint/2010/main" val="245467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http://hyperphysics.phy-astr.gsu.edu/hbase/eclip.html</a:t>
            </a:r>
            <a:endParaRPr lang="en-US">
              <a:latin typeface="Times New Roman"/>
              <a:cs typeface="Times New Roman"/>
              <a:hlinkClick r:id="rId4"/>
            </a:endParaRPr>
          </a:p>
          <a:p>
            <a:r>
              <a:rPr lang="en-US">
                <a:latin typeface="Times New Roman"/>
                <a:cs typeface="Times New Roman"/>
                <a:hlinkClick r:id="rId4"/>
              </a:rPr>
              <a:t>https://twitter.com/boeingairplanes/status/1086672652150939649</a:t>
            </a:r>
          </a:p>
          <a:p>
            <a:r>
              <a:rPr lang="en-US">
                <a:latin typeface="Times New Roman"/>
                <a:cs typeface="Times New Roman"/>
              </a:rPr>
              <a:t>Call this slide customer requirements</a:t>
            </a:r>
          </a:p>
          <a:p>
            <a:endParaRPr lang="en-US">
              <a:latin typeface="Times New Roman"/>
              <a:cs typeface="Times New Roman"/>
            </a:endParaRPr>
          </a:p>
          <a:p>
            <a:endParaRPr lang="en-US"/>
          </a:p>
        </p:txBody>
      </p:sp>
      <p:sp>
        <p:nvSpPr>
          <p:cNvPr id="4" name="Slide Number Placeholder 3"/>
          <p:cNvSpPr>
            <a:spLocks noGrp="1"/>
          </p:cNvSpPr>
          <p:nvPr>
            <p:ph type="sldNum" sz="quarter" idx="5"/>
          </p:nvPr>
        </p:nvSpPr>
        <p:spPr/>
        <p:txBody>
          <a:bodyPr/>
          <a:lstStyle/>
          <a:p>
            <a:fld id="{765B5BDC-85B6-426B-9820-E745139432DC}" type="slidenum">
              <a:rPr lang="en-US" smtClean="0"/>
              <a:pPr/>
              <a:t>5</a:t>
            </a:fld>
            <a:endParaRPr lang="en-US"/>
          </a:p>
        </p:txBody>
      </p:sp>
    </p:spTree>
    <p:extLst>
      <p:ext uri="{BB962C8B-B14F-4D97-AF65-F5344CB8AC3E}">
        <p14:creationId xmlns:p14="http://schemas.microsoft.com/office/powerpoint/2010/main" val="237493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Add </a:t>
            </a:r>
            <a:r>
              <a:rPr lang="en-US" err="1">
                <a:latin typeface="Calibri"/>
                <a:cs typeface="Calibri"/>
              </a:rPr>
              <a:t>cadance</a:t>
            </a:r>
            <a:r>
              <a:rPr lang="en-US">
                <a:latin typeface="Calibri"/>
                <a:cs typeface="Calibri"/>
              </a:rPr>
              <a:t> </a:t>
            </a:r>
          </a:p>
          <a:p>
            <a:r>
              <a:rPr lang="en-US">
                <a:latin typeface="Calibri"/>
                <a:cs typeface="Calibri"/>
              </a:rPr>
              <a:t>Plane/hiking/both</a:t>
            </a:r>
          </a:p>
        </p:txBody>
      </p:sp>
      <p:sp>
        <p:nvSpPr>
          <p:cNvPr id="4" name="Slide Number Placeholder 3"/>
          <p:cNvSpPr>
            <a:spLocks noGrp="1"/>
          </p:cNvSpPr>
          <p:nvPr>
            <p:ph type="sldNum" sz="quarter" idx="5"/>
          </p:nvPr>
        </p:nvSpPr>
        <p:spPr/>
        <p:txBody>
          <a:bodyPr/>
          <a:lstStyle/>
          <a:p>
            <a:fld id="{765B5BDC-85B6-426B-9820-E745139432DC}" type="slidenum">
              <a:rPr lang="en-US"/>
              <a:pPr/>
              <a:t>6</a:t>
            </a:fld>
            <a:endParaRPr lang="en-US"/>
          </a:p>
        </p:txBody>
      </p:sp>
    </p:spTree>
    <p:extLst>
      <p:ext uri="{BB962C8B-B14F-4D97-AF65-F5344CB8AC3E}">
        <p14:creationId xmlns:p14="http://schemas.microsoft.com/office/powerpoint/2010/main" val="304590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Fix animation</a:t>
            </a:r>
          </a:p>
          <a:p>
            <a:r>
              <a:rPr lang="en-US">
                <a:latin typeface="Calibri"/>
                <a:cs typeface="Calibri"/>
              </a:rPr>
              <a:t>Specify task – what is in the data being sent </a:t>
            </a:r>
          </a:p>
          <a:p>
            <a:r>
              <a:rPr lang="en-US">
                <a:latin typeface="Calibri"/>
                <a:cs typeface="Calibri"/>
              </a:rPr>
              <a:t>What is being sent data transmission to processing</a:t>
            </a:r>
          </a:p>
          <a:p>
            <a:r>
              <a:rPr lang="en-US">
                <a:latin typeface="Calibri"/>
                <a:cs typeface="Calibri"/>
              </a:rPr>
              <a:t>Exposure command, pointing command – degrees of freedom</a:t>
            </a:r>
          </a:p>
          <a:p>
            <a:endParaRPr lang="en-US">
              <a:latin typeface="Calibri"/>
              <a:cs typeface="Calibri"/>
            </a:endParaRPr>
          </a:p>
          <a:p>
            <a:r>
              <a:rPr lang="en-US">
                <a:latin typeface="Calibri"/>
                <a:cs typeface="Calibri"/>
              </a:rPr>
              <a:t>Think through interfaces</a:t>
            </a:r>
          </a:p>
          <a:p>
            <a:r>
              <a:rPr lang="en-US">
                <a:latin typeface="Calibri"/>
                <a:cs typeface="Calibri"/>
              </a:rPr>
              <a:t>FBD can reflect electronics schematic – ok to repeat</a:t>
            </a:r>
          </a:p>
        </p:txBody>
      </p:sp>
      <p:sp>
        <p:nvSpPr>
          <p:cNvPr id="4" name="Slide Number Placeholder 3"/>
          <p:cNvSpPr>
            <a:spLocks noGrp="1"/>
          </p:cNvSpPr>
          <p:nvPr>
            <p:ph type="sldNum" sz="quarter" idx="5"/>
          </p:nvPr>
        </p:nvSpPr>
        <p:spPr/>
        <p:txBody>
          <a:bodyPr/>
          <a:lstStyle/>
          <a:p>
            <a:fld id="{765B5BDC-85B6-426B-9820-E745139432DC}" type="slidenum">
              <a:rPr lang="en-US"/>
              <a:pPr/>
              <a:t>9</a:t>
            </a:fld>
            <a:endParaRPr lang="en-US"/>
          </a:p>
        </p:txBody>
      </p:sp>
    </p:spTree>
    <p:extLst>
      <p:ext uri="{BB962C8B-B14F-4D97-AF65-F5344CB8AC3E}">
        <p14:creationId xmlns:p14="http://schemas.microsoft.com/office/powerpoint/2010/main" val="686133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Specify that we're calling this out because it has particular requirements – thermal design</a:t>
            </a:r>
          </a:p>
        </p:txBody>
      </p:sp>
      <p:sp>
        <p:nvSpPr>
          <p:cNvPr id="4" name="Slide Number Placeholder 3"/>
          <p:cNvSpPr>
            <a:spLocks noGrp="1"/>
          </p:cNvSpPr>
          <p:nvPr>
            <p:ph type="sldNum" sz="quarter" idx="5"/>
          </p:nvPr>
        </p:nvSpPr>
        <p:spPr/>
        <p:txBody>
          <a:bodyPr/>
          <a:lstStyle/>
          <a:p>
            <a:fld id="{765B5BDC-85B6-426B-9820-E745139432DC}" type="slidenum">
              <a:rPr lang="en-US"/>
              <a:pPr/>
              <a:t>11</a:t>
            </a:fld>
            <a:endParaRPr lang="en-US"/>
          </a:p>
        </p:txBody>
      </p:sp>
    </p:spTree>
    <p:extLst>
      <p:ext uri="{BB962C8B-B14F-4D97-AF65-F5344CB8AC3E}">
        <p14:creationId xmlns:p14="http://schemas.microsoft.com/office/powerpoint/2010/main" val="1199630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Add the 60 liter pack or state that it can fit within – include requirements, check that they are fulfilled</a:t>
            </a:r>
          </a:p>
          <a:p>
            <a:r>
              <a:rPr lang="en-US">
                <a:latin typeface="Calibri"/>
                <a:cs typeface="Calibri"/>
              </a:rPr>
              <a:t>Numbers on figure are difficult to read</a:t>
            </a:r>
          </a:p>
          <a:p>
            <a:r>
              <a:rPr lang="en-US">
                <a:latin typeface="Calibri"/>
                <a:cs typeface="Calibri"/>
              </a:rPr>
              <a:t>Get rid of margins – set dimensions</a:t>
            </a:r>
          </a:p>
          <a:p>
            <a:r>
              <a:rPr lang="en-US">
                <a:latin typeface="Calibri"/>
                <a:cs typeface="Calibri"/>
              </a:rPr>
              <a:t>Mass is too precise (margin in mass)</a:t>
            </a:r>
          </a:p>
          <a:p>
            <a:r>
              <a:rPr lang="en-US">
                <a:latin typeface="Calibri"/>
                <a:cs typeface="Calibri"/>
              </a:rPr>
              <a:t>Add electrical and data schematics</a:t>
            </a:r>
          </a:p>
          <a:p>
            <a:r>
              <a:rPr lang="en-US">
                <a:latin typeface="Calibri"/>
                <a:cs typeface="Calibri"/>
              </a:rPr>
              <a:t>Label key components</a:t>
            </a:r>
          </a:p>
        </p:txBody>
      </p:sp>
      <p:sp>
        <p:nvSpPr>
          <p:cNvPr id="4" name="Slide Number Placeholder 3"/>
          <p:cNvSpPr>
            <a:spLocks noGrp="1"/>
          </p:cNvSpPr>
          <p:nvPr>
            <p:ph type="sldNum" sz="quarter" idx="5"/>
          </p:nvPr>
        </p:nvSpPr>
        <p:spPr/>
        <p:txBody>
          <a:bodyPr/>
          <a:lstStyle/>
          <a:p>
            <a:fld id="{765B5BDC-85B6-426B-9820-E745139432DC}" type="slidenum">
              <a:rPr lang="en-US"/>
              <a:pPr/>
              <a:t>12</a:t>
            </a:fld>
            <a:endParaRPr lang="en-US"/>
          </a:p>
        </p:txBody>
      </p:sp>
    </p:spTree>
    <p:extLst>
      <p:ext uri="{BB962C8B-B14F-4D97-AF65-F5344CB8AC3E}">
        <p14:creationId xmlns:p14="http://schemas.microsoft.com/office/powerpoint/2010/main" val="17349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a:p>
            <a:r>
              <a:rPr lang="en-US">
                <a:latin typeface="Calibri"/>
                <a:cs typeface="Calibri"/>
              </a:rPr>
              <a:t>This is different from CDR</a:t>
            </a:r>
          </a:p>
          <a:p>
            <a:r>
              <a:rPr lang="en-US">
                <a:latin typeface="Calibri"/>
                <a:cs typeface="Calibri"/>
              </a:rPr>
              <a:t>Most important aspect of manufacturing, </a:t>
            </a:r>
            <a:endParaRPr lang="en-US"/>
          </a:p>
        </p:txBody>
      </p:sp>
      <p:sp>
        <p:nvSpPr>
          <p:cNvPr id="4" name="Slide Number Placeholder 3"/>
          <p:cNvSpPr>
            <a:spLocks noGrp="1"/>
          </p:cNvSpPr>
          <p:nvPr>
            <p:ph type="sldNum" sz="quarter" idx="5"/>
          </p:nvPr>
        </p:nvSpPr>
        <p:spPr/>
        <p:txBody>
          <a:bodyPr/>
          <a:lstStyle/>
          <a:p>
            <a:fld id="{765B5BDC-85B6-426B-9820-E745139432DC}" type="slidenum">
              <a:rPr lang="en-US"/>
              <a:pPr/>
              <a:t>13</a:t>
            </a:fld>
            <a:endParaRPr lang="en-US"/>
          </a:p>
        </p:txBody>
      </p:sp>
    </p:spTree>
    <p:extLst>
      <p:ext uri="{BB962C8B-B14F-4D97-AF65-F5344CB8AC3E}">
        <p14:creationId xmlns:p14="http://schemas.microsoft.com/office/powerpoint/2010/main" val="3407445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Actuation</a:t>
            </a:r>
          </a:p>
          <a:p>
            <a:pPr marL="628650" lvl="1" indent="-171450">
              <a:buFont typeface="Arial" panose="020B0604020202020204" pitchFamily="34" charset="0"/>
              <a:buChar char="•"/>
            </a:pPr>
            <a:r>
              <a:rPr lang="en-US"/>
              <a:t>rate tested by timing, compared against given value (10 </a:t>
            </a:r>
            <a:r>
              <a:rPr lang="en-US" err="1"/>
              <a:t>deg</a:t>
            </a:r>
            <a:r>
              <a:rPr lang="en-US"/>
              <a:t>/s) (assumed 5 </a:t>
            </a:r>
            <a:r>
              <a:rPr lang="en-US" err="1"/>
              <a:t>deg</a:t>
            </a:r>
            <a:r>
              <a:rPr lang="en-US"/>
              <a:t>/s^2 acceleration)</a:t>
            </a:r>
          </a:p>
          <a:p>
            <a:pPr marL="628650" lvl="1" indent="-171450">
              <a:buFont typeface="Arial" panose="020B0604020202020204" pitchFamily="34" charset="0"/>
              <a:buChar char="•"/>
            </a:pPr>
            <a:r>
              <a:rPr lang="en-US"/>
              <a:t>Accuracy tested by input of sample image to astrometry, which will provide high accuracy pointing info to test against</a:t>
            </a:r>
          </a:p>
          <a:p>
            <a:pPr marL="171450" lvl="0" indent="-171450">
              <a:buFont typeface="Arial" panose="020B0604020202020204" pitchFamily="34" charset="0"/>
              <a:buChar char="•"/>
            </a:pPr>
            <a:r>
              <a:rPr lang="en-US"/>
              <a:t>Image sensor</a:t>
            </a:r>
          </a:p>
          <a:p>
            <a:pPr marL="628650" lvl="1" indent="-171450">
              <a:buFont typeface="Arial" panose="020B0604020202020204" pitchFamily="34" charset="0"/>
              <a:buChar char="•"/>
            </a:pPr>
            <a:r>
              <a:rPr lang="en-US"/>
              <a:t>Exposure time included in metadata provided by camera</a:t>
            </a:r>
          </a:p>
          <a:p>
            <a:pPr marL="171450" lvl="0" indent="-171450">
              <a:buFont typeface="Arial" panose="020B0604020202020204" pitchFamily="34" charset="0"/>
              <a:buChar char="•"/>
            </a:pPr>
            <a:r>
              <a:rPr lang="en-US"/>
              <a:t>Cadence</a:t>
            </a:r>
          </a:p>
          <a:p>
            <a:pPr marL="628650" lvl="1" indent="-171450">
              <a:buFont typeface="Arial" panose="020B0604020202020204" pitchFamily="34" charset="0"/>
              <a:buChar char="•"/>
            </a:pPr>
            <a:r>
              <a:rPr lang="en-US"/>
              <a:t>Tested by timing the total task time</a:t>
            </a:r>
          </a:p>
        </p:txBody>
      </p:sp>
      <p:sp>
        <p:nvSpPr>
          <p:cNvPr id="4" name="Slide Number Placeholder 3"/>
          <p:cNvSpPr>
            <a:spLocks noGrp="1"/>
          </p:cNvSpPr>
          <p:nvPr>
            <p:ph type="sldNum" sz="quarter" idx="5"/>
          </p:nvPr>
        </p:nvSpPr>
        <p:spPr/>
        <p:txBody>
          <a:bodyPr/>
          <a:lstStyle/>
          <a:p>
            <a:fld id="{765B5BDC-85B6-426B-9820-E745139432DC}" type="slidenum">
              <a:rPr lang="en-US" smtClean="0"/>
              <a:pPr/>
              <a:t>16</a:t>
            </a:fld>
            <a:endParaRPr lang="en-US"/>
          </a:p>
        </p:txBody>
      </p:sp>
    </p:spTree>
    <p:extLst>
      <p:ext uri="{BB962C8B-B14F-4D97-AF65-F5344CB8AC3E}">
        <p14:creationId xmlns:p14="http://schemas.microsoft.com/office/powerpoint/2010/main" val="360141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56904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903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7825" y="384175"/>
            <a:ext cx="1958975" cy="5711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47725" y="384175"/>
            <a:ext cx="5727700" cy="5711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9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2813" y="384175"/>
            <a:ext cx="7602537" cy="466725"/>
          </a:xfrm>
        </p:spPr>
        <p:txBody>
          <a:bodyPr/>
          <a:lstStyle/>
          <a:p>
            <a:r>
              <a:rPr lang="en-US"/>
              <a:t>Click to edit Master title style</a:t>
            </a:r>
          </a:p>
        </p:txBody>
      </p:sp>
      <p:sp>
        <p:nvSpPr>
          <p:cNvPr id="3" name="Content Placeholder 2"/>
          <p:cNvSpPr>
            <a:spLocks noGrp="1"/>
          </p:cNvSpPr>
          <p:nvPr>
            <p:ph sz="quarter" idx="1"/>
          </p:nvPr>
        </p:nvSpPr>
        <p:spPr>
          <a:xfrm>
            <a:off x="847725" y="1981200"/>
            <a:ext cx="384333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43463" y="1981200"/>
            <a:ext cx="384333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47725" y="4114800"/>
            <a:ext cx="384333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43463" y="4114800"/>
            <a:ext cx="384333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510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39D3-3C1C-4093-B1E6-C0E425D984B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D02205A-CF50-45E4-AD00-2308C4A106E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A2D7F2F-DC61-46C7-9BEA-5B5150DA8635}"/>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5" name="Footer Placeholder 4">
            <a:extLst>
              <a:ext uri="{FF2B5EF4-FFF2-40B4-BE49-F238E27FC236}">
                <a16:creationId xmlns:a16="http://schemas.microsoft.com/office/drawing/2014/main" id="{73A1D7E4-9F25-41CA-BB5A-0B354CB72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33E6C-4165-4ABA-B6E6-D14A7F210EF8}"/>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2538099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2140-DA78-4D0B-B687-A5FDEAA3A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CBE801-8EC5-4CDA-AFBE-BF5F94643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8379E-2FB2-4EA2-87DC-2CD04F700F60}"/>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5" name="Footer Placeholder 4">
            <a:extLst>
              <a:ext uri="{FF2B5EF4-FFF2-40B4-BE49-F238E27FC236}">
                <a16:creationId xmlns:a16="http://schemas.microsoft.com/office/drawing/2014/main" id="{7EF9109D-E9C1-41E3-855D-981177047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DFD19-F48C-4904-B15C-E3792F107541}"/>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2185618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B017-3E2B-4F74-84A2-F487ADEF2AB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CC38D1-8302-4163-AAFF-2481D385276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1456C4-1FA9-4295-92B7-8F05F9775436}"/>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5" name="Footer Placeholder 4">
            <a:extLst>
              <a:ext uri="{FF2B5EF4-FFF2-40B4-BE49-F238E27FC236}">
                <a16:creationId xmlns:a16="http://schemas.microsoft.com/office/drawing/2014/main" id="{8221CCEF-C9AE-4AF3-B2F6-424A709D4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C9EF2-3F82-4A02-8795-F85FF4F53A98}"/>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1873280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EA3F-EB50-4B01-A689-8AEDCA388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FA51C6-DDEC-4ECE-AB7D-2CD8D89CB39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668C1-5FED-41A0-8076-63E1613A816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35E106-992F-4AEB-ADA7-671C6BF65FEB}"/>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6" name="Footer Placeholder 5">
            <a:extLst>
              <a:ext uri="{FF2B5EF4-FFF2-40B4-BE49-F238E27FC236}">
                <a16:creationId xmlns:a16="http://schemas.microsoft.com/office/drawing/2014/main" id="{A9A85812-0106-4128-8B10-3B721AE3E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1E798-23BD-4131-89A5-A172B0C90400}"/>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696432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115A-F274-4987-B679-168741487F0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991129-78AA-40D6-B3DD-8E524AC3A84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48A3E7A-54C7-46DA-AD83-9BD9B796963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36276-1BFC-4F8A-8AB6-9F527026CD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478D8-B54C-46C1-8ED3-171DF909B81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4EA0F8-7CBF-4772-8CC8-F93F72B1F10A}"/>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8" name="Footer Placeholder 7">
            <a:extLst>
              <a:ext uri="{FF2B5EF4-FFF2-40B4-BE49-F238E27FC236}">
                <a16:creationId xmlns:a16="http://schemas.microsoft.com/office/drawing/2014/main" id="{E16A13AB-8EA5-40AF-95F0-633008557B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1D6DF-2E99-47AF-9B01-00C40C340AD0}"/>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2944235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D875-9FD6-4A53-B2AA-43BABAC33E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F9B60-0E75-4127-8F00-1AA85E262D9D}"/>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4" name="Footer Placeholder 3">
            <a:extLst>
              <a:ext uri="{FF2B5EF4-FFF2-40B4-BE49-F238E27FC236}">
                <a16:creationId xmlns:a16="http://schemas.microsoft.com/office/drawing/2014/main" id="{8D3B58D7-0EFA-4379-8322-F488B81B06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3B40C3-A4EB-48DA-9113-8DA3FE2AA32B}"/>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2828458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EDBF81-7376-4391-8FA5-85A85D692502}"/>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3" name="Footer Placeholder 2">
            <a:extLst>
              <a:ext uri="{FF2B5EF4-FFF2-40B4-BE49-F238E27FC236}">
                <a16:creationId xmlns:a16="http://schemas.microsoft.com/office/drawing/2014/main" id="{A405CA2D-545C-49A9-9933-A0F5F8CFD5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5B861-5215-4718-B205-94A92A31E28C}"/>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373391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401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C9694-C29D-4C5D-8E80-5A97E53221F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EB6CAD-EA2F-463F-B204-1D0810AD58C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8DBBE-7C6E-4BF5-83FC-C23D589E75C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AF80A41-AD83-4EE6-AE3B-5B2A712B21FB}"/>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6" name="Footer Placeholder 5">
            <a:extLst>
              <a:ext uri="{FF2B5EF4-FFF2-40B4-BE49-F238E27FC236}">
                <a16:creationId xmlns:a16="http://schemas.microsoft.com/office/drawing/2014/main" id="{9134DA74-6C24-40E2-9946-707616DC8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6714B-2C29-4D3C-95CD-CAA81A5666C5}"/>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1341084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E115-BDE3-4D43-8920-A87F2E3B42F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9637A2-A0F7-4755-90EE-2A2A899D9AC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6F1F189-AC49-4210-B538-FB08D91D7F8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60DEBA7-AF8A-4806-AF40-008FA554F734}"/>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6" name="Footer Placeholder 5">
            <a:extLst>
              <a:ext uri="{FF2B5EF4-FFF2-40B4-BE49-F238E27FC236}">
                <a16:creationId xmlns:a16="http://schemas.microsoft.com/office/drawing/2014/main" id="{0E055471-60B3-4E63-9EAA-3661E779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CF714-6907-489A-B55D-2CB666B632EA}"/>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2073283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7C44D-78F1-4F52-8D94-3F1D3BE5F1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6A372B-8AD7-4147-99E2-85103CE8D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7DF74-15C7-4C89-B5A9-E475EF14DC84}"/>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5" name="Footer Placeholder 4">
            <a:extLst>
              <a:ext uri="{FF2B5EF4-FFF2-40B4-BE49-F238E27FC236}">
                <a16:creationId xmlns:a16="http://schemas.microsoft.com/office/drawing/2014/main" id="{F03999EA-5B3C-4B6A-809F-0D2894DAC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56825-1E3F-44ED-AE05-ABC08CEF216C}"/>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3899463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9AA5C-8B59-4E73-B374-6D0EFE8E4D6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59EDE2-B31E-4A04-826B-7803A2C484B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646EE-7914-4FC7-93A0-9D790B6D6124}"/>
              </a:ext>
            </a:extLst>
          </p:cNvPr>
          <p:cNvSpPr>
            <a:spLocks noGrp="1"/>
          </p:cNvSpPr>
          <p:nvPr>
            <p:ph type="dt" sz="half" idx="10"/>
          </p:nvPr>
        </p:nvSpPr>
        <p:spPr/>
        <p:txBody>
          <a:bodyPr/>
          <a:lstStyle/>
          <a:p>
            <a:fld id="{4B90741C-F571-4D31-9AA7-AF1A76256CFF}" type="datetimeFigureOut">
              <a:rPr lang="en-US" smtClean="0"/>
              <a:t>5/27/2020</a:t>
            </a:fld>
            <a:endParaRPr lang="en-US"/>
          </a:p>
        </p:txBody>
      </p:sp>
      <p:sp>
        <p:nvSpPr>
          <p:cNvPr id="5" name="Footer Placeholder 4">
            <a:extLst>
              <a:ext uri="{FF2B5EF4-FFF2-40B4-BE49-F238E27FC236}">
                <a16:creationId xmlns:a16="http://schemas.microsoft.com/office/drawing/2014/main" id="{FFBFC7B5-3AEA-421A-9434-B0271FC29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9C0AE-7DA4-4747-B816-B97850EDC547}"/>
              </a:ext>
            </a:extLst>
          </p:cNvPr>
          <p:cNvSpPr>
            <a:spLocks noGrp="1"/>
          </p:cNvSpPr>
          <p:nvPr>
            <p:ph type="sldNum" sz="quarter" idx="12"/>
          </p:nvPr>
        </p:nvSpPr>
        <p:spPr/>
        <p:txBody>
          <a:bodyPr/>
          <a:lstStyle/>
          <a:p>
            <a:fld id="{BB7F0A13-E8B5-42F5-B0CB-36CC9FBDA6CF}" type="slidenum">
              <a:rPr lang="en-US" smtClean="0"/>
              <a:t>‹#›</a:t>
            </a:fld>
            <a:endParaRPr lang="en-US"/>
          </a:p>
        </p:txBody>
      </p:sp>
    </p:spTree>
    <p:extLst>
      <p:ext uri="{BB962C8B-B14F-4D97-AF65-F5344CB8AC3E}">
        <p14:creationId xmlns:p14="http://schemas.microsoft.com/office/powerpoint/2010/main" val="1291012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502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7725" y="1981200"/>
            <a:ext cx="38433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43463" y="1981200"/>
            <a:ext cx="38433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51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5470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678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701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590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0691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399"/>
          <p:cNvSpPr>
            <a:spLocks noChangeArrowheads="1"/>
          </p:cNvSpPr>
          <p:nvPr userDrawn="1"/>
        </p:nvSpPr>
        <p:spPr bwMode="auto">
          <a:xfrm>
            <a:off x="436060" y="6695135"/>
            <a:ext cx="8707939" cy="162865"/>
          </a:xfrm>
          <a:prstGeom prst="rect">
            <a:avLst/>
          </a:prstGeom>
          <a:gradFill flip="none" rotWithShape="1">
            <a:gsLst>
              <a:gs pos="0">
                <a:schemeClr val="tx2">
                  <a:lumMod val="75000"/>
                  <a:lumOff val="25000"/>
                </a:schemeClr>
              </a:gs>
              <a:gs pos="77000">
                <a:srgbClr val="A0A0A0"/>
              </a:gs>
              <a:gs pos="100000">
                <a:schemeClr val="bg1"/>
              </a:gs>
            </a:gsLst>
            <a:lin ang="10800000" scaled="0"/>
            <a:tileRect/>
          </a:gradFill>
          <a:ln>
            <a:noFill/>
          </a:ln>
          <a:effectLst/>
        </p:spPr>
        <p:txBody>
          <a:bodyPr wrap="none" anchor="ctr"/>
          <a:lstStyle/>
          <a:p>
            <a:endParaRPr lang="en-US"/>
          </a:p>
        </p:txBody>
      </p:sp>
      <p:sp>
        <p:nvSpPr>
          <p:cNvPr id="1423" name="Rectangle 399"/>
          <p:cNvSpPr>
            <a:spLocks noChangeArrowheads="1"/>
          </p:cNvSpPr>
          <p:nvPr userDrawn="1"/>
        </p:nvSpPr>
        <p:spPr bwMode="auto">
          <a:xfrm>
            <a:off x="0" y="1"/>
            <a:ext cx="8801100" cy="164826"/>
          </a:xfrm>
          <a:prstGeom prst="rect">
            <a:avLst/>
          </a:prstGeom>
          <a:gradFill flip="none" rotWithShape="1">
            <a:gsLst>
              <a:gs pos="50000">
                <a:srgbClr val="AFAFAF"/>
              </a:gs>
              <a:gs pos="0">
                <a:srgbClr val="5F5F5F"/>
              </a:gs>
              <a:gs pos="100000">
                <a:schemeClr val="bg1"/>
              </a:gs>
            </a:gsLst>
            <a:lin ang="0" scaled="1"/>
            <a:tileRect/>
          </a:gradFill>
          <a:ln>
            <a:noFill/>
          </a:ln>
          <a:effectLst/>
        </p:spPr>
        <p:txBody>
          <a:bodyPr wrap="none" anchor="ctr"/>
          <a:lstStyle/>
          <a:p>
            <a:endParaRPr lang="en-US"/>
          </a:p>
        </p:txBody>
      </p:sp>
      <p:sp>
        <p:nvSpPr>
          <p:cNvPr id="1026" name="Rectangle 2"/>
          <p:cNvSpPr>
            <a:spLocks noGrp="1" noChangeArrowheads="1"/>
          </p:cNvSpPr>
          <p:nvPr>
            <p:ph type="title"/>
          </p:nvPr>
        </p:nvSpPr>
        <p:spPr bwMode="auto">
          <a:xfrm>
            <a:off x="235469" y="343994"/>
            <a:ext cx="867698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27" name="Rectangle 3"/>
          <p:cNvSpPr>
            <a:spLocks noGrp="1" noChangeArrowheads="1"/>
          </p:cNvSpPr>
          <p:nvPr>
            <p:ph type="body" idx="1"/>
          </p:nvPr>
        </p:nvSpPr>
        <p:spPr bwMode="auto">
          <a:xfrm>
            <a:off x="188374" y="1196961"/>
            <a:ext cx="8818269" cy="519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4" name="Text Box 400"/>
          <p:cNvSpPr txBox="1">
            <a:spLocks noChangeArrowheads="1"/>
          </p:cNvSpPr>
          <p:nvPr userDrawn="1"/>
        </p:nvSpPr>
        <p:spPr bwMode="auto">
          <a:xfrm>
            <a:off x="-6057" y="-18130"/>
            <a:ext cx="17844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b="1" i="0">
                <a:solidFill>
                  <a:srgbClr val="CFB87D"/>
                </a:solidFill>
                <a:latin typeface="Verdana" pitchFamily="34" charset="0"/>
              </a:rPr>
              <a:t>ASEN 4018: Senior Projects</a:t>
            </a:r>
          </a:p>
        </p:txBody>
      </p:sp>
      <p:sp>
        <p:nvSpPr>
          <p:cNvPr id="12" name="Text Box 400"/>
          <p:cNvSpPr txBox="1">
            <a:spLocks noChangeArrowheads="1"/>
          </p:cNvSpPr>
          <p:nvPr userDrawn="1"/>
        </p:nvSpPr>
        <p:spPr bwMode="auto">
          <a:xfrm>
            <a:off x="4790029" y="6668845"/>
            <a:ext cx="44454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i="0">
                <a:solidFill>
                  <a:srgbClr val="CFB87D"/>
                </a:solidFill>
                <a:latin typeface="Verdana" pitchFamily="34" charset="0"/>
              </a:rPr>
              <a:t>Smead Aerospace Engineering Sciences – University of Colorado Boulder</a:t>
            </a:r>
          </a:p>
        </p:txBody>
      </p:sp>
      <p:pic>
        <p:nvPicPr>
          <p:cNvPr id="11" name="Picture 10">
            <a:extLst>
              <a:ext uri="{FF2B5EF4-FFF2-40B4-BE49-F238E27FC236}">
                <a16:creationId xmlns:a16="http://schemas.microsoft.com/office/drawing/2014/main" id="{AEF2924D-BE32-0841-8C44-5E7250D9B5D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76964" b="-8282"/>
          <a:stretch/>
        </p:blipFill>
        <p:spPr>
          <a:xfrm>
            <a:off x="53577" y="6423758"/>
            <a:ext cx="431827" cy="432830"/>
          </a:xfrm>
          <a:prstGeom prst="rect">
            <a:avLst/>
          </a:prstGeom>
        </p:spPr>
      </p:pic>
      <p:sp>
        <p:nvSpPr>
          <p:cNvPr id="13" name="TextBox 12">
            <a:extLst>
              <a:ext uri="{FF2B5EF4-FFF2-40B4-BE49-F238E27FC236}">
                <a16:creationId xmlns:a16="http://schemas.microsoft.com/office/drawing/2014/main" id="{EE2750DD-C853-C946-91B3-36E47911DD14}"/>
              </a:ext>
            </a:extLst>
          </p:cNvPr>
          <p:cNvSpPr txBox="1">
            <a:spLocks noChangeArrowheads="1"/>
          </p:cNvSpPr>
          <p:nvPr userDrawn="1"/>
        </p:nvSpPr>
        <p:spPr bwMode="auto">
          <a:xfrm>
            <a:off x="8284633" y="604"/>
            <a:ext cx="811592" cy="73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5000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5000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5000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5000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5000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r"/>
            <a:fld id="{FC1641D2-75B2-A843-A4C2-A2A23938159B}" type="slidenum">
              <a:rPr lang="en-US" sz="1800" b="0" smtClean="0">
                <a:solidFill>
                  <a:schemeClr val="bg2">
                    <a:lumMod val="60000"/>
                    <a:lumOff val="40000"/>
                  </a:schemeClr>
                </a:solidFill>
                <a:latin typeface="Arial" panose="020B0604020202020204" pitchFamily="34" charset="0"/>
                <a:cs typeface="Arial" panose="020B0604020202020204" pitchFamily="34" charset="0"/>
              </a:rPr>
              <a:t>‹#›</a:t>
            </a:fld>
            <a:endParaRPr lang="en-US" sz="1800" b="0">
              <a:solidFill>
                <a:schemeClr val="bg2">
                  <a:lumMod val="60000"/>
                  <a:lumOff val="40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3600" b="1" i="0">
          <a:solidFill>
            <a:srgbClr val="66330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b="1" i="1">
          <a:solidFill>
            <a:srgbClr val="663300"/>
          </a:solidFill>
          <a:latin typeface="Times New Roman" pitchFamily="18" charset="0"/>
        </a:defRPr>
      </a:lvl2pPr>
      <a:lvl3pPr algn="ctr" rtl="0" eaLnBrk="0" fontAlgn="base" hangingPunct="0">
        <a:spcBef>
          <a:spcPct val="0"/>
        </a:spcBef>
        <a:spcAft>
          <a:spcPct val="0"/>
        </a:spcAft>
        <a:defRPr sz="3600" b="1" i="1">
          <a:solidFill>
            <a:srgbClr val="663300"/>
          </a:solidFill>
          <a:latin typeface="Times New Roman" pitchFamily="18" charset="0"/>
        </a:defRPr>
      </a:lvl3pPr>
      <a:lvl4pPr algn="ctr" rtl="0" eaLnBrk="0" fontAlgn="base" hangingPunct="0">
        <a:spcBef>
          <a:spcPct val="0"/>
        </a:spcBef>
        <a:spcAft>
          <a:spcPct val="0"/>
        </a:spcAft>
        <a:defRPr sz="3600" b="1" i="1">
          <a:solidFill>
            <a:srgbClr val="663300"/>
          </a:solidFill>
          <a:latin typeface="Times New Roman" pitchFamily="18" charset="0"/>
        </a:defRPr>
      </a:lvl4pPr>
      <a:lvl5pPr algn="ctr" rtl="0" eaLnBrk="0" fontAlgn="base" hangingPunct="0">
        <a:spcBef>
          <a:spcPct val="0"/>
        </a:spcBef>
        <a:spcAft>
          <a:spcPct val="0"/>
        </a:spcAft>
        <a:defRPr sz="3600" b="1" i="1">
          <a:solidFill>
            <a:srgbClr val="663300"/>
          </a:solidFill>
          <a:latin typeface="Times New Roman" pitchFamily="18" charset="0"/>
        </a:defRPr>
      </a:lvl5pPr>
      <a:lvl6pPr marL="457200" algn="ctr" rtl="0" eaLnBrk="0" fontAlgn="base" hangingPunct="0">
        <a:spcBef>
          <a:spcPct val="0"/>
        </a:spcBef>
        <a:spcAft>
          <a:spcPct val="0"/>
        </a:spcAft>
        <a:defRPr sz="3600" b="1" i="1">
          <a:solidFill>
            <a:srgbClr val="663300"/>
          </a:solidFill>
          <a:latin typeface="Times New Roman" pitchFamily="18" charset="0"/>
        </a:defRPr>
      </a:lvl6pPr>
      <a:lvl7pPr marL="914400" algn="ctr" rtl="0" eaLnBrk="0" fontAlgn="base" hangingPunct="0">
        <a:spcBef>
          <a:spcPct val="0"/>
        </a:spcBef>
        <a:spcAft>
          <a:spcPct val="0"/>
        </a:spcAft>
        <a:defRPr sz="3600" b="1" i="1">
          <a:solidFill>
            <a:srgbClr val="663300"/>
          </a:solidFill>
          <a:latin typeface="Times New Roman" pitchFamily="18" charset="0"/>
        </a:defRPr>
      </a:lvl7pPr>
      <a:lvl8pPr marL="1371600" algn="ctr" rtl="0" eaLnBrk="0" fontAlgn="base" hangingPunct="0">
        <a:spcBef>
          <a:spcPct val="0"/>
        </a:spcBef>
        <a:spcAft>
          <a:spcPct val="0"/>
        </a:spcAft>
        <a:defRPr sz="3600" b="1" i="1">
          <a:solidFill>
            <a:srgbClr val="663300"/>
          </a:solidFill>
          <a:latin typeface="Times New Roman" pitchFamily="18" charset="0"/>
        </a:defRPr>
      </a:lvl8pPr>
      <a:lvl9pPr marL="1828800" algn="ctr" rtl="0" eaLnBrk="0" fontAlgn="base" hangingPunct="0">
        <a:spcBef>
          <a:spcPct val="0"/>
        </a:spcBef>
        <a:spcAft>
          <a:spcPct val="0"/>
        </a:spcAft>
        <a:defRPr sz="3600" b="1" i="1">
          <a:solidFill>
            <a:srgbClr val="663300"/>
          </a:solidFill>
          <a:latin typeface="Times New Roman" pitchFamily="18" charset="0"/>
        </a:defRPr>
      </a:lvl9pPr>
    </p:titleStyle>
    <p:body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8E9A2A-39D8-45BB-99DC-12CA03DE534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4B39D1-34C1-4E3E-ACAC-A6C0EDD2253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ACBA2-49A1-4E5C-823D-E1E0DE9C932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90741C-F571-4D31-9AA7-AF1A76256CFF}" type="datetimeFigureOut">
              <a:rPr lang="en-US" smtClean="0"/>
              <a:t>5/27/2020</a:t>
            </a:fld>
            <a:endParaRPr lang="en-US"/>
          </a:p>
        </p:txBody>
      </p:sp>
      <p:sp>
        <p:nvSpPr>
          <p:cNvPr id="5" name="Footer Placeholder 4">
            <a:extLst>
              <a:ext uri="{FF2B5EF4-FFF2-40B4-BE49-F238E27FC236}">
                <a16:creationId xmlns:a16="http://schemas.microsoft.com/office/drawing/2014/main" id="{7D0E2656-B525-446D-8558-9652DF04124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2B0ED4-A59E-4920-B8E5-2375BA087BE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7F0A13-E8B5-42F5-B0CB-36CC9FBDA6CF}" type="slidenum">
              <a:rPr lang="en-US" smtClean="0"/>
              <a:t>‹#›</a:t>
            </a:fld>
            <a:endParaRPr lang="en-US"/>
          </a:p>
        </p:txBody>
      </p:sp>
    </p:spTree>
    <p:extLst>
      <p:ext uri="{BB962C8B-B14F-4D97-AF65-F5344CB8AC3E}">
        <p14:creationId xmlns:p14="http://schemas.microsoft.com/office/powerpoint/2010/main" val="34681441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1.jpeg"/><Relationship Id="rId21" Type="http://schemas.openxmlformats.org/officeDocument/2006/relationships/image" Target="../media/image89.png"/><Relationship Id="rId34" Type="http://schemas.openxmlformats.org/officeDocument/2006/relationships/image" Target="../media/image102.jpe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33" Type="http://schemas.openxmlformats.org/officeDocument/2006/relationships/image" Target="../media/image101.jpeg"/><Relationship Id="rId2" Type="http://schemas.openxmlformats.org/officeDocument/2006/relationships/notesSlide" Target="../notesSlides/notesSlide16.xml"/><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32" Type="http://schemas.openxmlformats.org/officeDocument/2006/relationships/image" Target="../media/image100.png"/><Relationship Id="rId5" Type="http://schemas.openxmlformats.org/officeDocument/2006/relationships/image" Target="../media/image73.jpeg"/><Relationship Id="rId15" Type="http://schemas.openxmlformats.org/officeDocument/2006/relationships/image" Target="../media/image83.jpeg"/><Relationship Id="rId23" Type="http://schemas.openxmlformats.org/officeDocument/2006/relationships/image" Target="../media/image91.png"/><Relationship Id="rId28" Type="http://schemas.openxmlformats.org/officeDocument/2006/relationships/image" Target="../media/image96.png"/><Relationship Id="rId36" Type="http://schemas.openxmlformats.org/officeDocument/2006/relationships/image" Target="../media/image104.pn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99.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png"/><Relationship Id="rId35" Type="http://schemas.openxmlformats.org/officeDocument/2006/relationships/image" Target="../media/image103.jpeg"/></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0.png"/><Relationship Id="rId18" Type="http://schemas.openxmlformats.org/officeDocument/2006/relationships/image" Target="../media/image20.svg"/><Relationship Id="rId26" Type="http://schemas.openxmlformats.org/officeDocument/2006/relationships/image" Target="../media/image27.svg"/><Relationship Id="rId39" Type="http://schemas.openxmlformats.org/officeDocument/2006/relationships/image" Target="../media/image24.png"/><Relationship Id="rId3" Type="http://schemas.openxmlformats.org/officeDocument/2006/relationships/image" Target="../media/image5.png"/><Relationship Id="rId21" Type="http://schemas.openxmlformats.org/officeDocument/2006/relationships/image" Target="../media/image14.png"/><Relationship Id="rId34" Type="http://schemas.openxmlformats.org/officeDocument/2006/relationships/image" Target="../media/image35.svg"/><Relationship Id="rId42" Type="http://schemas.openxmlformats.org/officeDocument/2006/relationships/image" Target="../media/image26.png"/><Relationship Id="rId7" Type="http://schemas.openxmlformats.org/officeDocument/2006/relationships/image" Target="../media/image7.png"/><Relationship Id="rId12" Type="http://schemas.openxmlformats.org/officeDocument/2006/relationships/image" Target="../media/image14.svg"/><Relationship Id="rId17" Type="http://schemas.openxmlformats.org/officeDocument/2006/relationships/image" Target="../media/image12.png"/><Relationship Id="rId25" Type="http://schemas.openxmlformats.org/officeDocument/2006/relationships/image" Target="../media/image16.png"/><Relationship Id="rId33" Type="http://schemas.openxmlformats.org/officeDocument/2006/relationships/image" Target="../media/image20.png"/><Relationship Id="rId38"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18.svg"/><Relationship Id="rId20" Type="http://schemas.openxmlformats.org/officeDocument/2006/relationships/image" Target="../media/image22.svg"/><Relationship Id="rId29" Type="http://schemas.openxmlformats.org/officeDocument/2006/relationships/image" Target="../media/image18.png"/><Relationship Id="rId41"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8.svg"/><Relationship Id="rId11" Type="http://schemas.openxmlformats.org/officeDocument/2006/relationships/image" Target="../media/image9.png"/><Relationship Id="rId24" Type="http://schemas.microsoft.com/office/2007/relationships/hdphoto" Target="../media/hdphoto1.wdp"/><Relationship Id="rId32" Type="http://schemas.openxmlformats.org/officeDocument/2006/relationships/image" Target="../media/image33.svg"/><Relationship Id="rId37" Type="http://schemas.openxmlformats.org/officeDocument/2006/relationships/image" Target="../media/image38.svg"/><Relationship Id="rId40" Type="http://schemas.openxmlformats.org/officeDocument/2006/relationships/image" Target="../media/image40.svg"/><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29.svg"/><Relationship Id="rId36" Type="http://schemas.openxmlformats.org/officeDocument/2006/relationships/image" Target="../media/image22.png"/><Relationship Id="rId10" Type="http://schemas.openxmlformats.org/officeDocument/2006/relationships/image" Target="../media/image12.svg"/><Relationship Id="rId19" Type="http://schemas.openxmlformats.org/officeDocument/2006/relationships/image" Target="../media/image13.png"/><Relationship Id="rId31" Type="http://schemas.openxmlformats.org/officeDocument/2006/relationships/image" Target="../media/image19.png"/><Relationship Id="rId4" Type="http://schemas.openxmlformats.org/officeDocument/2006/relationships/image" Target="../media/image6.svg"/><Relationship Id="rId9" Type="http://schemas.openxmlformats.org/officeDocument/2006/relationships/image" Target="../media/image8.png"/><Relationship Id="rId14" Type="http://schemas.openxmlformats.org/officeDocument/2006/relationships/image" Target="../media/image16.svg"/><Relationship Id="rId22" Type="http://schemas.openxmlformats.org/officeDocument/2006/relationships/image" Target="../media/image24.svg"/><Relationship Id="rId27" Type="http://schemas.openxmlformats.org/officeDocument/2006/relationships/image" Target="../media/image17.png"/><Relationship Id="rId30" Type="http://schemas.openxmlformats.org/officeDocument/2006/relationships/image" Target="../media/image31.svg"/><Relationship Id="rId35"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hyperlink" Target="https://twitter.com/boeingairplanes/status/1086672652150939649" TargetMode="External"/><Relationship Id="rId2" Type="http://schemas.openxmlformats.org/officeDocument/2006/relationships/hyperlink" Target="http://hyperphysics.phy-astr.gsu.edu/hbase/eclip.html" TargetMode="External"/><Relationship Id="rId1" Type="http://schemas.openxmlformats.org/officeDocument/2006/relationships/slideLayout" Target="../slideLayouts/slideLayout2.xml"/><Relationship Id="rId6" Type="http://schemas.openxmlformats.org/officeDocument/2006/relationships/hyperlink" Target="https://www.virtualastronomy.org/AVM_DRAFTVersion12_rlh02.pdf" TargetMode="External"/><Relationship Id="rId5" Type="http://schemas.openxmlformats.org/officeDocument/2006/relationships/hyperlink" Target="https://www.sparkfun.com/products/13856" TargetMode="External"/><Relationship Id="rId4" Type="http://schemas.openxmlformats.org/officeDocument/2006/relationships/hyperlink" Target="http://iot-bits.com/iotbits/pcbway-iotbits-logo/"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ctrTitle"/>
          </p:nvPr>
        </p:nvSpPr>
        <p:spPr>
          <a:xfrm>
            <a:off x="685800" y="518754"/>
            <a:ext cx="7772400" cy="1742167"/>
          </a:xfrm>
        </p:spPr>
        <p:txBody>
          <a:bodyPr/>
          <a:lstStyle/>
          <a:p>
            <a:r>
              <a:rPr lang="en-US" sz="4000">
                <a:latin typeface="Arial"/>
                <a:ea typeface="+mj-lt"/>
                <a:cs typeface="Arial"/>
              </a:rPr>
              <a:t>Final Oral Review</a:t>
            </a:r>
            <a:r>
              <a:rPr lang="en-US" sz="4000" i="0">
                <a:latin typeface="Arial"/>
                <a:ea typeface="+mj-lt"/>
                <a:cs typeface="Arial"/>
              </a:rPr>
              <a:t>:</a:t>
            </a:r>
            <a:br>
              <a:rPr lang="en-US" sz="4000" i="0">
                <a:latin typeface="Arial"/>
                <a:ea typeface="+mj-lt"/>
                <a:cs typeface="Arial"/>
              </a:rPr>
            </a:br>
            <a:r>
              <a:rPr lang="en-US" sz="4000" i="0">
                <a:latin typeface="Arial"/>
                <a:ea typeface="+mj-lt"/>
                <a:cs typeface="Arial"/>
              </a:rPr>
              <a:t>iMagpie</a:t>
            </a:r>
          </a:p>
        </p:txBody>
      </p:sp>
      <p:sp>
        <p:nvSpPr>
          <p:cNvPr id="945155" name="Rectangle 3"/>
          <p:cNvSpPr>
            <a:spLocks noGrp="1" noChangeArrowheads="1"/>
          </p:cNvSpPr>
          <p:nvPr>
            <p:ph type="subTitle" idx="1"/>
          </p:nvPr>
        </p:nvSpPr>
        <p:spPr>
          <a:xfrm>
            <a:off x="913762" y="2097457"/>
            <a:ext cx="7316476" cy="2496457"/>
          </a:xfrm>
        </p:spPr>
        <p:txBody>
          <a:bodyPr/>
          <a:lstStyle/>
          <a:p>
            <a:pPr>
              <a:lnSpc>
                <a:spcPct val="80000"/>
              </a:lnSpc>
            </a:pPr>
            <a:r>
              <a:rPr lang="en-US" sz="2800">
                <a:latin typeface="Arial"/>
                <a:cs typeface="Arial"/>
              </a:rPr>
              <a:t>A Mobile, Person-Portable, SSA Platform</a:t>
            </a:r>
          </a:p>
          <a:p>
            <a:pPr>
              <a:lnSpc>
                <a:spcPct val="80000"/>
              </a:lnSpc>
            </a:pPr>
            <a:endParaRPr lang="en-US" sz="2400">
              <a:latin typeface="Arial"/>
              <a:cs typeface="Arial"/>
            </a:endParaRPr>
          </a:p>
          <a:p>
            <a:pPr>
              <a:spcAft>
                <a:spcPts val="1200"/>
              </a:spcAft>
            </a:pPr>
            <a:r>
              <a:rPr lang="en-US" sz="2000" b="1">
                <a:latin typeface="Arial"/>
                <a:cs typeface="Arial"/>
              </a:rPr>
              <a:t>Sponsors:</a:t>
            </a:r>
            <a:r>
              <a:rPr lang="en-US" sz="2000">
                <a:latin typeface="Arial"/>
                <a:cs typeface="Arial"/>
              </a:rPr>
              <a:t> Dr. Marcus Holzinger and Samuel Wishnek</a:t>
            </a:r>
          </a:p>
          <a:p>
            <a:pPr>
              <a:spcAft>
                <a:spcPts val="1200"/>
              </a:spcAft>
            </a:pPr>
            <a:r>
              <a:rPr lang="en-US" sz="2000" b="1">
                <a:latin typeface="Arial"/>
                <a:cs typeface="Arial"/>
              </a:rPr>
              <a:t>Team Members:</a:t>
            </a:r>
            <a:r>
              <a:rPr lang="en-US" sz="2000">
                <a:latin typeface="Arial"/>
                <a:cs typeface="Arial"/>
              </a:rPr>
              <a:t> Ashkan </a:t>
            </a:r>
            <a:r>
              <a:rPr lang="en-US" sz="2000" err="1">
                <a:latin typeface="Arial"/>
                <a:cs typeface="Arial"/>
              </a:rPr>
              <a:t>Bafti</a:t>
            </a:r>
            <a:r>
              <a:rPr lang="en-US" sz="2000">
                <a:latin typeface="Arial"/>
                <a:cs typeface="Arial"/>
              </a:rPr>
              <a:t>, Michael </a:t>
            </a:r>
            <a:r>
              <a:rPr lang="en-US" sz="2000" err="1">
                <a:latin typeface="Arial"/>
                <a:cs typeface="Arial"/>
              </a:rPr>
              <a:t>Dynakowski</a:t>
            </a:r>
            <a:r>
              <a:rPr lang="en-US" sz="2000">
                <a:latin typeface="Arial"/>
                <a:cs typeface="Arial"/>
              </a:rPr>
              <a:t>, Frasier </a:t>
            </a:r>
            <a:r>
              <a:rPr lang="en-US" sz="2000" err="1">
                <a:latin typeface="Arial"/>
                <a:cs typeface="Arial"/>
              </a:rPr>
              <a:t>Feight</a:t>
            </a:r>
            <a:r>
              <a:rPr lang="en-US" sz="2000">
                <a:latin typeface="Arial"/>
                <a:cs typeface="Arial"/>
              </a:rPr>
              <a:t>, Nathan Herr, </a:t>
            </a:r>
            <a:r>
              <a:rPr lang="en-US" sz="2000" err="1">
                <a:latin typeface="Arial"/>
                <a:cs typeface="Arial"/>
              </a:rPr>
              <a:t>Idam</a:t>
            </a:r>
            <a:r>
              <a:rPr lang="en-US" sz="2000">
                <a:latin typeface="Arial"/>
                <a:cs typeface="Arial"/>
              </a:rPr>
              <a:t> </a:t>
            </a:r>
            <a:r>
              <a:rPr lang="en-US" sz="2000" err="1">
                <a:latin typeface="Arial"/>
                <a:cs typeface="Arial"/>
              </a:rPr>
              <a:t>Isnaeni</a:t>
            </a:r>
            <a:r>
              <a:rPr lang="en-US" sz="2000">
                <a:latin typeface="Arial"/>
                <a:cs typeface="Arial"/>
              </a:rPr>
              <a:t>, Alison Jarvis, Matthew Melby, Justin Miller, Alexander Pulliam, Charles Puskar, Jordan Reynolds, and Lucas Teigen</a:t>
            </a:r>
            <a:endParaRPr lang="en-US" sz="2000"/>
          </a:p>
          <a:p>
            <a:r>
              <a:rPr lang="en-US" sz="2000" b="1">
                <a:latin typeface="Arial"/>
                <a:cs typeface="Arial"/>
              </a:rPr>
              <a:t>Advisor:</a:t>
            </a:r>
            <a:r>
              <a:rPr lang="en-US" sz="2000">
                <a:latin typeface="Arial"/>
                <a:cs typeface="Arial"/>
              </a:rPr>
              <a:t> Dr. Aaron Johnson</a:t>
            </a:r>
            <a:endParaRPr lang="en-US" sz="2000"/>
          </a:p>
        </p:txBody>
      </p:sp>
      <p:graphicFrame>
        <p:nvGraphicFramePr>
          <p:cNvPr id="945174" name="Group 22"/>
          <p:cNvGraphicFramePr>
            <a:graphicFrameLocks noGrp="1"/>
          </p:cNvGraphicFramePr>
          <p:nvPr>
            <p:extLst>
              <p:ext uri="{D42A27DB-BD31-4B8C-83A1-F6EECF244321}">
                <p14:modId xmlns:p14="http://schemas.microsoft.com/office/powerpoint/2010/main" val="2509485125"/>
              </p:ext>
            </p:extLst>
          </p:nvPr>
        </p:nvGraphicFramePr>
        <p:xfrm>
          <a:off x="543271" y="5433734"/>
          <a:ext cx="8057459" cy="786384"/>
        </p:xfrm>
        <a:graphic>
          <a:graphicData uri="http://schemas.openxmlformats.org/drawingml/2006/table">
            <a:tbl>
              <a:tblPr/>
              <a:tblGrid>
                <a:gridCol w="8057459">
                  <a:extLst>
                    <a:ext uri="{9D8B030D-6E8A-4147-A177-3AD203B41FA5}">
                      <a16:colId xmlns:a16="http://schemas.microsoft.com/office/drawing/2014/main" val="20000"/>
                    </a:ext>
                  </a:extLst>
                </a:gridCol>
              </a:tblGrid>
              <a:tr h="582613">
                <a:tc>
                  <a:txBody>
                    <a:bodyPr/>
                    <a:lstStyle/>
                    <a:p>
                      <a:pPr marL="0" marR="0" lvl="0" indent="0" algn="ctr" rtl="0" eaLnBrk="0" fontAlgn="base" latinLnBrk="0" hangingPunct="0">
                        <a:lnSpc>
                          <a:spcPct val="100000"/>
                        </a:lnSpc>
                        <a:spcBef>
                          <a:spcPct val="20000"/>
                        </a:spcBef>
                        <a:spcAft>
                          <a:spcPct val="0"/>
                        </a:spcAft>
                        <a:buFontTx/>
                        <a:buNone/>
                      </a:pPr>
                      <a:r>
                        <a:rPr lang="en-US" sz="2400" b="1" i="0" u="none" strike="noStrike" cap="none" normalizeH="0" baseline="0">
                          <a:ln>
                            <a:noFill/>
                          </a:ln>
                          <a:solidFill>
                            <a:schemeClr val="tx1"/>
                          </a:solidFill>
                          <a:effectLst/>
                          <a:latin typeface="Arial"/>
                        </a:rPr>
                        <a:t>ASEN 4028: Senior Projects</a:t>
                      </a:r>
                    </a:p>
                    <a:p>
                      <a:pPr marL="0" marR="0" lvl="0" indent="0" algn="ctr">
                        <a:lnSpc>
                          <a:spcPct val="100000"/>
                        </a:lnSpc>
                        <a:spcBef>
                          <a:spcPct val="20000"/>
                        </a:spcBef>
                        <a:spcAft>
                          <a:spcPct val="0"/>
                        </a:spcAft>
                        <a:buNone/>
                      </a:pPr>
                      <a:r>
                        <a:rPr lang="en-US" sz="1800" b="0" i="0" u="none" strike="noStrike" cap="none" normalizeH="0" baseline="0" noProof="0">
                          <a:ln>
                            <a:noFill/>
                          </a:ln>
                          <a:effectLst/>
                          <a:latin typeface="Arial"/>
                        </a:rPr>
                        <a:t>April 29, 2020</a:t>
                      </a:r>
                      <a:endParaRPr lang="en-US" sz="1800"/>
                    </a:p>
                  </a:txBody>
                  <a:tcPr horzOverflow="overflow">
                    <a:lnL cap="flat">
                      <a:noFill/>
                    </a:lnL>
                    <a:lnR>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84445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1" descr="A picture containing photo, toy, light, sitting&#10;&#10;Description generated with very high confidence">
            <a:extLst>
              <a:ext uri="{FF2B5EF4-FFF2-40B4-BE49-F238E27FC236}">
                <a16:creationId xmlns:a16="http://schemas.microsoft.com/office/drawing/2014/main" id="{48EA9D5D-08BD-4788-9209-94D9452A68C2}"/>
              </a:ext>
            </a:extLst>
          </p:cNvPr>
          <p:cNvPicPr>
            <a:picLocks noChangeAspect="1"/>
          </p:cNvPicPr>
          <p:nvPr/>
        </p:nvPicPr>
        <p:blipFill>
          <a:blip r:embed="rId2"/>
          <a:stretch>
            <a:fillRect/>
          </a:stretch>
        </p:blipFill>
        <p:spPr>
          <a:xfrm>
            <a:off x="-3223" y="693118"/>
            <a:ext cx="4323945" cy="5712914"/>
          </a:xfrm>
          <a:prstGeom prst="rect">
            <a:avLst/>
          </a:prstGeom>
        </p:spPr>
      </p:pic>
      <p:pic>
        <p:nvPicPr>
          <p:cNvPr id="15" name="Picture 15" descr="A picture containing photo, white, toy, air&#10;&#10;Description generated with very high confidence">
            <a:extLst>
              <a:ext uri="{FF2B5EF4-FFF2-40B4-BE49-F238E27FC236}">
                <a16:creationId xmlns:a16="http://schemas.microsoft.com/office/drawing/2014/main" id="{5AECB2AA-93CD-4537-BC09-DA97C9644B93}"/>
              </a:ext>
            </a:extLst>
          </p:cNvPr>
          <p:cNvPicPr>
            <a:picLocks noGrp="1" noChangeAspect="1"/>
          </p:cNvPicPr>
          <p:nvPr>
            <p:ph idx="1"/>
          </p:nvPr>
        </p:nvPicPr>
        <p:blipFill>
          <a:blip r:embed="rId3"/>
          <a:stretch>
            <a:fillRect/>
          </a:stretch>
        </p:blipFill>
        <p:spPr>
          <a:xfrm>
            <a:off x="4331268" y="686260"/>
            <a:ext cx="4563381" cy="5712731"/>
          </a:xfrm>
        </p:spPr>
      </p:pic>
      <p:sp>
        <p:nvSpPr>
          <p:cNvPr id="2" name="Title 1">
            <a:extLst>
              <a:ext uri="{FF2B5EF4-FFF2-40B4-BE49-F238E27FC236}">
                <a16:creationId xmlns:a16="http://schemas.microsoft.com/office/drawing/2014/main" id="{E8858AE1-BCDA-E74E-8127-FF94CBABDA46}"/>
              </a:ext>
            </a:extLst>
          </p:cNvPr>
          <p:cNvSpPr>
            <a:spLocks noGrp="1"/>
          </p:cNvSpPr>
          <p:nvPr>
            <p:ph type="title"/>
          </p:nvPr>
        </p:nvSpPr>
        <p:spPr/>
        <p:txBody>
          <a:bodyPr/>
          <a:lstStyle/>
          <a:p>
            <a:r>
              <a:rPr lang="en-US"/>
              <a:t>Design Overview</a:t>
            </a:r>
          </a:p>
        </p:txBody>
      </p:sp>
      <p:cxnSp>
        <p:nvCxnSpPr>
          <p:cNvPr id="7" name="Straight Arrow Connector 6">
            <a:extLst>
              <a:ext uri="{FF2B5EF4-FFF2-40B4-BE49-F238E27FC236}">
                <a16:creationId xmlns:a16="http://schemas.microsoft.com/office/drawing/2014/main" id="{9315A9B5-CB5B-794C-A5E0-DFAB122E91BA}"/>
              </a:ext>
            </a:extLst>
          </p:cNvPr>
          <p:cNvCxnSpPr>
            <a:cxnSpLocks/>
          </p:cNvCxnSpPr>
          <p:nvPr/>
        </p:nvCxnSpPr>
        <p:spPr bwMode="auto">
          <a:xfrm flipH="1" flipV="1">
            <a:off x="6647244" y="3283007"/>
            <a:ext cx="352045" cy="496815"/>
          </a:xfrm>
          <a:prstGeom prst="straightConnector1">
            <a:avLst/>
          </a:prstGeom>
          <a:noFill/>
          <a:ln w="381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0B03347F-DA27-E840-AE20-EC6E0353CED1}"/>
              </a:ext>
            </a:extLst>
          </p:cNvPr>
          <p:cNvSpPr txBox="1"/>
          <p:nvPr/>
        </p:nvSpPr>
        <p:spPr>
          <a:xfrm>
            <a:off x="6661330" y="3801641"/>
            <a:ext cx="1243012" cy="83099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Mount Head</a:t>
            </a:r>
          </a:p>
        </p:txBody>
      </p:sp>
      <p:cxnSp>
        <p:nvCxnSpPr>
          <p:cNvPr id="9" name="Straight Arrow Connector 8">
            <a:extLst>
              <a:ext uri="{FF2B5EF4-FFF2-40B4-BE49-F238E27FC236}">
                <a16:creationId xmlns:a16="http://schemas.microsoft.com/office/drawing/2014/main" id="{AE382927-98BB-9446-B76E-AD77E6D70DC5}"/>
              </a:ext>
            </a:extLst>
          </p:cNvPr>
          <p:cNvCxnSpPr>
            <a:cxnSpLocks/>
          </p:cNvCxnSpPr>
          <p:nvPr/>
        </p:nvCxnSpPr>
        <p:spPr bwMode="auto">
          <a:xfrm flipV="1">
            <a:off x="5553982" y="3146075"/>
            <a:ext cx="188616" cy="541082"/>
          </a:xfrm>
          <a:prstGeom prst="straightConnector1">
            <a:avLst/>
          </a:prstGeom>
          <a:noFill/>
          <a:ln w="381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E45E50F8-7232-9543-9BC1-D998929F745E}"/>
              </a:ext>
            </a:extLst>
          </p:cNvPr>
          <p:cNvCxnSpPr>
            <a:cxnSpLocks/>
          </p:cNvCxnSpPr>
          <p:nvPr/>
        </p:nvCxnSpPr>
        <p:spPr bwMode="auto">
          <a:xfrm flipH="1">
            <a:off x="3524177" y="1629751"/>
            <a:ext cx="116608" cy="570403"/>
          </a:xfrm>
          <a:prstGeom prst="straightConnector1">
            <a:avLst/>
          </a:prstGeom>
          <a:ln>
            <a:solidFill>
              <a:schemeClr val="tx1"/>
            </a:solidFill>
            <a:headEnd type="none" w="med" len="med"/>
            <a:tailEnd type="triangle"/>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3"/>
          </a:lnRef>
          <a:fillRef idx="0">
            <a:schemeClr val="accent3"/>
          </a:fillRef>
          <a:effectRef idx="2">
            <a:schemeClr val="accent3"/>
          </a:effectRef>
          <a:fontRef idx="minor">
            <a:schemeClr val="tx1"/>
          </a:fontRef>
        </p:style>
      </p:cxnSp>
      <p:sp>
        <p:nvSpPr>
          <p:cNvPr id="17" name="TextBox 16">
            <a:extLst>
              <a:ext uri="{FF2B5EF4-FFF2-40B4-BE49-F238E27FC236}">
                <a16:creationId xmlns:a16="http://schemas.microsoft.com/office/drawing/2014/main" id="{BFF31967-361B-6248-B498-F9D31EB99996}"/>
              </a:ext>
            </a:extLst>
          </p:cNvPr>
          <p:cNvSpPr txBox="1"/>
          <p:nvPr/>
        </p:nvSpPr>
        <p:spPr>
          <a:xfrm>
            <a:off x="2927267" y="898047"/>
            <a:ext cx="1243012" cy="830997"/>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Image Sensor</a:t>
            </a:r>
          </a:p>
        </p:txBody>
      </p:sp>
      <p:cxnSp>
        <p:nvCxnSpPr>
          <p:cNvPr id="19" name="Straight Arrow Connector 18">
            <a:extLst>
              <a:ext uri="{FF2B5EF4-FFF2-40B4-BE49-F238E27FC236}">
                <a16:creationId xmlns:a16="http://schemas.microsoft.com/office/drawing/2014/main" id="{1A801973-C65F-6541-88E0-A562CC637B2B}"/>
              </a:ext>
            </a:extLst>
          </p:cNvPr>
          <p:cNvCxnSpPr>
            <a:cxnSpLocks/>
          </p:cNvCxnSpPr>
          <p:nvPr/>
        </p:nvCxnSpPr>
        <p:spPr bwMode="auto">
          <a:xfrm flipV="1">
            <a:off x="4939076" y="4668905"/>
            <a:ext cx="825673" cy="416762"/>
          </a:xfrm>
          <a:prstGeom prst="straightConnector1">
            <a:avLst/>
          </a:prstGeom>
          <a:noFill/>
          <a:ln w="381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id="{7E462592-E425-414D-AC79-543895279A26}"/>
              </a:ext>
            </a:extLst>
          </p:cNvPr>
          <p:cNvSpPr txBox="1"/>
          <p:nvPr/>
        </p:nvSpPr>
        <p:spPr>
          <a:xfrm>
            <a:off x="4178107" y="5116989"/>
            <a:ext cx="1243012" cy="461665"/>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Tripod</a:t>
            </a:r>
          </a:p>
        </p:txBody>
      </p:sp>
      <p:sp>
        <p:nvSpPr>
          <p:cNvPr id="12" name="TextBox 11">
            <a:extLst>
              <a:ext uri="{FF2B5EF4-FFF2-40B4-BE49-F238E27FC236}">
                <a16:creationId xmlns:a16="http://schemas.microsoft.com/office/drawing/2014/main" id="{9F536144-1B49-F54E-9F53-92A72C593FCC}"/>
              </a:ext>
            </a:extLst>
          </p:cNvPr>
          <p:cNvSpPr txBox="1"/>
          <p:nvPr/>
        </p:nvSpPr>
        <p:spPr>
          <a:xfrm>
            <a:off x="4897414" y="3641552"/>
            <a:ext cx="1243012" cy="461665"/>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Lens</a:t>
            </a:r>
          </a:p>
        </p:txBody>
      </p:sp>
      <p:cxnSp>
        <p:nvCxnSpPr>
          <p:cNvPr id="3" name="Straight Arrow Connector 2">
            <a:extLst>
              <a:ext uri="{FF2B5EF4-FFF2-40B4-BE49-F238E27FC236}">
                <a16:creationId xmlns:a16="http://schemas.microsoft.com/office/drawing/2014/main" id="{6F7F5E30-1BA1-4EFB-BD99-A6C89A99B51F}"/>
              </a:ext>
            </a:extLst>
          </p:cNvPr>
          <p:cNvCxnSpPr/>
          <p:nvPr/>
        </p:nvCxnSpPr>
        <p:spPr bwMode="auto">
          <a:xfrm flipH="1" flipV="1">
            <a:off x="2722674" y="3146564"/>
            <a:ext cx="420736" cy="780376"/>
          </a:xfrm>
          <a:prstGeom prst="straightConnector1">
            <a:avLst/>
          </a:prstGeom>
          <a:ln>
            <a:headEnd type="none" w="med" len="med"/>
            <a:tailEnd type="triangle"/>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B600BBB7-D2A9-43C9-A4B9-C9A39FDFBDAC}"/>
              </a:ext>
            </a:extLst>
          </p:cNvPr>
          <p:cNvSpPr txBox="1"/>
          <p:nvPr/>
        </p:nvSpPr>
        <p:spPr>
          <a:xfrm>
            <a:off x="4822551" y="1053519"/>
            <a:ext cx="118633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Times New Roman"/>
              </a:rPr>
              <a:t>Solar Panels</a:t>
            </a:r>
          </a:p>
        </p:txBody>
      </p:sp>
      <p:cxnSp>
        <p:nvCxnSpPr>
          <p:cNvPr id="5" name="Straight Arrow Connector 4">
            <a:extLst>
              <a:ext uri="{FF2B5EF4-FFF2-40B4-BE49-F238E27FC236}">
                <a16:creationId xmlns:a16="http://schemas.microsoft.com/office/drawing/2014/main" id="{38D8F8A5-09C9-46E6-A10D-B7681707377A}"/>
              </a:ext>
            </a:extLst>
          </p:cNvPr>
          <p:cNvCxnSpPr/>
          <p:nvPr/>
        </p:nvCxnSpPr>
        <p:spPr bwMode="auto">
          <a:xfrm flipV="1">
            <a:off x="5955872" y="1354895"/>
            <a:ext cx="499174" cy="79589"/>
          </a:xfrm>
          <a:prstGeom prst="straightConnector1">
            <a:avLst/>
          </a:prstGeom>
          <a:ln>
            <a:headEnd type="none" w="med" len="med"/>
            <a:tailEnd type="triangle"/>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8B060A10-F82E-4DE2-B171-C3F6D479F68A}"/>
              </a:ext>
            </a:extLst>
          </p:cNvPr>
          <p:cNvSpPr txBox="1"/>
          <p:nvPr/>
        </p:nvSpPr>
        <p:spPr>
          <a:xfrm>
            <a:off x="2512926" y="3863374"/>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Times New Roman"/>
              </a:rPr>
              <a:t>Processor Box</a:t>
            </a:r>
            <a:endParaRPr lang="en-US">
              <a:cs typeface="Times New Roman" pitchFamily="18" charset="0"/>
            </a:endParaRPr>
          </a:p>
        </p:txBody>
      </p:sp>
      <p:sp>
        <p:nvSpPr>
          <p:cNvPr id="11" name="TextBox 10">
            <a:extLst>
              <a:ext uri="{FF2B5EF4-FFF2-40B4-BE49-F238E27FC236}">
                <a16:creationId xmlns:a16="http://schemas.microsoft.com/office/drawing/2014/main" id="{6D6A63AE-ECCB-4314-8226-AFC95A6FB933}"/>
              </a:ext>
            </a:extLst>
          </p:cNvPr>
          <p:cNvSpPr txBox="1"/>
          <p:nvPr/>
        </p:nvSpPr>
        <p:spPr>
          <a:xfrm>
            <a:off x="-57005" y="722446"/>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solidFill>
                <a:srgbClr val="FF0000"/>
              </a:solidFill>
              <a:latin typeface="Arial"/>
              <a:cs typeface="Times New Roman"/>
            </a:endParaRPr>
          </a:p>
        </p:txBody>
      </p:sp>
    </p:spTree>
    <p:extLst>
      <p:ext uri="{BB962C8B-B14F-4D97-AF65-F5344CB8AC3E}">
        <p14:creationId xmlns:p14="http://schemas.microsoft.com/office/powerpoint/2010/main" val="124332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0" grpId="0"/>
      <p:bldP spid="12" grpId="0"/>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A picture containing object, clock&#10;&#10;Description generated with very high confidence">
            <a:extLst>
              <a:ext uri="{FF2B5EF4-FFF2-40B4-BE49-F238E27FC236}">
                <a16:creationId xmlns:a16="http://schemas.microsoft.com/office/drawing/2014/main" id="{9DE83D4E-7B1E-4046-B923-54915AF0944C}"/>
              </a:ext>
            </a:extLst>
          </p:cNvPr>
          <p:cNvPicPr>
            <a:picLocks noChangeAspect="1"/>
          </p:cNvPicPr>
          <p:nvPr/>
        </p:nvPicPr>
        <p:blipFill rotWithShape="1">
          <a:blip r:embed="rId3"/>
          <a:srcRect l="9972" t="2355" r="8729" b="10687"/>
          <a:stretch/>
        </p:blipFill>
        <p:spPr>
          <a:xfrm rot="120000">
            <a:off x="5077929" y="3895827"/>
            <a:ext cx="3897928" cy="2787486"/>
          </a:xfrm>
          <a:prstGeom prst="rect">
            <a:avLst/>
          </a:prstGeom>
        </p:spPr>
      </p:pic>
      <p:pic>
        <p:nvPicPr>
          <p:cNvPr id="7" name="Picture 9" descr="A close up of a logo&#10;&#10;Description generated with very high confidence">
            <a:extLst>
              <a:ext uri="{FF2B5EF4-FFF2-40B4-BE49-F238E27FC236}">
                <a16:creationId xmlns:a16="http://schemas.microsoft.com/office/drawing/2014/main" id="{7DC599C3-12F1-412C-897F-8466DF29404C}"/>
              </a:ext>
            </a:extLst>
          </p:cNvPr>
          <p:cNvPicPr>
            <a:picLocks noChangeAspect="1"/>
          </p:cNvPicPr>
          <p:nvPr/>
        </p:nvPicPr>
        <p:blipFill>
          <a:blip r:embed="rId4"/>
          <a:stretch>
            <a:fillRect/>
          </a:stretch>
        </p:blipFill>
        <p:spPr>
          <a:xfrm rot="60000">
            <a:off x="4574432" y="723225"/>
            <a:ext cx="4190189" cy="3046515"/>
          </a:xfrm>
          <a:prstGeom prst="rect">
            <a:avLst/>
          </a:prstGeom>
        </p:spPr>
      </p:pic>
      <p:pic>
        <p:nvPicPr>
          <p:cNvPr id="5" name="Picture 5" descr="A picture containing small, photo, sitting, refrigerator&#10;&#10;Description generated with very high confidence">
            <a:extLst>
              <a:ext uri="{FF2B5EF4-FFF2-40B4-BE49-F238E27FC236}">
                <a16:creationId xmlns:a16="http://schemas.microsoft.com/office/drawing/2014/main" id="{E7EDE69F-EE8D-4831-AE9B-B89AD9485BE4}"/>
              </a:ext>
            </a:extLst>
          </p:cNvPr>
          <p:cNvPicPr>
            <a:picLocks noChangeAspect="1"/>
          </p:cNvPicPr>
          <p:nvPr/>
        </p:nvPicPr>
        <p:blipFill rotWithShape="1">
          <a:blip r:embed="rId5"/>
          <a:srcRect l="35578" t="6147" r="37588" b="5247"/>
          <a:stretch/>
        </p:blipFill>
        <p:spPr>
          <a:xfrm>
            <a:off x="302670" y="2146706"/>
            <a:ext cx="3468314" cy="4117327"/>
          </a:xfrm>
          <a:prstGeom prst="rect">
            <a:avLst/>
          </a:prstGeom>
        </p:spPr>
      </p:pic>
      <p:sp>
        <p:nvSpPr>
          <p:cNvPr id="2" name="Title 1">
            <a:extLst>
              <a:ext uri="{FF2B5EF4-FFF2-40B4-BE49-F238E27FC236}">
                <a16:creationId xmlns:a16="http://schemas.microsoft.com/office/drawing/2014/main" id="{A869904D-9A4A-49D6-83E2-4BB293EE9767}"/>
              </a:ext>
            </a:extLst>
          </p:cNvPr>
          <p:cNvSpPr>
            <a:spLocks noGrp="1"/>
          </p:cNvSpPr>
          <p:nvPr>
            <p:ph type="title"/>
          </p:nvPr>
        </p:nvSpPr>
        <p:spPr/>
        <p:txBody>
          <a:bodyPr/>
          <a:lstStyle/>
          <a:p>
            <a:r>
              <a:rPr lang="en-US">
                <a:latin typeface="Arial"/>
                <a:cs typeface="Arial"/>
              </a:rPr>
              <a:t>Processor Box Design</a:t>
            </a:r>
            <a:endParaRPr lang="en-US">
              <a:solidFill>
                <a:schemeClr val="accent1"/>
              </a:solidFill>
              <a:latin typeface="Arial"/>
              <a:cs typeface="Arial"/>
            </a:endParaRPr>
          </a:p>
        </p:txBody>
      </p:sp>
      <p:sp>
        <p:nvSpPr>
          <p:cNvPr id="13" name="TextBox 12">
            <a:extLst>
              <a:ext uri="{FF2B5EF4-FFF2-40B4-BE49-F238E27FC236}">
                <a16:creationId xmlns:a16="http://schemas.microsoft.com/office/drawing/2014/main" id="{2A0E6AA9-D224-40EF-B14D-6B42AE7DAB77}"/>
              </a:ext>
            </a:extLst>
          </p:cNvPr>
          <p:cNvSpPr txBox="1"/>
          <p:nvPr/>
        </p:nvSpPr>
        <p:spPr>
          <a:xfrm>
            <a:off x="236569" y="867418"/>
            <a:ext cx="30383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Dimensions: 16.5x11.4x14.6 cm</a:t>
            </a:r>
            <a:endParaRPr lang="en-US"/>
          </a:p>
        </p:txBody>
      </p:sp>
      <p:sp>
        <p:nvSpPr>
          <p:cNvPr id="15" name="TextBox 14">
            <a:extLst>
              <a:ext uri="{FF2B5EF4-FFF2-40B4-BE49-F238E27FC236}">
                <a16:creationId xmlns:a16="http://schemas.microsoft.com/office/drawing/2014/main" id="{089AEAB0-A2A1-41E5-8D79-8A4B90ACDC56}"/>
              </a:ext>
            </a:extLst>
          </p:cNvPr>
          <p:cNvSpPr txBox="1"/>
          <p:nvPr/>
        </p:nvSpPr>
        <p:spPr>
          <a:xfrm>
            <a:off x="6888709" y="3427731"/>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Ambient Sensor</a:t>
            </a:r>
          </a:p>
        </p:txBody>
      </p:sp>
      <p:cxnSp>
        <p:nvCxnSpPr>
          <p:cNvPr id="17" name="Straight Arrow Connector 16">
            <a:extLst>
              <a:ext uri="{FF2B5EF4-FFF2-40B4-BE49-F238E27FC236}">
                <a16:creationId xmlns:a16="http://schemas.microsoft.com/office/drawing/2014/main" id="{36758B96-EF82-46EC-9CD7-2686615B049E}"/>
              </a:ext>
            </a:extLst>
          </p:cNvPr>
          <p:cNvCxnSpPr>
            <a:cxnSpLocks/>
          </p:cNvCxnSpPr>
          <p:nvPr/>
        </p:nvCxnSpPr>
        <p:spPr bwMode="auto">
          <a:xfrm>
            <a:off x="8341436" y="3861435"/>
            <a:ext cx="0" cy="447451"/>
          </a:xfrm>
          <a:prstGeom prst="straightConnector1">
            <a:avLst/>
          </a:prstGeom>
          <a:ln>
            <a:headEnd type="none" w="med" len="med"/>
            <a:tailEnd type="triangle"/>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EB13D1FB-5B27-4DC7-9AFA-9AD84FCAA915}"/>
              </a:ext>
            </a:extLst>
          </p:cNvPr>
          <p:cNvCxnSpPr>
            <a:cxnSpLocks/>
            <a:stCxn id="18" idx="2"/>
          </p:cNvCxnSpPr>
          <p:nvPr/>
        </p:nvCxnSpPr>
        <p:spPr bwMode="auto">
          <a:xfrm>
            <a:off x="4573963" y="4124563"/>
            <a:ext cx="1217147" cy="595634"/>
          </a:xfrm>
          <a:prstGeom prst="straightConnector1">
            <a:avLst/>
          </a:prstGeom>
          <a:ln>
            <a:headEnd type="none" w="med" len="med"/>
            <a:tailEnd type="triangle"/>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6FB3A32A-6872-4FF1-AAB8-295DD1662B2C}"/>
              </a:ext>
            </a:extLst>
          </p:cNvPr>
          <p:cNvCxnSpPr>
            <a:cxnSpLocks/>
          </p:cNvCxnSpPr>
          <p:nvPr/>
        </p:nvCxnSpPr>
        <p:spPr bwMode="auto">
          <a:xfrm flipV="1">
            <a:off x="4757166" y="5989065"/>
            <a:ext cx="1210249" cy="243705"/>
          </a:xfrm>
          <a:prstGeom prst="straightConnector1">
            <a:avLst/>
          </a:prstGeom>
          <a:ln>
            <a:headEnd type="none" w="med" len="med"/>
            <a:tailEnd type="triangle"/>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C135BA5B-3D05-4A09-B1D1-9F3F42F49DB7}"/>
              </a:ext>
            </a:extLst>
          </p:cNvPr>
          <p:cNvCxnSpPr>
            <a:cxnSpLocks/>
          </p:cNvCxnSpPr>
          <p:nvPr/>
        </p:nvCxnSpPr>
        <p:spPr bwMode="auto">
          <a:xfrm flipV="1">
            <a:off x="2562081" y="2074539"/>
            <a:ext cx="2402895" cy="2503459"/>
          </a:xfrm>
          <a:prstGeom prst="straightConnector1">
            <a:avLst/>
          </a:prstGeom>
          <a:ln>
            <a:headEnd type="none" w="med" len="med"/>
            <a:tailEnd type="triangle"/>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45ECFE84-51A7-4E62-BC26-74D2E928DD24}"/>
              </a:ext>
            </a:extLst>
          </p:cNvPr>
          <p:cNvCxnSpPr>
            <a:cxnSpLocks/>
          </p:cNvCxnSpPr>
          <p:nvPr/>
        </p:nvCxnSpPr>
        <p:spPr bwMode="auto">
          <a:xfrm flipV="1">
            <a:off x="2409164" y="5227483"/>
            <a:ext cx="2573305" cy="517667"/>
          </a:xfrm>
          <a:prstGeom prst="straightConnector1">
            <a:avLst/>
          </a:prstGeom>
          <a:ln>
            <a:headEnd type="none" w="med" len="med"/>
            <a:tailEnd type="triangle"/>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D491E4E2-4EC6-428B-9070-25C96E998EBB}"/>
              </a:ext>
            </a:extLst>
          </p:cNvPr>
          <p:cNvSpPr txBox="1"/>
          <p:nvPr/>
        </p:nvSpPr>
        <p:spPr>
          <a:xfrm>
            <a:off x="2665894" y="6088038"/>
            <a:ext cx="22400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Raspberry Pi 4B</a:t>
            </a:r>
          </a:p>
        </p:txBody>
      </p:sp>
      <p:sp>
        <p:nvSpPr>
          <p:cNvPr id="18" name="TextBox 17">
            <a:extLst>
              <a:ext uri="{FF2B5EF4-FFF2-40B4-BE49-F238E27FC236}">
                <a16:creationId xmlns:a16="http://schemas.microsoft.com/office/drawing/2014/main" id="{975F9AB2-C1A9-4948-8A92-387BA6426A41}"/>
              </a:ext>
            </a:extLst>
          </p:cNvPr>
          <p:cNvSpPr txBox="1"/>
          <p:nvPr/>
        </p:nvSpPr>
        <p:spPr>
          <a:xfrm>
            <a:off x="3302376" y="3416677"/>
            <a:ext cx="25431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rial"/>
                <a:cs typeface="Arial"/>
              </a:rPr>
              <a:t>GSM </a:t>
            </a:r>
          </a:p>
          <a:p>
            <a:pPr algn="ctr">
              <a:spcBef>
                <a:spcPts val="0"/>
              </a:spcBef>
            </a:pPr>
            <a:r>
              <a:rPr lang="en-US" sz="2000">
                <a:latin typeface="Arial"/>
                <a:cs typeface="Arial"/>
              </a:rPr>
              <a:t>(GPS/SMS Board)</a:t>
            </a:r>
          </a:p>
        </p:txBody>
      </p:sp>
      <p:sp>
        <p:nvSpPr>
          <p:cNvPr id="4" name="TextBox 3">
            <a:extLst>
              <a:ext uri="{FF2B5EF4-FFF2-40B4-BE49-F238E27FC236}">
                <a16:creationId xmlns:a16="http://schemas.microsoft.com/office/drawing/2014/main" id="{F33E110B-4A81-4545-A3DC-79562D0B50FE}"/>
              </a:ext>
            </a:extLst>
          </p:cNvPr>
          <p:cNvSpPr txBox="1"/>
          <p:nvPr/>
        </p:nvSpPr>
        <p:spPr>
          <a:xfrm>
            <a:off x="268735" y="1734568"/>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solidFill>
                <a:srgbClr val="FF0000"/>
              </a:solidFill>
              <a:latin typeface="Arial"/>
              <a:cs typeface="Times New Roman"/>
            </a:endParaRPr>
          </a:p>
        </p:txBody>
      </p:sp>
    </p:spTree>
    <p:extLst>
      <p:ext uri="{BB962C8B-B14F-4D97-AF65-F5344CB8AC3E}">
        <p14:creationId xmlns:p14="http://schemas.microsoft.com/office/powerpoint/2010/main" val="1334601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computer, table&#10;&#10;Description generated with very high confidence">
            <a:extLst>
              <a:ext uri="{FF2B5EF4-FFF2-40B4-BE49-F238E27FC236}">
                <a16:creationId xmlns:a16="http://schemas.microsoft.com/office/drawing/2014/main" id="{C45AD874-3EE9-4D7C-A959-D39BCA4829DF}"/>
              </a:ext>
            </a:extLst>
          </p:cNvPr>
          <p:cNvPicPr>
            <a:picLocks noChangeAspect="1"/>
          </p:cNvPicPr>
          <p:nvPr/>
        </p:nvPicPr>
        <p:blipFill rotWithShape="1">
          <a:blip r:embed="rId3"/>
          <a:srcRect l="3138" t="9748" r="1255" b="3442"/>
          <a:stretch/>
        </p:blipFill>
        <p:spPr>
          <a:xfrm>
            <a:off x="865095" y="2250573"/>
            <a:ext cx="7364511" cy="4450356"/>
          </a:xfrm>
          <a:prstGeom prst="rect">
            <a:avLst/>
          </a:prstGeom>
        </p:spPr>
      </p:pic>
      <p:sp>
        <p:nvSpPr>
          <p:cNvPr id="2" name="Title 1">
            <a:extLst>
              <a:ext uri="{FF2B5EF4-FFF2-40B4-BE49-F238E27FC236}">
                <a16:creationId xmlns:a16="http://schemas.microsoft.com/office/drawing/2014/main" id="{510C9C74-C1BF-4D8D-86B8-F1B19A8835A4}"/>
              </a:ext>
            </a:extLst>
          </p:cNvPr>
          <p:cNvSpPr>
            <a:spLocks noGrp="1"/>
          </p:cNvSpPr>
          <p:nvPr>
            <p:ph type="title"/>
          </p:nvPr>
        </p:nvSpPr>
        <p:spPr/>
        <p:txBody>
          <a:bodyPr/>
          <a:lstStyle/>
          <a:p>
            <a:r>
              <a:rPr lang="en-US">
                <a:latin typeface="Arial"/>
                <a:cs typeface="Arial"/>
              </a:rPr>
              <a:t>Design Mass and Volume</a:t>
            </a:r>
            <a:endParaRPr lang="en-US"/>
          </a:p>
        </p:txBody>
      </p:sp>
      <p:graphicFrame>
        <p:nvGraphicFramePr>
          <p:cNvPr id="5" name="Table 4">
            <a:extLst>
              <a:ext uri="{FF2B5EF4-FFF2-40B4-BE49-F238E27FC236}">
                <a16:creationId xmlns:a16="http://schemas.microsoft.com/office/drawing/2014/main" id="{35D398F0-F674-6C4D-AB5F-488DC007963A}"/>
              </a:ext>
            </a:extLst>
          </p:cNvPr>
          <p:cNvGraphicFramePr>
            <a:graphicFrameLocks noGrp="1"/>
          </p:cNvGraphicFramePr>
          <p:nvPr>
            <p:extLst>
              <p:ext uri="{D42A27DB-BD31-4B8C-83A1-F6EECF244321}">
                <p14:modId xmlns:p14="http://schemas.microsoft.com/office/powerpoint/2010/main" val="1954962462"/>
              </p:ext>
            </p:extLst>
          </p:nvPr>
        </p:nvGraphicFramePr>
        <p:xfrm>
          <a:off x="1292507" y="903430"/>
          <a:ext cx="6579051" cy="1330485"/>
        </p:xfrm>
        <a:graphic>
          <a:graphicData uri="http://schemas.openxmlformats.org/drawingml/2006/table">
            <a:tbl>
              <a:tblPr firstRow="1" bandRow="1">
                <a:tableStyleId>{EB344D84-9AFB-497E-A393-DC336BA19D2E}</a:tableStyleId>
              </a:tblPr>
              <a:tblGrid>
                <a:gridCol w="1515681">
                  <a:extLst>
                    <a:ext uri="{9D8B030D-6E8A-4147-A177-3AD203B41FA5}">
                      <a16:colId xmlns:a16="http://schemas.microsoft.com/office/drawing/2014/main" val="2427068121"/>
                    </a:ext>
                  </a:extLst>
                </a:gridCol>
                <a:gridCol w="1711386">
                  <a:extLst>
                    <a:ext uri="{9D8B030D-6E8A-4147-A177-3AD203B41FA5}">
                      <a16:colId xmlns:a16="http://schemas.microsoft.com/office/drawing/2014/main" val="550616199"/>
                    </a:ext>
                  </a:extLst>
                </a:gridCol>
                <a:gridCol w="1725754">
                  <a:extLst>
                    <a:ext uri="{9D8B030D-6E8A-4147-A177-3AD203B41FA5}">
                      <a16:colId xmlns:a16="http://schemas.microsoft.com/office/drawing/2014/main" val="2251641026"/>
                    </a:ext>
                  </a:extLst>
                </a:gridCol>
                <a:gridCol w="1626230">
                  <a:extLst>
                    <a:ext uri="{9D8B030D-6E8A-4147-A177-3AD203B41FA5}">
                      <a16:colId xmlns:a16="http://schemas.microsoft.com/office/drawing/2014/main" val="3285202321"/>
                    </a:ext>
                  </a:extLst>
                </a:gridCol>
              </a:tblGrid>
              <a:tr h="443495">
                <a:tc>
                  <a:txBody>
                    <a:bodyPr/>
                    <a:lstStyle/>
                    <a:p>
                      <a:r>
                        <a:rPr lang="en-US" sz="2000">
                          <a:solidFill>
                            <a:schemeClr val="tx1"/>
                          </a:solidFill>
                        </a:rPr>
                        <a:t>Metric</a:t>
                      </a:r>
                    </a:p>
                  </a:txBody>
                  <a:tcPr anchor="ctr"/>
                </a:tc>
                <a:tc>
                  <a:txBody>
                    <a:bodyPr/>
                    <a:lstStyle/>
                    <a:p>
                      <a:r>
                        <a:rPr lang="en-US" sz="2000">
                          <a:solidFill>
                            <a:schemeClr val="tx1"/>
                          </a:solidFill>
                        </a:rPr>
                        <a:t>Design</a:t>
                      </a:r>
                    </a:p>
                  </a:txBody>
                  <a:tcPr anchor="ctr"/>
                </a:tc>
                <a:tc>
                  <a:txBody>
                    <a:bodyPr/>
                    <a:lstStyle/>
                    <a:p>
                      <a:r>
                        <a:rPr lang="en-US" sz="2000">
                          <a:solidFill>
                            <a:schemeClr val="tx1"/>
                          </a:solidFill>
                        </a:rPr>
                        <a:t>Budget</a:t>
                      </a:r>
                    </a:p>
                  </a:txBody>
                  <a:tcPr anchor="ctr"/>
                </a:tc>
                <a:tc>
                  <a:txBody>
                    <a:bodyPr/>
                    <a:lstStyle/>
                    <a:p>
                      <a:r>
                        <a:rPr lang="en-US" sz="2000">
                          <a:solidFill>
                            <a:schemeClr val="tx1"/>
                          </a:solidFill>
                        </a:rPr>
                        <a:t>Margin</a:t>
                      </a:r>
                    </a:p>
                  </a:txBody>
                  <a:tcPr anchor="ctr"/>
                </a:tc>
                <a:extLst>
                  <a:ext uri="{0D108BD9-81ED-4DB2-BD59-A6C34878D82A}">
                    <a16:rowId xmlns:a16="http://schemas.microsoft.com/office/drawing/2014/main" val="2497664830"/>
                  </a:ext>
                </a:extLst>
              </a:tr>
              <a:tr h="443495">
                <a:tc>
                  <a:txBody>
                    <a:bodyPr/>
                    <a:lstStyle/>
                    <a:p>
                      <a:r>
                        <a:rPr lang="en-US" sz="2000"/>
                        <a:t>Mass</a:t>
                      </a:r>
                    </a:p>
                  </a:txBody>
                  <a:tcPr anchor="ctr"/>
                </a:tc>
                <a:tc>
                  <a:txBody>
                    <a:bodyPr/>
                    <a:lstStyle/>
                    <a:p>
                      <a:r>
                        <a:rPr lang="en-US" sz="2000"/>
                        <a:t>16.4 kg</a:t>
                      </a:r>
                    </a:p>
                  </a:txBody>
                  <a:tcPr anchor="ctr"/>
                </a:tc>
                <a:tc>
                  <a:txBody>
                    <a:bodyPr/>
                    <a:lstStyle/>
                    <a:p>
                      <a:r>
                        <a:rPr lang="en-US" sz="2000"/>
                        <a:t>20.0 kg</a:t>
                      </a:r>
                    </a:p>
                  </a:txBody>
                  <a:tcPr anchor="ctr"/>
                </a:tc>
                <a:tc>
                  <a:txBody>
                    <a:bodyPr/>
                    <a:lstStyle/>
                    <a:p>
                      <a:r>
                        <a:rPr lang="en-US" sz="2000"/>
                        <a:t>18%</a:t>
                      </a:r>
                    </a:p>
                  </a:txBody>
                  <a:tcPr anchor="ctr"/>
                </a:tc>
                <a:extLst>
                  <a:ext uri="{0D108BD9-81ED-4DB2-BD59-A6C34878D82A}">
                    <a16:rowId xmlns:a16="http://schemas.microsoft.com/office/drawing/2014/main" val="403270057"/>
                  </a:ext>
                </a:extLst>
              </a:tr>
              <a:tr h="443495">
                <a:tc>
                  <a:txBody>
                    <a:bodyPr/>
                    <a:lstStyle/>
                    <a:p>
                      <a:r>
                        <a:rPr lang="en-US" sz="2000"/>
                        <a:t>Volume</a:t>
                      </a:r>
                    </a:p>
                  </a:txBody>
                  <a:tcPr anchor="ctr"/>
                </a:tc>
                <a:tc>
                  <a:txBody>
                    <a:bodyPr/>
                    <a:lstStyle/>
                    <a:p>
                      <a:r>
                        <a:rPr lang="en-US" sz="2000"/>
                        <a:t>40.2 L</a:t>
                      </a:r>
                    </a:p>
                  </a:txBody>
                  <a:tcPr anchor="ctr"/>
                </a:tc>
                <a:tc>
                  <a:txBody>
                    <a:bodyPr/>
                    <a:lstStyle/>
                    <a:p>
                      <a:r>
                        <a:rPr lang="en-US" sz="2000"/>
                        <a:t>44.3 L</a:t>
                      </a:r>
                    </a:p>
                  </a:txBody>
                  <a:tcPr anchor="ctr"/>
                </a:tc>
                <a:tc>
                  <a:txBody>
                    <a:bodyPr/>
                    <a:lstStyle/>
                    <a:p>
                      <a:r>
                        <a:rPr lang="en-US" sz="2000"/>
                        <a:t>9.3%</a:t>
                      </a:r>
                    </a:p>
                  </a:txBody>
                  <a:tcPr anchor="ctr"/>
                </a:tc>
                <a:extLst>
                  <a:ext uri="{0D108BD9-81ED-4DB2-BD59-A6C34878D82A}">
                    <a16:rowId xmlns:a16="http://schemas.microsoft.com/office/drawing/2014/main" val="40555072"/>
                  </a:ext>
                </a:extLst>
              </a:tr>
            </a:tbl>
          </a:graphicData>
        </a:graphic>
      </p:graphicFrame>
      <p:sp>
        <p:nvSpPr>
          <p:cNvPr id="3" name="TextBox 2">
            <a:extLst>
              <a:ext uri="{FF2B5EF4-FFF2-40B4-BE49-F238E27FC236}">
                <a16:creationId xmlns:a16="http://schemas.microsoft.com/office/drawing/2014/main" id="{178B5DD9-32B1-466E-8C2C-ADDED1C66F00}"/>
              </a:ext>
            </a:extLst>
          </p:cNvPr>
          <p:cNvSpPr txBox="1"/>
          <p:nvPr/>
        </p:nvSpPr>
        <p:spPr>
          <a:xfrm>
            <a:off x="-91906" y="1967240"/>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solidFill>
                <a:srgbClr val="FF0000"/>
              </a:solidFill>
              <a:latin typeface="Arial"/>
              <a:cs typeface="Times New Roman"/>
            </a:endParaRPr>
          </a:p>
        </p:txBody>
      </p:sp>
    </p:spTree>
    <p:extLst>
      <p:ext uri="{BB962C8B-B14F-4D97-AF65-F5344CB8AC3E}">
        <p14:creationId xmlns:p14="http://schemas.microsoft.com/office/powerpoint/2010/main" val="326940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30AA4-E875-5B4A-AF76-497109E5CC57}"/>
              </a:ext>
            </a:extLst>
          </p:cNvPr>
          <p:cNvSpPr>
            <a:spLocks noGrp="1"/>
          </p:cNvSpPr>
          <p:nvPr>
            <p:ph type="title"/>
          </p:nvPr>
        </p:nvSpPr>
        <p:spPr/>
        <p:txBody>
          <a:bodyPr/>
          <a:lstStyle/>
          <a:p>
            <a:r>
              <a:rPr lang="en-US">
                <a:latin typeface="Arial"/>
                <a:cs typeface="Arial"/>
              </a:rPr>
              <a:t>Critical Project Elements</a:t>
            </a:r>
          </a:p>
        </p:txBody>
      </p:sp>
      <p:graphicFrame>
        <p:nvGraphicFramePr>
          <p:cNvPr id="5" name="Table 4">
            <a:extLst>
              <a:ext uri="{FF2B5EF4-FFF2-40B4-BE49-F238E27FC236}">
                <a16:creationId xmlns:a16="http://schemas.microsoft.com/office/drawing/2014/main" id="{54CA7145-7268-3A40-93F8-90EA10558034}"/>
              </a:ext>
            </a:extLst>
          </p:cNvPr>
          <p:cNvGraphicFramePr>
            <a:graphicFrameLocks noGrp="1"/>
          </p:cNvGraphicFramePr>
          <p:nvPr>
            <p:extLst>
              <p:ext uri="{D42A27DB-BD31-4B8C-83A1-F6EECF244321}">
                <p14:modId xmlns:p14="http://schemas.microsoft.com/office/powerpoint/2010/main" val="1958803866"/>
              </p:ext>
            </p:extLst>
          </p:nvPr>
        </p:nvGraphicFramePr>
        <p:xfrm>
          <a:off x="542615" y="1113591"/>
          <a:ext cx="8103674" cy="4870518"/>
        </p:xfrm>
        <a:graphic>
          <a:graphicData uri="http://schemas.openxmlformats.org/drawingml/2006/table">
            <a:tbl>
              <a:tblPr firstRow="1" bandRow="1">
                <a:tableStyleId>{EB344D84-9AFB-497E-A393-DC336BA19D2E}</a:tableStyleId>
              </a:tblPr>
              <a:tblGrid>
                <a:gridCol w="2895066">
                  <a:extLst>
                    <a:ext uri="{9D8B030D-6E8A-4147-A177-3AD203B41FA5}">
                      <a16:colId xmlns:a16="http://schemas.microsoft.com/office/drawing/2014/main" val="775740829"/>
                    </a:ext>
                  </a:extLst>
                </a:gridCol>
                <a:gridCol w="5208608">
                  <a:extLst>
                    <a:ext uri="{9D8B030D-6E8A-4147-A177-3AD203B41FA5}">
                      <a16:colId xmlns:a16="http://schemas.microsoft.com/office/drawing/2014/main" val="1157198493"/>
                    </a:ext>
                  </a:extLst>
                </a:gridCol>
              </a:tblGrid>
              <a:tr h="842189">
                <a:tc>
                  <a:txBody>
                    <a:bodyPr/>
                    <a:lstStyle/>
                    <a:p>
                      <a:pPr algn="l"/>
                      <a:r>
                        <a:rPr lang="en-US" sz="2200">
                          <a:solidFill>
                            <a:schemeClr val="tx1"/>
                          </a:solidFill>
                        </a:rPr>
                        <a:t>CPE</a:t>
                      </a:r>
                    </a:p>
                  </a:txBody>
                  <a:tcPr anchor="ctr"/>
                </a:tc>
                <a:tc>
                  <a:txBody>
                    <a:bodyPr/>
                    <a:lstStyle/>
                    <a:p>
                      <a:pPr lvl="0" algn="l">
                        <a:buNone/>
                      </a:pPr>
                      <a:r>
                        <a:rPr lang="en-US" sz="2200">
                          <a:solidFill>
                            <a:schemeClr val="tx1"/>
                          </a:solidFill>
                        </a:rPr>
                        <a:t>Motivation</a:t>
                      </a:r>
                    </a:p>
                  </a:txBody>
                  <a:tcPr anchor="ctr"/>
                </a:tc>
                <a:extLst>
                  <a:ext uri="{0D108BD9-81ED-4DB2-BD59-A6C34878D82A}">
                    <a16:rowId xmlns:a16="http://schemas.microsoft.com/office/drawing/2014/main" val="508992823"/>
                  </a:ext>
                </a:extLst>
              </a:tr>
              <a:tr h="1007082">
                <a:tc>
                  <a:txBody>
                    <a:bodyPr/>
                    <a:lstStyle/>
                    <a:p>
                      <a:pPr lvl="0" algn="l">
                        <a:lnSpc>
                          <a:spcPct val="100000"/>
                        </a:lnSpc>
                        <a:spcBef>
                          <a:spcPts val="0"/>
                        </a:spcBef>
                        <a:spcAft>
                          <a:spcPts val="0"/>
                        </a:spcAft>
                        <a:buNone/>
                      </a:pPr>
                      <a:r>
                        <a:rPr lang="en-US" sz="2200" b="0" i="0" u="none" strike="noStrike" noProof="0">
                          <a:latin typeface="Arial"/>
                        </a:rPr>
                        <a:t>1. Electronics</a:t>
                      </a:r>
                      <a:endParaRPr lang="en-US" sz="2200"/>
                    </a:p>
                  </a:txBody>
                  <a:tcPr anchor="ctr"/>
                </a:tc>
                <a:tc>
                  <a:txBody>
                    <a:bodyPr/>
                    <a:lstStyle/>
                    <a:p>
                      <a:pPr lvl="0" algn="l">
                        <a:buNone/>
                      </a:pPr>
                      <a:r>
                        <a:rPr lang="en-US" sz="2000"/>
                        <a:t>Tight, self-reliant power budget</a:t>
                      </a:r>
                    </a:p>
                  </a:txBody>
                  <a:tcPr anchor="ctr"/>
                </a:tc>
                <a:extLst>
                  <a:ext uri="{0D108BD9-81ED-4DB2-BD59-A6C34878D82A}">
                    <a16:rowId xmlns:a16="http://schemas.microsoft.com/office/drawing/2014/main" val="766679235"/>
                  </a:ext>
                </a:extLst>
              </a:tr>
              <a:tr h="1007083">
                <a:tc>
                  <a:txBody>
                    <a:bodyPr/>
                    <a:lstStyle/>
                    <a:p>
                      <a:pPr lvl="0" algn="l">
                        <a:buNone/>
                      </a:pPr>
                      <a:r>
                        <a:rPr lang="en-US" sz="2200" b="0" i="0" u="none" strike="noStrike" noProof="0">
                          <a:latin typeface="Arial"/>
                        </a:rPr>
                        <a:t>2. Structures</a:t>
                      </a:r>
                      <a:endParaRPr lang="en-US" sz="22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Thermal regulation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System stability during observations</a:t>
                      </a:r>
                    </a:p>
                  </a:txBody>
                  <a:tcPr anchor="ctr"/>
                </a:tc>
                <a:extLst>
                  <a:ext uri="{0D108BD9-81ED-4DB2-BD59-A6C34878D82A}">
                    <a16:rowId xmlns:a16="http://schemas.microsoft.com/office/drawing/2014/main" val="2323398894"/>
                  </a:ext>
                </a:extLst>
              </a:tr>
              <a:tr h="1007082">
                <a:tc>
                  <a:txBody>
                    <a:bodyPr/>
                    <a:lstStyle/>
                    <a:p>
                      <a:pPr lvl="0" algn="l">
                        <a:buNone/>
                      </a:pPr>
                      <a:r>
                        <a:rPr lang="en-US" sz="2200" b="0" i="0" u="none" strike="noStrike" noProof="0">
                          <a:latin typeface="Arial"/>
                        </a:rPr>
                        <a:t>3. </a:t>
                      </a:r>
                      <a:r>
                        <a:rPr lang="en-US" sz="2200" b="0" i="0" u="none" strike="noStrike" noProof="0">
                          <a:latin typeface="+mn-lt"/>
                        </a:rPr>
                        <a:t>Comms/Controls</a:t>
                      </a:r>
                      <a:endParaRPr lang="en-US" sz="2200"/>
                    </a:p>
                  </a:txBody>
                  <a:tcPr anchor="ctr"/>
                </a:tc>
                <a:tc>
                  <a:txBody>
                    <a:bodyPr/>
                    <a:lstStyle/>
                    <a:p>
                      <a:pPr lvl="0" algn="l">
                        <a:buNone/>
                      </a:pPr>
                      <a:r>
                        <a:rPr lang="en-US" sz="2000"/>
                        <a:t>Remote commands via SMS</a:t>
                      </a:r>
                    </a:p>
                    <a:p>
                      <a:pPr lvl="0" algn="l">
                        <a:buNone/>
                      </a:pPr>
                      <a:r>
                        <a:rPr lang="en-US" sz="2000"/>
                        <a:t>Precise observation requirements</a:t>
                      </a:r>
                    </a:p>
                  </a:txBody>
                  <a:tcPr anchor="ctr"/>
                </a:tc>
                <a:extLst>
                  <a:ext uri="{0D108BD9-81ED-4DB2-BD59-A6C34878D82A}">
                    <a16:rowId xmlns:a16="http://schemas.microsoft.com/office/drawing/2014/main" val="3559903406"/>
                  </a:ext>
                </a:extLst>
              </a:tr>
              <a:tr h="1007082">
                <a:tc>
                  <a:txBody>
                    <a:bodyPr/>
                    <a:lstStyle/>
                    <a:p>
                      <a:pPr lvl="0" algn="l">
                        <a:buNone/>
                      </a:pPr>
                      <a:r>
                        <a:rPr lang="en-US" sz="2200" b="0" i="0" u="none" strike="noStrike" noProof="0">
                          <a:latin typeface="+mn-lt"/>
                        </a:rPr>
                        <a:t>4. Image Processing</a:t>
                      </a:r>
                      <a:endParaRPr lang="en-US" sz="2200" b="0" i="0" u="none" strike="noStrike" noProof="0">
                        <a:latin typeface="Arial"/>
                      </a:endParaRPr>
                    </a:p>
                  </a:txBody>
                  <a:tcPr anchor="ctr"/>
                </a:tc>
                <a:tc>
                  <a:txBody>
                    <a:bodyPr/>
                    <a:lstStyle/>
                    <a:p>
                      <a:pPr lvl="0" algn="l">
                        <a:buNone/>
                      </a:pPr>
                      <a:r>
                        <a:rPr lang="en-US" sz="2000"/>
                        <a:t>3 task/min cadence</a:t>
                      </a:r>
                    </a:p>
                    <a:p>
                      <a:pPr lvl="0" algn="l">
                        <a:buNone/>
                      </a:pPr>
                      <a:r>
                        <a:rPr lang="en-US" sz="2000"/>
                        <a:t>10 arc-second (3σ) accuracy</a:t>
                      </a:r>
                    </a:p>
                  </a:txBody>
                  <a:tcPr anchor="ctr"/>
                </a:tc>
                <a:extLst>
                  <a:ext uri="{0D108BD9-81ED-4DB2-BD59-A6C34878D82A}">
                    <a16:rowId xmlns:a16="http://schemas.microsoft.com/office/drawing/2014/main" val="2881282341"/>
                  </a:ext>
                </a:extLst>
              </a:tr>
            </a:tbl>
          </a:graphicData>
        </a:graphic>
      </p:graphicFrame>
    </p:spTree>
    <p:extLst>
      <p:ext uri="{BB962C8B-B14F-4D97-AF65-F5344CB8AC3E}">
        <p14:creationId xmlns:p14="http://schemas.microsoft.com/office/powerpoint/2010/main" val="358509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C8E3-ABAA-44A6-B4FD-883527DEA7BA}"/>
              </a:ext>
            </a:extLst>
          </p:cNvPr>
          <p:cNvSpPr>
            <a:spLocks noGrp="1"/>
          </p:cNvSpPr>
          <p:nvPr>
            <p:ph type="title"/>
          </p:nvPr>
        </p:nvSpPr>
        <p:spPr/>
        <p:txBody>
          <a:bodyPr/>
          <a:lstStyle/>
          <a:p>
            <a:r>
              <a:rPr lang="en-US">
                <a:latin typeface="Arial"/>
                <a:cs typeface="Arial"/>
              </a:rPr>
              <a:t>Presentation Overview</a:t>
            </a:r>
            <a:endParaRPr lang="en-US"/>
          </a:p>
        </p:txBody>
      </p:sp>
      <p:sp>
        <p:nvSpPr>
          <p:cNvPr id="3" name="Content Placeholder 2">
            <a:extLst>
              <a:ext uri="{FF2B5EF4-FFF2-40B4-BE49-F238E27FC236}">
                <a16:creationId xmlns:a16="http://schemas.microsoft.com/office/drawing/2014/main" id="{5DC04CAF-D646-4B38-B987-D60026024655}"/>
              </a:ext>
            </a:extLst>
          </p:cNvPr>
          <p:cNvSpPr>
            <a:spLocks noGrp="1"/>
          </p:cNvSpPr>
          <p:nvPr>
            <p:ph idx="1"/>
          </p:nvPr>
        </p:nvSpPr>
        <p:spPr>
          <a:xfrm>
            <a:off x="349203" y="1081214"/>
            <a:ext cx="8449519" cy="5195949"/>
          </a:xfrm>
        </p:spPr>
        <p:txBody>
          <a:bodyPr/>
          <a:lstStyle/>
          <a:p>
            <a:r>
              <a:rPr lang="en-US">
                <a:solidFill>
                  <a:schemeClr val="bg2"/>
                </a:solidFill>
                <a:latin typeface="Arial"/>
                <a:cs typeface="Arial"/>
              </a:rPr>
              <a:t>Project Purpose and Objectives</a:t>
            </a:r>
          </a:p>
          <a:p>
            <a:r>
              <a:rPr lang="en-US">
                <a:solidFill>
                  <a:schemeClr val="bg2"/>
                </a:solidFill>
                <a:latin typeface="Arial"/>
                <a:cs typeface="Arial"/>
              </a:rPr>
              <a:t>Design Description</a:t>
            </a:r>
            <a:endParaRPr lang="en-US">
              <a:solidFill>
                <a:schemeClr val="bg2"/>
              </a:solidFill>
            </a:endParaRPr>
          </a:p>
          <a:p>
            <a:r>
              <a:rPr lang="en-US">
                <a:latin typeface="Arial"/>
                <a:cs typeface="Arial"/>
              </a:rPr>
              <a:t>Test Overview, Results, and Analysis</a:t>
            </a:r>
            <a:endParaRPr lang="en-US"/>
          </a:p>
          <a:p>
            <a:r>
              <a:rPr lang="en-US">
                <a:solidFill>
                  <a:schemeClr val="bg2"/>
                </a:solidFill>
                <a:latin typeface="Arial"/>
                <a:cs typeface="Arial"/>
              </a:rPr>
              <a:t>Systems Engineering</a:t>
            </a:r>
          </a:p>
          <a:p>
            <a:r>
              <a:rPr lang="en-US">
                <a:solidFill>
                  <a:schemeClr val="bg2"/>
                </a:solidFill>
                <a:latin typeface="Arial"/>
                <a:cs typeface="Arial"/>
              </a:rPr>
              <a:t>Project Management</a:t>
            </a:r>
          </a:p>
        </p:txBody>
      </p:sp>
    </p:spTree>
    <p:extLst>
      <p:ext uri="{BB962C8B-B14F-4D97-AF65-F5344CB8AC3E}">
        <p14:creationId xmlns:p14="http://schemas.microsoft.com/office/powerpoint/2010/main" val="52542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6D012-26D8-4D65-9E5A-719AFA144E4D}"/>
              </a:ext>
            </a:extLst>
          </p:cNvPr>
          <p:cNvSpPr>
            <a:spLocks noGrp="1"/>
          </p:cNvSpPr>
          <p:nvPr>
            <p:ph type="title"/>
          </p:nvPr>
        </p:nvSpPr>
        <p:spPr/>
        <p:txBody>
          <a:bodyPr/>
          <a:lstStyle/>
          <a:p>
            <a:r>
              <a:rPr lang="en-US">
                <a:latin typeface="Arial"/>
                <a:cs typeface="Arial"/>
              </a:rPr>
              <a:t>Test Overview</a:t>
            </a:r>
            <a:endParaRPr lang="en-US"/>
          </a:p>
        </p:txBody>
      </p:sp>
      <p:pic>
        <p:nvPicPr>
          <p:cNvPr id="4" name="Picture 4" descr="A picture containing mirror&#10;&#10;Description generated with very high confidence">
            <a:extLst>
              <a:ext uri="{FF2B5EF4-FFF2-40B4-BE49-F238E27FC236}">
                <a16:creationId xmlns:a16="http://schemas.microsoft.com/office/drawing/2014/main" id="{21BEDF15-24D1-4BF8-AB74-6417BC0922B0}"/>
              </a:ext>
            </a:extLst>
          </p:cNvPr>
          <p:cNvPicPr>
            <a:picLocks noChangeAspect="1"/>
          </p:cNvPicPr>
          <p:nvPr/>
        </p:nvPicPr>
        <p:blipFill>
          <a:blip r:embed="rId2"/>
          <a:stretch>
            <a:fillRect/>
          </a:stretch>
        </p:blipFill>
        <p:spPr>
          <a:xfrm>
            <a:off x="234778" y="1608787"/>
            <a:ext cx="8684740" cy="4361236"/>
          </a:xfrm>
          <a:prstGeom prst="rect">
            <a:avLst/>
          </a:prstGeom>
        </p:spPr>
      </p:pic>
      <p:sp>
        <p:nvSpPr>
          <p:cNvPr id="6" name="TextBox 5">
            <a:extLst>
              <a:ext uri="{FF2B5EF4-FFF2-40B4-BE49-F238E27FC236}">
                <a16:creationId xmlns:a16="http://schemas.microsoft.com/office/drawing/2014/main" id="{EC72B522-37CB-4731-A054-F926D371E3A8}"/>
              </a:ext>
            </a:extLst>
          </p:cNvPr>
          <p:cNvSpPr txBox="1"/>
          <p:nvPr/>
        </p:nvSpPr>
        <p:spPr>
          <a:xfrm>
            <a:off x="234777" y="1140940"/>
            <a:ext cx="25990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cs typeface="Arial"/>
              </a:rPr>
              <a:t>Completed</a:t>
            </a:r>
          </a:p>
        </p:txBody>
      </p:sp>
      <p:sp>
        <p:nvSpPr>
          <p:cNvPr id="7" name="TextBox 6">
            <a:extLst>
              <a:ext uri="{FF2B5EF4-FFF2-40B4-BE49-F238E27FC236}">
                <a16:creationId xmlns:a16="http://schemas.microsoft.com/office/drawing/2014/main" id="{B83931C6-BA09-495F-96B9-D5FDF4BE206B}"/>
              </a:ext>
            </a:extLst>
          </p:cNvPr>
          <p:cNvSpPr txBox="1"/>
          <p:nvPr/>
        </p:nvSpPr>
        <p:spPr>
          <a:xfrm>
            <a:off x="3272480" y="1140940"/>
            <a:ext cx="25990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cs typeface="Arial"/>
              </a:rPr>
              <a:t>In Progress</a:t>
            </a:r>
          </a:p>
        </p:txBody>
      </p:sp>
      <p:sp>
        <p:nvSpPr>
          <p:cNvPr id="8" name="TextBox 7">
            <a:extLst>
              <a:ext uri="{FF2B5EF4-FFF2-40B4-BE49-F238E27FC236}">
                <a16:creationId xmlns:a16="http://schemas.microsoft.com/office/drawing/2014/main" id="{F5D9F9C4-F7E0-419B-BE7A-5348E5DEA4F8}"/>
              </a:ext>
            </a:extLst>
          </p:cNvPr>
          <p:cNvSpPr txBox="1"/>
          <p:nvPr/>
        </p:nvSpPr>
        <p:spPr>
          <a:xfrm>
            <a:off x="6320479" y="1140940"/>
            <a:ext cx="25990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cs typeface="Arial"/>
              </a:rPr>
              <a:t>Planned</a:t>
            </a:r>
          </a:p>
        </p:txBody>
      </p:sp>
      <p:sp>
        <p:nvSpPr>
          <p:cNvPr id="9" name="TextBox 8">
            <a:extLst>
              <a:ext uri="{FF2B5EF4-FFF2-40B4-BE49-F238E27FC236}">
                <a16:creationId xmlns:a16="http://schemas.microsoft.com/office/drawing/2014/main" id="{C2703F75-36CD-4F33-892E-67AB2FBB25AE}"/>
              </a:ext>
            </a:extLst>
          </p:cNvPr>
          <p:cNvSpPr txBox="1"/>
          <p:nvPr/>
        </p:nvSpPr>
        <p:spPr>
          <a:xfrm>
            <a:off x="233926" y="1820560"/>
            <a:ext cx="2665161"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ü"/>
            </a:pPr>
            <a:r>
              <a:rPr lang="en-US" sz="1800" b="0">
                <a:latin typeface="Arial"/>
                <a:cs typeface="Times New Roman"/>
              </a:rPr>
              <a:t>Propogator Software</a:t>
            </a:r>
          </a:p>
          <a:p>
            <a:pPr marL="342900" indent="-342900">
              <a:buFont typeface="Wingdings"/>
              <a:buChar char="ü"/>
            </a:pPr>
            <a:r>
              <a:rPr lang="en-US" sz="1800" b="0">
                <a:latin typeface="Arial"/>
                <a:cs typeface="Times New Roman"/>
              </a:rPr>
              <a:t>Astromety Image Processing</a:t>
            </a:r>
          </a:p>
          <a:p>
            <a:pPr marL="342900" indent="-342900">
              <a:buFont typeface="Wingdings"/>
              <a:buChar char="ü"/>
            </a:pPr>
            <a:r>
              <a:rPr lang="en-US" sz="1800" b="0">
                <a:latin typeface="Arial"/>
                <a:cs typeface="Times New Roman"/>
              </a:rPr>
              <a:t>Streak Detection with Sample Images</a:t>
            </a:r>
          </a:p>
          <a:p>
            <a:pPr marL="342900" indent="-342900">
              <a:buFont typeface="Wingdings"/>
              <a:buChar char="ü"/>
            </a:pPr>
            <a:r>
              <a:rPr lang="en-US" sz="1800" b="0">
                <a:latin typeface="Arial"/>
                <a:cs typeface="Times New Roman"/>
              </a:rPr>
              <a:t>Mount Head Control</a:t>
            </a:r>
          </a:p>
          <a:p>
            <a:pPr marL="342900" indent="-342900">
              <a:buFont typeface="Wingdings"/>
              <a:buChar char="ü"/>
            </a:pPr>
            <a:r>
              <a:rPr lang="en-US" sz="1800" b="0">
                <a:latin typeface="Arial"/>
                <a:cs typeface="Times New Roman"/>
              </a:rPr>
              <a:t>Camera Sensor Control</a:t>
            </a:r>
          </a:p>
          <a:p>
            <a:pPr marL="342900" indent="-342900">
              <a:buFont typeface="Wingdings"/>
              <a:buChar char="ü"/>
            </a:pPr>
            <a:endParaRPr lang="en-US" sz="1800" b="0">
              <a:latin typeface="Arial"/>
              <a:cs typeface="Times New Roman"/>
            </a:endParaRPr>
          </a:p>
        </p:txBody>
      </p:sp>
      <p:sp>
        <p:nvSpPr>
          <p:cNvPr id="11" name="TextBox 10">
            <a:extLst>
              <a:ext uri="{FF2B5EF4-FFF2-40B4-BE49-F238E27FC236}">
                <a16:creationId xmlns:a16="http://schemas.microsoft.com/office/drawing/2014/main" id="{14D7B170-D83D-48C1-A2ED-CADB91A0EB56}"/>
              </a:ext>
            </a:extLst>
          </p:cNvPr>
          <p:cNvSpPr txBox="1"/>
          <p:nvPr/>
        </p:nvSpPr>
        <p:spPr>
          <a:xfrm>
            <a:off x="3272480" y="1861749"/>
            <a:ext cx="259903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1800" b="0">
                <a:latin typeface="Arial"/>
                <a:cs typeface="Times New Roman"/>
              </a:rPr>
              <a:t>GSM Communication and Control</a:t>
            </a:r>
          </a:p>
          <a:p>
            <a:pPr marL="342900" indent="-342900">
              <a:buFont typeface="Arial"/>
              <a:buChar char="•"/>
            </a:pPr>
            <a:r>
              <a:rPr lang="en-US" sz="1800" b="0">
                <a:latin typeface="Arial"/>
                <a:cs typeface="Times New Roman"/>
              </a:rPr>
              <a:t>Limiting Magnitude Test</a:t>
            </a:r>
            <a:endParaRPr lang="en-US"/>
          </a:p>
          <a:p>
            <a:pPr marL="342900" indent="-342900">
              <a:buFont typeface="Arial"/>
              <a:buChar char="•"/>
            </a:pPr>
            <a:r>
              <a:rPr lang="en-US" sz="1800" b="0">
                <a:latin typeface="Arial"/>
                <a:cs typeface="Times New Roman"/>
              </a:rPr>
              <a:t>Streak Detection with images captured by system</a:t>
            </a:r>
          </a:p>
        </p:txBody>
      </p:sp>
      <p:sp>
        <p:nvSpPr>
          <p:cNvPr id="12" name="TextBox 11">
            <a:extLst>
              <a:ext uri="{FF2B5EF4-FFF2-40B4-BE49-F238E27FC236}">
                <a16:creationId xmlns:a16="http://schemas.microsoft.com/office/drawing/2014/main" id="{4769E9C6-9C67-47F9-BFA2-8BEDC7E2CD1B}"/>
              </a:ext>
            </a:extLst>
          </p:cNvPr>
          <p:cNvSpPr txBox="1"/>
          <p:nvPr/>
        </p:nvSpPr>
        <p:spPr>
          <a:xfrm>
            <a:off x="6320480" y="1861749"/>
            <a:ext cx="2599037"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1800" b="0">
                <a:latin typeface="Arial"/>
                <a:cs typeface="Arial"/>
              </a:rPr>
              <a:t>Timing Testing</a:t>
            </a:r>
          </a:p>
          <a:p>
            <a:pPr marL="342900" indent="-342900">
              <a:buFont typeface="Arial"/>
              <a:buChar char="•"/>
            </a:pPr>
            <a:r>
              <a:rPr lang="en-US" sz="1800" b="0">
                <a:latin typeface="Arial"/>
                <a:cs typeface="Arial"/>
              </a:rPr>
              <a:t>Thermal Testing</a:t>
            </a:r>
          </a:p>
          <a:p>
            <a:pPr marL="342900" indent="-342900">
              <a:buFont typeface="Arial"/>
              <a:buChar char="•"/>
            </a:pPr>
            <a:r>
              <a:rPr lang="en-US" sz="1800" b="0">
                <a:latin typeface="Arial"/>
                <a:cs typeface="Arial"/>
              </a:rPr>
              <a:t>Power System Testing</a:t>
            </a:r>
            <a:endParaRPr lang="en-US">
              <a:cs typeface="Times New Roman" pitchFamily="18" charset="0"/>
            </a:endParaRPr>
          </a:p>
          <a:p>
            <a:pPr marL="342900" indent="-342900">
              <a:buFont typeface="Arial"/>
              <a:buChar char="•"/>
            </a:pPr>
            <a:r>
              <a:rPr lang="en-US" sz="1800" b="0">
                <a:latin typeface="Arial"/>
                <a:cs typeface="Arial"/>
              </a:rPr>
              <a:t>Full System Testing</a:t>
            </a:r>
          </a:p>
        </p:txBody>
      </p:sp>
    </p:spTree>
    <p:extLst>
      <p:ext uri="{BB962C8B-B14F-4D97-AF65-F5344CB8AC3E}">
        <p14:creationId xmlns:p14="http://schemas.microsoft.com/office/powerpoint/2010/main" val="515512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4BBA-45FE-4593-A493-EBD7517DC996}"/>
              </a:ext>
            </a:extLst>
          </p:cNvPr>
          <p:cNvSpPr>
            <a:spLocks noGrp="1"/>
          </p:cNvSpPr>
          <p:nvPr>
            <p:ph type="title"/>
          </p:nvPr>
        </p:nvSpPr>
        <p:spPr/>
        <p:txBody>
          <a:bodyPr/>
          <a:lstStyle/>
          <a:p>
            <a:r>
              <a:rPr lang="en-US">
                <a:latin typeface="Arial"/>
                <a:cs typeface="Arial"/>
              </a:rPr>
              <a:t>Control System Test</a:t>
            </a:r>
            <a:endParaRPr lang="en-US"/>
          </a:p>
        </p:txBody>
      </p:sp>
      <p:sp>
        <p:nvSpPr>
          <p:cNvPr id="5" name="Content Placeholder 2">
            <a:extLst>
              <a:ext uri="{FF2B5EF4-FFF2-40B4-BE49-F238E27FC236}">
                <a16:creationId xmlns:a16="http://schemas.microsoft.com/office/drawing/2014/main" id="{B08A9EC1-43B3-435B-8451-10D47F83E297}"/>
              </a:ext>
            </a:extLst>
          </p:cNvPr>
          <p:cNvSpPr>
            <a:spLocks noGrp="1"/>
          </p:cNvSpPr>
          <p:nvPr>
            <p:ph idx="1"/>
          </p:nvPr>
        </p:nvSpPr>
        <p:spPr>
          <a:xfrm>
            <a:off x="164478" y="926146"/>
            <a:ext cx="8818269" cy="5195949"/>
          </a:xfrm>
        </p:spPr>
        <p:txBody>
          <a:bodyPr/>
          <a:lstStyle/>
          <a:p>
            <a:r>
              <a:rPr lang="en-US" sz="2400">
                <a:latin typeface="Arial"/>
                <a:cs typeface="Arial"/>
              </a:rPr>
              <a:t>What's being tested? </a:t>
            </a:r>
          </a:p>
          <a:p>
            <a:pPr lvl="1"/>
            <a:r>
              <a:rPr lang="en-US" sz="2400">
                <a:latin typeface="Arial"/>
                <a:cs typeface="Arial"/>
              </a:rPr>
              <a:t>Mount Actuation Rate/Accuracy</a:t>
            </a:r>
            <a:endParaRPr lang="en-US" sz="2400"/>
          </a:p>
          <a:p>
            <a:pPr lvl="1"/>
            <a:r>
              <a:rPr lang="en-US" sz="2400">
                <a:latin typeface="Arial"/>
                <a:cs typeface="Arial"/>
              </a:rPr>
              <a:t>Image Sensor Exposure Time</a:t>
            </a:r>
          </a:p>
          <a:p>
            <a:pPr lvl="1"/>
            <a:r>
              <a:rPr lang="en-US" sz="2400">
                <a:latin typeface="Arial"/>
                <a:cs typeface="Arial"/>
              </a:rPr>
              <a:t>Image capturing cadence</a:t>
            </a:r>
          </a:p>
          <a:p>
            <a:r>
              <a:rPr lang="en-US" sz="2400">
                <a:latin typeface="Arial"/>
                <a:cs typeface="Arial"/>
              </a:rPr>
              <a:t>How is it tested?</a:t>
            </a:r>
            <a:endParaRPr lang="en-US" sz="2400">
              <a:solidFill>
                <a:srgbClr val="000000"/>
              </a:solidFill>
            </a:endParaRPr>
          </a:p>
          <a:p>
            <a:pPr lvl="1"/>
            <a:r>
              <a:rPr lang="en-US" sz="2400">
                <a:latin typeface="Arial"/>
                <a:cs typeface="Arial"/>
              </a:rPr>
              <a:t>Input processed task to Pi</a:t>
            </a:r>
            <a:endParaRPr lang="en-US" sz="2400"/>
          </a:p>
          <a:p>
            <a:pPr lvl="1"/>
            <a:r>
              <a:rPr lang="en-US" sz="2400">
                <a:latin typeface="Arial"/>
                <a:cs typeface="Arial"/>
              </a:rPr>
              <a:t>Observe/measure actuation</a:t>
            </a:r>
            <a:endParaRPr lang="en-US" sz="2400"/>
          </a:p>
          <a:p>
            <a:pPr lvl="1"/>
            <a:r>
              <a:rPr lang="en-US" sz="2400">
                <a:latin typeface="Arial"/>
                <a:cs typeface="Arial"/>
              </a:rPr>
              <a:t>Time exposure, observe resulting image</a:t>
            </a:r>
            <a:endParaRPr lang="en-US" sz="2400"/>
          </a:p>
          <a:p>
            <a:pPr lvl="1"/>
            <a:endParaRPr lang="en-US"/>
          </a:p>
        </p:txBody>
      </p:sp>
      <p:graphicFrame>
        <p:nvGraphicFramePr>
          <p:cNvPr id="7" name="Table 4">
            <a:extLst>
              <a:ext uri="{FF2B5EF4-FFF2-40B4-BE49-F238E27FC236}">
                <a16:creationId xmlns:a16="http://schemas.microsoft.com/office/drawing/2014/main" id="{B0D6C6C0-1D2A-4115-8371-9A002123ECF9}"/>
              </a:ext>
            </a:extLst>
          </p:cNvPr>
          <p:cNvGraphicFramePr>
            <a:graphicFrameLocks noGrp="1"/>
          </p:cNvGraphicFramePr>
          <p:nvPr>
            <p:extLst>
              <p:ext uri="{D42A27DB-BD31-4B8C-83A1-F6EECF244321}">
                <p14:modId xmlns:p14="http://schemas.microsoft.com/office/powerpoint/2010/main" val="801367406"/>
              </p:ext>
            </p:extLst>
          </p:nvPr>
        </p:nvGraphicFramePr>
        <p:xfrm>
          <a:off x="543567" y="4537588"/>
          <a:ext cx="8053794" cy="1706880"/>
        </p:xfrm>
        <a:graphic>
          <a:graphicData uri="http://schemas.openxmlformats.org/drawingml/2006/table">
            <a:tbl>
              <a:tblPr firstRow="1" bandRow="1">
                <a:tableStyleId>{EB344D84-9AFB-497E-A393-DC336BA19D2E}</a:tableStyleId>
              </a:tblPr>
              <a:tblGrid>
                <a:gridCol w="2080009">
                  <a:extLst>
                    <a:ext uri="{9D8B030D-6E8A-4147-A177-3AD203B41FA5}">
                      <a16:colId xmlns:a16="http://schemas.microsoft.com/office/drawing/2014/main" val="3594615939"/>
                    </a:ext>
                  </a:extLst>
                </a:gridCol>
                <a:gridCol w="5973785">
                  <a:extLst>
                    <a:ext uri="{9D8B030D-6E8A-4147-A177-3AD203B41FA5}">
                      <a16:colId xmlns:a16="http://schemas.microsoft.com/office/drawing/2014/main" val="4223208220"/>
                    </a:ext>
                  </a:extLst>
                </a:gridCol>
              </a:tblGrid>
              <a:tr h="370840">
                <a:tc gridSpan="2">
                  <a:txBody>
                    <a:bodyPr/>
                    <a:lstStyle/>
                    <a:p>
                      <a:r>
                        <a:rPr lang="en-US" sz="2200">
                          <a:solidFill>
                            <a:schemeClr val="tx1"/>
                          </a:solidFill>
                        </a:rPr>
                        <a:t>Relevant Requirements</a:t>
                      </a:r>
                    </a:p>
                  </a:txBody>
                  <a:tcPr/>
                </a:tc>
                <a:tc hMerge="1">
                  <a:txBody>
                    <a:bodyPr/>
                    <a:lstStyle/>
                    <a:p>
                      <a:endParaRPr lang="en-US"/>
                    </a:p>
                  </a:txBody>
                  <a:tcPr/>
                </a:tc>
                <a:extLst>
                  <a:ext uri="{0D108BD9-81ED-4DB2-BD59-A6C34878D82A}">
                    <a16:rowId xmlns:a16="http://schemas.microsoft.com/office/drawing/2014/main" val="3531996451"/>
                  </a:ext>
                </a:extLst>
              </a:tr>
              <a:tr h="370840">
                <a:tc>
                  <a:txBody>
                    <a:bodyPr/>
                    <a:lstStyle/>
                    <a:p>
                      <a:pPr lvl="0">
                        <a:buNone/>
                      </a:pPr>
                      <a:r>
                        <a:rPr lang="en-US" sz="2200"/>
                        <a:t>DR 4.1.2</a:t>
                      </a:r>
                    </a:p>
                  </a:txBody>
                  <a:tcPr/>
                </a:tc>
                <a:tc>
                  <a:txBody>
                    <a:bodyPr/>
                    <a:lstStyle/>
                    <a:p>
                      <a:pPr lvl="0">
                        <a:buNone/>
                      </a:pPr>
                      <a:r>
                        <a:rPr lang="en-US" sz="2200" u="none" strike="noStrike" noProof="0"/>
                        <a:t>Mount command requirement</a:t>
                      </a:r>
                      <a:endParaRPr lang="en-US" sz="2200" b="0" i="0" u="none" strike="noStrike" noProof="0"/>
                    </a:p>
                  </a:txBody>
                  <a:tcPr/>
                </a:tc>
                <a:extLst>
                  <a:ext uri="{0D108BD9-81ED-4DB2-BD59-A6C34878D82A}">
                    <a16:rowId xmlns:a16="http://schemas.microsoft.com/office/drawing/2014/main" val="2227036815"/>
                  </a:ext>
                </a:extLst>
              </a:tr>
              <a:tr h="370839">
                <a:tc>
                  <a:txBody>
                    <a:bodyPr/>
                    <a:lstStyle/>
                    <a:p>
                      <a:pPr lvl="0">
                        <a:buNone/>
                      </a:pPr>
                      <a:r>
                        <a:rPr lang="en-US" sz="2200"/>
                        <a:t>DR 4.1.3</a:t>
                      </a:r>
                    </a:p>
                  </a:txBody>
                  <a:tcPr/>
                </a:tc>
                <a:tc>
                  <a:txBody>
                    <a:bodyPr/>
                    <a:lstStyle/>
                    <a:p>
                      <a:pPr lvl="0">
                        <a:buNone/>
                      </a:pPr>
                      <a:r>
                        <a:rPr lang="en-US" sz="2200" u="none" strike="noStrike" noProof="0"/>
                        <a:t>Image Sensor command requirement</a:t>
                      </a:r>
                      <a:endParaRPr lang="en-US" sz="2200" b="0" i="0" u="none" strike="noStrike" noProof="0"/>
                    </a:p>
                  </a:txBody>
                  <a:tcPr/>
                </a:tc>
                <a:extLst>
                  <a:ext uri="{0D108BD9-81ED-4DB2-BD59-A6C34878D82A}">
                    <a16:rowId xmlns:a16="http://schemas.microsoft.com/office/drawing/2014/main" val="2468715371"/>
                  </a:ext>
                </a:extLst>
              </a:tr>
              <a:tr h="370838">
                <a:tc>
                  <a:txBody>
                    <a:bodyPr/>
                    <a:lstStyle/>
                    <a:p>
                      <a:pPr lvl="0">
                        <a:buNone/>
                      </a:pPr>
                      <a:r>
                        <a:rPr lang="en-US" sz="2200"/>
                        <a:t>DR 3.3</a:t>
                      </a:r>
                    </a:p>
                  </a:txBody>
                  <a:tcPr/>
                </a:tc>
                <a:tc>
                  <a:txBody>
                    <a:bodyPr/>
                    <a:lstStyle/>
                    <a:p>
                      <a:pPr lvl="0">
                        <a:buNone/>
                      </a:pPr>
                      <a:r>
                        <a:rPr lang="en-US" sz="2200" u="none" strike="noStrike" noProof="0"/>
                        <a:t>3 tasks per minute requirement</a:t>
                      </a:r>
                      <a:endParaRPr lang="en-US" sz="2200" b="0" i="0" u="none" strike="noStrike" noProof="0"/>
                    </a:p>
                  </a:txBody>
                  <a:tcPr/>
                </a:tc>
                <a:extLst>
                  <a:ext uri="{0D108BD9-81ED-4DB2-BD59-A6C34878D82A}">
                    <a16:rowId xmlns:a16="http://schemas.microsoft.com/office/drawing/2014/main" val="3927732427"/>
                  </a:ext>
                </a:extLst>
              </a:tr>
            </a:tbl>
          </a:graphicData>
        </a:graphic>
      </p:graphicFrame>
      <p:graphicFrame>
        <p:nvGraphicFramePr>
          <p:cNvPr id="9" name="Table 8">
            <a:extLst>
              <a:ext uri="{FF2B5EF4-FFF2-40B4-BE49-F238E27FC236}">
                <a16:creationId xmlns:a16="http://schemas.microsoft.com/office/drawing/2014/main" id="{9FB56CDC-D95F-44BA-9E77-BD04B71FCDD3}"/>
              </a:ext>
            </a:extLst>
          </p:cNvPr>
          <p:cNvGraphicFramePr>
            <a:graphicFrameLocks noGrp="1"/>
          </p:cNvGraphicFramePr>
          <p:nvPr>
            <p:extLst>
              <p:ext uri="{D42A27DB-BD31-4B8C-83A1-F6EECF244321}">
                <p14:modId xmlns:p14="http://schemas.microsoft.com/office/powerpoint/2010/main" val="975562563"/>
              </p:ext>
            </p:extLst>
          </p:nvPr>
        </p:nvGraphicFramePr>
        <p:xfrm>
          <a:off x="7135229" y="1065900"/>
          <a:ext cx="1847518" cy="741680"/>
        </p:xfrm>
        <a:graphic>
          <a:graphicData uri="http://schemas.openxmlformats.org/drawingml/2006/table">
            <a:tbl>
              <a:tblPr firstRow="1" bandRow="1">
                <a:tableStyleId>{EB344D84-9AFB-497E-A393-DC336BA19D2E}</a:tableStyleId>
              </a:tblPr>
              <a:tblGrid>
                <a:gridCol w="1847518">
                  <a:extLst>
                    <a:ext uri="{9D8B030D-6E8A-4147-A177-3AD203B41FA5}">
                      <a16:colId xmlns:a16="http://schemas.microsoft.com/office/drawing/2014/main" val="2162039676"/>
                    </a:ext>
                  </a:extLst>
                </a:gridCol>
              </a:tblGrid>
              <a:tr h="370840">
                <a:tc>
                  <a:txBody>
                    <a:bodyPr/>
                    <a:lstStyle/>
                    <a:p>
                      <a:pPr algn="ctr"/>
                      <a:r>
                        <a:rPr lang="en-US">
                          <a:solidFill>
                            <a:schemeClr val="tx1"/>
                          </a:solidFill>
                        </a:rPr>
                        <a:t>Test Status</a:t>
                      </a:r>
                      <a:endParaRPr lang="en-US"/>
                    </a:p>
                  </a:txBody>
                  <a:tcPr/>
                </a:tc>
                <a:extLst>
                  <a:ext uri="{0D108BD9-81ED-4DB2-BD59-A6C34878D82A}">
                    <a16:rowId xmlns:a16="http://schemas.microsoft.com/office/drawing/2014/main" val="1253866457"/>
                  </a:ext>
                </a:extLst>
              </a:tr>
              <a:tr h="370840">
                <a:tc>
                  <a:txBody>
                    <a:bodyPr/>
                    <a:lstStyle/>
                    <a:p>
                      <a:pPr algn="ctr"/>
                      <a:r>
                        <a:rPr lang="en-US"/>
                        <a:t>In Progress</a:t>
                      </a:r>
                    </a:p>
                  </a:txBody>
                  <a:tcPr/>
                </a:tc>
                <a:extLst>
                  <a:ext uri="{0D108BD9-81ED-4DB2-BD59-A6C34878D82A}">
                    <a16:rowId xmlns:a16="http://schemas.microsoft.com/office/drawing/2014/main" val="2582739342"/>
                  </a:ext>
                </a:extLst>
              </a:tr>
            </a:tbl>
          </a:graphicData>
        </a:graphic>
      </p:graphicFrame>
      <p:graphicFrame>
        <p:nvGraphicFramePr>
          <p:cNvPr id="6" name="Table 5">
            <a:extLst>
              <a:ext uri="{FF2B5EF4-FFF2-40B4-BE49-F238E27FC236}">
                <a16:creationId xmlns:a16="http://schemas.microsoft.com/office/drawing/2014/main" id="{F62BF4D3-B7F7-4D4C-A6BA-41FEF690C9C5}"/>
              </a:ext>
            </a:extLst>
          </p:cNvPr>
          <p:cNvGraphicFramePr>
            <a:graphicFrameLocks noGrp="1"/>
          </p:cNvGraphicFramePr>
          <p:nvPr>
            <p:extLst>
              <p:ext uri="{D42A27DB-BD31-4B8C-83A1-F6EECF244321}">
                <p14:modId xmlns:p14="http://schemas.microsoft.com/office/powerpoint/2010/main" val="3167802874"/>
              </p:ext>
            </p:extLst>
          </p:nvPr>
        </p:nvGraphicFramePr>
        <p:xfrm>
          <a:off x="5411049" y="1066264"/>
          <a:ext cx="1847518" cy="745060"/>
        </p:xfrm>
        <a:graphic>
          <a:graphicData uri="http://schemas.openxmlformats.org/drawingml/2006/table">
            <a:tbl>
              <a:tblPr firstRow="1" bandRow="1">
                <a:tableStyleId>{EB344D84-9AFB-497E-A393-DC336BA19D2E}</a:tableStyleId>
              </a:tblPr>
              <a:tblGrid>
                <a:gridCol w="1847518">
                  <a:extLst>
                    <a:ext uri="{9D8B030D-6E8A-4147-A177-3AD203B41FA5}">
                      <a16:colId xmlns:a16="http://schemas.microsoft.com/office/drawing/2014/main" val="2162039676"/>
                    </a:ext>
                  </a:extLst>
                </a:gridCol>
              </a:tblGrid>
              <a:tr h="374220">
                <a:tc>
                  <a:txBody>
                    <a:bodyPr/>
                    <a:lstStyle/>
                    <a:p>
                      <a:pPr algn="ctr"/>
                      <a:r>
                        <a:rPr lang="en-US">
                          <a:solidFill>
                            <a:schemeClr val="tx1"/>
                          </a:solidFill>
                        </a:rPr>
                        <a:t>Test Location</a:t>
                      </a:r>
                      <a:endParaRPr lang="en-US"/>
                    </a:p>
                  </a:txBody>
                  <a:tcPr/>
                </a:tc>
                <a:extLst>
                  <a:ext uri="{0D108BD9-81ED-4DB2-BD59-A6C34878D82A}">
                    <a16:rowId xmlns:a16="http://schemas.microsoft.com/office/drawing/2014/main" val="1253866457"/>
                  </a:ext>
                </a:extLst>
              </a:tr>
              <a:tr h="370840">
                <a:tc>
                  <a:txBody>
                    <a:bodyPr/>
                    <a:lstStyle/>
                    <a:p>
                      <a:pPr algn="ctr"/>
                      <a:r>
                        <a:rPr lang="en-US"/>
                        <a:t>Aero 140</a:t>
                      </a:r>
                    </a:p>
                  </a:txBody>
                  <a:tcPr/>
                </a:tc>
                <a:extLst>
                  <a:ext uri="{0D108BD9-81ED-4DB2-BD59-A6C34878D82A}">
                    <a16:rowId xmlns:a16="http://schemas.microsoft.com/office/drawing/2014/main" val="2582739342"/>
                  </a:ext>
                </a:extLst>
              </a:tr>
            </a:tbl>
          </a:graphicData>
        </a:graphic>
      </p:graphicFrame>
    </p:spTree>
    <p:extLst>
      <p:ext uri="{BB962C8B-B14F-4D97-AF65-F5344CB8AC3E}">
        <p14:creationId xmlns:p14="http://schemas.microsoft.com/office/powerpoint/2010/main" val="686060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1C8D-6EF4-42A2-9311-AB44DE0C7D2D}"/>
              </a:ext>
            </a:extLst>
          </p:cNvPr>
          <p:cNvSpPr>
            <a:spLocks noGrp="1"/>
          </p:cNvSpPr>
          <p:nvPr>
            <p:ph type="title"/>
          </p:nvPr>
        </p:nvSpPr>
        <p:spPr>
          <a:xfrm>
            <a:off x="210695" y="314236"/>
            <a:ext cx="8676988" cy="466725"/>
          </a:xfrm>
        </p:spPr>
        <p:txBody>
          <a:bodyPr/>
          <a:lstStyle/>
          <a:p>
            <a:r>
              <a:rPr lang="en-US">
                <a:latin typeface="Arial"/>
                <a:cs typeface="Arial"/>
              </a:rPr>
              <a:t>Control System Test</a:t>
            </a:r>
            <a:endParaRPr lang="en-US"/>
          </a:p>
        </p:txBody>
      </p:sp>
      <p:sp>
        <p:nvSpPr>
          <p:cNvPr id="5" name="Content Placeholder 2">
            <a:extLst>
              <a:ext uri="{FF2B5EF4-FFF2-40B4-BE49-F238E27FC236}">
                <a16:creationId xmlns:a16="http://schemas.microsoft.com/office/drawing/2014/main" id="{D6A1CEFA-4EE0-4C93-A1A4-C860D6742BB2}"/>
              </a:ext>
            </a:extLst>
          </p:cNvPr>
          <p:cNvSpPr>
            <a:spLocks noGrp="1"/>
          </p:cNvSpPr>
          <p:nvPr>
            <p:ph idx="1"/>
          </p:nvPr>
        </p:nvSpPr>
        <p:spPr>
          <a:xfrm>
            <a:off x="151773" y="2571725"/>
            <a:ext cx="5010777" cy="614204"/>
          </a:xfrm>
        </p:spPr>
        <p:txBody>
          <a:bodyPr/>
          <a:lstStyle/>
          <a:p>
            <a:pPr lvl="1"/>
            <a:r>
              <a:rPr lang="en-US" sz="2400">
                <a:solidFill>
                  <a:srgbClr val="000000"/>
                </a:solidFill>
                <a:latin typeface="Arial"/>
                <a:cs typeface="Arial"/>
              </a:rPr>
              <a:t>"Task Time" (Actuation time + Exposure time)</a:t>
            </a:r>
          </a:p>
          <a:p>
            <a:pPr marL="0" indent="0">
              <a:buNone/>
            </a:pPr>
            <a:endParaRPr lang="en-US" sz="2800">
              <a:solidFill>
                <a:srgbClr val="000000"/>
              </a:solidFill>
              <a:latin typeface="Arial"/>
              <a:cs typeface="Arial"/>
            </a:endParaRPr>
          </a:p>
        </p:txBody>
      </p:sp>
      <p:graphicFrame>
        <p:nvGraphicFramePr>
          <p:cNvPr id="22" name="Table 4">
            <a:extLst>
              <a:ext uri="{FF2B5EF4-FFF2-40B4-BE49-F238E27FC236}">
                <a16:creationId xmlns:a16="http://schemas.microsoft.com/office/drawing/2014/main" id="{9A97F696-730C-4A7F-BE2F-B9040F4E0BB4}"/>
              </a:ext>
            </a:extLst>
          </p:cNvPr>
          <p:cNvGraphicFramePr>
            <a:graphicFrameLocks noGrp="1"/>
          </p:cNvGraphicFramePr>
          <p:nvPr>
            <p:extLst>
              <p:ext uri="{D42A27DB-BD31-4B8C-83A1-F6EECF244321}">
                <p14:modId xmlns:p14="http://schemas.microsoft.com/office/powerpoint/2010/main" val="3783194639"/>
              </p:ext>
            </p:extLst>
          </p:nvPr>
        </p:nvGraphicFramePr>
        <p:xfrm>
          <a:off x="381611" y="4301004"/>
          <a:ext cx="8053794" cy="1188720"/>
        </p:xfrm>
        <a:graphic>
          <a:graphicData uri="http://schemas.openxmlformats.org/drawingml/2006/table">
            <a:tbl>
              <a:tblPr firstRow="1" bandRow="1">
                <a:tableStyleId>{EB344D84-9AFB-497E-A393-DC336BA19D2E}</a:tableStyleId>
              </a:tblPr>
              <a:tblGrid>
                <a:gridCol w="2080009">
                  <a:extLst>
                    <a:ext uri="{9D8B030D-6E8A-4147-A177-3AD203B41FA5}">
                      <a16:colId xmlns:a16="http://schemas.microsoft.com/office/drawing/2014/main" val="3594615939"/>
                    </a:ext>
                  </a:extLst>
                </a:gridCol>
                <a:gridCol w="5973785">
                  <a:extLst>
                    <a:ext uri="{9D8B030D-6E8A-4147-A177-3AD203B41FA5}">
                      <a16:colId xmlns:a16="http://schemas.microsoft.com/office/drawing/2014/main" val="4223208220"/>
                    </a:ext>
                  </a:extLst>
                </a:gridCol>
              </a:tblGrid>
              <a:tr h="370840">
                <a:tc gridSpan="2">
                  <a:txBody>
                    <a:bodyPr/>
                    <a:lstStyle/>
                    <a:p>
                      <a:r>
                        <a:rPr lang="en-US" sz="2200">
                          <a:solidFill>
                            <a:schemeClr val="tx1"/>
                          </a:solidFill>
                        </a:rPr>
                        <a:t>Requirement Verification</a:t>
                      </a:r>
                    </a:p>
                  </a:txBody>
                  <a:tcPr/>
                </a:tc>
                <a:tc hMerge="1">
                  <a:txBody>
                    <a:bodyPr/>
                    <a:lstStyle/>
                    <a:p>
                      <a:endParaRPr lang="en-US"/>
                    </a:p>
                  </a:txBody>
                  <a:tcPr/>
                </a:tc>
                <a:extLst>
                  <a:ext uri="{0D108BD9-81ED-4DB2-BD59-A6C34878D82A}">
                    <a16:rowId xmlns:a16="http://schemas.microsoft.com/office/drawing/2014/main" val="3531996451"/>
                  </a:ext>
                </a:extLst>
              </a:tr>
              <a:tr h="370840">
                <a:tc>
                  <a:txBody>
                    <a:bodyPr/>
                    <a:lstStyle/>
                    <a:p>
                      <a:pPr lvl="0">
                        <a:buNone/>
                      </a:pPr>
                      <a:r>
                        <a:rPr lang="en-US" sz="2200"/>
                        <a:t>DR 4.1.2</a:t>
                      </a:r>
                    </a:p>
                  </a:txBody>
                  <a:tcPr/>
                </a:tc>
                <a:tc>
                  <a:txBody>
                    <a:bodyPr/>
                    <a:lstStyle/>
                    <a:p>
                      <a:pPr lvl="0">
                        <a:buNone/>
                      </a:pPr>
                      <a:r>
                        <a:rPr lang="en-US" sz="2200" b="0" i="0" u="none" strike="noStrike" noProof="0"/>
                        <a:t>Time actuation and compare final position against Astrometry data</a:t>
                      </a:r>
                    </a:p>
                  </a:txBody>
                  <a:tcPr/>
                </a:tc>
                <a:extLst>
                  <a:ext uri="{0D108BD9-81ED-4DB2-BD59-A6C34878D82A}">
                    <a16:rowId xmlns:a16="http://schemas.microsoft.com/office/drawing/2014/main" val="2227036815"/>
                  </a:ext>
                </a:extLst>
              </a:tr>
            </a:tbl>
          </a:graphicData>
        </a:graphic>
      </p:graphicFrame>
      <p:pic>
        <p:nvPicPr>
          <p:cNvPr id="23" name="Picture 23" descr="A close up of a tripod&#10;&#10;Description generated with high confidence">
            <a:extLst>
              <a:ext uri="{FF2B5EF4-FFF2-40B4-BE49-F238E27FC236}">
                <a16:creationId xmlns:a16="http://schemas.microsoft.com/office/drawing/2014/main" id="{294603D6-DF5B-4C20-B956-C281DE49BA5A}"/>
              </a:ext>
            </a:extLst>
          </p:cNvPr>
          <p:cNvPicPr>
            <a:picLocks noChangeAspect="1"/>
          </p:cNvPicPr>
          <p:nvPr/>
        </p:nvPicPr>
        <p:blipFill rotWithShape="1">
          <a:blip r:embed="rId3"/>
          <a:srcRect l="26163" t="12593" r="19186" b="55039"/>
          <a:stretch/>
        </p:blipFill>
        <p:spPr>
          <a:xfrm>
            <a:off x="5366261" y="1178540"/>
            <a:ext cx="2964783" cy="2621429"/>
          </a:xfrm>
          <a:prstGeom prst="rect">
            <a:avLst/>
          </a:prstGeom>
        </p:spPr>
      </p:pic>
      <p:sp>
        <p:nvSpPr>
          <p:cNvPr id="6" name="Content Placeholder 2">
            <a:extLst>
              <a:ext uri="{FF2B5EF4-FFF2-40B4-BE49-F238E27FC236}">
                <a16:creationId xmlns:a16="http://schemas.microsoft.com/office/drawing/2014/main" id="{59E63105-433F-C84C-A42F-C4D12EF76823}"/>
              </a:ext>
            </a:extLst>
          </p:cNvPr>
          <p:cNvSpPr txBox="1">
            <a:spLocks/>
          </p:cNvSpPr>
          <p:nvPr/>
        </p:nvSpPr>
        <p:spPr bwMode="auto">
          <a:xfrm>
            <a:off x="151773" y="1684366"/>
            <a:ext cx="4819558" cy="602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a:lstStyle>
          <a:p>
            <a:pPr lvl="1"/>
            <a:r>
              <a:rPr lang="en-US" sz="2400" kern="0">
                <a:solidFill>
                  <a:srgbClr val="000000"/>
                </a:solidFill>
                <a:latin typeface="Arial"/>
                <a:cs typeface="Arial"/>
              </a:rPr>
              <a:t>Actuation accuracy and rate</a:t>
            </a:r>
          </a:p>
          <a:p>
            <a:pPr marL="0" indent="0">
              <a:buFontTx/>
              <a:buNone/>
            </a:pPr>
            <a:endParaRPr lang="en-US" sz="2800" kern="0">
              <a:solidFill>
                <a:srgbClr val="000000"/>
              </a:solidFill>
              <a:latin typeface="Arial"/>
              <a:cs typeface="Arial"/>
            </a:endParaRPr>
          </a:p>
        </p:txBody>
      </p:sp>
      <p:sp>
        <p:nvSpPr>
          <p:cNvPr id="7" name="Content Placeholder 2">
            <a:extLst>
              <a:ext uri="{FF2B5EF4-FFF2-40B4-BE49-F238E27FC236}">
                <a16:creationId xmlns:a16="http://schemas.microsoft.com/office/drawing/2014/main" id="{670F0AE0-6634-C740-9603-745E23109BA6}"/>
              </a:ext>
            </a:extLst>
          </p:cNvPr>
          <p:cNvSpPr txBox="1">
            <a:spLocks/>
          </p:cNvSpPr>
          <p:nvPr/>
        </p:nvSpPr>
        <p:spPr bwMode="auto">
          <a:xfrm>
            <a:off x="151773" y="2122248"/>
            <a:ext cx="4456415" cy="80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a:lstStyle>
          <a:p>
            <a:pPr lvl="1"/>
            <a:r>
              <a:rPr lang="en-US" sz="2400" kern="0">
                <a:solidFill>
                  <a:srgbClr val="000000"/>
                </a:solidFill>
                <a:latin typeface="Arial"/>
                <a:cs typeface="Arial"/>
              </a:rPr>
              <a:t>Exposure time accuracy</a:t>
            </a:r>
          </a:p>
        </p:txBody>
      </p:sp>
      <p:sp>
        <p:nvSpPr>
          <p:cNvPr id="8" name="Content Placeholder 2">
            <a:extLst>
              <a:ext uri="{FF2B5EF4-FFF2-40B4-BE49-F238E27FC236}">
                <a16:creationId xmlns:a16="http://schemas.microsoft.com/office/drawing/2014/main" id="{58520E5A-AD8A-0846-B897-13D62F3EE5AE}"/>
              </a:ext>
            </a:extLst>
          </p:cNvPr>
          <p:cNvSpPr txBox="1">
            <a:spLocks/>
          </p:cNvSpPr>
          <p:nvPr/>
        </p:nvSpPr>
        <p:spPr bwMode="auto">
          <a:xfrm>
            <a:off x="151773" y="1170775"/>
            <a:ext cx="5010777" cy="56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a:lstStyle>
          <a:p>
            <a:r>
              <a:rPr lang="en-US" sz="2800" kern="0">
                <a:latin typeface="Arial"/>
                <a:cs typeface="Arial"/>
              </a:rPr>
              <a:t>Most Important Results:</a:t>
            </a:r>
          </a:p>
        </p:txBody>
      </p:sp>
      <p:graphicFrame>
        <p:nvGraphicFramePr>
          <p:cNvPr id="9" name="Table 4">
            <a:extLst>
              <a:ext uri="{FF2B5EF4-FFF2-40B4-BE49-F238E27FC236}">
                <a16:creationId xmlns:a16="http://schemas.microsoft.com/office/drawing/2014/main" id="{32126B32-CF26-614E-B4A4-EF6A9B0A247C}"/>
              </a:ext>
            </a:extLst>
          </p:cNvPr>
          <p:cNvGraphicFramePr>
            <a:graphicFrameLocks noGrp="1"/>
          </p:cNvGraphicFramePr>
          <p:nvPr>
            <p:extLst>
              <p:ext uri="{D42A27DB-BD31-4B8C-83A1-F6EECF244321}">
                <p14:modId xmlns:p14="http://schemas.microsoft.com/office/powerpoint/2010/main" val="1117925683"/>
              </p:ext>
            </p:extLst>
          </p:nvPr>
        </p:nvGraphicFramePr>
        <p:xfrm>
          <a:off x="381611" y="5472656"/>
          <a:ext cx="8053794" cy="762000"/>
        </p:xfrm>
        <a:graphic>
          <a:graphicData uri="http://schemas.openxmlformats.org/drawingml/2006/table">
            <a:tbl>
              <a:tblPr firstRow="1" bandRow="1">
                <a:tableStyleId>{EB344D84-9AFB-497E-A393-DC336BA19D2E}</a:tableStyleId>
              </a:tblPr>
              <a:tblGrid>
                <a:gridCol w="2080009">
                  <a:extLst>
                    <a:ext uri="{9D8B030D-6E8A-4147-A177-3AD203B41FA5}">
                      <a16:colId xmlns:a16="http://schemas.microsoft.com/office/drawing/2014/main" val="3594615939"/>
                    </a:ext>
                  </a:extLst>
                </a:gridCol>
                <a:gridCol w="5973785">
                  <a:extLst>
                    <a:ext uri="{9D8B030D-6E8A-4147-A177-3AD203B41FA5}">
                      <a16:colId xmlns:a16="http://schemas.microsoft.com/office/drawing/2014/main" val="4223208220"/>
                    </a:ext>
                  </a:extLst>
                </a:gridCol>
              </a:tblGrid>
              <a:tr h="370839">
                <a:tc>
                  <a:txBody>
                    <a:bodyPr/>
                    <a:lstStyle/>
                    <a:p>
                      <a:pPr lvl="0">
                        <a:buNone/>
                      </a:pPr>
                      <a:r>
                        <a:rPr lang="en-US" sz="2200" b="0">
                          <a:solidFill>
                            <a:schemeClr val="tx1"/>
                          </a:solidFill>
                        </a:rPr>
                        <a:t>DR 4.1.3</a:t>
                      </a:r>
                    </a:p>
                  </a:txBody>
                  <a:tcPr>
                    <a:solidFill>
                      <a:schemeClr val="bg1">
                        <a:lumMod val="85000"/>
                      </a:schemeClr>
                    </a:solidFill>
                  </a:tcPr>
                </a:tc>
                <a:tc>
                  <a:txBody>
                    <a:bodyPr/>
                    <a:lstStyle/>
                    <a:p>
                      <a:pPr lvl="0">
                        <a:buNone/>
                      </a:pPr>
                      <a:r>
                        <a:rPr lang="en-US" sz="2200" b="0" i="0" u="none" strike="noStrike" noProof="0">
                          <a:solidFill>
                            <a:schemeClr val="tx1"/>
                          </a:solidFill>
                        </a:rPr>
                        <a:t>Retrieve exposure length from camera metadata</a:t>
                      </a:r>
                    </a:p>
                  </a:txBody>
                  <a:tcPr>
                    <a:solidFill>
                      <a:schemeClr val="bg1">
                        <a:lumMod val="85000"/>
                      </a:schemeClr>
                    </a:solidFill>
                  </a:tcPr>
                </a:tc>
                <a:extLst>
                  <a:ext uri="{0D108BD9-81ED-4DB2-BD59-A6C34878D82A}">
                    <a16:rowId xmlns:a16="http://schemas.microsoft.com/office/drawing/2014/main" val="2468715371"/>
                  </a:ext>
                </a:extLst>
              </a:tr>
            </a:tbl>
          </a:graphicData>
        </a:graphic>
      </p:graphicFrame>
    </p:spTree>
    <p:extLst>
      <p:ext uri="{BB962C8B-B14F-4D97-AF65-F5344CB8AC3E}">
        <p14:creationId xmlns:p14="http://schemas.microsoft.com/office/powerpoint/2010/main" val="19910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5F82-B8F6-4AF9-98F8-99A325E73C97}"/>
              </a:ext>
            </a:extLst>
          </p:cNvPr>
          <p:cNvSpPr>
            <a:spLocks noGrp="1"/>
          </p:cNvSpPr>
          <p:nvPr>
            <p:ph type="title"/>
          </p:nvPr>
        </p:nvSpPr>
        <p:spPr/>
        <p:txBody>
          <a:bodyPr/>
          <a:lstStyle/>
          <a:p>
            <a:r>
              <a:rPr lang="en-US">
                <a:latin typeface="Arial"/>
                <a:cs typeface="Arial"/>
              </a:rPr>
              <a:t>Control System – Cadence Model</a:t>
            </a:r>
            <a:endParaRPr lang="en-US"/>
          </a:p>
        </p:txBody>
      </p:sp>
      <p:pic>
        <p:nvPicPr>
          <p:cNvPr id="4" name="Picture 3" descr="A screenshot of a computer&#10;&#10;Description generated with very high confidence">
            <a:extLst>
              <a:ext uri="{FF2B5EF4-FFF2-40B4-BE49-F238E27FC236}">
                <a16:creationId xmlns:a16="http://schemas.microsoft.com/office/drawing/2014/main" id="{48F89D75-FA36-42F4-9611-88614DF67790}"/>
              </a:ext>
            </a:extLst>
          </p:cNvPr>
          <p:cNvPicPr>
            <a:picLocks noGrp="1" noChangeAspect="1"/>
          </p:cNvPicPr>
          <p:nvPr/>
        </p:nvPicPr>
        <p:blipFill>
          <a:blip r:embed="rId3"/>
          <a:stretch>
            <a:fillRect/>
          </a:stretch>
        </p:blipFill>
        <p:spPr bwMode="auto">
          <a:xfrm>
            <a:off x="1351750" y="1113395"/>
            <a:ext cx="6386340" cy="455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2">
            <a:extLst>
              <a:ext uri="{FF2B5EF4-FFF2-40B4-BE49-F238E27FC236}">
                <a16:creationId xmlns:a16="http://schemas.microsoft.com/office/drawing/2014/main" id="{05AA0A4E-B7B2-45DC-89D6-A9E0EB6174B5}"/>
              </a:ext>
            </a:extLst>
          </p:cNvPr>
          <p:cNvSpPr txBox="1"/>
          <p:nvPr/>
        </p:nvSpPr>
        <p:spPr>
          <a:xfrm>
            <a:off x="2058565" y="1520233"/>
            <a:ext cx="109925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5000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5000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5000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5000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5000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l"/>
            <a:r>
              <a:rPr lang="en-US">
                <a:solidFill>
                  <a:schemeClr val="bg1"/>
                </a:solidFill>
                <a:latin typeface="Arial" panose="020B0604020202020204" pitchFamily="34" charset="0"/>
                <a:cs typeface="Arial" panose="020B0604020202020204" pitchFamily="34" charset="0"/>
              </a:rPr>
              <a:t>LEO</a:t>
            </a:r>
          </a:p>
        </p:txBody>
      </p:sp>
      <p:sp>
        <p:nvSpPr>
          <p:cNvPr id="6" name="TextBox 3">
            <a:extLst>
              <a:ext uri="{FF2B5EF4-FFF2-40B4-BE49-F238E27FC236}">
                <a16:creationId xmlns:a16="http://schemas.microsoft.com/office/drawing/2014/main" id="{AA8D9751-F203-4E7C-B456-6BF9B7FD8351}"/>
              </a:ext>
            </a:extLst>
          </p:cNvPr>
          <p:cNvSpPr txBox="1"/>
          <p:nvPr/>
        </p:nvSpPr>
        <p:spPr>
          <a:xfrm>
            <a:off x="2042925" y="4739755"/>
            <a:ext cx="108658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5000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5000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5000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5000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5000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l"/>
            <a:r>
              <a:rPr lang="en-US">
                <a:solidFill>
                  <a:schemeClr val="bg1"/>
                </a:solidFill>
                <a:latin typeface="Arial" panose="020B0604020202020204" pitchFamily="34" charset="0"/>
                <a:cs typeface="Arial" panose="020B0604020202020204" pitchFamily="34" charset="0"/>
              </a:rPr>
              <a:t>GEO</a:t>
            </a:r>
          </a:p>
        </p:txBody>
      </p:sp>
      <p:sp>
        <p:nvSpPr>
          <p:cNvPr id="7" name="TextBox 4">
            <a:extLst>
              <a:ext uri="{FF2B5EF4-FFF2-40B4-BE49-F238E27FC236}">
                <a16:creationId xmlns:a16="http://schemas.microsoft.com/office/drawing/2014/main" id="{66F031DC-51FB-41A8-9FFE-136145D77244}"/>
              </a:ext>
            </a:extLst>
          </p:cNvPr>
          <p:cNvSpPr txBox="1"/>
          <p:nvPr/>
        </p:nvSpPr>
        <p:spPr>
          <a:xfrm rot="5400000">
            <a:off x="6570954" y="3467723"/>
            <a:ext cx="15286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5000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5000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5000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5000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5000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l"/>
            <a:r>
              <a:rPr lang="en-US" sz="2000" b="0">
                <a:latin typeface="Arial" panose="020B0604020202020204" pitchFamily="34" charset="0"/>
                <a:cs typeface="Arial" panose="020B0604020202020204" pitchFamily="34" charset="0"/>
              </a:rPr>
              <a:t>time (s)</a:t>
            </a:r>
          </a:p>
        </p:txBody>
      </p:sp>
      <p:cxnSp>
        <p:nvCxnSpPr>
          <p:cNvPr id="8" name="Straight Arrow Connector 7">
            <a:extLst>
              <a:ext uri="{FF2B5EF4-FFF2-40B4-BE49-F238E27FC236}">
                <a16:creationId xmlns:a16="http://schemas.microsoft.com/office/drawing/2014/main" id="{0260DDA1-4D9E-4D2B-AC85-4F7A3D0FA2A6}"/>
              </a:ext>
            </a:extLst>
          </p:cNvPr>
          <p:cNvCxnSpPr>
            <a:cxnSpLocks/>
          </p:cNvCxnSpPr>
          <p:nvPr/>
        </p:nvCxnSpPr>
        <p:spPr bwMode="auto">
          <a:xfrm flipH="1" flipV="1">
            <a:off x="4314271" y="3160751"/>
            <a:ext cx="973404" cy="966053"/>
          </a:xfrm>
          <a:prstGeom prst="straightConnector1">
            <a:avLst/>
          </a:prstGeom>
          <a:noFill/>
          <a:ln w="508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6">
            <a:extLst>
              <a:ext uri="{FF2B5EF4-FFF2-40B4-BE49-F238E27FC236}">
                <a16:creationId xmlns:a16="http://schemas.microsoft.com/office/drawing/2014/main" id="{407049EA-DD08-4D34-A71F-9F334C1F823B}"/>
              </a:ext>
            </a:extLst>
          </p:cNvPr>
          <p:cNvSpPr txBox="1"/>
          <p:nvPr/>
        </p:nvSpPr>
        <p:spPr>
          <a:xfrm>
            <a:off x="3869613" y="4184623"/>
            <a:ext cx="2992583" cy="461665"/>
          </a:xfrm>
          <a:prstGeom prst="rect">
            <a:avLst/>
          </a:prstGeom>
          <a:noFill/>
        </p:spPr>
        <p:txBody>
          <a:bodyPr wrap="square" rtlCol="0">
            <a:spAutoFit/>
          </a:bodyPr>
          <a:lstStyle>
            <a:defPPr>
              <a:defRPr lang="en-US"/>
            </a:defPPr>
            <a:lvl1pPr algn="l" rtl="0" eaLnBrk="0" fontAlgn="base" hangingPunct="0">
              <a:spcBef>
                <a:spcPct val="5000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5000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5000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5000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5000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r>
              <a:rPr lang="en-US">
                <a:latin typeface="Arial" panose="020B0604020202020204" pitchFamily="34" charset="0"/>
                <a:cs typeface="Arial" panose="020B0604020202020204" pitchFamily="34" charset="0"/>
              </a:rPr>
              <a:t>Within budget</a:t>
            </a:r>
          </a:p>
        </p:txBody>
      </p:sp>
      <p:cxnSp>
        <p:nvCxnSpPr>
          <p:cNvPr id="10" name="Straight Connector 9">
            <a:extLst>
              <a:ext uri="{FF2B5EF4-FFF2-40B4-BE49-F238E27FC236}">
                <a16:creationId xmlns:a16="http://schemas.microsoft.com/office/drawing/2014/main" id="{C5A32F24-E3B2-429A-BD53-E4F9422C767A}"/>
              </a:ext>
            </a:extLst>
          </p:cNvPr>
          <p:cNvCxnSpPr/>
          <p:nvPr/>
        </p:nvCxnSpPr>
        <p:spPr bwMode="auto">
          <a:xfrm>
            <a:off x="6020790" y="4739755"/>
            <a:ext cx="415636" cy="3514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DD7F7298-188B-47A7-94FE-19FB0F651E5D}"/>
              </a:ext>
            </a:extLst>
          </p:cNvPr>
          <p:cNvCxnSpPr>
            <a:cxnSpLocks/>
          </p:cNvCxnSpPr>
          <p:nvPr/>
        </p:nvCxnSpPr>
        <p:spPr bwMode="auto">
          <a:xfrm>
            <a:off x="5812972" y="4889515"/>
            <a:ext cx="207818" cy="20169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0CF716A8-362C-454F-8528-6D05CC9B3A39}"/>
              </a:ext>
            </a:extLst>
          </p:cNvPr>
          <p:cNvCxnSpPr>
            <a:cxnSpLocks/>
          </p:cNvCxnSpPr>
          <p:nvPr/>
        </p:nvCxnSpPr>
        <p:spPr bwMode="auto">
          <a:xfrm>
            <a:off x="6228608" y="4539539"/>
            <a:ext cx="207818" cy="20169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2600E5D5-518B-4F88-93BC-54365E446CCA}"/>
              </a:ext>
            </a:extLst>
          </p:cNvPr>
          <p:cNvCxnSpPr>
            <a:cxnSpLocks/>
          </p:cNvCxnSpPr>
          <p:nvPr/>
        </p:nvCxnSpPr>
        <p:spPr bwMode="auto">
          <a:xfrm>
            <a:off x="6332517" y="4332104"/>
            <a:ext cx="103909" cy="676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DDCF2C1A-FB35-4F87-82EB-2938EDBB5839}"/>
              </a:ext>
            </a:extLst>
          </p:cNvPr>
          <p:cNvCxnSpPr>
            <a:cxnSpLocks/>
          </p:cNvCxnSpPr>
          <p:nvPr/>
        </p:nvCxnSpPr>
        <p:spPr bwMode="auto">
          <a:xfrm>
            <a:off x="5574459" y="4963431"/>
            <a:ext cx="127660" cy="14653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28D8DBD5-6513-4C92-9013-99082C391E8A}"/>
              </a:ext>
            </a:extLst>
          </p:cNvPr>
          <p:cNvCxnSpPr>
            <a:cxnSpLocks/>
          </p:cNvCxnSpPr>
          <p:nvPr/>
        </p:nvCxnSpPr>
        <p:spPr bwMode="auto">
          <a:xfrm>
            <a:off x="6332517" y="4059138"/>
            <a:ext cx="103909" cy="676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D5C73908-9483-4921-89A9-13F8D99E35E4}"/>
              </a:ext>
            </a:extLst>
          </p:cNvPr>
          <p:cNvCxnSpPr>
            <a:cxnSpLocks/>
          </p:cNvCxnSpPr>
          <p:nvPr/>
        </p:nvCxnSpPr>
        <p:spPr bwMode="auto">
          <a:xfrm>
            <a:off x="5313951" y="5020686"/>
            <a:ext cx="103909" cy="676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8B4D4CE9-6A93-43B7-BEF7-7A7BF0C00490}"/>
              </a:ext>
            </a:extLst>
          </p:cNvPr>
          <p:cNvCxnSpPr>
            <a:cxnSpLocks/>
          </p:cNvCxnSpPr>
          <p:nvPr/>
        </p:nvCxnSpPr>
        <p:spPr bwMode="auto">
          <a:xfrm>
            <a:off x="4995280" y="5054519"/>
            <a:ext cx="103909" cy="676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1DE6D56E-1AC7-4BCA-9074-9863C7013A53}"/>
              </a:ext>
            </a:extLst>
          </p:cNvPr>
          <p:cNvCxnSpPr>
            <a:cxnSpLocks/>
          </p:cNvCxnSpPr>
          <p:nvPr/>
        </p:nvCxnSpPr>
        <p:spPr bwMode="auto">
          <a:xfrm>
            <a:off x="6337959" y="3771717"/>
            <a:ext cx="103909" cy="676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9" name="Table 4">
            <a:extLst>
              <a:ext uri="{FF2B5EF4-FFF2-40B4-BE49-F238E27FC236}">
                <a16:creationId xmlns:a16="http://schemas.microsoft.com/office/drawing/2014/main" id="{843D9929-06E3-2F49-BB34-9E8CAE188F80}"/>
              </a:ext>
            </a:extLst>
          </p:cNvPr>
          <p:cNvGraphicFramePr>
            <a:graphicFrameLocks noGrp="1"/>
          </p:cNvGraphicFramePr>
          <p:nvPr>
            <p:extLst>
              <p:ext uri="{D42A27DB-BD31-4B8C-83A1-F6EECF244321}">
                <p14:modId xmlns:p14="http://schemas.microsoft.com/office/powerpoint/2010/main" val="2790276977"/>
              </p:ext>
            </p:extLst>
          </p:nvPr>
        </p:nvGraphicFramePr>
        <p:xfrm>
          <a:off x="518023" y="5717273"/>
          <a:ext cx="8053794" cy="762000"/>
        </p:xfrm>
        <a:graphic>
          <a:graphicData uri="http://schemas.openxmlformats.org/drawingml/2006/table">
            <a:tbl>
              <a:tblPr firstRow="1" bandRow="1">
                <a:tableStyleId>{EB344D84-9AFB-497E-A393-DC336BA19D2E}</a:tableStyleId>
              </a:tblPr>
              <a:tblGrid>
                <a:gridCol w="2080009">
                  <a:extLst>
                    <a:ext uri="{9D8B030D-6E8A-4147-A177-3AD203B41FA5}">
                      <a16:colId xmlns:a16="http://schemas.microsoft.com/office/drawing/2014/main" val="3594615939"/>
                    </a:ext>
                  </a:extLst>
                </a:gridCol>
                <a:gridCol w="5973785">
                  <a:extLst>
                    <a:ext uri="{9D8B030D-6E8A-4147-A177-3AD203B41FA5}">
                      <a16:colId xmlns:a16="http://schemas.microsoft.com/office/drawing/2014/main" val="4223208220"/>
                    </a:ext>
                  </a:extLst>
                </a:gridCol>
              </a:tblGrid>
              <a:tr h="370838">
                <a:tc>
                  <a:txBody>
                    <a:bodyPr/>
                    <a:lstStyle/>
                    <a:p>
                      <a:pPr lvl="0">
                        <a:buNone/>
                      </a:pPr>
                      <a:r>
                        <a:rPr lang="en-US" sz="2200" b="0">
                          <a:solidFill>
                            <a:schemeClr val="tx1"/>
                          </a:solidFill>
                        </a:rPr>
                        <a:t>DR 3.3</a:t>
                      </a:r>
                    </a:p>
                  </a:txBody>
                  <a:tcPr>
                    <a:solidFill>
                      <a:schemeClr val="bg1">
                        <a:lumMod val="85000"/>
                      </a:schemeClr>
                    </a:solidFill>
                  </a:tcPr>
                </a:tc>
                <a:tc>
                  <a:txBody>
                    <a:bodyPr/>
                    <a:lstStyle/>
                    <a:p>
                      <a:pPr lvl="0">
                        <a:buNone/>
                      </a:pPr>
                      <a:r>
                        <a:rPr lang="en-US" sz="2200" b="0" i="0" u="none" strike="noStrike" noProof="0">
                          <a:solidFill>
                            <a:schemeClr val="tx1"/>
                          </a:solidFill>
                        </a:rPr>
                        <a:t>Time tasks of differing slew angles/exposure times, compare to model</a:t>
                      </a:r>
                    </a:p>
                  </a:txBody>
                  <a:tcPr>
                    <a:solidFill>
                      <a:schemeClr val="bg1">
                        <a:lumMod val="85000"/>
                      </a:schemeClr>
                    </a:solidFill>
                  </a:tcPr>
                </a:tc>
                <a:extLst>
                  <a:ext uri="{0D108BD9-81ED-4DB2-BD59-A6C34878D82A}">
                    <a16:rowId xmlns:a16="http://schemas.microsoft.com/office/drawing/2014/main" val="3927732427"/>
                  </a:ext>
                </a:extLst>
              </a:tr>
            </a:tbl>
          </a:graphicData>
        </a:graphic>
      </p:graphicFrame>
    </p:spTree>
    <p:extLst>
      <p:ext uri="{BB962C8B-B14F-4D97-AF65-F5344CB8AC3E}">
        <p14:creationId xmlns:p14="http://schemas.microsoft.com/office/powerpoint/2010/main" val="9806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4BBA-45FE-4593-A493-EBD7517DC996}"/>
              </a:ext>
            </a:extLst>
          </p:cNvPr>
          <p:cNvSpPr>
            <a:spLocks noGrp="1"/>
          </p:cNvSpPr>
          <p:nvPr>
            <p:ph type="title"/>
          </p:nvPr>
        </p:nvSpPr>
        <p:spPr/>
        <p:txBody>
          <a:bodyPr/>
          <a:lstStyle/>
          <a:p>
            <a:r>
              <a:rPr lang="en-US">
                <a:latin typeface="Arial"/>
                <a:cs typeface="Arial"/>
              </a:rPr>
              <a:t>Thermal System Test</a:t>
            </a:r>
            <a:endParaRPr lang="en-US"/>
          </a:p>
        </p:txBody>
      </p:sp>
      <p:sp>
        <p:nvSpPr>
          <p:cNvPr id="5" name="Content Placeholder 2">
            <a:extLst>
              <a:ext uri="{FF2B5EF4-FFF2-40B4-BE49-F238E27FC236}">
                <a16:creationId xmlns:a16="http://schemas.microsoft.com/office/drawing/2014/main" id="{B08A9EC1-43B3-435B-8451-10D47F83E297}"/>
              </a:ext>
            </a:extLst>
          </p:cNvPr>
          <p:cNvSpPr>
            <a:spLocks noGrp="1"/>
          </p:cNvSpPr>
          <p:nvPr>
            <p:ph idx="1"/>
          </p:nvPr>
        </p:nvSpPr>
        <p:spPr>
          <a:xfrm>
            <a:off x="188374" y="1293011"/>
            <a:ext cx="8818269" cy="5099899"/>
          </a:xfrm>
        </p:spPr>
        <p:txBody>
          <a:bodyPr/>
          <a:lstStyle/>
          <a:p>
            <a:r>
              <a:rPr lang="en-US" sz="2400">
                <a:latin typeface="Arial"/>
                <a:cs typeface="Arial"/>
              </a:rPr>
              <a:t>What's being tested?</a:t>
            </a:r>
            <a:endParaRPr lang="en-US" sz="2400"/>
          </a:p>
          <a:p>
            <a:pPr lvl="1"/>
            <a:r>
              <a:rPr lang="en-US" sz="2400">
                <a:latin typeface="Arial"/>
                <a:cs typeface="Arial"/>
              </a:rPr>
              <a:t>Heater capability to keep lens above dew point</a:t>
            </a:r>
            <a:endParaRPr lang="en-US" sz="2400"/>
          </a:p>
          <a:p>
            <a:pPr lvl="1"/>
            <a:r>
              <a:rPr lang="en-US" sz="2400">
                <a:latin typeface="Arial"/>
                <a:cs typeface="Arial"/>
              </a:rPr>
              <a:t>Capability to keep electronics within operational range</a:t>
            </a:r>
          </a:p>
          <a:p>
            <a:r>
              <a:rPr lang="en-US" sz="2400">
                <a:latin typeface="Arial"/>
                <a:cs typeface="Arial"/>
              </a:rPr>
              <a:t>How is it tested?</a:t>
            </a:r>
            <a:endParaRPr lang="en-US" sz="2400">
              <a:solidFill>
                <a:srgbClr val="000000"/>
              </a:solidFill>
            </a:endParaRPr>
          </a:p>
          <a:p>
            <a:pPr lvl="1"/>
            <a:r>
              <a:rPr lang="en-US" sz="2400">
                <a:latin typeface="Arial"/>
                <a:cs typeface="Arial"/>
              </a:rPr>
              <a:t>Set up observatory inside and IR camera for observation</a:t>
            </a:r>
            <a:endParaRPr lang="en-US" sz="2400"/>
          </a:p>
          <a:p>
            <a:pPr lvl="1"/>
            <a:r>
              <a:rPr lang="en-US" sz="2400">
                <a:latin typeface="Arial"/>
                <a:cs typeface="Arial"/>
              </a:rPr>
              <a:t>Set heaters to 20% power and record thermometer data from all locations as a function of time till steady state</a:t>
            </a:r>
            <a:endParaRPr lang="en-US" sz="2400"/>
          </a:p>
          <a:p>
            <a:pPr lvl="1"/>
            <a:r>
              <a:rPr lang="en-US" sz="2400">
                <a:latin typeface="Arial"/>
                <a:cs typeface="Arial"/>
              </a:rPr>
              <a:t>Repeat in increments of 20% power, then outdoors</a:t>
            </a:r>
            <a:endParaRPr lang="en-US" sz="2400"/>
          </a:p>
          <a:p>
            <a:pPr lvl="1"/>
            <a:endParaRPr lang="en-US"/>
          </a:p>
        </p:txBody>
      </p:sp>
      <p:graphicFrame>
        <p:nvGraphicFramePr>
          <p:cNvPr id="7" name="Table 4">
            <a:extLst>
              <a:ext uri="{FF2B5EF4-FFF2-40B4-BE49-F238E27FC236}">
                <a16:creationId xmlns:a16="http://schemas.microsoft.com/office/drawing/2014/main" id="{B0D6C6C0-1D2A-4115-8371-9A002123ECF9}"/>
              </a:ext>
            </a:extLst>
          </p:cNvPr>
          <p:cNvGraphicFramePr>
            <a:graphicFrameLocks noGrp="1"/>
          </p:cNvGraphicFramePr>
          <p:nvPr>
            <p:extLst>
              <p:ext uri="{D42A27DB-BD31-4B8C-83A1-F6EECF244321}">
                <p14:modId xmlns:p14="http://schemas.microsoft.com/office/powerpoint/2010/main" val="3812303131"/>
              </p:ext>
            </p:extLst>
          </p:nvPr>
        </p:nvGraphicFramePr>
        <p:xfrm>
          <a:off x="612245" y="4792678"/>
          <a:ext cx="8053794" cy="1706880"/>
        </p:xfrm>
        <a:graphic>
          <a:graphicData uri="http://schemas.openxmlformats.org/drawingml/2006/table">
            <a:tbl>
              <a:tblPr firstRow="1" bandRow="1">
                <a:tableStyleId>{EB344D84-9AFB-497E-A393-DC336BA19D2E}</a:tableStyleId>
              </a:tblPr>
              <a:tblGrid>
                <a:gridCol w="2080009">
                  <a:extLst>
                    <a:ext uri="{9D8B030D-6E8A-4147-A177-3AD203B41FA5}">
                      <a16:colId xmlns:a16="http://schemas.microsoft.com/office/drawing/2014/main" val="3594615939"/>
                    </a:ext>
                  </a:extLst>
                </a:gridCol>
                <a:gridCol w="5973785">
                  <a:extLst>
                    <a:ext uri="{9D8B030D-6E8A-4147-A177-3AD203B41FA5}">
                      <a16:colId xmlns:a16="http://schemas.microsoft.com/office/drawing/2014/main" val="4223208220"/>
                    </a:ext>
                  </a:extLst>
                </a:gridCol>
              </a:tblGrid>
              <a:tr h="370840">
                <a:tc gridSpan="2">
                  <a:txBody>
                    <a:bodyPr/>
                    <a:lstStyle/>
                    <a:p>
                      <a:pPr lvl="0">
                        <a:buNone/>
                      </a:pPr>
                      <a:r>
                        <a:rPr lang="en-US" sz="2200" b="1" i="0" u="none" strike="noStrike" noProof="0">
                          <a:solidFill>
                            <a:schemeClr val="tx1"/>
                          </a:solidFill>
                          <a:latin typeface="Arial"/>
                        </a:rPr>
                        <a:t>Relevant Requirements</a:t>
                      </a:r>
                      <a:endParaRPr lang="en-US"/>
                    </a:p>
                  </a:txBody>
                  <a:tcPr/>
                </a:tc>
                <a:tc hMerge="1">
                  <a:txBody>
                    <a:bodyPr/>
                    <a:lstStyle/>
                    <a:p>
                      <a:endParaRPr lang="en-US"/>
                    </a:p>
                  </a:txBody>
                  <a:tcPr/>
                </a:tc>
                <a:extLst>
                  <a:ext uri="{0D108BD9-81ED-4DB2-BD59-A6C34878D82A}">
                    <a16:rowId xmlns:a16="http://schemas.microsoft.com/office/drawing/2014/main" val="3531996451"/>
                  </a:ext>
                </a:extLst>
              </a:tr>
              <a:tr h="370840">
                <a:tc>
                  <a:txBody>
                    <a:bodyPr/>
                    <a:lstStyle/>
                    <a:p>
                      <a:pPr lvl="0">
                        <a:buNone/>
                      </a:pPr>
                      <a:r>
                        <a:rPr lang="en-US" sz="2200"/>
                        <a:t>DR 2.1</a:t>
                      </a:r>
                    </a:p>
                  </a:txBody>
                  <a:tcPr/>
                </a:tc>
                <a:tc>
                  <a:txBody>
                    <a:bodyPr/>
                    <a:lstStyle/>
                    <a:p>
                      <a:pPr lvl="0">
                        <a:buNone/>
                      </a:pPr>
                      <a:r>
                        <a:rPr lang="en-US" sz="2200" u="none" strike="noStrike" noProof="0"/>
                        <a:t>Power independence requirement</a:t>
                      </a:r>
                    </a:p>
                  </a:txBody>
                  <a:tcPr/>
                </a:tc>
                <a:extLst>
                  <a:ext uri="{0D108BD9-81ED-4DB2-BD59-A6C34878D82A}">
                    <a16:rowId xmlns:a16="http://schemas.microsoft.com/office/drawing/2014/main" val="2227036815"/>
                  </a:ext>
                </a:extLst>
              </a:tr>
              <a:tr h="370839">
                <a:tc>
                  <a:txBody>
                    <a:bodyPr/>
                    <a:lstStyle/>
                    <a:p>
                      <a:pPr lvl="0">
                        <a:buNone/>
                      </a:pPr>
                      <a:r>
                        <a:rPr lang="en-US" sz="2200"/>
                        <a:t>DR 7.1</a:t>
                      </a:r>
                    </a:p>
                  </a:txBody>
                  <a:tcPr/>
                </a:tc>
                <a:tc>
                  <a:txBody>
                    <a:bodyPr/>
                    <a:lstStyle/>
                    <a:p>
                      <a:pPr lvl="0">
                        <a:buNone/>
                      </a:pPr>
                      <a:r>
                        <a:rPr lang="en-US" sz="2200" u="none" strike="noStrike" noProof="0"/>
                        <a:t>Thermal requirements of optical components</a:t>
                      </a:r>
                    </a:p>
                  </a:txBody>
                  <a:tcPr/>
                </a:tc>
                <a:extLst>
                  <a:ext uri="{0D108BD9-81ED-4DB2-BD59-A6C34878D82A}">
                    <a16:rowId xmlns:a16="http://schemas.microsoft.com/office/drawing/2014/main" val="2468715371"/>
                  </a:ext>
                </a:extLst>
              </a:tr>
              <a:tr h="370838">
                <a:tc>
                  <a:txBody>
                    <a:bodyPr/>
                    <a:lstStyle/>
                    <a:p>
                      <a:pPr lvl="0">
                        <a:buNone/>
                      </a:pPr>
                      <a:r>
                        <a:rPr lang="en-US" sz="2200"/>
                        <a:t>DR 7.2</a:t>
                      </a:r>
                      <a:endParaRPr lang="en-US"/>
                    </a:p>
                  </a:txBody>
                  <a:tcPr/>
                </a:tc>
                <a:tc>
                  <a:txBody>
                    <a:bodyPr/>
                    <a:lstStyle/>
                    <a:p>
                      <a:pPr lvl="0">
                        <a:buNone/>
                      </a:pPr>
                      <a:r>
                        <a:rPr lang="en-US" sz="2200" u="none" strike="noStrike" noProof="0"/>
                        <a:t>Thermal requirements of electrical hardware</a:t>
                      </a:r>
                    </a:p>
                  </a:txBody>
                  <a:tcPr/>
                </a:tc>
                <a:extLst>
                  <a:ext uri="{0D108BD9-81ED-4DB2-BD59-A6C34878D82A}">
                    <a16:rowId xmlns:a16="http://schemas.microsoft.com/office/drawing/2014/main" val="1228086894"/>
                  </a:ext>
                </a:extLst>
              </a:tr>
            </a:tbl>
          </a:graphicData>
        </a:graphic>
      </p:graphicFrame>
      <p:graphicFrame>
        <p:nvGraphicFramePr>
          <p:cNvPr id="9" name="Table 8">
            <a:extLst>
              <a:ext uri="{FF2B5EF4-FFF2-40B4-BE49-F238E27FC236}">
                <a16:creationId xmlns:a16="http://schemas.microsoft.com/office/drawing/2014/main" id="{9FB56CDC-D95F-44BA-9E77-BD04B71FCDD3}"/>
              </a:ext>
            </a:extLst>
          </p:cNvPr>
          <p:cNvGraphicFramePr>
            <a:graphicFrameLocks noGrp="1"/>
          </p:cNvGraphicFramePr>
          <p:nvPr>
            <p:extLst>
              <p:ext uri="{D42A27DB-BD31-4B8C-83A1-F6EECF244321}">
                <p14:modId xmlns:p14="http://schemas.microsoft.com/office/powerpoint/2010/main" val="491379610"/>
              </p:ext>
            </p:extLst>
          </p:nvPr>
        </p:nvGraphicFramePr>
        <p:xfrm>
          <a:off x="6842204" y="958027"/>
          <a:ext cx="1847518" cy="743818"/>
        </p:xfrm>
        <a:graphic>
          <a:graphicData uri="http://schemas.openxmlformats.org/drawingml/2006/table">
            <a:tbl>
              <a:tblPr firstRow="1" bandRow="1">
                <a:tableStyleId>{EB344D84-9AFB-497E-A393-DC336BA19D2E}</a:tableStyleId>
              </a:tblPr>
              <a:tblGrid>
                <a:gridCol w="1847518">
                  <a:extLst>
                    <a:ext uri="{9D8B030D-6E8A-4147-A177-3AD203B41FA5}">
                      <a16:colId xmlns:a16="http://schemas.microsoft.com/office/drawing/2014/main" val="2162039676"/>
                    </a:ext>
                  </a:extLst>
                </a:gridCol>
              </a:tblGrid>
              <a:tr h="371909">
                <a:tc>
                  <a:txBody>
                    <a:bodyPr/>
                    <a:lstStyle/>
                    <a:p>
                      <a:pPr algn="ctr"/>
                      <a:r>
                        <a:rPr lang="en-US">
                          <a:solidFill>
                            <a:schemeClr val="tx1"/>
                          </a:solidFill>
                        </a:rPr>
                        <a:t>Test Status</a:t>
                      </a:r>
                      <a:endParaRPr lang="en-US"/>
                    </a:p>
                  </a:txBody>
                  <a:tcPr/>
                </a:tc>
                <a:extLst>
                  <a:ext uri="{0D108BD9-81ED-4DB2-BD59-A6C34878D82A}">
                    <a16:rowId xmlns:a16="http://schemas.microsoft.com/office/drawing/2014/main" val="1253866457"/>
                  </a:ext>
                </a:extLst>
              </a:tr>
              <a:tr h="371909">
                <a:tc>
                  <a:txBody>
                    <a:bodyPr/>
                    <a:lstStyle/>
                    <a:p>
                      <a:pPr algn="ctr"/>
                      <a:r>
                        <a:rPr lang="en-US"/>
                        <a:t>Planned</a:t>
                      </a:r>
                    </a:p>
                  </a:txBody>
                  <a:tcPr/>
                </a:tc>
                <a:extLst>
                  <a:ext uri="{0D108BD9-81ED-4DB2-BD59-A6C34878D82A}">
                    <a16:rowId xmlns:a16="http://schemas.microsoft.com/office/drawing/2014/main" val="2582739342"/>
                  </a:ext>
                </a:extLst>
              </a:tr>
            </a:tbl>
          </a:graphicData>
        </a:graphic>
      </p:graphicFrame>
      <p:graphicFrame>
        <p:nvGraphicFramePr>
          <p:cNvPr id="6" name="Table 5">
            <a:extLst>
              <a:ext uri="{FF2B5EF4-FFF2-40B4-BE49-F238E27FC236}">
                <a16:creationId xmlns:a16="http://schemas.microsoft.com/office/drawing/2014/main" id="{F62BF4D3-B7F7-4D4C-A6BA-41FEF690C9C5}"/>
              </a:ext>
            </a:extLst>
          </p:cNvPr>
          <p:cNvGraphicFramePr>
            <a:graphicFrameLocks noGrp="1"/>
          </p:cNvGraphicFramePr>
          <p:nvPr>
            <p:extLst>
              <p:ext uri="{D42A27DB-BD31-4B8C-83A1-F6EECF244321}">
                <p14:modId xmlns:p14="http://schemas.microsoft.com/office/powerpoint/2010/main" val="134563404"/>
              </p:ext>
            </p:extLst>
          </p:nvPr>
        </p:nvGraphicFramePr>
        <p:xfrm>
          <a:off x="4991715" y="958391"/>
          <a:ext cx="1914875" cy="745060"/>
        </p:xfrm>
        <a:graphic>
          <a:graphicData uri="http://schemas.openxmlformats.org/drawingml/2006/table">
            <a:tbl>
              <a:tblPr firstRow="1" bandRow="1">
                <a:tableStyleId>{EB344D84-9AFB-497E-A393-DC336BA19D2E}</a:tableStyleId>
              </a:tblPr>
              <a:tblGrid>
                <a:gridCol w="1914875">
                  <a:extLst>
                    <a:ext uri="{9D8B030D-6E8A-4147-A177-3AD203B41FA5}">
                      <a16:colId xmlns:a16="http://schemas.microsoft.com/office/drawing/2014/main" val="2162039676"/>
                    </a:ext>
                  </a:extLst>
                </a:gridCol>
              </a:tblGrid>
              <a:tr h="374220">
                <a:tc>
                  <a:txBody>
                    <a:bodyPr/>
                    <a:lstStyle/>
                    <a:p>
                      <a:pPr algn="ctr"/>
                      <a:r>
                        <a:rPr lang="en-US">
                          <a:solidFill>
                            <a:schemeClr val="tx1"/>
                          </a:solidFill>
                        </a:rPr>
                        <a:t>Test Location</a:t>
                      </a:r>
                      <a:endParaRPr lang="en-US"/>
                    </a:p>
                  </a:txBody>
                  <a:tcPr/>
                </a:tc>
                <a:extLst>
                  <a:ext uri="{0D108BD9-81ED-4DB2-BD59-A6C34878D82A}">
                    <a16:rowId xmlns:a16="http://schemas.microsoft.com/office/drawing/2014/main" val="1253866457"/>
                  </a:ext>
                </a:extLst>
              </a:tr>
              <a:tr h="370840">
                <a:tc>
                  <a:txBody>
                    <a:bodyPr/>
                    <a:lstStyle/>
                    <a:p>
                      <a:pPr algn="ctr"/>
                      <a:r>
                        <a:rPr lang="en-US"/>
                        <a:t>Inside/Outdoors</a:t>
                      </a:r>
                    </a:p>
                  </a:txBody>
                  <a:tcPr/>
                </a:tc>
                <a:extLst>
                  <a:ext uri="{0D108BD9-81ED-4DB2-BD59-A6C34878D82A}">
                    <a16:rowId xmlns:a16="http://schemas.microsoft.com/office/drawing/2014/main" val="2582739342"/>
                  </a:ext>
                </a:extLst>
              </a:tr>
            </a:tbl>
          </a:graphicData>
        </a:graphic>
      </p:graphicFrame>
    </p:spTree>
    <p:extLst>
      <p:ext uri="{BB962C8B-B14F-4D97-AF65-F5344CB8AC3E}">
        <p14:creationId xmlns:p14="http://schemas.microsoft.com/office/powerpoint/2010/main" val="1792335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C8E3-ABAA-44A6-B4FD-883527DEA7BA}"/>
              </a:ext>
            </a:extLst>
          </p:cNvPr>
          <p:cNvSpPr>
            <a:spLocks noGrp="1"/>
          </p:cNvSpPr>
          <p:nvPr>
            <p:ph type="title"/>
          </p:nvPr>
        </p:nvSpPr>
        <p:spPr/>
        <p:txBody>
          <a:bodyPr/>
          <a:lstStyle/>
          <a:p>
            <a:r>
              <a:rPr lang="en-US">
                <a:latin typeface="Arial"/>
                <a:cs typeface="Arial"/>
              </a:rPr>
              <a:t>Presentation Overview</a:t>
            </a:r>
            <a:endParaRPr lang="en-US"/>
          </a:p>
        </p:txBody>
      </p:sp>
      <p:sp>
        <p:nvSpPr>
          <p:cNvPr id="3" name="Content Placeholder 2">
            <a:extLst>
              <a:ext uri="{FF2B5EF4-FFF2-40B4-BE49-F238E27FC236}">
                <a16:creationId xmlns:a16="http://schemas.microsoft.com/office/drawing/2014/main" id="{5DC04CAF-D646-4B38-B987-D60026024655}"/>
              </a:ext>
            </a:extLst>
          </p:cNvPr>
          <p:cNvSpPr>
            <a:spLocks noGrp="1"/>
          </p:cNvSpPr>
          <p:nvPr>
            <p:ph idx="1"/>
          </p:nvPr>
        </p:nvSpPr>
        <p:spPr>
          <a:xfrm>
            <a:off x="349203" y="1081214"/>
            <a:ext cx="8449519" cy="5195949"/>
          </a:xfrm>
        </p:spPr>
        <p:txBody>
          <a:bodyPr/>
          <a:lstStyle/>
          <a:p>
            <a:r>
              <a:rPr lang="en-US">
                <a:latin typeface="Arial"/>
                <a:cs typeface="Arial"/>
              </a:rPr>
              <a:t>Project Purpose and Objectives</a:t>
            </a:r>
          </a:p>
          <a:p>
            <a:r>
              <a:rPr lang="en-US">
                <a:latin typeface="Arial"/>
                <a:cs typeface="Arial"/>
              </a:rPr>
              <a:t>Design Description</a:t>
            </a:r>
            <a:endParaRPr lang="en-US"/>
          </a:p>
          <a:p>
            <a:r>
              <a:rPr lang="en-US">
                <a:latin typeface="Arial"/>
                <a:cs typeface="Arial"/>
              </a:rPr>
              <a:t>Test Overview, Results, and Analysis</a:t>
            </a:r>
            <a:endParaRPr lang="en-US"/>
          </a:p>
          <a:p>
            <a:r>
              <a:rPr lang="en-US">
                <a:latin typeface="Arial"/>
                <a:cs typeface="Arial"/>
              </a:rPr>
              <a:t>Systems Engineering</a:t>
            </a:r>
          </a:p>
          <a:p>
            <a:r>
              <a:rPr lang="en-US">
                <a:latin typeface="Arial"/>
                <a:cs typeface="Arial"/>
              </a:rPr>
              <a:t>Project Management</a:t>
            </a:r>
          </a:p>
        </p:txBody>
      </p:sp>
    </p:spTree>
    <p:extLst>
      <p:ext uri="{BB962C8B-B14F-4D97-AF65-F5344CB8AC3E}">
        <p14:creationId xmlns:p14="http://schemas.microsoft.com/office/powerpoint/2010/main" val="1692922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1C8D-6EF4-42A2-9311-AB44DE0C7D2D}"/>
              </a:ext>
            </a:extLst>
          </p:cNvPr>
          <p:cNvSpPr>
            <a:spLocks noGrp="1"/>
          </p:cNvSpPr>
          <p:nvPr>
            <p:ph type="title"/>
          </p:nvPr>
        </p:nvSpPr>
        <p:spPr/>
        <p:txBody>
          <a:bodyPr/>
          <a:lstStyle/>
          <a:p>
            <a:r>
              <a:rPr lang="en-US">
                <a:latin typeface="Arial"/>
                <a:cs typeface="Arial"/>
              </a:rPr>
              <a:t>Thermal System Test</a:t>
            </a:r>
            <a:endParaRPr lang="en-US"/>
          </a:p>
        </p:txBody>
      </p:sp>
      <p:sp>
        <p:nvSpPr>
          <p:cNvPr id="3" name="Content Placeholder 2">
            <a:extLst>
              <a:ext uri="{FF2B5EF4-FFF2-40B4-BE49-F238E27FC236}">
                <a16:creationId xmlns:a16="http://schemas.microsoft.com/office/drawing/2014/main" id="{BF640533-7E0B-41E8-8C19-B1F1FD85C069}"/>
              </a:ext>
            </a:extLst>
          </p:cNvPr>
          <p:cNvSpPr>
            <a:spLocks noGrp="1"/>
          </p:cNvSpPr>
          <p:nvPr>
            <p:ph idx="1"/>
          </p:nvPr>
        </p:nvSpPr>
        <p:spPr/>
        <p:txBody>
          <a:bodyPr/>
          <a:lstStyle/>
          <a:p>
            <a:r>
              <a:rPr lang="en-US">
                <a:latin typeface="Arial"/>
                <a:cs typeface="Arial"/>
              </a:rPr>
              <a:t>Most Important Results:</a:t>
            </a:r>
          </a:p>
          <a:p>
            <a:pPr lvl="1"/>
            <a:r>
              <a:rPr lang="en-US" sz="2400">
                <a:solidFill>
                  <a:srgbClr val="000000"/>
                </a:solidFill>
                <a:latin typeface="Arial"/>
                <a:cs typeface="Arial"/>
              </a:rPr>
              <a:t>Lens center temperature versus heater power</a:t>
            </a:r>
          </a:p>
          <a:p>
            <a:pPr lvl="1"/>
            <a:r>
              <a:rPr lang="en-US" sz="2400">
                <a:solidFill>
                  <a:srgbClr val="000000"/>
                </a:solidFill>
                <a:latin typeface="Arial"/>
                <a:cs typeface="Arial"/>
              </a:rPr>
              <a:t>Lens center temperature versus sensor temperature</a:t>
            </a:r>
          </a:p>
          <a:p>
            <a:pPr lvl="1"/>
            <a:r>
              <a:rPr lang="en-US" sz="2400">
                <a:solidFill>
                  <a:srgbClr val="000000"/>
                </a:solidFill>
                <a:latin typeface="Arial"/>
                <a:cs typeface="Arial"/>
              </a:rPr>
              <a:t>Electronics temperature versus heater power</a:t>
            </a:r>
          </a:p>
          <a:p>
            <a:r>
              <a:rPr lang="en-US" sz="2800">
                <a:solidFill>
                  <a:srgbClr val="000000"/>
                </a:solidFill>
                <a:latin typeface="Arial"/>
                <a:cs typeface="Arial"/>
              </a:rPr>
              <a:t>Results help to confirm/refine thermal modeling </a:t>
            </a:r>
          </a:p>
        </p:txBody>
      </p:sp>
      <p:pic>
        <p:nvPicPr>
          <p:cNvPr id="4" name="Picture 4">
            <a:extLst>
              <a:ext uri="{FF2B5EF4-FFF2-40B4-BE49-F238E27FC236}">
                <a16:creationId xmlns:a16="http://schemas.microsoft.com/office/drawing/2014/main" id="{91B364A9-A0F2-4542-ACC4-A7CCAB98B5CB}"/>
              </a:ext>
            </a:extLst>
          </p:cNvPr>
          <p:cNvPicPr>
            <a:picLocks noChangeAspect="1"/>
          </p:cNvPicPr>
          <p:nvPr/>
        </p:nvPicPr>
        <p:blipFill>
          <a:blip r:embed="rId3"/>
          <a:stretch>
            <a:fillRect/>
          </a:stretch>
        </p:blipFill>
        <p:spPr>
          <a:xfrm>
            <a:off x="855533" y="3857392"/>
            <a:ext cx="3606581" cy="2537877"/>
          </a:xfrm>
          <a:prstGeom prst="rect">
            <a:avLst/>
          </a:prstGeom>
        </p:spPr>
      </p:pic>
      <p:pic>
        <p:nvPicPr>
          <p:cNvPr id="6" name="Picture 6" descr="A close up of a map&#10;&#10;Description generated with high confidence">
            <a:extLst>
              <a:ext uri="{FF2B5EF4-FFF2-40B4-BE49-F238E27FC236}">
                <a16:creationId xmlns:a16="http://schemas.microsoft.com/office/drawing/2014/main" id="{B4D15157-61E3-45FD-8777-71B642550C58}"/>
              </a:ext>
            </a:extLst>
          </p:cNvPr>
          <p:cNvPicPr>
            <a:picLocks noChangeAspect="1"/>
          </p:cNvPicPr>
          <p:nvPr/>
        </p:nvPicPr>
        <p:blipFill>
          <a:blip r:embed="rId4"/>
          <a:stretch>
            <a:fillRect/>
          </a:stretch>
        </p:blipFill>
        <p:spPr>
          <a:xfrm>
            <a:off x="4681885" y="3696742"/>
            <a:ext cx="3832238" cy="2996535"/>
          </a:xfrm>
          <a:prstGeom prst="rect">
            <a:avLst/>
          </a:prstGeom>
        </p:spPr>
      </p:pic>
    </p:spTree>
    <p:extLst>
      <p:ext uri="{BB962C8B-B14F-4D97-AF65-F5344CB8AC3E}">
        <p14:creationId xmlns:p14="http://schemas.microsoft.com/office/powerpoint/2010/main" val="3346219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1C8D-6EF4-42A2-9311-AB44DE0C7D2D}"/>
              </a:ext>
            </a:extLst>
          </p:cNvPr>
          <p:cNvSpPr>
            <a:spLocks noGrp="1"/>
          </p:cNvSpPr>
          <p:nvPr>
            <p:ph type="title"/>
          </p:nvPr>
        </p:nvSpPr>
        <p:spPr/>
        <p:txBody>
          <a:bodyPr/>
          <a:lstStyle/>
          <a:p>
            <a:r>
              <a:rPr lang="en-US">
                <a:latin typeface="Arial"/>
                <a:cs typeface="Arial"/>
              </a:rPr>
              <a:t>Thermal System Test</a:t>
            </a:r>
            <a:endParaRPr lang="en-US"/>
          </a:p>
        </p:txBody>
      </p:sp>
      <p:pic>
        <p:nvPicPr>
          <p:cNvPr id="10" name="Picture 10" descr="A screenshot of a cell phone&#10;&#10;Description generated with very high confidence">
            <a:extLst>
              <a:ext uri="{FF2B5EF4-FFF2-40B4-BE49-F238E27FC236}">
                <a16:creationId xmlns:a16="http://schemas.microsoft.com/office/drawing/2014/main" id="{FA2F0B77-A729-41A9-AD89-541B8C79C86A}"/>
              </a:ext>
            </a:extLst>
          </p:cNvPr>
          <p:cNvPicPr>
            <a:picLocks noChangeAspect="1"/>
          </p:cNvPicPr>
          <p:nvPr/>
        </p:nvPicPr>
        <p:blipFill>
          <a:blip r:embed="rId3"/>
          <a:stretch>
            <a:fillRect/>
          </a:stretch>
        </p:blipFill>
        <p:spPr>
          <a:xfrm>
            <a:off x="1962" y="1792008"/>
            <a:ext cx="4685809" cy="3509451"/>
          </a:xfrm>
          <a:prstGeom prst="rect">
            <a:avLst/>
          </a:prstGeom>
        </p:spPr>
      </p:pic>
      <p:pic>
        <p:nvPicPr>
          <p:cNvPr id="6" name="Content Placeholder 5" descr="A close up of a map&#10;&#10;Description automatically generated">
            <a:extLst>
              <a:ext uri="{FF2B5EF4-FFF2-40B4-BE49-F238E27FC236}">
                <a16:creationId xmlns:a16="http://schemas.microsoft.com/office/drawing/2014/main" id="{6C5B923F-367D-4255-87F3-530279F9C5B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62770" y="1792007"/>
            <a:ext cx="4679268" cy="3509451"/>
          </a:xfrm>
        </p:spPr>
      </p:pic>
    </p:spTree>
    <p:extLst>
      <p:ext uri="{BB962C8B-B14F-4D97-AF65-F5344CB8AC3E}">
        <p14:creationId xmlns:p14="http://schemas.microsoft.com/office/powerpoint/2010/main" val="2703171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4BBA-45FE-4593-A493-EBD7517DC996}"/>
              </a:ext>
            </a:extLst>
          </p:cNvPr>
          <p:cNvSpPr>
            <a:spLocks noGrp="1"/>
          </p:cNvSpPr>
          <p:nvPr>
            <p:ph type="title"/>
          </p:nvPr>
        </p:nvSpPr>
        <p:spPr/>
        <p:txBody>
          <a:bodyPr/>
          <a:lstStyle/>
          <a:p>
            <a:r>
              <a:rPr lang="en-US">
                <a:latin typeface="Arial"/>
                <a:cs typeface="Arial"/>
              </a:rPr>
              <a:t>Limiting Magnitude Test</a:t>
            </a:r>
            <a:endParaRPr lang="en-US"/>
          </a:p>
        </p:txBody>
      </p:sp>
      <p:sp>
        <p:nvSpPr>
          <p:cNvPr id="5" name="Content Placeholder 2">
            <a:extLst>
              <a:ext uri="{FF2B5EF4-FFF2-40B4-BE49-F238E27FC236}">
                <a16:creationId xmlns:a16="http://schemas.microsoft.com/office/drawing/2014/main" id="{B08A9EC1-43B3-435B-8451-10D47F83E297}"/>
              </a:ext>
            </a:extLst>
          </p:cNvPr>
          <p:cNvSpPr>
            <a:spLocks noGrp="1"/>
          </p:cNvSpPr>
          <p:nvPr>
            <p:ph idx="1"/>
          </p:nvPr>
        </p:nvSpPr>
        <p:spPr>
          <a:xfrm>
            <a:off x="188374" y="1196961"/>
            <a:ext cx="8818269" cy="5195949"/>
          </a:xfrm>
        </p:spPr>
        <p:txBody>
          <a:bodyPr/>
          <a:lstStyle/>
          <a:p>
            <a:r>
              <a:rPr lang="en-US" sz="2400">
                <a:latin typeface="Arial"/>
                <a:cs typeface="Arial"/>
              </a:rPr>
              <a:t>What's being tested? </a:t>
            </a:r>
          </a:p>
          <a:p>
            <a:pPr lvl="1"/>
            <a:r>
              <a:rPr lang="en-US" sz="2400">
                <a:latin typeface="Arial"/>
                <a:cs typeface="Arial"/>
              </a:rPr>
              <a:t>System's ability to detect dim satellites</a:t>
            </a:r>
            <a:endParaRPr lang="en-US" sz="2400"/>
          </a:p>
          <a:p>
            <a:r>
              <a:rPr lang="en-US" sz="2400">
                <a:latin typeface="Arial"/>
                <a:cs typeface="Arial"/>
              </a:rPr>
              <a:t>How is it tested?</a:t>
            </a:r>
            <a:endParaRPr lang="en-US" sz="2400">
              <a:solidFill>
                <a:srgbClr val="000000"/>
              </a:solidFill>
            </a:endParaRPr>
          </a:p>
          <a:p>
            <a:pPr lvl="1"/>
            <a:r>
              <a:rPr lang="en-US" sz="2400">
                <a:latin typeface="Arial"/>
                <a:cs typeface="Arial"/>
              </a:rPr>
              <a:t>System is setup to observe stars/satellites</a:t>
            </a:r>
            <a:endParaRPr lang="en-US" sz="2400"/>
          </a:p>
          <a:p>
            <a:pPr lvl="1"/>
            <a:r>
              <a:rPr lang="en-US" sz="2400">
                <a:latin typeface="Arial"/>
                <a:cs typeface="Arial"/>
              </a:rPr>
              <a:t>System observes stellar object of known magnitude</a:t>
            </a:r>
            <a:endParaRPr lang="en-US" sz="2400"/>
          </a:p>
          <a:p>
            <a:pPr lvl="1"/>
            <a:r>
              <a:rPr lang="en-US" sz="2400">
                <a:latin typeface="Arial"/>
                <a:cs typeface="Arial"/>
              </a:rPr>
              <a:t>Process image to extract signal to noise ratio (SNR)</a:t>
            </a:r>
            <a:endParaRPr lang="en-US" sz="2400"/>
          </a:p>
          <a:p>
            <a:pPr lvl="1"/>
            <a:r>
              <a:rPr lang="en-US" sz="2400">
                <a:latin typeface="Arial"/>
                <a:cs typeface="Arial"/>
              </a:rPr>
              <a:t>Compare modelled SNR to actual SNR</a:t>
            </a:r>
            <a:endParaRPr lang="en-US" sz="2400"/>
          </a:p>
          <a:p>
            <a:pPr marL="457200" lvl="1" indent="0">
              <a:buNone/>
            </a:pPr>
            <a:endParaRPr lang="en-US" sz="2400"/>
          </a:p>
          <a:p>
            <a:pPr lvl="1"/>
            <a:endParaRPr lang="en-US" sz="2400"/>
          </a:p>
          <a:p>
            <a:pPr lvl="1"/>
            <a:endParaRPr lang="en-US"/>
          </a:p>
        </p:txBody>
      </p:sp>
      <p:graphicFrame>
        <p:nvGraphicFramePr>
          <p:cNvPr id="7" name="Table 4">
            <a:extLst>
              <a:ext uri="{FF2B5EF4-FFF2-40B4-BE49-F238E27FC236}">
                <a16:creationId xmlns:a16="http://schemas.microsoft.com/office/drawing/2014/main" id="{B0D6C6C0-1D2A-4115-8371-9A002123ECF9}"/>
              </a:ext>
            </a:extLst>
          </p:cNvPr>
          <p:cNvGraphicFramePr>
            <a:graphicFrameLocks noGrp="1"/>
          </p:cNvGraphicFramePr>
          <p:nvPr>
            <p:extLst>
              <p:ext uri="{D42A27DB-BD31-4B8C-83A1-F6EECF244321}">
                <p14:modId xmlns:p14="http://schemas.microsoft.com/office/powerpoint/2010/main" val="3857662612"/>
              </p:ext>
            </p:extLst>
          </p:nvPr>
        </p:nvGraphicFramePr>
        <p:xfrm>
          <a:off x="543567" y="4537588"/>
          <a:ext cx="8053794" cy="1280160"/>
        </p:xfrm>
        <a:graphic>
          <a:graphicData uri="http://schemas.openxmlformats.org/drawingml/2006/table">
            <a:tbl>
              <a:tblPr firstRow="1" bandRow="1">
                <a:tableStyleId>{EB344D84-9AFB-497E-A393-DC336BA19D2E}</a:tableStyleId>
              </a:tblPr>
              <a:tblGrid>
                <a:gridCol w="2080009">
                  <a:extLst>
                    <a:ext uri="{9D8B030D-6E8A-4147-A177-3AD203B41FA5}">
                      <a16:colId xmlns:a16="http://schemas.microsoft.com/office/drawing/2014/main" val="3594615939"/>
                    </a:ext>
                  </a:extLst>
                </a:gridCol>
                <a:gridCol w="5973785">
                  <a:extLst>
                    <a:ext uri="{9D8B030D-6E8A-4147-A177-3AD203B41FA5}">
                      <a16:colId xmlns:a16="http://schemas.microsoft.com/office/drawing/2014/main" val="4223208220"/>
                    </a:ext>
                  </a:extLst>
                </a:gridCol>
              </a:tblGrid>
              <a:tr h="370840">
                <a:tc gridSpan="2">
                  <a:txBody>
                    <a:bodyPr/>
                    <a:lstStyle/>
                    <a:p>
                      <a:r>
                        <a:rPr lang="en-US" sz="2200">
                          <a:solidFill>
                            <a:schemeClr val="tx1"/>
                          </a:solidFill>
                        </a:rPr>
                        <a:t>Relevant Requirements</a:t>
                      </a:r>
                    </a:p>
                  </a:txBody>
                  <a:tcPr/>
                </a:tc>
                <a:tc hMerge="1">
                  <a:txBody>
                    <a:bodyPr/>
                    <a:lstStyle/>
                    <a:p>
                      <a:endParaRPr lang="en-US"/>
                    </a:p>
                  </a:txBody>
                  <a:tcPr/>
                </a:tc>
                <a:extLst>
                  <a:ext uri="{0D108BD9-81ED-4DB2-BD59-A6C34878D82A}">
                    <a16:rowId xmlns:a16="http://schemas.microsoft.com/office/drawing/2014/main" val="3531996451"/>
                  </a:ext>
                </a:extLst>
              </a:tr>
              <a:tr h="370840">
                <a:tc>
                  <a:txBody>
                    <a:bodyPr/>
                    <a:lstStyle/>
                    <a:p>
                      <a:pPr lvl="0">
                        <a:buNone/>
                      </a:pPr>
                      <a:r>
                        <a:rPr lang="en-US" sz="2200"/>
                        <a:t>DR 4.1.2</a:t>
                      </a:r>
                    </a:p>
                  </a:txBody>
                  <a:tcPr/>
                </a:tc>
                <a:tc>
                  <a:txBody>
                    <a:bodyPr/>
                    <a:lstStyle/>
                    <a:p>
                      <a:pPr lvl="0">
                        <a:buNone/>
                      </a:pPr>
                      <a:r>
                        <a:rPr lang="en-US" sz="2200" u="none" strike="noStrike" noProof="0"/>
                        <a:t>Mount command requirement</a:t>
                      </a:r>
                      <a:endParaRPr lang="en-US" sz="2200" b="0" i="0" u="none" strike="noStrike" noProof="0"/>
                    </a:p>
                  </a:txBody>
                  <a:tcPr/>
                </a:tc>
                <a:extLst>
                  <a:ext uri="{0D108BD9-81ED-4DB2-BD59-A6C34878D82A}">
                    <a16:rowId xmlns:a16="http://schemas.microsoft.com/office/drawing/2014/main" val="2227036815"/>
                  </a:ext>
                </a:extLst>
              </a:tr>
              <a:tr h="370839">
                <a:tc>
                  <a:txBody>
                    <a:bodyPr/>
                    <a:lstStyle/>
                    <a:p>
                      <a:pPr lvl="0">
                        <a:buNone/>
                      </a:pPr>
                      <a:r>
                        <a:rPr lang="en-US" sz="2200"/>
                        <a:t>DR 4.1.3</a:t>
                      </a:r>
                    </a:p>
                  </a:txBody>
                  <a:tcPr/>
                </a:tc>
                <a:tc>
                  <a:txBody>
                    <a:bodyPr/>
                    <a:lstStyle/>
                    <a:p>
                      <a:pPr lvl="0">
                        <a:buNone/>
                      </a:pPr>
                      <a:r>
                        <a:rPr lang="en-US" sz="2200" u="none" strike="noStrike" noProof="0"/>
                        <a:t>Image Sensor command requirement</a:t>
                      </a:r>
                      <a:endParaRPr lang="en-US" sz="2200" b="0" i="0" u="none" strike="noStrike" noProof="0"/>
                    </a:p>
                  </a:txBody>
                  <a:tcPr/>
                </a:tc>
                <a:extLst>
                  <a:ext uri="{0D108BD9-81ED-4DB2-BD59-A6C34878D82A}">
                    <a16:rowId xmlns:a16="http://schemas.microsoft.com/office/drawing/2014/main" val="2468715371"/>
                  </a:ext>
                </a:extLst>
              </a:tr>
            </a:tbl>
          </a:graphicData>
        </a:graphic>
      </p:graphicFrame>
      <p:graphicFrame>
        <p:nvGraphicFramePr>
          <p:cNvPr id="9" name="Table 8">
            <a:extLst>
              <a:ext uri="{FF2B5EF4-FFF2-40B4-BE49-F238E27FC236}">
                <a16:creationId xmlns:a16="http://schemas.microsoft.com/office/drawing/2014/main" id="{9FB56CDC-D95F-44BA-9E77-BD04B71FCDD3}"/>
              </a:ext>
            </a:extLst>
          </p:cNvPr>
          <p:cNvGraphicFramePr>
            <a:graphicFrameLocks noGrp="1"/>
          </p:cNvGraphicFramePr>
          <p:nvPr>
            <p:extLst>
              <p:ext uri="{D42A27DB-BD31-4B8C-83A1-F6EECF244321}">
                <p14:modId xmlns:p14="http://schemas.microsoft.com/office/powerpoint/2010/main" val="1526936262"/>
              </p:ext>
            </p:extLst>
          </p:nvPr>
        </p:nvGraphicFramePr>
        <p:xfrm>
          <a:off x="6749842" y="961771"/>
          <a:ext cx="2162615" cy="741680"/>
        </p:xfrm>
        <a:graphic>
          <a:graphicData uri="http://schemas.openxmlformats.org/drawingml/2006/table">
            <a:tbl>
              <a:tblPr firstRow="1" bandRow="1">
                <a:tableStyleId>{EB344D84-9AFB-497E-A393-DC336BA19D2E}</a:tableStyleId>
              </a:tblPr>
              <a:tblGrid>
                <a:gridCol w="2162615">
                  <a:extLst>
                    <a:ext uri="{9D8B030D-6E8A-4147-A177-3AD203B41FA5}">
                      <a16:colId xmlns:a16="http://schemas.microsoft.com/office/drawing/2014/main" val="2162039676"/>
                    </a:ext>
                  </a:extLst>
                </a:gridCol>
              </a:tblGrid>
              <a:tr h="370840">
                <a:tc>
                  <a:txBody>
                    <a:bodyPr/>
                    <a:lstStyle/>
                    <a:p>
                      <a:pPr algn="ctr"/>
                      <a:r>
                        <a:rPr lang="en-US">
                          <a:solidFill>
                            <a:schemeClr val="tx1"/>
                          </a:solidFill>
                        </a:rPr>
                        <a:t>Test Status</a:t>
                      </a:r>
                      <a:endParaRPr lang="en-US"/>
                    </a:p>
                  </a:txBody>
                  <a:tcPr/>
                </a:tc>
                <a:extLst>
                  <a:ext uri="{0D108BD9-81ED-4DB2-BD59-A6C34878D82A}">
                    <a16:rowId xmlns:a16="http://schemas.microsoft.com/office/drawing/2014/main" val="1253866457"/>
                  </a:ext>
                </a:extLst>
              </a:tr>
              <a:tr h="370840">
                <a:tc>
                  <a:txBody>
                    <a:bodyPr/>
                    <a:lstStyle/>
                    <a:p>
                      <a:pPr algn="ctr"/>
                      <a:r>
                        <a:rPr lang="en-US"/>
                        <a:t>In Progress</a:t>
                      </a:r>
                    </a:p>
                  </a:txBody>
                  <a:tcPr/>
                </a:tc>
                <a:extLst>
                  <a:ext uri="{0D108BD9-81ED-4DB2-BD59-A6C34878D82A}">
                    <a16:rowId xmlns:a16="http://schemas.microsoft.com/office/drawing/2014/main" val="2582739342"/>
                  </a:ext>
                </a:extLst>
              </a:tr>
            </a:tbl>
          </a:graphicData>
        </a:graphic>
      </p:graphicFrame>
      <p:graphicFrame>
        <p:nvGraphicFramePr>
          <p:cNvPr id="6" name="Table 5">
            <a:extLst>
              <a:ext uri="{FF2B5EF4-FFF2-40B4-BE49-F238E27FC236}">
                <a16:creationId xmlns:a16="http://schemas.microsoft.com/office/drawing/2014/main" id="{F62BF4D3-B7F7-4D4C-A6BA-41FEF690C9C5}"/>
              </a:ext>
            </a:extLst>
          </p:cNvPr>
          <p:cNvGraphicFramePr>
            <a:graphicFrameLocks noGrp="1"/>
          </p:cNvGraphicFramePr>
          <p:nvPr/>
        </p:nvGraphicFramePr>
        <p:xfrm>
          <a:off x="4991715" y="958391"/>
          <a:ext cx="1847518" cy="745060"/>
        </p:xfrm>
        <a:graphic>
          <a:graphicData uri="http://schemas.openxmlformats.org/drawingml/2006/table">
            <a:tbl>
              <a:tblPr firstRow="1" bandRow="1">
                <a:tableStyleId>{EB344D84-9AFB-497E-A393-DC336BA19D2E}</a:tableStyleId>
              </a:tblPr>
              <a:tblGrid>
                <a:gridCol w="1847518">
                  <a:extLst>
                    <a:ext uri="{9D8B030D-6E8A-4147-A177-3AD203B41FA5}">
                      <a16:colId xmlns:a16="http://schemas.microsoft.com/office/drawing/2014/main" val="2162039676"/>
                    </a:ext>
                  </a:extLst>
                </a:gridCol>
              </a:tblGrid>
              <a:tr h="374220">
                <a:tc>
                  <a:txBody>
                    <a:bodyPr/>
                    <a:lstStyle/>
                    <a:p>
                      <a:pPr algn="ctr"/>
                      <a:r>
                        <a:rPr lang="en-US">
                          <a:solidFill>
                            <a:schemeClr val="tx1"/>
                          </a:solidFill>
                        </a:rPr>
                        <a:t>Test Location</a:t>
                      </a:r>
                      <a:endParaRPr lang="en-US"/>
                    </a:p>
                  </a:txBody>
                  <a:tcPr/>
                </a:tc>
                <a:extLst>
                  <a:ext uri="{0D108BD9-81ED-4DB2-BD59-A6C34878D82A}">
                    <a16:rowId xmlns:a16="http://schemas.microsoft.com/office/drawing/2014/main" val="1253866457"/>
                  </a:ext>
                </a:extLst>
              </a:tr>
              <a:tr h="370840">
                <a:tc>
                  <a:txBody>
                    <a:bodyPr/>
                    <a:lstStyle/>
                    <a:p>
                      <a:pPr algn="ctr"/>
                      <a:r>
                        <a:rPr lang="en-US"/>
                        <a:t>Aero 140</a:t>
                      </a:r>
                    </a:p>
                  </a:txBody>
                  <a:tcPr/>
                </a:tc>
                <a:extLst>
                  <a:ext uri="{0D108BD9-81ED-4DB2-BD59-A6C34878D82A}">
                    <a16:rowId xmlns:a16="http://schemas.microsoft.com/office/drawing/2014/main" val="2582739342"/>
                  </a:ext>
                </a:extLst>
              </a:tr>
            </a:tbl>
          </a:graphicData>
        </a:graphic>
      </p:graphicFrame>
    </p:spTree>
    <p:extLst>
      <p:ext uri="{BB962C8B-B14F-4D97-AF65-F5344CB8AC3E}">
        <p14:creationId xmlns:p14="http://schemas.microsoft.com/office/powerpoint/2010/main" val="116079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close up of a logo&#10;&#10;Description generated with very high confidence">
            <a:extLst>
              <a:ext uri="{FF2B5EF4-FFF2-40B4-BE49-F238E27FC236}">
                <a16:creationId xmlns:a16="http://schemas.microsoft.com/office/drawing/2014/main" id="{2FC8E8F3-F1A1-4203-B3FE-A8ED10BB3AFF}"/>
              </a:ext>
            </a:extLst>
          </p:cNvPr>
          <p:cNvPicPr>
            <a:picLocks noChangeAspect="1"/>
          </p:cNvPicPr>
          <p:nvPr/>
        </p:nvPicPr>
        <p:blipFill rotWithShape="1">
          <a:blip r:embed="rId3"/>
          <a:srcRect t="22917" r="157" b="208"/>
          <a:stretch/>
        </p:blipFill>
        <p:spPr>
          <a:xfrm>
            <a:off x="675702" y="2042861"/>
            <a:ext cx="7847688" cy="4571776"/>
          </a:xfrm>
          <a:prstGeom prst="rect">
            <a:avLst/>
          </a:prstGeom>
        </p:spPr>
      </p:pic>
      <p:sp>
        <p:nvSpPr>
          <p:cNvPr id="2" name="Title 1">
            <a:extLst>
              <a:ext uri="{FF2B5EF4-FFF2-40B4-BE49-F238E27FC236}">
                <a16:creationId xmlns:a16="http://schemas.microsoft.com/office/drawing/2014/main" id="{77AA1C8D-6EF4-42A2-9311-AB44DE0C7D2D}"/>
              </a:ext>
            </a:extLst>
          </p:cNvPr>
          <p:cNvSpPr>
            <a:spLocks noGrp="1"/>
          </p:cNvSpPr>
          <p:nvPr>
            <p:ph type="title"/>
          </p:nvPr>
        </p:nvSpPr>
        <p:spPr/>
        <p:txBody>
          <a:bodyPr/>
          <a:lstStyle/>
          <a:p>
            <a:r>
              <a:rPr lang="en-US">
                <a:latin typeface="Arial"/>
                <a:cs typeface="Arial"/>
              </a:rPr>
              <a:t>Limiting Magnitude Test</a:t>
            </a:r>
            <a:endParaRPr lang="en-US"/>
          </a:p>
        </p:txBody>
      </p:sp>
      <p:sp>
        <p:nvSpPr>
          <p:cNvPr id="3" name="Content Placeholder 2">
            <a:extLst>
              <a:ext uri="{FF2B5EF4-FFF2-40B4-BE49-F238E27FC236}">
                <a16:creationId xmlns:a16="http://schemas.microsoft.com/office/drawing/2014/main" id="{BF640533-7E0B-41E8-8C19-B1F1FD85C069}"/>
              </a:ext>
            </a:extLst>
          </p:cNvPr>
          <p:cNvSpPr>
            <a:spLocks noGrp="1"/>
          </p:cNvSpPr>
          <p:nvPr>
            <p:ph idx="1"/>
          </p:nvPr>
        </p:nvSpPr>
        <p:spPr/>
        <p:txBody>
          <a:bodyPr/>
          <a:lstStyle/>
          <a:p>
            <a:r>
              <a:rPr lang="en-US" sz="2400">
                <a:latin typeface="Arial"/>
                <a:cs typeface="Arial"/>
              </a:rPr>
              <a:t>Most Important Results:</a:t>
            </a:r>
          </a:p>
          <a:p>
            <a:pPr lvl="1"/>
            <a:r>
              <a:rPr lang="en-US" sz="2000">
                <a:solidFill>
                  <a:srgbClr val="000000"/>
                </a:solidFill>
                <a:latin typeface="Arial"/>
                <a:cs typeface="Arial"/>
              </a:rPr>
              <a:t>SNR of known star versus modelled SNR</a:t>
            </a:r>
          </a:p>
          <a:p>
            <a:pPr lvl="1"/>
            <a:endParaRPr lang="en-US">
              <a:solidFill>
                <a:srgbClr val="000000"/>
              </a:solidFill>
              <a:latin typeface="Arial"/>
              <a:cs typeface="Arial"/>
            </a:endParaRPr>
          </a:p>
        </p:txBody>
      </p:sp>
      <p:sp>
        <p:nvSpPr>
          <p:cNvPr id="6" name="TextBox 5">
            <a:extLst>
              <a:ext uri="{FF2B5EF4-FFF2-40B4-BE49-F238E27FC236}">
                <a16:creationId xmlns:a16="http://schemas.microsoft.com/office/drawing/2014/main" id="{388ADB7B-6558-4F6B-85A5-0E24FFAE736B}"/>
              </a:ext>
            </a:extLst>
          </p:cNvPr>
          <p:cNvSpPr txBox="1"/>
          <p:nvPr/>
        </p:nvSpPr>
        <p:spPr>
          <a:xfrm>
            <a:off x="767508" y="2153797"/>
            <a:ext cx="3036982"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bg1"/>
                </a:solidFill>
                <a:latin typeface="Arial"/>
                <a:cs typeface="Arial"/>
              </a:rPr>
              <a:t>Target Object: Betelgeuse</a:t>
            </a:r>
            <a:endParaRPr lang="en-US">
              <a:solidFill>
                <a:schemeClr val="bg1"/>
              </a:solidFill>
            </a:endParaRPr>
          </a:p>
          <a:p>
            <a:r>
              <a:rPr lang="en-US" sz="1800">
                <a:solidFill>
                  <a:schemeClr val="bg1"/>
                </a:solidFill>
                <a:latin typeface="Arial"/>
                <a:cs typeface="Times New Roman"/>
              </a:rPr>
              <a:t>Exposure time: 0.25 s</a:t>
            </a:r>
            <a:endParaRPr lang="en-US">
              <a:solidFill>
                <a:schemeClr val="bg1"/>
              </a:solidFill>
            </a:endParaRPr>
          </a:p>
        </p:txBody>
      </p:sp>
      <p:pic>
        <p:nvPicPr>
          <p:cNvPr id="11" name="Picture 11" descr="A picture containing drawing&#10;&#10;Description generated with very high confidence">
            <a:extLst>
              <a:ext uri="{FF2B5EF4-FFF2-40B4-BE49-F238E27FC236}">
                <a16:creationId xmlns:a16="http://schemas.microsoft.com/office/drawing/2014/main" id="{90DE44F9-F6CD-4B53-AC94-ED0D6C057B8B}"/>
              </a:ext>
            </a:extLst>
          </p:cNvPr>
          <p:cNvPicPr>
            <a:picLocks noChangeAspect="1"/>
          </p:cNvPicPr>
          <p:nvPr/>
        </p:nvPicPr>
        <p:blipFill>
          <a:blip r:embed="rId4"/>
          <a:stretch>
            <a:fillRect/>
          </a:stretch>
        </p:blipFill>
        <p:spPr>
          <a:xfrm>
            <a:off x="6257581" y="3332706"/>
            <a:ext cx="1990381" cy="1734947"/>
          </a:xfrm>
          <a:prstGeom prst="rect">
            <a:avLst/>
          </a:prstGeom>
          <a:ln>
            <a:solidFill>
              <a:schemeClr val="bg1"/>
            </a:solidFill>
          </a:ln>
        </p:spPr>
      </p:pic>
      <p:sp>
        <p:nvSpPr>
          <p:cNvPr id="14" name="Arrow: Up 13">
            <a:extLst>
              <a:ext uri="{FF2B5EF4-FFF2-40B4-BE49-F238E27FC236}">
                <a16:creationId xmlns:a16="http://schemas.microsoft.com/office/drawing/2014/main" id="{A90AC112-03E2-4DD2-B7B4-E0184C508A29}"/>
              </a:ext>
            </a:extLst>
          </p:cNvPr>
          <p:cNvSpPr/>
          <p:nvPr/>
        </p:nvSpPr>
        <p:spPr bwMode="auto">
          <a:xfrm>
            <a:off x="7176266" y="5171561"/>
            <a:ext cx="154126" cy="372480"/>
          </a:xfrm>
          <a:prstGeom prst="upArrow">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id="{703B547E-F399-4D90-9ED8-607FEB1B33CB}"/>
              </a:ext>
            </a:extLst>
          </p:cNvPr>
          <p:cNvSpPr txBox="1"/>
          <p:nvPr/>
        </p:nvSpPr>
        <p:spPr>
          <a:xfrm>
            <a:off x="6481666" y="2994152"/>
            <a:ext cx="1680268" cy="338554"/>
          </a:xfrm>
          <a:prstGeom prst="rect">
            <a:avLst/>
          </a:prstGeom>
          <a:noFill/>
        </p:spPr>
        <p:txBody>
          <a:bodyPr wrap="none" rtlCol="0">
            <a:spAutoFit/>
          </a:bodyPr>
          <a:lstStyle/>
          <a:p>
            <a:r>
              <a:rPr lang="en-US" sz="1600">
                <a:solidFill>
                  <a:schemeClr val="bg1"/>
                </a:solidFill>
                <a:latin typeface="+mn-lt"/>
              </a:rPr>
              <a:t>Magnitude: 5.3 </a:t>
            </a:r>
          </a:p>
        </p:txBody>
      </p:sp>
    </p:spTree>
    <p:extLst>
      <p:ext uri="{BB962C8B-B14F-4D97-AF65-F5344CB8AC3E}">
        <p14:creationId xmlns:p14="http://schemas.microsoft.com/office/powerpoint/2010/main" val="12406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3FE0-EFAC-46AC-A7B5-5FF857217AF4}"/>
              </a:ext>
            </a:extLst>
          </p:cNvPr>
          <p:cNvSpPr>
            <a:spLocks noGrp="1"/>
          </p:cNvSpPr>
          <p:nvPr>
            <p:ph type="title"/>
          </p:nvPr>
        </p:nvSpPr>
        <p:spPr/>
        <p:txBody>
          <a:bodyPr/>
          <a:lstStyle/>
          <a:p>
            <a:r>
              <a:rPr lang="en-US"/>
              <a:t>Limiting Magnitude Test (Cont.)</a:t>
            </a:r>
          </a:p>
        </p:txBody>
      </p:sp>
      <p:sp>
        <p:nvSpPr>
          <p:cNvPr id="3" name="Content Placeholder 2">
            <a:extLst>
              <a:ext uri="{FF2B5EF4-FFF2-40B4-BE49-F238E27FC236}">
                <a16:creationId xmlns:a16="http://schemas.microsoft.com/office/drawing/2014/main" id="{62AC0FDA-C1B3-4074-BFA0-908CF1ECE3FD}"/>
              </a:ext>
            </a:extLst>
          </p:cNvPr>
          <p:cNvSpPr>
            <a:spLocks noGrp="1"/>
          </p:cNvSpPr>
          <p:nvPr>
            <p:ph idx="1"/>
          </p:nvPr>
        </p:nvSpPr>
        <p:spPr/>
        <p:txBody>
          <a:bodyPr/>
          <a:lstStyle/>
          <a:p>
            <a:r>
              <a:rPr lang="en-US" sz="2400"/>
              <a:t>Sample of noise near SO (Red Circle)</a:t>
            </a:r>
          </a:p>
          <a:p>
            <a:pPr lvl="1"/>
            <a:r>
              <a:rPr lang="en-US" sz="2000"/>
              <a:t>Sample size = 20,000 pixels</a:t>
            </a:r>
          </a:p>
          <a:p>
            <a:pPr lvl="1"/>
            <a:r>
              <a:rPr lang="en-US" sz="2000"/>
              <a:t>Std. Dev. = 29.08 e/pixel</a:t>
            </a:r>
            <a:endParaRPr lang="en-US" sz="2400"/>
          </a:p>
          <a:p>
            <a:r>
              <a:rPr lang="en-US" sz="2400"/>
              <a:t>Sample of pixels from star defines signal (Yellow Circle)</a:t>
            </a:r>
          </a:p>
          <a:p>
            <a:pPr lvl="1"/>
            <a:r>
              <a:rPr lang="en-US" sz="2000"/>
              <a:t>Size of star = ~227 pixels</a:t>
            </a:r>
            <a:endParaRPr lang="en-US" sz="2400"/>
          </a:p>
          <a:p>
            <a:pPr lvl="1"/>
            <a:r>
              <a:rPr lang="en-US" sz="2000"/>
              <a:t>Total Signal = 2.67 * 10</a:t>
            </a:r>
            <a:r>
              <a:rPr lang="en-US" sz="2000" baseline="30000"/>
              <a:t>5</a:t>
            </a:r>
            <a:r>
              <a:rPr lang="en-US" sz="2000"/>
              <a:t> e</a:t>
            </a:r>
          </a:p>
          <a:p>
            <a:pPr lvl="1"/>
            <a:r>
              <a:rPr lang="en-US" sz="2000"/>
              <a:t>SNR = 517</a:t>
            </a:r>
          </a:p>
          <a:p>
            <a:r>
              <a:rPr lang="en-US" sz="2400"/>
              <a:t>Model Predictions</a:t>
            </a:r>
          </a:p>
          <a:p>
            <a:pPr lvl="1"/>
            <a:r>
              <a:rPr lang="en-US" sz="2000"/>
              <a:t>Total Signal = 5.52 *10</a:t>
            </a:r>
            <a:r>
              <a:rPr lang="en-US" sz="2000" baseline="30000"/>
              <a:t>5</a:t>
            </a:r>
            <a:r>
              <a:rPr lang="en-US" sz="2000"/>
              <a:t> e</a:t>
            </a:r>
          </a:p>
          <a:p>
            <a:pPr lvl="1"/>
            <a:r>
              <a:rPr lang="en-US" sz="2000"/>
              <a:t>SNR = 743</a:t>
            </a:r>
          </a:p>
          <a:p>
            <a:endParaRPr lang="en-US" sz="2400"/>
          </a:p>
          <a:p>
            <a:pPr lvl="1"/>
            <a:endParaRPr lang="en-US" sz="2000"/>
          </a:p>
        </p:txBody>
      </p:sp>
      <p:pic>
        <p:nvPicPr>
          <p:cNvPr id="5" name="Picture 4" descr="A picture containing drawing&#10;&#10;Description automatically generated">
            <a:extLst>
              <a:ext uri="{FF2B5EF4-FFF2-40B4-BE49-F238E27FC236}">
                <a16:creationId xmlns:a16="http://schemas.microsoft.com/office/drawing/2014/main" id="{5D72C12A-0143-48B0-9463-A59D266DB4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751"/>
          <a:stretch/>
        </p:blipFill>
        <p:spPr>
          <a:xfrm>
            <a:off x="5478975" y="3429000"/>
            <a:ext cx="3433482" cy="2864224"/>
          </a:xfrm>
          <a:prstGeom prst="rect">
            <a:avLst/>
          </a:prstGeom>
        </p:spPr>
      </p:pic>
      <p:sp>
        <p:nvSpPr>
          <p:cNvPr id="6" name="Oval 5">
            <a:extLst>
              <a:ext uri="{FF2B5EF4-FFF2-40B4-BE49-F238E27FC236}">
                <a16:creationId xmlns:a16="http://schemas.microsoft.com/office/drawing/2014/main" id="{335B7499-6040-41DB-B1D7-3DBFD586FA1F}"/>
              </a:ext>
            </a:extLst>
          </p:cNvPr>
          <p:cNvSpPr/>
          <p:nvPr/>
        </p:nvSpPr>
        <p:spPr bwMode="auto">
          <a:xfrm>
            <a:off x="5635857" y="3767418"/>
            <a:ext cx="3119717" cy="218738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A511316D-A687-4D51-97B8-16B16DB7BD70}"/>
              </a:ext>
            </a:extLst>
          </p:cNvPr>
          <p:cNvSpPr/>
          <p:nvPr/>
        </p:nvSpPr>
        <p:spPr bwMode="auto">
          <a:xfrm>
            <a:off x="7020904" y="4455460"/>
            <a:ext cx="591671" cy="555812"/>
          </a:xfrm>
          <a:prstGeom prst="ellipse">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29355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1700-C636-491E-BD52-7D2211E91A57}"/>
              </a:ext>
            </a:extLst>
          </p:cNvPr>
          <p:cNvSpPr>
            <a:spLocks noGrp="1"/>
          </p:cNvSpPr>
          <p:nvPr>
            <p:ph type="title"/>
          </p:nvPr>
        </p:nvSpPr>
        <p:spPr/>
        <p:txBody>
          <a:bodyPr/>
          <a:lstStyle/>
          <a:p>
            <a:r>
              <a:rPr lang="en-US"/>
              <a:t>Limiting Magnitude (Cont.)</a:t>
            </a:r>
          </a:p>
        </p:txBody>
      </p:sp>
      <p:sp>
        <p:nvSpPr>
          <p:cNvPr id="3" name="Content Placeholder 2">
            <a:extLst>
              <a:ext uri="{FF2B5EF4-FFF2-40B4-BE49-F238E27FC236}">
                <a16:creationId xmlns:a16="http://schemas.microsoft.com/office/drawing/2014/main" id="{570DFD68-DD65-4DC8-BA99-FD4BF61005C9}"/>
              </a:ext>
            </a:extLst>
          </p:cNvPr>
          <p:cNvSpPr>
            <a:spLocks noGrp="1"/>
          </p:cNvSpPr>
          <p:nvPr>
            <p:ph idx="1"/>
          </p:nvPr>
        </p:nvSpPr>
        <p:spPr>
          <a:xfrm>
            <a:off x="162865" y="1071455"/>
            <a:ext cx="8818269" cy="5195949"/>
          </a:xfrm>
        </p:spPr>
        <p:txBody>
          <a:bodyPr/>
          <a:lstStyle/>
          <a:p>
            <a:r>
              <a:rPr lang="en-US"/>
              <a:t>Conclusions:</a:t>
            </a:r>
          </a:p>
          <a:p>
            <a:pPr lvl="1"/>
            <a:r>
              <a:rPr lang="en-US"/>
              <a:t>Test not ideal</a:t>
            </a:r>
          </a:p>
          <a:p>
            <a:pPr lvl="2"/>
            <a:r>
              <a:rPr lang="en-US"/>
              <a:t>Full moon on night of test</a:t>
            </a:r>
          </a:p>
          <a:p>
            <a:pPr lvl="2"/>
            <a:r>
              <a:rPr lang="en-US"/>
              <a:t>Thin high-altitude clouds</a:t>
            </a:r>
          </a:p>
          <a:p>
            <a:pPr lvl="2"/>
            <a:r>
              <a:rPr lang="en-US"/>
              <a:t>Higher than average humidity</a:t>
            </a:r>
          </a:p>
          <a:p>
            <a:pPr lvl="2"/>
            <a:r>
              <a:rPr lang="en-US"/>
              <a:t>Result may not extrapolate well to dim objects</a:t>
            </a:r>
          </a:p>
          <a:p>
            <a:pPr lvl="1"/>
            <a:r>
              <a:rPr lang="en-US"/>
              <a:t>Modeling predicts noise very well</a:t>
            </a:r>
          </a:p>
          <a:p>
            <a:pPr lvl="1"/>
            <a:r>
              <a:rPr lang="en-US"/>
              <a:t>Modeling may over-predict object flux</a:t>
            </a:r>
          </a:p>
        </p:txBody>
      </p:sp>
    </p:spTree>
    <p:extLst>
      <p:ext uri="{BB962C8B-B14F-4D97-AF65-F5344CB8AC3E}">
        <p14:creationId xmlns:p14="http://schemas.microsoft.com/office/powerpoint/2010/main" val="1186059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1CDC-B686-4EC3-BAAB-92E4DC90A1CF}"/>
              </a:ext>
            </a:extLst>
          </p:cNvPr>
          <p:cNvSpPr>
            <a:spLocks noGrp="1"/>
          </p:cNvSpPr>
          <p:nvPr>
            <p:ph type="title"/>
          </p:nvPr>
        </p:nvSpPr>
        <p:spPr/>
        <p:txBody>
          <a:bodyPr/>
          <a:lstStyle/>
          <a:p>
            <a:r>
              <a:rPr lang="en-US">
                <a:latin typeface="Arial"/>
                <a:cs typeface="Arial"/>
              </a:rPr>
              <a:t>Image Processing Test </a:t>
            </a:r>
            <a:endParaRPr lang="en-US"/>
          </a:p>
        </p:txBody>
      </p:sp>
      <p:sp>
        <p:nvSpPr>
          <p:cNvPr id="3" name="Content Placeholder 2">
            <a:extLst>
              <a:ext uri="{FF2B5EF4-FFF2-40B4-BE49-F238E27FC236}">
                <a16:creationId xmlns:a16="http://schemas.microsoft.com/office/drawing/2014/main" id="{E30E4D92-B629-4C41-B991-3D1982D7F194}"/>
              </a:ext>
            </a:extLst>
          </p:cNvPr>
          <p:cNvSpPr>
            <a:spLocks noGrp="1"/>
          </p:cNvSpPr>
          <p:nvPr>
            <p:ph idx="1"/>
          </p:nvPr>
        </p:nvSpPr>
        <p:spPr/>
        <p:txBody>
          <a:bodyPr/>
          <a:lstStyle/>
          <a:p>
            <a:r>
              <a:rPr lang="en-US" sz="2400">
                <a:latin typeface="Arial"/>
                <a:cs typeface="Arial"/>
              </a:rPr>
              <a:t>Image Elements</a:t>
            </a:r>
          </a:p>
          <a:p>
            <a:pPr lvl="1"/>
            <a:r>
              <a:rPr lang="en-US" sz="2000">
                <a:solidFill>
                  <a:schemeClr val="accent1"/>
                </a:solidFill>
                <a:latin typeface="Arial"/>
                <a:cs typeface="Arial"/>
              </a:rPr>
              <a:t>Acquiring right ascension and declination of near stars</a:t>
            </a:r>
          </a:p>
          <a:p>
            <a:pPr lvl="1"/>
            <a:r>
              <a:rPr lang="en-US" sz="2000">
                <a:solidFill>
                  <a:schemeClr val="accent1"/>
                </a:solidFill>
                <a:latin typeface="Arial"/>
                <a:cs typeface="Arial"/>
              </a:rPr>
              <a:t>Acquiring the field's orientation angle</a:t>
            </a:r>
          </a:p>
          <a:p>
            <a:pPr lvl="1"/>
            <a:r>
              <a:rPr lang="en-US" sz="2000">
                <a:solidFill>
                  <a:schemeClr val="accent1"/>
                </a:solidFill>
                <a:latin typeface="Arial"/>
                <a:cs typeface="Arial"/>
              </a:rPr>
              <a:t>Acquiring start and stop pixel of streak</a:t>
            </a:r>
          </a:p>
          <a:p>
            <a:r>
              <a:rPr lang="en-US" sz="2400">
                <a:solidFill>
                  <a:srgbClr val="000000"/>
                </a:solidFill>
                <a:latin typeface="Arial"/>
                <a:cs typeface="Arial"/>
              </a:rPr>
              <a:t>Test with sample images &amp; Known celestial coordinates</a:t>
            </a:r>
          </a:p>
          <a:p>
            <a:pPr lvl="1"/>
            <a:r>
              <a:rPr lang="en-US" sz="2000">
                <a:solidFill>
                  <a:schemeClr val="accent1"/>
                </a:solidFill>
                <a:latin typeface="Arial"/>
                <a:cs typeface="Arial"/>
              </a:rPr>
              <a:t>Run Astrometry locally, compare results with NASA's database to 10 arc-second accuracy</a:t>
            </a:r>
          </a:p>
          <a:p>
            <a:pPr lvl="1"/>
            <a:r>
              <a:rPr lang="en-US" sz="2000">
                <a:solidFill>
                  <a:schemeClr val="accent1"/>
                </a:solidFill>
                <a:latin typeface="Arial"/>
                <a:cs typeface="Arial"/>
              </a:rPr>
              <a:t>Simulate pixel locations and calculate error for 3</a:t>
            </a:r>
            <a:r>
              <a:rPr lang="el-GR" sz="2000" dirty="0">
                <a:latin typeface="Arial"/>
                <a:cs typeface="Arial"/>
              </a:rPr>
              <a:t>σ</a:t>
            </a:r>
            <a:r>
              <a:rPr lang="en-US" sz="2000" dirty="0">
                <a:solidFill>
                  <a:schemeClr val="accent1"/>
                </a:solidFill>
                <a:latin typeface="Arial"/>
                <a:cs typeface="Arial"/>
              </a:rPr>
              <a:t> accuracy</a:t>
            </a:r>
          </a:p>
          <a:p>
            <a:pPr lvl="1"/>
            <a:r>
              <a:rPr lang="en-US" sz="2000">
                <a:solidFill>
                  <a:schemeClr val="accent1"/>
                </a:solidFill>
                <a:latin typeface="Arial"/>
                <a:cs typeface="Arial"/>
              </a:rPr>
              <a:t>Measure processing time for 3 images/min cadence</a:t>
            </a:r>
          </a:p>
        </p:txBody>
      </p:sp>
      <p:graphicFrame>
        <p:nvGraphicFramePr>
          <p:cNvPr id="5" name="Table 4">
            <a:extLst>
              <a:ext uri="{FF2B5EF4-FFF2-40B4-BE49-F238E27FC236}">
                <a16:creationId xmlns:a16="http://schemas.microsoft.com/office/drawing/2014/main" id="{E5E931E9-BB13-4B14-B71E-15DEEDAECF92}"/>
              </a:ext>
            </a:extLst>
          </p:cNvPr>
          <p:cNvGraphicFramePr>
            <a:graphicFrameLocks noGrp="1"/>
          </p:cNvGraphicFramePr>
          <p:nvPr/>
        </p:nvGraphicFramePr>
        <p:xfrm>
          <a:off x="5592932" y="876669"/>
          <a:ext cx="3413037" cy="731520"/>
        </p:xfrm>
        <a:graphic>
          <a:graphicData uri="http://schemas.openxmlformats.org/drawingml/2006/table">
            <a:tbl>
              <a:tblPr firstRow="1" bandRow="1">
                <a:tableStyleId>{EB344D84-9AFB-497E-A393-DC336BA19D2E}</a:tableStyleId>
              </a:tblPr>
              <a:tblGrid>
                <a:gridCol w="3413037">
                  <a:extLst>
                    <a:ext uri="{9D8B030D-6E8A-4147-A177-3AD203B41FA5}">
                      <a16:colId xmlns:a16="http://schemas.microsoft.com/office/drawing/2014/main" val="2162039676"/>
                    </a:ext>
                  </a:extLst>
                </a:gridCol>
              </a:tblGrid>
              <a:tr h="341216">
                <a:tc>
                  <a:txBody>
                    <a:bodyPr/>
                    <a:lstStyle/>
                    <a:p>
                      <a:pPr algn="ctr"/>
                      <a:r>
                        <a:rPr lang="en-US">
                          <a:solidFill>
                            <a:schemeClr val="tx1"/>
                          </a:solidFill>
                        </a:rPr>
                        <a:t>Test Location       Test Status</a:t>
                      </a:r>
                      <a:endParaRPr lang="en-US"/>
                    </a:p>
                  </a:txBody>
                  <a:tcPr/>
                </a:tc>
                <a:extLst>
                  <a:ext uri="{0D108BD9-81ED-4DB2-BD59-A6C34878D82A}">
                    <a16:rowId xmlns:a16="http://schemas.microsoft.com/office/drawing/2014/main" val="1253866457"/>
                  </a:ext>
                </a:extLst>
              </a:tr>
              <a:tr h="341216">
                <a:tc>
                  <a:txBody>
                    <a:bodyPr/>
                    <a:lstStyle/>
                    <a:p>
                      <a:pPr algn="ctr"/>
                      <a:r>
                        <a:rPr lang="en-US"/>
                        <a:t>    Lab                  In Progress</a:t>
                      </a:r>
                    </a:p>
                  </a:txBody>
                  <a:tcPr/>
                </a:tc>
                <a:extLst>
                  <a:ext uri="{0D108BD9-81ED-4DB2-BD59-A6C34878D82A}">
                    <a16:rowId xmlns:a16="http://schemas.microsoft.com/office/drawing/2014/main" val="2582739342"/>
                  </a:ext>
                </a:extLst>
              </a:tr>
            </a:tbl>
          </a:graphicData>
        </a:graphic>
      </p:graphicFrame>
      <p:graphicFrame>
        <p:nvGraphicFramePr>
          <p:cNvPr id="9" name="Table 4">
            <a:extLst>
              <a:ext uri="{FF2B5EF4-FFF2-40B4-BE49-F238E27FC236}">
                <a16:creationId xmlns:a16="http://schemas.microsoft.com/office/drawing/2014/main" id="{73711F1C-9C75-4BF7-8E63-E4D296D8AD5B}"/>
              </a:ext>
            </a:extLst>
          </p:cNvPr>
          <p:cNvGraphicFramePr>
            <a:graphicFrameLocks noGrp="1"/>
          </p:cNvGraphicFramePr>
          <p:nvPr/>
        </p:nvGraphicFramePr>
        <p:xfrm>
          <a:off x="798990" y="4627485"/>
          <a:ext cx="7804104" cy="1885468"/>
        </p:xfrm>
        <a:graphic>
          <a:graphicData uri="http://schemas.openxmlformats.org/drawingml/2006/table">
            <a:tbl>
              <a:tblPr firstRow="1" bandRow="1">
                <a:tableStyleId>{EB344D84-9AFB-497E-A393-DC336BA19D2E}</a:tableStyleId>
              </a:tblPr>
              <a:tblGrid>
                <a:gridCol w="1364941">
                  <a:extLst>
                    <a:ext uri="{9D8B030D-6E8A-4147-A177-3AD203B41FA5}">
                      <a16:colId xmlns:a16="http://schemas.microsoft.com/office/drawing/2014/main" val="3594615939"/>
                    </a:ext>
                  </a:extLst>
                </a:gridCol>
                <a:gridCol w="6439163">
                  <a:extLst>
                    <a:ext uri="{9D8B030D-6E8A-4147-A177-3AD203B41FA5}">
                      <a16:colId xmlns:a16="http://schemas.microsoft.com/office/drawing/2014/main" val="4223208220"/>
                    </a:ext>
                  </a:extLst>
                </a:gridCol>
              </a:tblGrid>
              <a:tr h="398959">
                <a:tc gridSpan="2">
                  <a:txBody>
                    <a:bodyPr/>
                    <a:lstStyle/>
                    <a:p>
                      <a:pPr lvl="0">
                        <a:buNone/>
                      </a:pPr>
                      <a:r>
                        <a:rPr lang="en-US" sz="2200" b="1" i="0" u="none" strike="noStrike" noProof="0">
                          <a:solidFill>
                            <a:schemeClr val="tx1"/>
                          </a:solidFill>
                          <a:latin typeface="Arial"/>
                        </a:rPr>
                        <a:t>Relevant Requirements</a:t>
                      </a:r>
                      <a:endParaRPr lang="en-US"/>
                    </a:p>
                  </a:txBody>
                  <a:tcPr/>
                </a:tc>
                <a:tc hMerge="1">
                  <a:txBody>
                    <a:bodyPr/>
                    <a:lstStyle/>
                    <a:p>
                      <a:endParaRPr lang="en-US"/>
                    </a:p>
                  </a:txBody>
                  <a:tcPr/>
                </a:tc>
                <a:extLst>
                  <a:ext uri="{0D108BD9-81ED-4DB2-BD59-A6C34878D82A}">
                    <a16:rowId xmlns:a16="http://schemas.microsoft.com/office/drawing/2014/main" val="3531996451"/>
                  </a:ext>
                </a:extLst>
              </a:tr>
              <a:tr h="398959">
                <a:tc>
                  <a:txBody>
                    <a:bodyPr/>
                    <a:lstStyle/>
                    <a:p>
                      <a:pPr lvl="0">
                        <a:buNone/>
                      </a:pPr>
                      <a:r>
                        <a:rPr lang="en-US" sz="2200"/>
                        <a:t>DR 5.1.3</a:t>
                      </a:r>
                    </a:p>
                  </a:txBody>
                  <a:tcPr/>
                </a:tc>
                <a:tc>
                  <a:txBody>
                    <a:bodyPr/>
                    <a:lstStyle/>
                    <a:p>
                      <a:pPr lvl="0" algn="l">
                        <a:lnSpc>
                          <a:spcPct val="100000"/>
                        </a:lnSpc>
                        <a:spcBef>
                          <a:spcPts val="0"/>
                        </a:spcBef>
                        <a:spcAft>
                          <a:spcPts val="0"/>
                        </a:spcAft>
                        <a:buNone/>
                      </a:pPr>
                      <a:r>
                        <a:rPr lang="en-US" sz="2200" b="0" i="0" u="none" strike="noStrike" noProof="0">
                          <a:latin typeface="Arial"/>
                        </a:rPr>
                        <a:t>Identify start and stop RA and Dec of streak </a:t>
                      </a:r>
                    </a:p>
                  </a:txBody>
                  <a:tcPr/>
                </a:tc>
                <a:extLst>
                  <a:ext uri="{0D108BD9-81ED-4DB2-BD59-A6C34878D82A}">
                    <a16:rowId xmlns:a16="http://schemas.microsoft.com/office/drawing/2014/main" val="2227036815"/>
                  </a:ext>
                </a:extLst>
              </a:tr>
              <a:tr h="482723">
                <a:tc>
                  <a:txBody>
                    <a:bodyPr/>
                    <a:lstStyle/>
                    <a:p>
                      <a:pPr lvl="0">
                        <a:buNone/>
                      </a:pPr>
                      <a:r>
                        <a:rPr lang="en-US" sz="2200"/>
                        <a:t>DR 5.1.4</a:t>
                      </a:r>
                    </a:p>
                  </a:txBody>
                  <a:tcPr/>
                </a:tc>
                <a:tc>
                  <a:txBody>
                    <a:bodyPr/>
                    <a:lstStyle/>
                    <a:p>
                      <a:pPr lvl="0" algn="l">
                        <a:lnSpc>
                          <a:spcPct val="100000"/>
                        </a:lnSpc>
                        <a:spcBef>
                          <a:spcPts val="0"/>
                        </a:spcBef>
                        <a:spcAft>
                          <a:spcPts val="0"/>
                        </a:spcAft>
                        <a:buNone/>
                      </a:pPr>
                      <a:r>
                        <a:rPr lang="en-US" sz="2200" b="0" i="0" u="none" strike="noStrike" noProof="0">
                          <a:latin typeface="Arial"/>
                        </a:rPr>
                        <a:t>Determine RA/Dec w/ 10 arc-sec (3</a:t>
                      </a:r>
                      <a:r>
                        <a:rPr lang="el-GR" sz="2200" b="0" i="0" u="none" strike="noStrike" noProof="0">
                          <a:latin typeface="Arial"/>
                        </a:rPr>
                        <a:t>σ) </a:t>
                      </a:r>
                      <a:r>
                        <a:rPr lang="en-US" sz="2200" b="0" i="0" u="none" strike="noStrike" noProof="0">
                          <a:latin typeface="Arial"/>
                        </a:rPr>
                        <a:t>accuracy </a:t>
                      </a:r>
                    </a:p>
                  </a:txBody>
                  <a:tcPr/>
                </a:tc>
                <a:extLst>
                  <a:ext uri="{0D108BD9-81ED-4DB2-BD59-A6C34878D82A}">
                    <a16:rowId xmlns:a16="http://schemas.microsoft.com/office/drawing/2014/main" val="2468715371"/>
                  </a:ext>
                </a:extLst>
              </a:tr>
              <a:tr h="549305">
                <a:tc>
                  <a:txBody>
                    <a:bodyPr/>
                    <a:lstStyle/>
                    <a:p>
                      <a:pPr lvl="0">
                        <a:buNone/>
                      </a:pPr>
                      <a:r>
                        <a:rPr lang="en-US" sz="2200"/>
                        <a:t>DR 5.1.5</a:t>
                      </a:r>
                      <a:endParaRPr lang="en-US"/>
                    </a:p>
                  </a:txBody>
                  <a:tcPr/>
                </a:tc>
                <a:tc>
                  <a:txBody>
                    <a:bodyPr/>
                    <a:lstStyle/>
                    <a:p>
                      <a:pPr lvl="0" algn="l">
                        <a:lnSpc>
                          <a:spcPct val="100000"/>
                        </a:lnSpc>
                        <a:spcBef>
                          <a:spcPts val="0"/>
                        </a:spcBef>
                        <a:spcAft>
                          <a:spcPts val="0"/>
                        </a:spcAft>
                        <a:buNone/>
                      </a:pPr>
                      <a:r>
                        <a:rPr lang="en-US" sz="2200" b="0" i="0" u="none" strike="noStrike" noProof="0">
                          <a:latin typeface="Arial"/>
                        </a:rPr>
                        <a:t>Process images at a rate of 3 images per minute </a:t>
                      </a:r>
                    </a:p>
                  </a:txBody>
                  <a:tcPr/>
                </a:tc>
                <a:extLst>
                  <a:ext uri="{0D108BD9-81ED-4DB2-BD59-A6C34878D82A}">
                    <a16:rowId xmlns:a16="http://schemas.microsoft.com/office/drawing/2014/main" val="1228086894"/>
                  </a:ext>
                </a:extLst>
              </a:tr>
            </a:tbl>
          </a:graphicData>
        </a:graphic>
      </p:graphicFrame>
    </p:spTree>
    <p:extLst>
      <p:ext uri="{BB962C8B-B14F-4D97-AF65-F5344CB8AC3E}">
        <p14:creationId xmlns:p14="http://schemas.microsoft.com/office/powerpoint/2010/main" val="2474571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2B1A-AEE3-47DD-AB3D-7A1148D17733}"/>
              </a:ext>
            </a:extLst>
          </p:cNvPr>
          <p:cNvSpPr>
            <a:spLocks noGrp="1"/>
          </p:cNvSpPr>
          <p:nvPr>
            <p:ph type="title"/>
          </p:nvPr>
        </p:nvSpPr>
        <p:spPr/>
        <p:txBody>
          <a:bodyPr/>
          <a:lstStyle/>
          <a:p>
            <a:r>
              <a:rPr lang="en-US">
                <a:latin typeface="Arial"/>
                <a:cs typeface="Arial"/>
              </a:rPr>
              <a:t>Image Processing Test</a:t>
            </a:r>
            <a:endParaRPr lang="en-US"/>
          </a:p>
        </p:txBody>
      </p:sp>
      <p:pic>
        <p:nvPicPr>
          <p:cNvPr id="5" name="Picture 5" descr="A screenshot of a cell phone&#10;&#10;Description generated with very high confidence">
            <a:extLst>
              <a:ext uri="{FF2B5EF4-FFF2-40B4-BE49-F238E27FC236}">
                <a16:creationId xmlns:a16="http://schemas.microsoft.com/office/drawing/2014/main" id="{487E25A8-38C8-4612-B19A-0E49E6AB982B}"/>
              </a:ext>
            </a:extLst>
          </p:cNvPr>
          <p:cNvPicPr>
            <a:picLocks noChangeAspect="1"/>
          </p:cNvPicPr>
          <p:nvPr/>
        </p:nvPicPr>
        <p:blipFill>
          <a:blip r:embed="rId2"/>
          <a:stretch>
            <a:fillRect/>
          </a:stretch>
        </p:blipFill>
        <p:spPr>
          <a:xfrm>
            <a:off x="-102670" y="902140"/>
            <a:ext cx="6312388" cy="5156704"/>
          </a:xfrm>
          <a:prstGeom prst="rect">
            <a:avLst/>
          </a:prstGeom>
        </p:spPr>
      </p:pic>
      <p:pic>
        <p:nvPicPr>
          <p:cNvPr id="3" name="Picture 3" descr="A close up of a logo&#10;&#10;Description generated with very high confidence">
            <a:extLst>
              <a:ext uri="{FF2B5EF4-FFF2-40B4-BE49-F238E27FC236}">
                <a16:creationId xmlns:a16="http://schemas.microsoft.com/office/drawing/2014/main" id="{EF032CD7-ACF9-445D-BC44-93EB99A6239E}"/>
              </a:ext>
            </a:extLst>
          </p:cNvPr>
          <p:cNvPicPr>
            <a:picLocks noChangeAspect="1"/>
          </p:cNvPicPr>
          <p:nvPr/>
        </p:nvPicPr>
        <p:blipFill>
          <a:blip r:embed="rId3"/>
          <a:stretch>
            <a:fillRect/>
          </a:stretch>
        </p:blipFill>
        <p:spPr>
          <a:xfrm>
            <a:off x="5751444" y="1305275"/>
            <a:ext cx="3461024" cy="4214321"/>
          </a:xfrm>
          <a:prstGeom prst="rect">
            <a:avLst/>
          </a:prstGeom>
        </p:spPr>
      </p:pic>
    </p:spTree>
    <p:extLst>
      <p:ext uri="{BB962C8B-B14F-4D97-AF65-F5344CB8AC3E}">
        <p14:creationId xmlns:p14="http://schemas.microsoft.com/office/powerpoint/2010/main" val="1704069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2B1A-AEE3-47DD-AB3D-7A1148D17733}"/>
              </a:ext>
            </a:extLst>
          </p:cNvPr>
          <p:cNvSpPr>
            <a:spLocks noGrp="1"/>
          </p:cNvSpPr>
          <p:nvPr>
            <p:ph type="title"/>
          </p:nvPr>
        </p:nvSpPr>
        <p:spPr/>
        <p:txBody>
          <a:bodyPr/>
          <a:lstStyle/>
          <a:p>
            <a:r>
              <a:rPr lang="en-US">
                <a:latin typeface="Arial"/>
                <a:cs typeface="Arial"/>
              </a:rPr>
              <a:t>Image Processing Test</a:t>
            </a:r>
            <a:endParaRPr lang="en-US"/>
          </a:p>
        </p:txBody>
      </p:sp>
      <p:sp>
        <p:nvSpPr>
          <p:cNvPr id="3" name="TextBox 2">
            <a:extLst>
              <a:ext uri="{FF2B5EF4-FFF2-40B4-BE49-F238E27FC236}">
                <a16:creationId xmlns:a16="http://schemas.microsoft.com/office/drawing/2014/main" id="{D039DFC0-0500-4081-A0D5-CED2C8E3489A}"/>
              </a:ext>
            </a:extLst>
          </p:cNvPr>
          <p:cNvSpPr txBox="1"/>
          <p:nvPr/>
        </p:nvSpPr>
        <p:spPr>
          <a:xfrm>
            <a:off x="4569792" y="881269"/>
            <a:ext cx="4234068"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Testing For:</a:t>
            </a:r>
          </a:p>
          <a:p>
            <a:pPr marL="342900" indent="-342900">
              <a:buFont typeface="Arial"/>
              <a:buChar char="•"/>
            </a:pPr>
            <a:r>
              <a:rPr lang="en-US">
                <a:latin typeface="Times New Roman"/>
                <a:cs typeface="Times New Roman"/>
              </a:rPr>
              <a:t>10 arcsec 3</a:t>
            </a:r>
            <a:r>
              <a:rPr lang="el-GR">
                <a:latin typeface="Times New Roman"/>
                <a:cs typeface="Arial"/>
              </a:rPr>
              <a:t>σ accuracy (99.7%)</a:t>
            </a:r>
            <a:endParaRPr lang="el-GR" b="0">
              <a:latin typeface="Times New Roman"/>
              <a:cs typeface="Times New Roman"/>
            </a:endParaRPr>
          </a:p>
          <a:p>
            <a:pPr marL="342900" indent="-342900">
              <a:buFont typeface="Arial"/>
              <a:buChar char="•"/>
            </a:pPr>
            <a:r>
              <a:rPr lang="en-US">
                <a:latin typeface="Times New Roman"/>
                <a:cs typeface="Times New Roman"/>
              </a:rPr>
              <a:t>20 second run time</a:t>
            </a:r>
            <a:endParaRPr lang="el-GR" b="0">
              <a:latin typeface="Times New Roman"/>
              <a:cs typeface="Times New Roman"/>
            </a:endParaRPr>
          </a:p>
          <a:p>
            <a:pPr marL="342900" indent="-342900">
              <a:buFont typeface="Arial"/>
              <a:buChar char="•"/>
            </a:pPr>
            <a:r>
              <a:rPr lang="en-US">
                <a:latin typeface="Times New Roman"/>
                <a:cs typeface="Times New Roman"/>
              </a:rPr>
              <a:t>LEO, MEO, GEO</a:t>
            </a:r>
          </a:p>
          <a:p>
            <a:pPr marL="342900" indent="-342900">
              <a:buFont typeface="Arial"/>
              <a:buChar char="•"/>
            </a:pPr>
            <a:r>
              <a:rPr lang="en-US">
                <a:latin typeface="Times New Roman"/>
                <a:cs typeface="Times New Roman"/>
              </a:rPr>
              <a:t>Magnitude -6 - 13</a:t>
            </a:r>
          </a:p>
          <a:p>
            <a:endParaRPr lang="el-GR">
              <a:latin typeface="Times New Roman"/>
              <a:cs typeface="Arial"/>
            </a:endParaRPr>
          </a:p>
        </p:txBody>
      </p:sp>
      <p:pic>
        <p:nvPicPr>
          <p:cNvPr id="5" name="Picture 5" descr="A picture containing water, man, skiing, flying&#10;&#10;Description generated with very high confidence">
            <a:extLst>
              <a:ext uri="{FF2B5EF4-FFF2-40B4-BE49-F238E27FC236}">
                <a16:creationId xmlns:a16="http://schemas.microsoft.com/office/drawing/2014/main" id="{75764F02-5D02-4D75-83EC-41B917FDAEF6}"/>
              </a:ext>
            </a:extLst>
          </p:cNvPr>
          <p:cNvPicPr>
            <a:picLocks noChangeAspect="1"/>
          </p:cNvPicPr>
          <p:nvPr/>
        </p:nvPicPr>
        <p:blipFill>
          <a:blip r:embed="rId2"/>
          <a:stretch>
            <a:fillRect/>
          </a:stretch>
        </p:blipFill>
        <p:spPr>
          <a:xfrm>
            <a:off x="4669182" y="3910096"/>
            <a:ext cx="3140766" cy="2063722"/>
          </a:xfrm>
          <a:prstGeom prst="rect">
            <a:avLst/>
          </a:prstGeom>
        </p:spPr>
      </p:pic>
      <p:sp>
        <p:nvSpPr>
          <p:cNvPr id="7" name="TextBox 6">
            <a:extLst>
              <a:ext uri="{FF2B5EF4-FFF2-40B4-BE49-F238E27FC236}">
                <a16:creationId xmlns:a16="http://schemas.microsoft.com/office/drawing/2014/main" id="{BC353ACF-F306-41FE-82B4-00E0FCB38A5B}"/>
              </a:ext>
            </a:extLst>
          </p:cNvPr>
          <p:cNvSpPr txBox="1"/>
          <p:nvPr/>
        </p:nvSpPr>
        <p:spPr>
          <a:xfrm>
            <a:off x="395357" y="881269"/>
            <a:ext cx="3416852"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Testing Methodology:</a:t>
            </a:r>
          </a:p>
          <a:p>
            <a:pPr marL="342900" indent="-342900">
              <a:buFont typeface="Arial"/>
              <a:buChar char="•"/>
            </a:pPr>
            <a:r>
              <a:rPr lang="en-US">
                <a:latin typeface="Times New Roman"/>
                <a:cs typeface="Times New Roman"/>
              </a:rPr>
              <a:t>Generated Data</a:t>
            </a:r>
            <a:endParaRPr lang="en-US"/>
          </a:p>
          <a:p>
            <a:pPr marL="342900" indent="-342900">
              <a:buFont typeface="Arial"/>
              <a:buChar char="•"/>
            </a:pPr>
            <a:r>
              <a:rPr lang="en-US">
                <a:latin typeface="Times New Roman"/>
                <a:cs typeface="Times New Roman"/>
              </a:rPr>
              <a:t>Real Background + Generated Streak</a:t>
            </a:r>
          </a:p>
          <a:p>
            <a:pPr marL="342900" indent="-342900">
              <a:buFont typeface="Arial"/>
              <a:buChar char="•"/>
            </a:pPr>
            <a:r>
              <a:rPr lang="en-US">
                <a:latin typeface="Times New Roman"/>
                <a:cs typeface="Times New Roman"/>
              </a:rPr>
              <a:t>Real Data</a:t>
            </a:r>
          </a:p>
          <a:p>
            <a:pPr marL="800100" lvl="1" indent="-342900">
              <a:buFont typeface="Arial"/>
              <a:buChar char="•"/>
            </a:pPr>
            <a:r>
              <a:rPr lang="en-US">
                <a:latin typeface="Times New Roman"/>
                <a:cs typeface="Times New Roman"/>
              </a:rPr>
              <a:t>Individual Images</a:t>
            </a:r>
          </a:p>
          <a:p>
            <a:pPr marL="800100" lvl="1" indent="-342900">
              <a:buFont typeface="Arial"/>
              <a:buChar char="•"/>
            </a:pPr>
            <a:r>
              <a:rPr lang="en-US">
                <a:latin typeface="Times New Roman"/>
                <a:cs typeface="Times New Roman"/>
              </a:rPr>
              <a:t>System Test</a:t>
            </a:r>
            <a:endParaRPr lang="en-US">
              <a:cs typeface="Times New Roman"/>
            </a:endParaRPr>
          </a:p>
        </p:txBody>
      </p:sp>
      <p:pic>
        <p:nvPicPr>
          <p:cNvPr id="17" name="Picture 17" descr="A picture containing child, small, kite, little&#10;&#10;Description generated with very high confidence">
            <a:extLst>
              <a:ext uri="{FF2B5EF4-FFF2-40B4-BE49-F238E27FC236}">
                <a16:creationId xmlns:a16="http://schemas.microsoft.com/office/drawing/2014/main" id="{DE7C067E-691F-406E-A504-DBE6AA0A75D8}"/>
              </a:ext>
            </a:extLst>
          </p:cNvPr>
          <p:cNvPicPr>
            <a:picLocks noChangeAspect="1"/>
          </p:cNvPicPr>
          <p:nvPr/>
        </p:nvPicPr>
        <p:blipFill>
          <a:blip r:embed="rId3"/>
          <a:stretch>
            <a:fillRect/>
          </a:stretch>
        </p:blipFill>
        <p:spPr>
          <a:xfrm>
            <a:off x="671444" y="4416169"/>
            <a:ext cx="3140765" cy="1868795"/>
          </a:xfrm>
          <a:prstGeom prst="rect">
            <a:avLst/>
          </a:prstGeom>
        </p:spPr>
      </p:pic>
      <p:sp>
        <p:nvSpPr>
          <p:cNvPr id="4" name="TextBox 3">
            <a:extLst>
              <a:ext uri="{FF2B5EF4-FFF2-40B4-BE49-F238E27FC236}">
                <a16:creationId xmlns:a16="http://schemas.microsoft.com/office/drawing/2014/main" id="{EC049AAA-55F0-4B1C-B216-E4AF95F978FF}"/>
              </a:ext>
            </a:extLst>
          </p:cNvPr>
          <p:cNvSpPr txBox="1"/>
          <p:nvPr/>
        </p:nvSpPr>
        <p:spPr>
          <a:xfrm>
            <a:off x="583096" y="6281530"/>
            <a:ext cx="32291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New Roman"/>
                <a:cs typeface="Times New Roman"/>
              </a:rPr>
              <a:t>Fig. 1: Generated Data</a:t>
            </a:r>
            <a:endParaRPr lang="en-US" sz="2000">
              <a:cs typeface="Times New Roman"/>
            </a:endParaRPr>
          </a:p>
        </p:txBody>
      </p:sp>
      <p:sp>
        <p:nvSpPr>
          <p:cNvPr id="8" name="TextBox 7">
            <a:extLst>
              <a:ext uri="{FF2B5EF4-FFF2-40B4-BE49-F238E27FC236}">
                <a16:creationId xmlns:a16="http://schemas.microsoft.com/office/drawing/2014/main" id="{B12EFDD6-614A-45EA-88B6-68C17FBB063C}"/>
              </a:ext>
            </a:extLst>
          </p:cNvPr>
          <p:cNvSpPr txBox="1"/>
          <p:nvPr/>
        </p:nvSpPr>
        <p:spPr>
          <a:xfrm>
            <a:off x="4580835" y="5972313"/>
            <a:ext cx="32291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New Roman"/>
                <a:cs typeface="Times New Roman"/>
              </a:rPr>
              <a:t>Fig. 2: Real Background + </a:t>
            </a:r>
            <a:r>
              <a:rPr lang="en-US" sz="2000" dirty="0">
                <a:latin typeface="Times New Roman"/>
                <a:cs typeface="Times New Roman"/>
              </a:rPr>
              <a:t>Generated Streak</a:t>
            </a:r>
            <a:endParaRPr lang="en-US" sz="2000" dirty="0">
              <a:cs typeface="Times New Roman"/>
            </a:endParaRPr>
          </a:p>
        </p:txBody>
      </p:sp>
    </p:spTree>
    <p:extLst>
      <p:ext uri="{BB962C8B-B14F-4D97-AF65-F5344CB8AC3E}">
        <p14:creationId xmlns:p14="http://schemas.microsoft.com/office/powerpoint/2010/main" val="1190374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8064-8F33-4E30-BCAE-329D09FBF6B8}"/>
              </a:ext>
            </a:extLst>
          </p:cNvPr>
          <p:cNvSpPr>
            <a:spLocks noGrp="1"/>
          </p:cNvSpPr>
          <p:nvPr>
            <p:ph type="title"/>
          </p:nvPr>
        </p:nvSpPr>
        <p:spPr/>
        <p:txBody>
          <a:bodyPr/>
          <a:lstStyle/>
          <a:p>
            <a:r>
              <a:rPr lang="en-US">
                <a:latin typeface="Arial"/>
                <a:cs typeface="Arial"/>
              </a:rPr>
              <a:t>Image Processing Test</a:t>
            </a:r>
            <a:endParaRPr lang="en-US"/>
          </a:p>
        </p:txBody>
      </p:sp>
      <p:sp>
        <p:nvSpPr>
          <p:cNvPr id="3" name="Content Placeholder 2">
            <a:extLst>
              <a:ext uri="{FF2B5EF4-FFF2-40B4-BE49-F238E27FC236}">
                <a16:creationId xmlns:a16="http://schemas.microsoft.com/office/drawing/2014/main" id="{87E9E9CC-9ED7-4972-A6A9-E4600724910C}"/>
              </a:ext>
            </a:extLst>
          </p:cNvPr>
          <p:cNvSpPr>
            <a:spLocks noGrp="1"/>
          </p:cNvSpPr>
          <p:nvPr>
            <p:ph idx="1"/>
          </p:nvPr>
        </p:nvSpPr>
        <p:spPr/>
        <p:txBody>
          <a:bodyPr/>
          <a:lstStyle/>
          <a:p>
            <a:pPr marL="0" indent="0" algn="ctr">
              <a:buNone/>
            </a:pPr>
            <a:r>
              <a:rPr lang="en-US">
                <a:latin typeface="Arial"/>
                <a:cs typeface="Arial"/>
              </a:rPr>
              <a:t>Start and End Point Error:</a:t>
            </a:r>
            <a:endParaRPr lang="en-US"/>
          </a:p>
        </p:txBody>
      </p:sp>
      <p:pic>
        <p:nvPicPr>
          <p:cNvPr id="8" name="Picture 29" descr="A picture containing drawing&#10;&#10;Description generated with very high confidence">
            <a:extLst>
              <a:ext uri="{FF2B5EF4-FFF2-40B4-BE49-F238E27FC236}">
                <a16:creationId xmlns:a16="http://schemas.microsoft.com/office/drawing/2014/main" id="{2ACF42F2-C481-4110-A8C6-AC6FD62E0F41}"/>
              </a:ext>
            </a:extLst>
          </p:cNvPr>
          <p:cNvPicPr>
            <a:picLocks noChangeAspect="1"/>
          </p:cNvPicPr>
          <p:nvPr/>
        </p:nvPicPr>
        <p:blipFill>
          <a:blip r:embed="rId2"/>
          <a:stretch>
            <a:fillRect/>
          </a:stretch>
        </p:blipFill>
        <p:spPr>
          <a:xfrm>
            <a:off x="4639846" y="2238642"/>
            <a:ext cx="4375542" cy="3441715"/>
          </a:xfrm>
          <a:prstGeom prst="rect">
            <a:avLst/>
          </a:prstGeom>
        </p:spPr>
      </p:pic>
      <p:pic>
        <p:nvPicPr>
          <p:cNvPr id="10" name="Picture 27" descr="A picture containing drawing&#10;&#10;Description generated with very high confidence">
            <a:extLst>
              <a:ext uri="{FF2B5EF4-FFF2-40B4-BE49-F238E27FC236}">
                <a16:creationId xmlns:a16="http://schemas.microsoft.com/office/drawing/2014/main" id="{577E8493-6EF4-4787-9B23-F5D37C5A29B1}"/>
              </a:ext>
            </a:extLst>
          </p:cNvPr>
          <p:cNvPicPr>
            <a:picLocks noChangeAspect="1"/>
          </p:cNvPicPr>
          <p:nvPr/>
        </p:nvPicPr>
        <p:blipFill>
          <a:blip r:embed="rId3"/>
          <a:stretch>
            <a:fillRect/>
          </a:stretch>
        </p:blipFill>
        <p:spPr bwMode="auto">
          <a:xfrm>
            <a:off x="121107" y="2240021"/>
            <a:ext cx="4335943" cy="343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841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C8E3-ABAA-44A6-B4FD-883527DEA7BA}"/>
              </a:ext>
            </a:extLst>
          </p:cNvPr>
          <p:cNvSpPr>
            <a:spLocks noGrp="1"/>
          </p:cNvSpPr>
          <p:nvPr>
            <p:ph type="title"/>
          </p:nvPr>
        </p:nvSpPr>
        <p:spPr/>
        <p:txBody>
          <a:bodyPr/>
          <a:lstStyle/>
          <a:p>
            <a:r>
              <a:rPr lang="en-US">
                <a:latin typeface="Arial"/>
                <a:cs typeface="Arial"/>
              </a:rPr>
              <a:t>Presentation Overview</a:t>
            </a:r>
            <a:endParaRPr lang="en-US"/>
          </a:p>
        </p:txBody>
      </p:sp>
      <p:sp>
        <p:nvSpPr>
          <p:cNvPr id="3" name="Content Placeholder 2">
            <a:extLst>
              <a:ext uri="{FF2B5EF4-FFF2-40B4-BE49-F238E27FC236}">
                <a16:creationId xmlns:a16="http://schemas.microsoft.com/office/drawing/2014/main" id="{5DC04CAF-D646-4B38-B987-D60026024655}"/>
              </a:ext>
            </a:extLst>
          </p:cNvPr>
          <p:cNvSpPr>
            <a:spLocks noGrp="1"/>
          </p:cNvSpPr>
          <p:nvPr>
            <p:ph idx="1"/>
          </p:nvPr>
        </p:nvSpPr>
        <p:spPr>
          <a:xfrm>
            <a:off x="349203" y="1081214"/>
            <a:ext cx="8449519" cy="5195949"/>
          </a:xfrm>
        </p:spPr>
        <p:txBody>
          <a:bodyPr/>
          <a:lstStyle/>
          <a:p>
            <a:r>
              <a:rPr lang="en-US">
                <a:latin typeface="Arial"/>
                <a:cs typeface="Arial"/>
              </a:rPr>
              <a:t>Project Purpose and Objectives</a:t>
            </a:r>
          </a:p>
          <a:p>
            <a:r>
              <a:rPr lang="en-US">
                <a:solidFill>
                  <a:schemeClr val="bg2"/>
                </a:solidFill>
                <a:latin typeface="Arial"/>
                <a:cs typeface="Arial"/>
              </a:rPr>
              <a:t>Design Description</a:t>
            </a:r>
            <a:endParaRPr lang="en-US">
              <a:solidFill>
                <a:schemeClr val="bg2"/>
              </a:solidFill>
            </a:endParaRPr>
          </a:p>
          <a:p>
            <a:r>
              <a:rPr lang="en-US">
                <a:solidFill>
                  <a:schemeClr val="bg2"/>
                </a:solidFill>
                <a:latin typeface="Arial"/>
                <a:cs typeface="Arial"/>
              </a:rPr>
              <a:t>Test Overview, Results, and Analysis</a:t>
            </a:r>
            <a:endParaRPr lang="en-US">
              <a:solidFill>
                <a:schemeClr val="bg2"/>
              </a:solidFill>
            </a:endParaRPr>
          </a:p>
          <a:p>
            <a:r>
              <a:rPr lang="en-US">
                <a:solidFill>
                  <a:schemeClr val="bg2"/>
                </a:solidFill>
                <a:latin typeface="Arial"/>
                <a:cs typeface="Arial"/>
              </a:rPr>
              <a:t>Systems Engineering</a:t>
            </a:r>
          </a:p>
          <a:p>
            <a:r>
              <a:rPr lang="en-US">
                <a:solidFill>
                  <a:schemeClr val="bg2"/>
                </a:solidFill>
                <a:latin typeface="Arial"/>
                <a:cs typeface="Arial"/>
              </a:rPr>
              <a:t>Project Management</a:t>
            </a:r>
          </a:p>
        </p:txBody>
      </p:sp>
    </p:spTree>
    <p:extLst>
      <p:ext uri="{BB962C8B-B14F-4D97-AF65-F5344CB8AC3E}">
        <p14:creationId xmlns:p14="http://schemas.microsoft.com/office/powerpoint/2010/main" val="1131003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5C465-204D-4F74-91B2-A82A5865798D}"/>
              </a:ext>
            </a:extLst>
          </p:cNvPr>
          <p:cNvSpPr>
            <a:spLocks noGrp="1"/>
          </p:cNvSpPr>
          <p:nvPr>
            <p:ph type="title"/>
          </p:nvPr>
        </p:nvSpPr>
        <p:spPr>
          <a:xfrm>
            <a:off x="235469" y="446395"/>
            <a:ext cx="8676988" cy="466725"/>
          </a:xfrm>
        </p:spPr>
        <p:txBody>
          <a:bodyPr/>
          <a:lstStyle/>
          <a:p>
            <a:r>
              <a:rPr lang="en-US">
                <a:latin typeface="Arial"/>
                <a:cs typeface="Arial"/>
              </a:rPr>
              <a:t>Image Processing Test:</a:t>
            </a:r>
            <a:br>
              <a:rPr lang="en-US">
                <a:latin typeface="Arial"/>
                <a:cs typeface="Arial"/>
              </a:rPr>
            </a:br>
            <a:r>
              <a:rPr lang="en-US">
                <a:latin typeface="Arial"/>
                <a:cs typeface="Arial"/>
              </a:rPr>
              <a:t>Start Point Error</a:t>
            </a:r>
          </a:p>
        </p:txBody>
      </p:sp>
      <p:sp>
        <p:nvSpPr>
          <p:cNvPr id="7" name="TextBox 6">
            <a:extLst>
              <a:ext uri="{FF2B5EF4-FFF2-40B4-BE49-F238E27FC236}">
                <a16:creationId xmlns:a16="http://schemas.microsoft.com/office/drawing/2014/main" id="{9363279F-A4A3-4ECA-AB01-A6BFE154B64F}"/>
              </a:ext>
            </a:extLst>
          </p:cNvPr>
          <p:cNvSpPr txBox="1"/>
          <p:nvPr/>
        </p:nvSpPr>
        <p:spPr>
          <a:xfrm>
            <a:off x="-2015" y="1487104"/>
            <a:ext cx="920443"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GEO</a:t>
            </a:r>
            <a:endParaRPr lang="en-US"/>
          </a:p>
        </p:txBody>
      </p:sp>
      <p:sp>
        <p:nvSpPr>
          <p:cNvPr id="8" name="TextBox 7">
            <a:extLst>
              <a:ext uri="{FF2B5EF4-FFF2-40B4-BE49-F238E27FC236}">
                <a16:creationId xmlns:a16="http://schemas.microsoft.com/office/drawing/2014/main" id="{9746A970-D21E-4A88-BEE8-68F6D39F3462}"/>
              </a:ext>
            </a:extLst>
          </p:cNvPr>
          <p:cNvSpPr txBox="1"/>
          <p:nvPr/>
        </p:nvSpPr>
        <p:spPr>
          <a:xfrm>
            <a:off x="-92650" y="3431680"/>
            <a:ext cx="920443"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MEO</a:t>
            </a:r>
            <a:endParaRPr lang="en-US"/>
          </a:p>
        </p:txBody>
      </p:sp>
      <p:sp>
        <p:nvSpPr>
          <p:cNvPr id="9" name="TextBox 8">
            <a:extLst>
              <a:ext uri="{FF2B5EF4-FFF2-40B4-BE49-F238E27FC236}">
                <a16:creationId xmlns:a16="http://schemas.microsoft.com/office/drawing/2014/main" id="{DF25F9E8-E814-4841-A754-0B47BCAF1617}"/>
              </a:ext>
            </a:extLst>
          </p:cNvPr>
          <p:cNvSpPr txBox="1"/>
          <p:nvPr/>
        </p:nvSpPr>
        <p:spPr>
          <a:xfrm>
            <a:off x="-2016" y="5260617"/>
            <a:ext cx="920443"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LEO</a:t>
            </a:r>
            <a:endParaRPr lang="en-US"/>
          </a:p>
        </p:txBody>
      </p:sp>
      <p:pic>
        <p:nvPicPr>
          <p:cNvPr id="5" name="Picture 9" descr="A picture containing screenshot, drawing&#10;&#10;Description generated with very high confidence">
            <a:extLst>
              <a:ext uri="{FF2B5EF4-FFF2-40B4-BE49-F238E27FC236}">
                <a16:creationId xmlns:a16="http://schemas.microsoft.com/office/drawing/2014/main" id="{FFF20974-0FAB-44EF-A8E4-C18FD557289D}"/>
              </a:ext>
            </a:extLst>
          </p:cNvPr>
          <p:cNvPicPr>
            <a:picLocks noGrp="1" noChangeAspect="1"/>
          </p:cNvPicPr>
          <p:nvPr>
            <p:ph idx="1"/>
          </p:nvPr>
        </p:nvPicPr>
        <p:blipFill>
          <a:blip r:embed="rId2"/>
          <a:stretch>
            <a:fillRect/>
          </a:stretch>
        </p:blipFill>
        <p:spPr>
          <a:xfrm>
            <a:off x="773678" y="1300432"/>
            <a:ext cx="8365487" cy="4779180"/>
          </a:xfrm>
        </p:spPr>
      </p:pic>
    </p:spTree>
    <p:extLst>
      <p:ext uri="{BB962C8B-B14F-4D97-AF65-F5344CB8AC3E}">
        <p14:creationId xmlns:p14="http://schemas.microsoft.com/office/powerpoint/2010/main" val="2449064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17B92-3FCD-4330-A319-15583C348F8E}"/>
              </a:ext>
            </a:extLst>
          </p:cNvPr>
          <p:cNvSpPr>
            <a:spLocks noGrp="1"/>
          </p:cNvSpPr>
          <p:nvPr>
            <p:ph type="title"/>
          </p:nvPr>
        </p:nvSpPr>
        <p:spPr>
          <a:xfrm>
            <a:off x="235469" y="466537"/>
            <a:ext cx="8676988" cy="466725"/>
          </a:xfrm>
        </p:spPr>
        <p:txBody>
          <a:bodyPr/>
          <a:lstStyle/>
          <a:p>
            <a:r>
              <a:rPr lang="en-US">
                <a:latin typeface="Arial"/>
                <a:cs typeface="Arial"/>
              </a:rPr>
              <a:t>Image Processing Test:</a:t>
            </a:r>
            <a:br>
              <a:rPr lang="en-US">
                <a:latin typeface="Arial"/>
                <a:cs typeface="Arial"/>
              </a:rPr>
            </a:br>
            <a:r>
              <a:rPr lang="en-US">
                <a:latin typeface="Arial"/>
                <a:cs typeface="Arial"/>
              </a:rPr>
              <a:t>Stop Point Error</a:t>
            </a:r>
          </a:p>
        </p:txBody>
      </p:sp>
      <p:sp>
        <p:nvSpPr>
          <p:cNvPr id="8" name="TextBox 7">
            <a:extLst>
              <a:ext uri="{FF2B5EF4-FFF2-40B4-BE49-F238E27FC236}">
                <a16:creationId xmlns:a16="http://schemas.microsoft.com/office/drawing/2014/main" id="{0FF2C79B-7D2B-4F6B-8941-45EA6CF4ABF6}"/>
              </a:ext>
            </a:extLst>
          </p:cNvPr>
          <p:cNvSpPr txBox="1"/>
          <p:nvPr/>
        </p:nvSpPr>
        <p:spPr>
          <a:xfrm>
            <a:off x="-2015" y="1606637"/>
            <a:ext cx="920443"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GEO</a:t>
            </a:r>
            <a:endParaRPr lang="en-US"/>
          </a:p>
        </p:txBody>
      </p:sp>
      <p:sp>
        <p:nvSpPr>
          <p:cNvPr id="9" name="TextBox 8">
            <a:extLst>
              <a:ext uri="{FF2B5EF4-FFF2-40B4-BE49-F238E27FC236}">
                <a16:creationId xmlns:a16="http://schemas.microsoft.com/office/drawing/2014/main" id="{FECBB85A-FD02-47CF-8C62-F7921191AC35}"/>
              </a:ext>
            </a:extLst>
          </p:cNvPr>
          <p:cNvSpPr txBox="1"/>
          <p:nvPr/>
        </p:nvSpPr>
        <p:spPr>
          <a:xfrm>
            <a:off x="-72507" y="3521342"/>
            <a:ext cx="920443"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MEO</a:t>
            </a:r>
            <a:endParaRPr lang="en-US"/>
          </a:p>
        </p:txBody>
      </p:sp>
      <p:sp>
        <p:nvSpPr>
          <p:cNvPr id="10" name="TextBox 9">
            <a:extLst>
              <a:ext uri="{FF2B5EF4-FFF2-40B4-BE49-F238E27FC236}">
                <a16:creationId xmlns:a16="http://schemas.microsoft.com/office/drawing/2014/main" id="{D4C4303A-39AC-43CB-B064-ECC8903601DA}"/>
              </a:ext>
            </a:extLst>
          </p:cNvPr>
          <p:cNvSpPr txBox="1"/>
          <p:nvPr/>
        </p:nvSpPr>
        <p:spPr>
          <a:xfrm>
            <a:off x="-2016" y="5295061"/>
            <a:ext cx="920443"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LEO</a:t>
            </a:r>
            <a:endParaRPr lang="en-US"/>
          </a:p>
        </p:txBody>
      </p:sp>
      <p:pic>
        <p:nvPicPr>
          <p:cNvPr id="6" name="Picture 6" descr="A screenshot of a video game&#10;&#10;Description generated with high confidence">
            <a:extLst>
              <a:ext uri="{FF2B5EF4-FFF2-40B4-BE49-F238E27FC236}">
                <a16:creationId xmlns:a16="http://schemas.microsoft.com/office/drawing/2014/main" id="{7833B2C7-1E4B-4291-A9B8-3149FB63DA66}"/>
              </a:ext>
            </a:extLst>
          </p:cNvPr>
          <p:cNvPicPr>
            <a:picLocks noGrp="1" noChangeAspect="1"/>
          </p:cNvPicPr>
          <p:nvPr>
            <p:ph idx="1"/>
          </p:nvPr>
        </p:nvPicPr>
        <p:blipFill>
          <a:blip r:embed="rId2"/>
          <a:stretch>
            <a:fillRect/>
          </a:stretch>
        </p:blipFill>
        <p:spPr>
          <a:xfrm>
            <a:off x="762635" y="1388853"/>
            <a:ext cx="8442791" cy="4723815"/>
          </a:xfrm>
        </p:spPr>
      </p:pic>
    </p:spTree>
    <p:extLst>
      <p:ext uri="{BB962C8B-B14F-4D97-AF65-F5344CB8AC3E}">
        <p14:creationId xmlns:p14="http://schemas.microsoft.com/office/powerpoint/2010/main" val="3677979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e_one.mp4">
            <a:hlinkClick r:id="" action="ppaction://media"/>
            <a:extLst>
              <a:ext uri="{FF2B5EF4-FFF2-40B4-BE49-F238E27FC236}">
                <a16:creationId xmlns:a16="http://schemas.microsoft.com/office/drawing/2014/main" id="{986F9A77-B470-204B-A9C8-1FA5814EE8F7}"/>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4683" t="6951" r="2822" b="9195"/>
          <a:stretch/>
        </p:blipFill>
        <p:spPr>
          <a:xfrm>
            <a:off x="1507770" y="1135269"/>
            <a:ext cx="6145619" cy="5571460"/>
          </a:xfrm>
        </p:spPr>
      </p:pic>
      <p:sp>
        <p:nvSpPr>
          <p:cNvPr id="2" name="Title 1">
            <a:extLst>
              <a:ext uri="{FF2B5EF4-FFF2-40B4-BE49-F238E27FC236}">
                <a16:creationId xmlns:a16="http://schemas.microsoft.com/office/drawing/2014/main" id="{FA596F13-A437-4F6D-BA75-CC8D1740999D}"/>
              </a:ext>
            </a:extLst>
          </p:cNvPr>
          <p:cNvSpPr>
            <a:spLocks noGrp="1"/>
          </p:cNvSpPr>
          <p:nvPr>
            <p:ph type="title"/>
          </p:nvPr>
        </p:nvSpPr>
        <p:spPr>
          <a:xfrm>
            <a:off x="235469" y="520690"/>
            <a:ext cx="8676988" cy="466725"/>
          </a:xfrm>
        </p:spPr>
        <p:txBody>
          <a:bodyPr/>
          <a:lstStyle/>
          <a:p>
            <a:r>
              <a:rPr lang="en-US">
                <a:latin typeface="Arial"/>
                <a:cs typeface="Arial"/>
              </a:rPr>
              <a:t>Image Processing Test: </a:t>
            </a:r>
            <a:br>
              <a:rPr lang="en-US">
                <a:latin typeface="Arial"/>
                <a:cs typeface="Arial"/>
              </a:rPr>
            </a:br>
            <a:r>
              <a:rPr lang="en-US">
                <a:latin typeface="Arial"/>
                <a:cs typeface="Arial"/>
              </a:rPr>
              <a:t>3</a:t>
            </a:r>
            <a:r>
              <a:rPr lang="el-GR">
                <a:latin typeface="Arial"/>
                <a:cs typeface="Times New Roman"/>
              </a:rPr>
              <a:t>σ Accuracy</a:t>
            </a:r>
            <a:r>
              <a:rPr lang="en-US">
                <a:latin typeface="Arial"/>
                <a:cs typeface="Arial"/>
              </a:rPr>
              <a:t> </a:t>
            </a:r>
            <a:endParaRPr lang="en-US"/>
          </a:p>
        </p:txBody>
      </p:sp>
    </p:spTree>
    <p:extLst>
      <p:ext uri="{BB962C8B-B14F-4D97-AF65-F5344CB8AC3E}">
        <p14:creationId xmlns:p14="http://schemas.microsoft.com/office/powerpoint/2010/main" val="37568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F4A9-8481-45DF-BCEB-D498AB713928}"/>
              </a:ext>
            </a:extLst>
          </p:cNvPr>
          <p:cNvSpPr>
            <a:spLocks noGrp="1"/>
          </p:cNvSpPr>
          <p:nvPr>
            <p:ph type="title"/>
          </p:nvPr>
        </p:nvSpPr>
        <p:spPr>
          <a:xfrm>
            <a:off x="235469" y="465472"/>
            <a:ext cx="8676988" cy="466725"/>
          </a:xfrm>
        </p:spPr>
        <p:txBody>
          <a:bodyPr/>
          <a:lstStyle/>
          <a:p>
            <a:r>
              <a:rPr lang="en-US">
                <a:latin typeface="Arial"/>
                <a:cs typeface="Arial"/>
              </a:rPr>
              <a:t>Image Processing Test:</a:t>
            </a:r>
            <a:br>
              <a:rPr lang="en-US">
                <a:latin typeface="Arial"/>
                <a:cs typeface="Arial"/>
              </a:rPr>
            </a:br>
            <a:r>
              <a:rPr lang="en-US">
                <a:latin typeface="Arial"/>
                <a:cs typeface="Arial"/>
              </a:rPr>
              <a:t>3</a:t>
            </a:r>
            <a:r>
              <a:rPr lang="el-GR">
                <a:latin typeface="Arial"/>
                <a:cs typeface="Arial"/>
              </a:rPr>
              <a:t>σ Accuracy</a:t>
            </a:r>
            <a:endParaRPr lang="en-US"/>
          </a:p>
        </p:txBody>
      </p:sp>
      <p:pic>
        <p:nvPicPr>
          <p:cNvPr id="8" name="Picture 8" descr="A picture containing clock&#10;&#10;Description generated with very high confidence">
            <a:extLst>
              <a:ext uri="{FF2B5EF4-FFF2-40B4-BE49-F238E27FC236}">
                <a16:creationId xmlns:a16="http://schemas.microsoft.com/office/drawing/2014/main" id="{0E9A6488-A561-429F-84E5-D906CF469FF0}"/>
              </a:ext>
            </a:extLst>
          </p:cNvPr>
          <p:cNvPicPr>
            <a:picLocks noGrp="1" noChangeAspect="1"/>
          </p:cNvPicPr>
          <p:nvPr>
            <p:ph idx="1"/>
          </p:nvPr>
        </p:nvPicPr>
        <p:blipFill>
          <a:blip r:embed="rId2"/>
          <a:stretch>
            <a:fillRect/>
          </a:stretch>
        </p:blipFill>
        <p:spPr>
          <a:xfrm>
            <a:off x="623174" y="1297666"/>
            <a:ext cx="7908387" cy="5195949"/>
          </a:xfrm>
        </p:spPr>
      </p:pic>
    </p:spTree>
    <p:extLst>
      <p:ext uri="{BB962C8B-B14F-4D97-AF65-F5344CB8AC3E}">
        <p14:creationId xmlns:p14="http://schemas.microsoft.com/office/powerpoint/2010/main" val="2772543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F4A9-8481-45DF-BCEB-D498AB713928}"/>
              </a:ext>
            </a:extLst>
          </p:cNvPr>
          <p:cNvSpPr>
            <a:spLocks noGrp="1"/>
          </p:cNvSpPr>
          <p:nvPr>
            <p:ph type="title"/>
          </p:nvPr>
        </p:nvSpPr>
        <p:spPr>
          <a:xfrm>
            <a:off x="235469" y="465472"/>
            <a:ext cx="8676988" cy="466725"/>
          </a:xfrm>
        </p:spPr>
        <p:txBody>
          <a:bodyPr/>
          <a:lstStyle/>
          <a:p>
            <a:r>
              <a:rPr lang="en-US">
                <a:latin typeface="Arial"/>
                <a:cs typeface="Arial"/>
              </a:rPr>
              <a:t>Image Processing Test:</a:t>
            </a:r>
            <a:br>
              <a:rPr lang="en-US">
                <a:latin typeface="Arial"/>
                <a:cs typeface="Arial"/>
              </a:rPr>
            </a:br>
            <a:r>
              <a:rPr lang="en-US">
                <a:latin typeface="Arial"/>
                <a:cs typeface="Arial"/>
              </a:rPr>
              <a:t>3</a:t>
            </a:r>
            <a:r>
              <a:rPr lang="el-GR">
                <a:latin typeface="Arial"/>
                <a:cs typeface="Arial"/>
              </a:rPr>
              <a:t>σ Accuracy</a:t>
            </a:r>
            <a:endParaRPr lang="en-US"/>
          </a:p>
        </p:txBody>
      </p:sp>
      <p:pic>
        <p:nvPicPr>
          <p:cNvPr id="5" name="Picture 5" descr="A close up of a piece of paper&#10;&#10;Description generated with high confidence">
            <a:extLst>
              <a:ext uri="{FF2B5EF4-FFF2-40B4-BE49-F238E27FC236}">
                <a16:creationId xmlns:a16="http://schemas.microsoft.com/office/drawing/2014/main" id="{EEB81C7A-B0DF-429C-B368-CC4D5900BF63}"/>
              </a:ext>
            </a:extLst>
          </p:cNvPr>
          <p:cNvPicPr>
            <a:picLocks noGrp="1" noChangeAspect="1"/>
          </p:cNvPicPr>
          <p:nvPr>
            <p:ph idx="1"/>
          </p:nvPr>
        </p:nvPicPr>
        <p:blipFill>
          <a:blip r:embed="rId2"/>
          <a:stretch>
            <a:fillRect/>
          </a:stretch>
        </p:blipFill>
        <p:spPr>
          <a:xfrm>
            <a:off x="517823" y="1307736"/>
            <a:ext cx="8098949" cy="5195949"/>
          </a:xfrm>
        </p:spPr>
      </p:pic>
    </p:spTree>
    <p:extLst>
      <p:ext uri="{BB962C8B-B14F-4D97-AF65-F5344CB8AC3E}">
        <p14:creationId xmlns:p14="http://schemas.microsoft.com/office/powerpoint/2010/main" val="3264414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F4A9-8481-45DF-BCEB-D498AB713928}"/>
              </a:ext>
            </a:extLst>
          </p:cNvPr>
          <p:cNvSpPr>
            <a:spLocks noGrp="1"/>
          </p:cNvSpPr>
          <p:nvPr>
            <p:ph type="title"/>
          </p:nvPr>
        </p:nvSpPr>
        <p:spPr>
          <a:xfrm>
            <a:off x="235469" y="465472"/>
            <a:ext cx="8676988" cy="466725"/>
          </a:xfrm>
        </p:spPr>
        <p:txBody>
          <a:bodyPr/>
          <a:lstStyle/>
          <a:p>
            <a:r>
              <a:rPr lang="en-US">
                <a:latin typeface="Arial"/>
                <a:cs typeface="Arial"/>
              </a:rPr>
              <a:t>Image Processing Test:</a:t>
            </a:r>
            <a:br>
              <a:rPr lang="en-US">
                <a:latin typeface="Arial"/>
                <a:cs typeface="Arial"/>
              </a:rPr>
            </a:br>
            <a:r>
              <a:rPr lang="en-US">
                <a:latin typeface="Arial"/>
                <a:cs typeface="Arial"/>
              </a:rPr>
              <a:t>3</a:t>
            </a:r>
            <a:r>
              <a:rPr lang="el-GR">
                <a:latin typeface="Arial"/>
                <a:cs typeface="Arial"/>
              </a:rPr>
              <a:t>σ Accuracy</a:t>
            </a:r>
            <a:endParaRPr lang="en-US"/>
          </a:p>
        </p:txBody>
      </p:sp>
      <p:pic>
        <p:nvPicPr>
          <p:cNvPr id="10" name="Picture 10" descr="A picture containing clock&#10;&#10;Description generated with very high confidence">
            <a:extLst>
              <a:ext uri="{FF2B5EF4-FFF2-40B4-BE49-F238E27FC236}">
                <a16:creationId xmlns:a16="http://schemas.microsoft.com/office/drawing/2014/main" id="{863B5393-8113-48AA-B3C0-92C819AE88A3}"/>
              </a:ext>
            </a:extLst>
          </p:cNvPr>
          <p:cNvPicPr>
            <a:picLocks noGrp="1" noChangeAspect="1"/>
          </p:cNvPicPr>
          <p:nvPr>
            <p:ph idx="1"/>
          </p:nvPr>
        </p:nvPicPr>
        <p:blipFill>
          <a:blip r:embed="rId2"/>
          <a:stretch>
            <a:fillRect/>
          </a:stretch>
        </p:blipFill>
        <p:spPr>
          <a:xfrm>
            <a:off x="619379" y="1297666"/>
            <a:ext cx="7915976" cy="5195949"/>
          </a:xfrm>
        </p:spPr>
      </p:pic>
    </p:spTree>
    <p:extLst>
      <p:ext uri="{BB962C8B-B14F-4D97-AF65-F5344CB8AC3E}">
        <p14:creationId xmlns:p14="http://schemas.microsoft.com/office/powerpoint/2010/main" val="3677138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F4A9-8481-45DF-BCEB-D498AB713928}"/>
              </a:ext>
            </a:extLst>
          </p:cNvPr>
          <p:cNvSpPr>
            <a:spLocks noGrp="1"/>
          </p:cNvSpPr>
          <p:nvPr>
            <p:ph type="title"/>
          </p:nvPr>
        </p:nvSpPr>
        <p:spPr>
          <a:xfrm>
            <a:off x="235469" y="465472"/>
            <a:ext cx="8676988" cy="466725"/>
          </a:xfrm>
        </p:spPr>
        <p:txBody>
          <a:bodyPr/>
          <a:lstStyle/>
          <a:p>
            <a:r>
              <a:rPr lang="en-US">
                <a:latin typeface="Arial"/>
                <a:cs typeface="Arial"/>
              </a:rPr>
              <a:t>Image Processing Test:</a:t>
            </a:r>
            <a:br>
              <a:rPr lang="en-US">
                <a:latin typeface="Arial"/>
                <a:cs typeface="Arial"/>
              </a:rPr>
            </a:br>
            <a:r>
              <a:rPr lang="en-US">
                <a:latin typeface="Arial"/>
                <a:cs typeface="Arial"/>
              </a:rPr>
              <a:t>3</a:t>
            </a:r>
            <a:r>
              <a:rPr lang="el-GR">
                <a:latin typeface="Arial"/>
                <a:cs typeface="Arial"/>
              </a:rPr>
              <a:t>σ Accuracy</a:t>
            </a:r>
            <a:endParaRPr lang="en-US"/>
          </a:p>
        </p:txBody>
      </p:sp>
      <p:pic>
        <p:nvPicPr>
          <p:cNvPr id="5" name="Picture 5" descr="A close up of a device&#10;&#10;Description generated with high confidence">
            <a:extLst>
              <a:ext uri="{FF2B5EF4-FFF2-40B4-BE49-F238E27FC236}">
                <a16:creationId xmlns:a16="http://schemas.microsoft.com/office/drawing/2014/main" id="{2B91A001-687C-453E-9EE5-06521A64A732}"/>
              </a:ext>
            </a:extLst>
          </p:cNvPr>
          <p:cNvPicPr>
            <a:picLocks noGrp="1" noChangeAspect="1"/>
          </p:cNvPicPr>
          <p:nvPr>
            <p:ph idx="1"/>
          </p:nvPr>
        </p:nvPicPr>
        <p:blipFill>
          <a:blip r:embed="rId2"/>
          <a:stretch>
            <a:fillRect/>
          </a:stretch>
        </p:blipFill>
        <p:spPr>
          <a:xfrm>
            <a:off x="532152" y="1358089"/>
            <a:ext cx="8090431" cy="5195949"/>
          </a:xfrm>
        </p:spPr>
      </p:pic>
    </p:spTree>
    <p:extLst>
      <p:ext uri="{BB962C8B-B14F-4D97-AF65-F5344CB8AC3E}">
        <p14:creationId xmlns:p14="http://schemas.microsoft.com/office/powerpoint/2010/main" val="3495023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6F13-A437-4F6D-BA75-CC8D1740999D}"/>
              </a:ext>
            </a:extLst>
          </p:cNvPr>
          <p:cNvSpPr>
            <a:spLocks noGrp="1"/>
          </p:cNvSpPr>
          <p:nvPr>
            <p:ph type="title"/>
          </p:nvPr>
        </p:nvSpPr>
        <p:spPr/>
        <p:txBody>
          <a:bodyPr/>
          <a:lstStyle/>
          <a:p>
            <a:r>
              <a:rPr lang="en-US">
                <a:latin typeface="Arial"/>
                <a:cs typeface="Arial"/>
              </a:rPr>
              <a:t>Image Processing Test: </a:t>
            </a:r>
            <a:r>
              <a:rPr lang="en-US"/>
              <a:t>Timing</a:t>
            </a:r>
          </a:p>
        </p:txBody>
      </p:sp>
      <p:pic>
        <p:nvPicPr>
          <p:cNvPr id="6" name="Picture 6" descr="A picture containing clock&#10;&#10;Description generated with very high confidence">
            <a:extLst>
              <a:ext uri="{FF2B5EF4-FFF2-40B4-BE49-F238E27FC236}">
                <a16:creationId xmlns:a16="http://schemas.microsoft.com/office/drawing/2014/main" id="{BD60D993-7994-4ABC-A658-6F5DD81586F1}"/>
              </a:ext>
            </a:extLst>
          </p:cNvPr>
          <p:cNvPicPr>
            <a:picLocks noGrp="1" noChangeAspect="1"/>
          </p:cNvPicPr>
          <p:nvPr>
            <p:ph idx="1"/>
          </p:nvPr>
        </p:nvPicPr>
        <p:blipFill>
          <a:blip r:embed="rId2"/>
          <a:stretch>
            <a:fillRect/>
          </a:stretch>
        </p:blipFill>
        <p:spPr>
          <a:xfrm>
            <a:off x="498478" y="1053396"/>
            <a:ext cx="7888843" cy="5195949"/>
          </a:xfrm>
        </p:spPr>
      </p:pic>
    </p:spTree>
    <p:extLst>
      <p:ext uri="{BB962C8B-B14F-4D97-AF65-F5344CB8AC3E}">
        <p14:creationId xmlns:p14="http://schemas.microsoft.com/office/powerpoint/2010/main" val="1112364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53FA-ED0A-4B5E-B9A7-F849DBE0A07C}"/>
              </a:ext>
            </a:extLst>
          </p:cNvPr>
          <p:cNvSpPr>
            <a:spLocks noGrp="1"/>
          </p:cNvSpPr>
          <p:nvPr>
            <p:ph type="title"/>
          </p:nvPr>
        </p:nvSpPr>
        <p:spPr>
          <a:xfrm>
            <a:off x="257556" y="443385"/>
            <a:ext cx="8676988" cy="466725"/>
          </a:xfrm>
        </p:spPr>
        <p:txBody>
          <a:bodyPr/>
          <a:lstStyle/>
          <a:p>
            <a:r>
              <a:rPr lang="en-US">
                <a:latin typeface="Arial"/>
                <a:cs typeface="Arial"/>
              </a:rPr>
              <a:t>Image Processing Test: </a:t>
            </a:r>
            <a:r>
              <a:rPr lang="en-US" dirty="0">
                <a:latin typeface="Arial"/>
                <a:cs typeface="Arial"/>
              </a:rPr>
              <a:t/>
            </a:r>
            <a:br>
              <a:rPr lang="en-US" dirty="0">
                <a:latin typeface="Arial"/>
                <a:cs typeface="Arial"/>
              </a:rPr>
            </a:br>
            <a:r>
              <a:rPr lang="en-US">
                <a:latin typeface="Arial"/>
                <a:cs typeface="Arial"/>
              </a:rPr>
              <a:t>Conclusions</a:t>
            </a:r>
            <a:endParaRPr lang="en-US"/>
          </a:p>
        </p:txBody>
      </p:sp>
      <p:sp>
        <p:nvSpPr>
          <p:cNvPr id="4" name="TextBox 3">
            <a:extLst>
              <a:ext uri="{FF2B5EF4-FFF2-40B4-BE49-F238E27FC236}">
                <a16:creationId xmlns:a16="http://schemas.microsoft.com/office/drawing/2014/main" id="{CCF7D127-0BFB-41D6-9459-642E125ED780}"/>
              </a:ext>
            </a:extLst>
          </p:cNvPr>
          <p:cNvSpPr txBox="1"/>
          <p:nvPr/>
        </p:nvSpPr>
        <p:spPr>
          <a:xfrm>
            <a:off x="3134139" y="147761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Average Error</a:t>
            </a:r>
            <a:endParaRPr lang="en-US"/>
          </a:p>
        </p:txBody>
      </p:sp>
      <p:pic>
        <p:nvPicPr>
          <p:cNvPr id="12" name="Picture 12" descr="A close up of a logo&#10;&#10;Description generated with very high confidence">
            <a:extLst>
              <a:ext uri="{FF2B5EF4-FFF2-40B4-BE49-F238E27FC236}">
                <a16:creationId xmlns:a16="http://schemas.microsoft.com/office/drawing/2014/main" id="{22B8616E-A827-4396-9265-F6942D880146}"/>
              </a:ext>
            </a:extLst>
          </p:cNvPr>
          <p:cNvPicPr>
            <a:picLocks noChangeAspect="1"/>
          </p:cNvPicPr>
          <p:nvPr/>
        </p:nvPicPr>
        <p:blipFill>
          <a:blip r:embed="rId2"/>
          <a:stretch>
            <a:fillRect/>
          </a:stretch>
        </p:blipFill>
        <p:spPr>
          <a:xfrm>
            <a:off x="2339009" y="1809076"/>
            <a:ext cx="4653721" cy="4388368"/>
          </a:xfrm>
          <a:prstGeom prst="rect">
            <a:avLst/>
          </a:prstGeom>
        </p:spPr>
      </p:pic>
      <p:sp>
        <p:nvSpPr>
          <p:cNvPr id="14" name="Right Brace 13">
            <a:extLst>
              <a:ext uri="{FF2B5EF4-FFF2-40B4-BE49-F238E27FC236}">
                <a16:creationId xmlns:a16="http://schemas.microsoft.com/office/drawing/2014/main" id="{5258C39D-F96B-4F33-AB2E-D87F90724449}"/>
              </a:ext>
            </a:extLst>
          </p:cNvPr>
          <p:cNvSpPr/>
          <p:nvPr/>
        </p:nvSpPr>
        <p:spPr bwMode="auto">
          <a:xfrm>
            <a:off x="5432972" y="3027016"/>
            <a:ext cx="144406" cy="1212572"/>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15" name="TextBox 14">
            <a:extLst>
              <a:ext uri="{FF2B5EF4-FFF2-40B4-BE49-F238E27FC236}">
                <a16:creationId xmlns:a16="http://schemas.microsoft.com/office/drawing/2014/main" id="{40BDBF15-DB37-4EB3-9BE0-62DDBABF6D2A}"/>
              </a:ext>
            </a:extLst>
          </p:cNvPr>
          <p:cNvSpPr txBox="1"/>
          <p:nvPr/>
        </p:nvSpPr>
        <p:spPr>
          <a:xfrm>
            <a:off x="5574057" y="3144492"/>
            <a:ext cx="210267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Times New Roman"/>
                <a:cs typeface="Times New Roman"/>
              </a:rPr>
              <a:t>Average Error: </a:t>
            </a:r>
            <a:endParaRPr lang="en-US" sz="2000">
              <a:cs typeface="Times New Roman"/>
            </a:endParaRPr>
          </a:p>
          <a:p>
            <a:pPr algn="ctr"/>
            <a:r>
              <a:rPr lang="en-US" sz="2000">
                <a:latin typeface="Times New Roman"/>
                <a:cs typeface="Times New Roman"/>
              </a:rPr>
              <a:t>6.4 arcsec</a:t>
            </a:r>
            <a:endParaRPr lang="en-US" sz="2000">
              <a:cs typeface="Times New Roman"/>
            </a:endParaRPr>
          </a:p>
        </p:txBody>
      </p:sp>
      <p:sp>
        <p:nvSpPr>
          <p:cNvPr id="16" name="Left Brace 15">
            <a:extLst>
              <a:ext uri="{FF2B5EF4-FFF2-40B4-BE49-F238E27FC236}">
                <a16:creationId xmlns:a16="http://schemas.microsoft.com/office/drawing/2014/main" id="{7BC23023-B62A-4961-B67C-D3C3B212ED8D}"/>
              </a:ext>
            </a:extLst>
          </p:cNvPr>
          <p:cNvSpPr/>
          <p:nvPr/>
        </p:nvSpPr>
        <p:spPr bwMode="auto">
          <a:xfrm>
            <a:off x="2538200" y="2904158"/>
            <a:ext cx="188578" cy="1334051"/>
          </a:xfrm>
          <a:prstGeom prst="lef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17" name="TextBox 16">
            <a:extLst>
              <a:ext uri="{FF2B5EF4-FFF2-40B4-BE49-F238E27FC236}">
                <a16:creationId xmlns:a16="http://schemas.microsoft.com/office/drawing/2014/main" id="{7AC9173B-160B-48FC-B615-11A47CBB9523}"/>
              </a:ext>
            </a:extLst>
          </p:cNvPr>
          <p:cNvSpPr txBox="1"/>
          <p:nvPr/>
        </p:nvSpPr>
        <p:spPr>
          <a:xfrm>
            <a:off x="52318" y="2901535"/>
            <a:ext cx="2676937"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Times New Roman"/>
                <a:cs typeface="Times New Roman"/>
              </a:rPr>
              <a:t>Average Error: </a:t>
            </a:r>
            <a:endParaRPr lang="en-US" sz="2000">
              <a:cs typeface="Times New Roman"/>
            </a:endParaRPr>
          </a:p>
          <a:p>
            <a:pPr algn="ctr"/>
            <a:r>
              <a:rPr lang="en-US" sz="2000" b="0">
                <a:latin typeface="Times New Roman"/>
                <a:cs typeface="Times New Roman"/>
              </a:rPr>
              <a:t>𝛉: </a:t>
            </a:r>
            <a:r>
              <a:rPr lang="en-US" sz="2000">
                <a:latin typeface="Times New Roman"/>
                <a:cs typeface="Times New Roman"/>
              </a:rPr>
              <a:t>0.002 radians</a:t>
            </a:r>
          </a:p>
          <a:p>
            <a:pPr algn="ctr"/>
            <a:r>
              <a:rPr lang="en-US" sz="2000">
                <a:latin typeface="Times New Roman"/>
                <a:cs typeface="Times New Roman"/>
              </a:rPr>
              <a:t>Center: 0.001 arcsec</a:t>
            </a:r>
            <a:endParaRPr lang="en-US" sz="2000" b="0">
              <a:latin typeface="Times New Roman"/>
              <a:cs typeface="Times New Roman"/>
            </a:endParaRPr>
          </a:p>
          <a:p>
            <a:pPr algn="ctr"/>
            <a:endParaRPr lang="en-US" sz="2000" dirty="0">
              <a:cs typeface="Times New Roman"/>
            </a:endParaRPr>
          </a:p>
        </p:txBody>
      </p:sp>
      <p:sp>
        <p:nvSpPr>
          <p:cNvPr id="18" name="TextBox 17">
            <a:extLst>
              <a:ext uri="{FF2B5EF4-FFF2-40B4-BE49-F238E27FC236}">
                <a16:creationId xmlns:a16="http://schemas.microsoft.com/office/drawing/2014/main" id="{09AC6CC6-FB5C-43FF-937D-2C0D5C348FBA}"/>
              </a:ext>
            </a:extLst>
          </p:cNvPr>
          <p:cNvSpPr txBox="1"/>
          <p:nvPr/>
        </p:nvSpPr>
        <p:spPr>
          <a:xfrm>
            <a:off x="2868404" y="5761796"/>
            <a:ext cx="25665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Times New Roman"/>
                <a:cs typeface="Times New Roman"/>
              </a:rPr>
              <a:t>Total Average Error: </a:t>
            </a:r>
            <a:endParaRPr lang="en-US" sz="2000">
              <a:cs typeface="Times New Roman"/>
            </a:endParaRPr>
          </a:p>
          <a:p>
            <a:pPr algn="ctr"/>
            <a:r>
              <a:rPr lang="en-US" sz="2000">
                <a:latin typeface="Times New Roman"/>
                <a:cs typeface="Times New Roman"/>
              </a:rPr>
              <a:t>6.7 arcsec</a:t>
            </a:r>
            <a:endParaRPr lang="en-US" sz="2000">
              <a:cs typeface="Times New Roman"/>
            </a:endParaRPr>
          </a:p>
        </p:txBody>
      </p:sp>
    </p:spTree>
    <p:extLst>
      <p:ext uri="{BB962C8B-B14F-4D97-AF65-F5344CB8AC3E}">
        <p14:creationId xmlns:p14="http://schemas.microsoft.com/office/powerpoint/2010/main" val="3673808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53FA-ED0A-4B5E-B9A7-F849DBE0A07C}"/>
              </a:ext>
            </a:extLst>
          </p:cNvPr>
          <p:cNvSpPr>
            <a:spLocks noGrp="1"/>
          </p:cNvSpPr>
          <p:nvPr>
            <p:ph type="title"/>
          </p:nvPr>
        </p:nvSpPr>
        <p:spPr>
          <a:xfrm>
            <a:off x="257556" y="443385"/>
            <a:ext cx="8676988" cy="466725"/>
          </a:xfrm>
        </p:spPr>
        <p:txBody>
          <a:bodyPr/>
          <a:lstStyle/>
          <a:p>
            <a:r>
              <a:rPr lang="en-US">
                <a:latin typeface="Arial"/>
                <a:cs typeface="Arial"/>
              </a:rPr>
              <a:t>Image Processing Test: </a:t>
            </a:r>
            <a:r>
              <a:rPr lang="en-US" dirty="0">
                <a:latin typeface="Arial"/>
                <a:cs typeface="Arial"/>
              </a:rPr>
              <a:t/>
            </a:r>
            <a:br>
              <a:rPr lang="en-US" dirty="0">
                <a:latin typeface="Arial"/>
                <a:cs typeface="Arial"/>
              </a:rPr>
            </a:br>
            <a:r>
              <a:rPr lang="en-US">
                <a:latin typeface="Arial"/>
                <a:cs typeface="Arial"/>
              </a:rPr>
              <a:t>Conclusions</a:t>
            </a:r>
            <a:endParaRPr lang="en-US"/>
          </a:p>
        </p:txBody>
      </p:sp>
      <p:sp>
        <p:nvSpPr>
          <p:cNvPr id="4" name="TextBox 3">
            <a:extLst>
              <a:ext uri="{FF2B5EF4-FFF2-40B4-BE49-F238E27FC236}">
                <a16:creationId xmlns:a16="http://schemas.microsoft.com/office/drawing/2014/main" id="{CCF7D127-0BFB-41D6-9459-642E125ED780}"/>
              </a:ext>
            </a:extLst>
          </p:cNvPr>
          <p:cNvSpPr txBox="1"/>
          <p:nvPr/>
        </p:nvSpPr>
        <p:spPr>
          <a:xfrm>
            <a:off x="3134139" y="147761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Average Timing</a:t>
            </a:r>
            <a:endParaRPr lang="en-US"/>
          </a:p>
        </p:txBody>
      </p:sp>
      <p:pic>
        <p:nvPicPr>
          <p:cNvPr id="12" name="Picture 12" descr="A close up of a logo&#10;&#10;Description generated with very high confidence">
            <a:extLst>
              <a:ext uri="{FF2B5EF4-FFF2-40B4-BE49-F238E27FC236}">
                <a16:creationId xmlns:a16="http://schemas.microsoft.com/office/drawing/2014/main" id="{22B8616E-A827-4396-9265-F6942D880146}"/>
              </a:ext>
            </a:extLst>
          </p:cNvPr>
          <p:cNvPicPr>
            <a:picLocks noChangeAspect="1"/>
          </p:cNvPicPr>
          <p:nvPr/>
        </p:nvPicPr>
        <p:blipFill>
          <a:blip r:embed="rId2"/>
          <a:stretch>
            <a:fillRect/>
          </a:stretch>
        </p:blipFill>
        <p:spPr>
          <a:xfrm>
            <a:off x="2339009" y="1809076"/>
            <a:ext cx="4653721" cy="4388368"/>
          </a:xfrm>
          <a:prstGeom prst="rect">
            <a:avLst/>
          </a:prstGeom>
        </p:spPr>
      </p:pic>
      <p:sp>
        <p:nvSpPr>
          <p:cNvPr id="14" name="Right Brace 13">
            <a:extLst>
              <a:ext uri="{FF2B5EF4-FFF2-40B4-BE49-F238E27FC236}">
                <a16:creationId xmlns:a16="http://schemas.microsoft.com/office/drawing/2014/main" id="{5258C39D-F96B-4F33-AB2E-D87F90724449}"/>
              </a:ext>
            </a:extLst>
          </p:cNvPr>
          <p:cNvSpPr/>
          <p:nvPr/>
        </p:nvSpPr>
        <p:spPr bwMode="auto">
          <a:xfrm>
            <a:off x="5432972" y="3027016"/>
            <a:ext cx="144406" cy="1212572"/>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15" name="TextBox 14">
            <a:extLst>
              <a:ext uri="{FF2B5EF4-FFF2-40B4-BE49-F238E27FC236}">
                <a16:creationId xmlns:a16="http://schemas.microsoft.com/office/drawing/2014/main" id="{40BDBF15-DB37-4EB3-9BE0-62DDBABF6D2A}"/>
              </a:ext>
            </a:extLst>
          </p:cNvPr>
          <p:cNvSpPr txBox="1"/>
          <p:nvPr/>
        </p:nvSpPr>
        <p:spPr>
          <a:xfrm>
            <a:off x="5574057" y="3144492"/>
            <a:ext cx="210267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Times New Roman"/>
                <a:cs typeface="Times New Roman"/>
              </a:rPr>
              <a:t>Average Time: </a:t>
            </a:r>
            <a:endParaRPr lang="en-US" sz="2000">
              <a:cs typeface="Times New Roman"/>
            </a:endParaRPr>
          </a:p>
          <a:p>
            <a:pPr algn="ctr"/>
            <a:r>
              <a:rPr lang="en-US" sz="2000">
                <a:latin typeface="Times New Roman"/>
                <a:cs typeface="Times New Roman"/>
              </a:rPr>
              <a:t>0.7 sec</a:t>
            </a:r>
            <a:endParaRPr lang="en-US" sz="2000">
              <a:cs typeface="Times New Roman"/>
            </a:endParaRPr>
          </a:p>
        </p:txBody>
      </p:sp>
      <p:sp>
        <p:nvSpPr>
          <p:cNvPr id="16" name="Left Brace 15">
            <a:extLst>
              <a:ext uri="{FF2B5EF4-FFF2-40B4-BE49-F238E27FC236}">
                <a16:creationId xmlns:a16="http://schemas.microsoft.com/office/drawing/2014/main" id="{7BC23023-B62A-4961-B67C-D3C3B212ED8D}"/>
              </a:ext>
            </a:extLst>
          </p:cNvPr>
          <p:cNvSpPr/>
          <p:nvPr/>
        </p:nvSpPr>
        <p:spPr bwMode="auto">
          <a:xfrm>
            <a:off x="2538200" y="2904158"/>
            <a:ext cx="188578" cy="1334051"/>
          </a:xfrm>
          <a:prstGeom prst="lef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17" name="TextBox 16">
            <a:extLst>
              <a:ext uri="{FF2B5EF4-FFF2-40B4-BE49-F238E27FC236}">
                <a16:creationId xmlns:a16="http://schemas.microsoft.com/office/drawing/2014/main" id="{7AC9173B-160B-48FC-B615-11A47CBB9523}"/>
              </a:ext>
            </a:extLst>
          </p:cNvPr>
          <p:cNvSpPr txBox="1"/>
          <p:nvPr/>
        </p:nvSpPr>
        <p:spPr>
          <a:xfrm>
            <a:off x="195883" y="3144492"/>
            <a:ext cx="267693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Times New Roman"/>
                <a:cs typeface="Times New Roman"/>
              </a:rPr>
              <a:t>Average Time: </a:t>
            </a:r>
            <a:endParaRPr lang="en-US" sz="2000">
              <a:cs typeface="Times New Roman"/>
            </a:endParaRPr>
          </a:p>
          <a:p>
            <a:pPr algn="ctr"/>
            <a:r>
              <a:rPr lang="en-US" sz="2000">
                <a:latin typeface="Times New Roman"/>
                <a:cs typeface="Times New Roman"/>
              </a:rPr>
              <a:t>18.0 sec</a:t>
            </a:r>
            <a:endParaRPr lang="en-US" sz="2000" dirty="0">
              <a:latin typeface="Times New Roman"/>
              <a:cs typeface="Times New Roman"/>
            </a:endParaRPr>
          </a:p>
          <a:p>
            <a:pPr algn="ctr"/>
            <a:endParaRPr lang="en-US" sz="2000" dirty="0">
              <a:cs typeface="Times New Roman"/>
            </a:endParaRPr>
          </a:p>
        </p:txBody>
      </p:sp>
      <p:sp>
        <p:nvSpPr>
          <p:cNvPr id="18" name="TextBox 17">
            <a:extLst>
              <a:ext uri="{FF2B5EF4-FFF2-40B4-BE49-F238E27FC236}">
                <a16:creationId xmlns:a16="http://schemas.microsoft.com/office/drawing/2014/main" id="{09AC6CC6-FB5C-43FF-937D-2C0D5C348FBA}"/>
              </a:ext>
            </a:extLst>
          </p:cNvPr>
          <p:cNvSpPr txBox="1"/>
          <p:nvPr/>
        </p:nvSpPr>
        <p:spPr>
          <a:xfrm>
            <a:off x="2868404" y="5761796"/>
            <a:ext cx="25665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Times New Roman"/>
                <a:cs typeface="Times New Roman"/>
              </a:rPr>
              <a:t>Total Time: </a:t>
            </a:r>
            <a:endParaRPr lang="en-US" sz="2000">
              <a:cs typeface="Times New Roman"/>
            </a:endParaRPr>
          </a:p>
          <a:p>
            <a:pPr algn="ctr"/>
            <a:r>
              <a:rPr lang="en-US" sz="2000">
                <a:latin typeface="Times New Roman"/>
                <a:cs typeface="Times New Roman"/>
              </a:rPr>
              <a:t>18.4 sec</a:t>
            </a:r>
            <a:endParaRPr lang="en-US" sz="2000">
              <a:cs typeface="Times New Roman"/>
            </a:endParaRPr>
          </a:p>
        </p:txBody>
      </p:sp>
      <p:sp>
        <p:nvSpPr>
          <p:cNvPr id="10" name="Right Brace 9">
            <a:extLst>
              <a:ext uri="{FF2B5EF4-FFF2-40B4-BE49-F238E27FC236}">
                <a16:creationId xmlns:a16="http://schemas.microsoft.com/office/drawing/2014/main" id="{F59B0767-9694-481C-B07D-E235F3C97A95}"/>
              </a:ext>
            </a:extLst>
          </p:cNvPr>
          <p:cNvSpPr/>
          <p:nvPr/>
        </p:nvSpPr>
        <p:spPr bwMode="auto">
          <a:xfrm>
            <a:off x="5002277" y="4341189"/>
            <a:ext cx="199623" cy="881268"/>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6CCA47DB-4C77-42F1-8B99-9AE3AF618B15}"/>
              </a:ext>
            </a:extLst>
          </p:cNvPr>
          <p:cNvSpPr txBox="1"/>
          <p:nvPr/>
        </p:nvSpPr>
        <p:spPr>
          <a:xfrm>
            <a:off x="5154405" y="4337187"/>
            <a:ext cx="210267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Times New Roman"/>
                <a:cs typeface="Times New Roman"/>
              </a:rPr>
              <a:t>Average Time: </a:t>
            </a:r>
            <a:endParaRPr lang="en-US" sz="2000">
              <a:cs typeface="Times New Roman"/>
            </a:endParaRPr>
          </a:p>
          <a:p>
            <a:pPr algn="ctr"/>
            <a:r>
              <a:rPr lang="en-US" sz="2000">
                <a:latin typeface="Times New Roman"/>
                <a:cs typeface="Times New Roman"/>
              </a:rPr>
              <a:t>0.4 sec</a:t>
            </a:r>
            <a:endParaRPr lang="en-US" sz="2000">
              <a:cs typeface="Times New Roman"/>
            </a:endParaRPr>
          </a:p>
        </p:txBody>
      </p:sp>
    </p:spTree>
    <p:extLst>
      <p:ext uri="{BB962C8B-B14F-4D97-AF65-F5344CB8AC3E}">
        <p14:creationId xmlns:p14="http://schemas.microsoft.com/office/powerpoint/2010/main" val="2740298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918FF-08D9-4461-8205-F8D39579BA1B}"/>
              </a:ext>
            </a:extLst>
          </p:cNvPr>
          <p:cNvSpPr>
            <a:spLocks noGrp="1"/>
          </p:cNvSpPr>
          <p:nvPr>
            <p:ph type="title"/>
          </p:nvPr>
        </p:nvSpPr>
        <p:spPr/>
        <p:txBody>
          <a:bodyPr/>
          <a:lstStyle/>
          <a:p>
            <a:r>
              <a:rPr lang="en-US">
                <a:latin typeface="Arial"/>
                <a:cs typeface="Arial"/>
              </a:rPr>
              <a:t>Project Purpose</a:t>
            </a:r>
            <a:endParaRPr lang="en-US"/>
          </a:p>
        </p:txBody>
      </p:sp>
      <p:sp>
        <p:nvSpPr>
          <p:cNvPr id="3" name="Content Placeholder 2">
            <a:extLst>
              <a:ext uri="{FF2B5EF4-FFF2-40B4-BE49-F238E27FC236}">
                <a16:creationId xmlns:a16="http://schemas.microsoft.com/office/drawing/2014/main" id="{B1438423-8C4D-4178-AF0F-E4A149706ABA}"/>
              </a:ext>
            </a:extLst>
          </p:cNvPr>
          <p:cNvSpPr>
            <a:spLocks noGrp="1"/>
          </p:cNvSpPr>
          <p:nvPr>
            <p:ph idx="1"/>
          </p:nvPr>
        </p:nvSpPr>
        <p:spPr>
          <a:xfrm>
            <a:off x="170086" y="953121"/>
            <a:ext cx="8806077" cy="3263911"/>
          </a:xfrm>
        </p:spPr>
        <p:txBody>
          <a:bodyPr/>
          <a:lstStyle/>
          <a:p>
            <a:r>
              <a:rPr lang="en-US" sz="2800">
                <a:solidFill>
                  <a:schemeClr val="tx2"/>
                </a:solidFill>
                <a:latin typeface="Arial"/>
                <a:cs typeface="Arial"/>
              </a:rPr>
              <a:t>iMagpie: A </a:t>
            </a:r>
            <a:r>
              <a:rPr lang="en-US" sz="2800">
                <a:latin typeface="Arial"/>
                <a:cs typeface="Arial"/>
              </a:rPr>
              <a:t>Mobile SSA Platform</a:t>
            </a:r>
            <a:endParaRPr lang="en-US" sz="2800"/>
          </a:p>
          <a:p>
            <a:pPr lvl="1"/>
            <a:r>
              <a:rPr lang="en-US" sz="2400">
                <a:solidFill>
                  <a:schemeClr val="accent1"/>
                </a:solidFill>
                <a:latin typeface="Arial"/>
                <a:cs typeface="Arial"/>
              </a:rPr>
              <a:t>Deployable to remote locations</a:t>
            </a:r>
            <a:endParaRPr lang="en-US" sz="2400">
              <a:solidFill>
                <a:schemeClr val="accent1"/>
              </a:solidFill>
            </a:endParaRPr>
          </a:p>
          <a:p>
            <a:pPr lvl="1"/>
            <a:r>
              <a:rPr lang="en-US" sz="2400">
                <a:solidFill>
                  <a:schemeClr val="accent1"/>
                </a:solidFill>
                <a:latin typeface="Arial"/>
                <a:cs typeface="Arial"/>
              </a:rPr>
              <a:t>Receives observation tasks from CCAR</a:t>
            </a:r>
            <a:endParaRPr lang="en-US" sz="2400">
              <a:solidFill>
                <a:schemeClr val="accent1"/>
              </a:solidFill>
            </a:endParaRPr>
          </a:p>
          <a:p>
            <a:pPr lvl="1"/>
            <a:r>
              <a:rPr lang="en-US" sz="2400">
                <a:solidFill>
                  <a:schemeClr val="accent1"/>
                </a:solidFill>
                <a:latin typeface="Arial"/>
                <a:cs typeface="Arial"/>
              </a:rPr>
              <a:t>Captures image, extracts uncorrelated tracks (UCTs)</a:t>
            </a:r>
            <a:endParaRPr lang="en-US" sz="2400">
              <a:solidFill>
                <a:schemeClr val="accent1"/>
              </a:solidFill>
            </a:endParaRPr>
          </a:p>
          <a:p>
            <a:pPr lvl="1"/>
            <a:r>
              <a:rPr lang="en-US" sz="2400">
                <a:solidFill>
                  <a:schemeClr val="accent1"/>
                </a:solidFill>
                <a:latin typeface="Arial"/>
                <a:cs typeface="Arial"/>
              </a:rPr>
              <a:t>Reports UCTs in real-time back to CCAR</a:t>
            </a:r>
            <a:endParaRPr lang="en-US" sz="2400">
              <a:solidFill>
                <a:schemeClr val="accent1"/>
              </a:solidFill>
            </a:endParaRPr>
          </a:p>
          <a:p>
            <a:pPr lvl="1"/>
            <a:r>
              <a:rPr lang="en-US" sz="2400">
                <a:solidFill>
                  <a:schemeClr val="accent1"/>
                </a:solidFill>
                <a:latin typeface="Arial"/>
                <a:cs typeface="Arial"/>
              </a:rPr>
              <a:t>UCTs used by CCAR for orbital estimation</a:t>
            </a:r>
            <a:endParaRPr lang="en-US" sz="2400">
              <a:solidFill>
                <a:schemeClr val="accent1"/>
              </a:solidFill>
            </a:endParaRPr>
          </a:p>
        </p:txBody>
      </p:sp>
      <p:pic>
        <p:nvPicPr>
          <p:cNvPr id="5" name="Picture 4">
            <a:extLst>
              <a:ext uri="{FF2B5EF4-FFF2-40B4-BE49-F238E27FC236}">
                <a16:creationId xmlns:a16="http://schemas.microsoft.com/office/drawing/2014/main" id="{BE7D4C5A-9D9E-C74A-AD99-57F2A03EA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112" y="3827238"/>
            <a:ext cx="7413626" cy="2714849"/>
          </a:xfrm>
          <a:prstGeom prst="rect">
            <a:avLst/>
          </a:prstGeom>
        </p:spPr>
      </p:pic>
      <p:sp>
        <p:nvSpPr>
          <p:cNvPr id="4" name="TextBox 3">
            <a:extLst>
              <a:ext uri="{FF2B5EF4-FFF2-40B4-BE49-F238E27FC236}">
                <a16:creationId xmlns:a16="http://schemas.microsoft.com/office/drawing/2014/main" id="{F23FBE55-E1C8-6E47-81D4-0D24169F9626}"/>
              </a:ext>
            </a:extLst>
          </p:cNvPr>
          <p:cNvSpPr txBox="1"/>
          <p:nvPr/>
        </p:nvSpPr>
        <p:spPr>
          <a:xfrm>
            <a:off x="6682236" y="5985313"/>
            <a:ext cx="223022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0">
                <a:latin typeface="Arial" panose="020B0604020202020204" pitchFamily="34" charset="0"/>
                <a:cs typeface="Arial" panose="020B0604020202020204" pitchFamily="34" charset="0"/>
              </a:rPr>
              <a:t>UCTs = RA and Dec w/ time stamp</a:t>
            </a:r>
          </a:p>
        </p:txBody>
      </p:sp>
    </p:spTree>
    <p:extLst>
      <p:ext uri="{BB962C8B-B14F-4D97-AF65-F5344CB8AC3E}">
        <p14:creationId xmlns:p14="http://schemas.microsoft.com/office/powerpoint/2010/main" val="276032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D8AB824-1E0A-4264-B6CB-B3993D86468F}"/>
              </a:ext>
            </a:extLst>
          </p:cNvPr>
          <p:cNvSpPr txBox="1">
            <a:spLocks/>
          </p:cNvSpPr>
          <p:nvPr/>
        </p:nvSpPr>
        <p:spPr bwMode="auto">
          <a:xfrm>
            <a:off x="94188" y="887224"/>
            <a:ext cx="8818269" cy="301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a:lstStyle>
          <a:p>
            <a:endParaRPr lang="en-US" sz="2400" kern="0">
              <a:latin typeface="Arial"/>
              <a:cs typeface="Arial"/>
            </a:endParaRPr>
          </a:p>
          <a:p>
            <a:r>
              <a:rPr lang="en-US" sz="2400" kern="0">
                <a:latin typeface="Arial"/>
                <a:cs typeface="Arial"/>
              </a:rPr>
              <a:t>What's being tested? </a:t>
            </a:r>
            <a:endParaRPr lang="en-US"/>
          </a:p>
          <a:p>
            <a:pPr lvl="1"/>
            <a:r>
              <a:rPr lang="en-US" sz="1800" kern="0">
                <a:latin typeface="Arial"/>
                <a:cs typeface="Arial"/>
              </a:rPr>
              <a:t>Provide power to all components</a:t>
            </a:r>
          </a:p>
          <a:p>
            <a:pPr lvl="1"/>
            <a:r>
              <a:rPr lang="en-US" sz="1800" kern="0">
                <a:solidFill>
                  <a:srgbClr val="996633"/>
                </a:solidFill>
                <a:latin typeface="Arial"/>
                <a:cs typeface="Arial"/>
              </a:rPr>
              <a:t>Full </a:t>
            </a:r>
            <a:r>
              <a:rPr lang="en-US" sz="1800" kern="0">
                <a:latin typeface="Arial"/>
                <a:cs typeface="Arial"/>
              </a:rPr>
              <a:t>recharge abilities</a:t>
            </a:r>
            <a:endParaRPr lang="en-US" sz="1800" kern="0">
              <a:solidFill>
                <a:srgbClr val="996633"/>
              </a:solidFill>
            </a:endParaRPr>
          </a:p>
          <a:p>
            <a:r>
              <a:rPr lang="en-US" sz="2400" kern="0">
                <a:latin typeface="Arial"/>
                <a:cs typeface="Arial"/>
              </a:rPr>
              <a:t>How is it tested?</a:t>
            </a:r>
            <a:endParaRPr lang="en-US" sz="2400" kern="0">
              <a:solidFill>
                <a:srgbClr val="000000"/>
              </a:solidFill>
            </a:endParaRPr>
          </a:p>
          <a:p>
            <a:pPr lvl="1"/>
            <a:r>
              <a:rPr lang="en-US" sz="1800" kern="0">
                <a:latin typeface="Arial"/>
                <a:cs typeface="Arial"/>
              </a:rPr>
              <a:t>Discharge batteries with simulated load</a:t>
            </a:r>
          </a:p>
          <a:p>
            <a:pPr lvl="1"/>
            <a:r>
              <a:rPr lang="en-US" sz="1800" kern="0">
                <a:latin typeface="Arial"/>
                <a:cs typeface="Arial"/>
              </a:rPr>
              <a:t>Expose solar panels to typical amount of sunlight (w/ tracking), see if batteries fully recharge w/ 4 hour margin</a:t>
            </a:r>
            <a:endParaRPr lang="en-US" sz="1800" kern="0"/>
          </a:p>
          <a:p>
            <a:pPr marL="457200" lvl="1" indent="0">
              <a:buNone/>
            </a:pPr>
            <a:endParaRPr lang="en-US" sz="1600" kern="0"/>
          </a:p>
        </p:txBody>
      </p:sp>
      <p:sp>
        <p:nvSpPr>
          <p:cNvPr id="2" name="Title 1">
            <a:extLst>
              <a:ext uri="{FF2B5EF4-FFF2-40B4-BE49-F238E27FC236}">
                <a16:creationId xmlns:a16="http://schemas.microsoft.com/office/drawing/2014/main" id="{D145EB46-BBE2-4A8C-AF47-21C6E2E5D715}"/>
              </a:ext>
            </a:extLst>
          </p:cNvPr>
          <p:cNvSpPr>
            <a:spLocks noGrp="1"/>
          </p:cNvSpPr>
          <p:nvPr>
            <p:ph type="title"/>
          </p:nvPr>
        </p:nvSpPr>
        <p:spPr/>
        <p:txBody>
          <a:bodyPr/>
          <a:lstStyle/>
          <a:p>
            <a:r>
              <a:rPr lang="en-US">
                <a:latin typeface="Arial"/>
                <a:cs typeface="Arial"/>
              </a:rPr>
              <a:t>Power System Test</a:t>
            </a:r>
            <a:endParaRPr lang="en-US"/>
          </a:p>
        </p:txBody>
      </p:sp>
      <p:graphicFrame>
        <p:nvGraphicFramePr>
          <p:cNvPr id="6" name="Table 6">
            <a:extLst>
              <a:ext uri="{FF2B5EF4-FFF2-40B4-BE49-F238E27FC236}">
                <a16:creationId xmlns:a16="http://schemas.microsoft.com/office/drawing/2014/main" id="{53124B6A-C133-45DC-8E4B-B42ED9A64C34}"/>
              </a:ext>
            </a:extLst>
          </p:cNvPr>
          <p:cNvGraphicFramePr>
            <a:graphicFrameLocks noGrp="1"/>
          </p:cNvGraphicFramePr>
          <p:nvPr>
            <p:ph idx="1"/>
            <p:extLst>
              <p:ext uri="{D42A27DB-BD31-4B8C-83A1-F6EECF244321}">
                <p14:modId xmlns:p14="http://schemas.microsoft.com/office/powerpoint/2010/main" val="3906205842"/>
              </p:ext>
            </p:extLst>
          </p:nvPr>
        </p:nvGraphicFramePr>
        <p:xfrm>
          <a:off x="5707007" y="887224"/>
          <a:ext cx="3400966" cy="1005840"/>
        </p:xfrm>
        <a:graphic>
          <a:graphicData uri="http://schemas.openxmlformats.org/drawingml/2006/table">
            <a:tbl>
              <a:tblPr firstRow="1" bandRow="1">
                <a:tableStyleId>{EB344D84-9AFB-497E-A393-DC336BA19D2E}</a:tableStyleId>
              </a:tblPr>
              <a:tblGrid>
                <a:gridCol w="1700483">
                  <a:extLst>
                    <a:ext uri="{9D8B030D-6E8A-4147-A177-3AD203B41FA5}">
                      <a16:colId xmlns:a16="http://schemas.microsoft.com/office/drawing/2014/main" val="523782677"/>
                    </a:ext>
                  </a:extLst>
                </a:gridCol>
                <a:gridCol w="1700483">
                  <a:extLst>
                    <a:ext uri="{9D8B030D-6E8A-4147-A177-3AD203B41FA5}">
                      <a16:colId xmlns:a16="http://schemas.microsoft.com/office/drawing/2014/main" val="1945818607"/>
                    </a:ext>
                  </a:extLst>
                </a:gridCol>
              </a:tblGrid>
              <a:tr h="354311">
                <a:tc>
                  <a:txBody>
                    <a:bodyPr/>
                    <a:lstStyle/>
                    <a:p>
                      <a:r>
                        <a:rPr lang="en-US">
                          <a:solidFill>
                            <a:schemeClr val="tx1"/>
                          </a:solidFill>
                        </a:rPr>
                        <a:t>Test Location</a:t>
                      </a:r>
                    </a:p>
                  </a:txBody>
                  <a:tcPr/>
                </a:tc>
                <a:tc>
                  <a:txBody>
                    <a:bodyPr/>
                    <a:lstStyle/>
                    <a:p>
                      <a:r>
                        <a:rPr lang="en-US">
                          <a:solidFill>
                            <a:schemeClr val="tx1"/>
                          </a:solidFill>
                        </a:rPr>
                        <a:t>Test Status</a:t>
                      </a:r>
                    </a:p>
                  </a:txBody>
                  <a:tcPr/>
                </a:tc>
                <a:extLst>
                  <a:ext uri="{0D108BD9-81ED-4DB2-BD59-A6C34878D82A}">
                    <a16:rowId xmlns:a16="http://schemas.microsoft.com/office/drawing/2014/main" val="2244304476"/>
                  </a:ext>
                </a:extLst>
              </a:tr>
              <a:tr h="354311">
                <a:tc>
                  <a:txBody>
                    <a:bodyPr/>
                    <a:lstStyle/>
                    <a:p>
                      <a:pPr lvl="0">
                        <a:buNone/>
                      </a:pPr>
                      <a:r>
                        <a:rPr lang="en-US"/>
                        <a:t>Electronics Lab</a:t>
                      </a:r>
                    </a:p>
                  </a:txBody>
                  <a:tcPr/>
                </a:tc>
                <a:tc>
                  <a:txBody>
                    <a:bodyPr/>
                    <a:lstStyle/>
                    <a:p>
                      <a:r>
                        <a:rPr lang="en-US"/>
                        <a:t>Planned</a:t>
                      </a:r>
                    </a:p>
                  </a:txBody>
                  <a:tcPr/>
                </a:tc>
                <a:extLst>
                  <a:ext uri="{0D108BD9-81ED-4DB2-BD59-A6C34878D82A}">
                    <a16:rowId xmlns:a16="http://schemas.microsoft.com/office/drawing/2014/main" val="1914643002"/>
                  </a:ext>
                </a:extLst>
              </a:tr>
            </a:tbl>
          </a:graphicData>
        </a:graphic>
      </p:graphicFrame>
      <p:graphicFrame>
        <p:nvGraphicFramePr>
          <p:cNvPr id="15" name="Table 14">
            <a:extLst>
              <a:ext uri="{FF2B5EF4-FFF2-40B4-BE49-F238E27FC236}">
                <a16:creationId xmlns:a16="http://schemas.microsoft.com/office/drawing/2014/main" id="{A5A6CE0E-CC8C-4B4D-8252-AB93D3BCDE97}"/>
              </a:ext>
            </a:extLst>
          </p:cNvPr>
          <p:cNvGraphicFramePr>
            <a:graphicFrameLocks noGrp="1"/>
          </p:cNvGraphicFramePr>
          <p:nvPr>
            <p:extLst>
              <p:ext uri="{D42A27DB-BD31-4B8C-83A1-F6EECF244321}">
                <p14:modId xmlns:p14="http://schemas.microsoft.com/office/powerpoint/2010/main" val="343555880"/>
              </p:ext>
            </p:extLst>
          </p:nvPr>
        </p:nvGraphicFramePr>
        <p:xfrm>
          <a:off x="635610" y="4336937"/>
          <a:ext cx="8048625" cy="2194560"/>
        </p:xfrm>
        <a:graphic>
          <a:graphicData uri="http://schemas.openxmlformats.org/drawingml/2006/table">
            <a:tbl>
              <a:tblPr firstRow="1" bandRow="1">
                <a:tableStyleId>{EB344D84-9AFB-497E-A393-DC336BA19D2E}</a:tableStyleId>
              </a:tblPr>
              <a:tblGrid>
                <a:gridCol w="2076450">
                  <a:extLst>
                    <a:ext uri="{9D8B030D-6E8A-4147-A177-3AD203B41FA5}">
                      <a16:colId xmlns:a16="http://schemas.microsoft.com/office/drawing/2014/main" val="3150736396"/>
                    </a:ext>
                  </a:extLst>
                </a:gridCol>
                <a:gridCol w="5972175">
                  <a:extLst>
                    <a:ext uri="{9D8B030D-6E8A-4147-A177-3AD203B41FA5}">
                      <a16:colId xmlns:a16="http://schemas.microsoft.com/office/drawing/2014/main" val="2702538100"/>
                    </a:ext>
                  </a:extLst>
                </a:gridCol>
              </a:tblGrid>
              <a:tr h="361950">
                <a:tc gridSpan="2">
                  <a:txBody>
                    <a:bodyPr/>
                    <a:lstStyle/>
                    <a:p>
                      <a:pPr fontAlgn="base"/>
                      <a:r>
                        <a:rPr lang="en-US" sz="2200">
                          <a:solidFill>
                            <a:schemeClr val="tx1"/>
                          </a:solidFill>
                          <a:effectLst/>
                        </a:rPr>
                        <a:t>Relevant Requirements​</a:t>
                      </a:r>
                      <a:endParaRPr lang="en-US">
                        <a:solidFill>
                          <a:schemeClr val="tx1"/>
                        </a:solidFill>
                        <a:effectLst/>
                      </a:endParaRPr>
                    </a:p>
                  </a:txBody>
                  <a:tcPr/>
                </a:tc>
                <a:tc hMerge="1">
                  <a:txBody>
                    <a:bodyPr/>
                    <a:lstStyle/>
                    <a:p>
                      <a:endParaRPr lang="en-US"/>
                    </a:p>
                  </a:txBody>
                  <a:tcPr/>
                </a:tc>
                <a:extLst>
                  <a:ext uri="{0D108BD9-81ED-4DB2-BD59-A6C34878D82A}">
                    <a16:rowId xmlns:a16="http://schemas.microsoft.com/office/drawing/2014/main" val="831552413"/>
                  </a:ext>
                </a:extLst>
              </a:tr>
              <a:tr h="361950">
                <a:tc>
                  <a:txBody>
                    <a:bodyPr/>
                    <a:lstStyle/>
                    <a:p>
                      <a:pPr lvl="0">
                        <a:buNone/>
                      </a:pPr>
                      <a:r>
                        <a:rPr lang="en-US" sz="2200">
                          <a:effectLst/>
                        </a:rPr>
                        <a:t>DR 2.1</a:t>
                      </a:r>
                      <a:endParaRPr lang="en-US"/>
                    </a:p>
                    <a:p>
                      <a:pPr lvl="0">
                        <a:buNone/>
                      </a:pPr>
                      <a:endParaRPr lang="en-US" sz="2200">
                        <a:effectLst/>
                      </a:endParaRPr>
                    </a:p>
                    <a:p>
                      <a:pPr lvl="0">
                        <a:buNone/>
                      </a:pPr>
                      <a:r>
                        <a:rPr lang="en-US" sz="2200">
                          <a:effectLst/>
                        </a:rPr>
                        <a:t>DR 2.2</a:t>
                      </a:r>
                      <a:endParaRPr lang="en-US">
                        <a:effectLst/>
                      </a:endParaRPr>
                    </a:p>
                  </a:txBody>
                  <a:tcPr/>
                </a:tc>
                <a:tc>
                  <a:txBody>
                    <a:bodyPr/>
                    <a:lstStyle/>
                    <a:p>
                      <a:pPr lvl="0">
                        <a:buNone/>
                      </a:pPr>
                      <a:r>
                        <a:rPr lang="en-US" sz="2200" u="none" strike="noStrike" noProof="0">
                          <a:effectLst/>
                        </a:rPr>
                        <a:t>iMagpie shall be capable of operating under its own power for up to 10 hours.</a:t>
                      </a:r>
                      <a:endParaRPr lang="en-US" u="none" strike="noStrike" noProof="0"/>
                    </a:p>
                    <a:p>
                      <a:pPr lvl="0">
                        <a:buNone/>
                      </a:pPr>
                      <a:r>
                        <a:rPr lang="en-US" sz="2200" u="none" strike="noStrike" noProof="0">
                          <a:effectLst/>
                        </a:rPr>
                        <a:t>iMagpie shall be capable of recharging its batteries to full capacity during a single day while off the grid.</a:t>
                      </a:r>
                      <a:endParaRPr lang="en-US"/>
                    </a:p>
                  </a:txBody>
                  <a:tcPr/>
                </a:tc>
                <a:extLst>
                  <a:ext uri="{0D108BD9-81ED-4DB2-BD59-A6C34878D82A}">
                    <a16:rowId xmlns:a16="http://schemas.microsoft.com/office/drawing/2014/main" val="1961459994"/>
                  </a:ext>
                </a:extLst>
              </a:tr>
            </a:tbl>
          </a:graphicData>
        </a:graphic>
      </p:graphicFrame>
    </p:spTree>
    <p:extLst>
      <p:ext uri="{BB962C8B-B14F-4D97-AF65-F5344CB8AC3E}">
        <p14:creationId xmlns:p14="http://schemas.microsoft.com/office/powerpoint/2010/main" val="322858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BA5-428D-4F41-9408-942CC95B01B6}"/>
              </a:ext>
            </a:extLst>
          </p:cNvPr>
          <p:cNvSpPr>
            <a:spLocks noGrp="1"/>
          </p:cNvSpPr>
          <p:nvPr>
            <p:ph type="title"/>
          </p:nvPr>
        </p:nvSpPr>
        <p:spPr/>
        <p:txBody>
          <a:bodyPr/>
          <a:lstStyle/>
          <a:p>
            <a:r>
              <a:rPr lang="en-US">
                <a:latin typeface="Arial"/>
                <a:cs typeface="Arial"/>
              </a:rPr>
              <a:t>Power System Test</a:t>
            </a:r>
            <a:endParaRPr lang="en-US"/>
          </a:p>
        </p:txBody>
      </p:sp>
      <p:sp>
        <p:nvSpPr>
          <p:cNvPr id="3" name="Content Placeholder 2">
            <a:extLst>
              <a:ext uri="{FF2B5EF4-FFF2-40B4-BE49-F238E27FC236}">
                <a16:creationId xmlns:a16="http://schemas.microsoft.com/office/drawing/2014/main" id="{F2A197CA-F797-7740-A688-DD44FAA0B227}"/>
              </a:ext>
            </a:extLst>
          </p:cNvPr>
          <p:cNvSpPr>
            <a:spLocks noGrp="1"/>
          </p:cNvSpPr>
          <p:nvPr>
            <p:ph idx="1"/>
          </p:nvPr>
        </p:nvSpPr>
        <p:spPr/>
        <p:txBody>
          <a:bodyPr/>
          <a:lstStyle/>
          <a:p>
            <a:r>
              <a:rPr lang="en-US" sz="2400">
                <a:latin typeface="Arial"/>
                <a:cs typeface="Arial"/>
              </a:rPr>
              <a:t>Most Important Results</a:t>
            </a:r>
          </a:p>
          <a:p>
            <a:pPr lvl="1"/>
            <a:r>
              <a:rPr lang="en-US" sz="2400">
                <a:latin typeface="Arial"/>
                <a:cs typeface="Arial"/>
              </a:rPr>
              <a:t>Voltage levels [V]</a:t>
            </a:r>
          </a:p>
          <a:p>
            <a:pPr lvl="2"/>
            <a:r>
              <a:rPr lang="en-US" sz="1800">
                <a:solidFill>
                  <a:schemeClr val="tx1"/>
                </a:solidFill>
                <a:latin typeface="Arial"/>
                <a:cs typeface="Arial"/>
              </a:rPr>
              <a:t>Component voltages are within </a:t>
            </a:r>
            <a:r>
              <a:rPr lang="en-US" sz="1800">
                <a:latin typeface="Arial"/>
                <a:cs typeface="Arial"/>
              </a:rPr>
              <a:t/>
            </a:r>
            <a:br>
              <a:rPr lang="en-US" sz="1800">
                <a:latin typeface="Arial"/>
                <a:cs typeface="Arial"/>
              </a:rPr>
            </a:br>
            <a:r>
              <a:rPr lang="en-US" sz="1800">
                <a:solidFill>
                  <a:schemeClr val="tx1"/>
                </a:solidFill>
                <a:latin typeface="Arial"/>
                <a:cs typeface="Arial"/>
              </a:rPr>
              <a:t>specified limits</a:t>
            </a:r>
          </a:p>
          <a:p>
            <a:pPr lvl="2"/>
            <a:r>
              <a:rPr lang="en-US" sz="1800">
                <a:solidFill>
                  <a:schemeClr val="tx1"/>
                </a:solidFill>
                <a:latin typeface="Arial"/>
                <a:cs typeface="Arial"/>
              </a:rPr>
              <a:t>Battery charge/discharges without</a:t>
            </a:r>
            <a:r>
              <a:rPr lang="en-US" sz="1800">
                <a:latin typeface="Arial"/>
                <a:ea typeface="+mn-ea"/>
                <a:cs typeface="Arial"/>
              </a:rPr>
              <a:t/>
            </a:r>
            <a:br>
              <a:rPr lang="en-US" sz="1800">
                <a:latin typeface="Arial"/>
                <a:ea typeface="+mn-ea"/>
                <a:cs typeface="Arial"/>
              </a:rPr>
            </a:br>
            <a:r>
              <a:rPr lang="en-US" sz="1800">
                <a:solidFill>
                  <a:schemeClr val="tx1"/>
                </a:solidFill>
                <a:latin typeface="Arial"/>
                <a:cs typeface="Arial"/>
              </a:rPr>
              <a:t>risking damage</a:t>
            </a:r>
            <a:endParaRPr lang="en-US">
              <a:solidFill>
                <a:schemeClr val="tx1"/>
              </a:solidFill>
            </a:endParaRPr>
          </a:p>
          <a:p>
            <a:pPr lvl="1"/>
            <a:r>
              <a:rPr lang="en-US" sz="2400">
                <a:latin typeface="Arial"/>
                <a:cs typeface="Arial"/>
              </a:rPr>
              <a:t>Battery capacity [mAh]</a:t>
            </a:r>
            <a:endParaRPr lang="en-US"/>
          </a:p>
          <a:p>
            <a:pPr lvl="2"/>
            <a:r>
              <a:rPr lang="en-US" sz="1800">
                <a:solidFill>
                  <a:schemeClr val="tx1"/>
                </a:solidFill>
                <a:latin typeface="Arial"/>
                <a:cs typeface="Arial"/>
              </a:rPr>
              <a:t>Ensure that plot of capacity available</a:t>
            </a:r>
            <a:br>
              <a:rPr lang="en-US" sz="1800">
                <a:solidFill>
                  <a:schemeClr val="tx1"/>
                </a:solidFill>
                <a:latin typeface="Arial"/>
                <a:cs typeface="Arial"/>
              </a:rPr>
            </a:br>
            <a:r>
              <a:rPr lang="en-US" sz="1800">
                <a:solidFill>
                  <a:schemeClr val="tx1"/>
                </a:solidFill>
                <a:latin typeface="Arial"/>
                <a:cs typeface="Arial"/>
              </a:rPr>
              <a:t>mirrors that of simulated cycle</a:t>
            </a:r>
          </a:p>
          <a:p>
            <a:pPr lvl="1"/>
            <a:endParaRPr lang="en-US">
              <a:solidFill>
                <a:srgbClr val="FF0000"/>
              </a:solidFill>
            </a:endParaRPr>
          </a:p>
        </p:txBody>
      </p:sp>
      <p:pic>
        <p:nvPicPr>
          <p:cNvPr id="9" name="Picture 8" descr="A screenshot of a cell phone&#10;&#10;Description generated with high confidence">
            <a:extLst>
              <a:ext uri="{FF2B5EF4-FFF2-40B4-BE49-F238E27FC236}">
                <a16:creationId xmlns:a16="http://schemas.microsoft.com/office/drawing/2014/main" id="{C7ACE124-1EEE-4FAF-843B-A6F9EF4A1FAC}"/>
              </a:ext>
            </a:extLst>
          </p:cNvPr>
          <p:cNvPicPr>
            <a:picLocks noChangeAspect="1"/>
          </p:cNvPicPr>
          <p:nvPr/>
        </p:nvPicPr>
        <p:blipFill>
          <a:blip r:embed="rId2"/>
          <a:stretch>
            <a:fillRect/>
          </a:stretch>
        </p:blipFill>
        <p:spPr>
          <a:xfrm>
            <a:off x="5123081" y="2065249"/>
            <a:ext cx="3794644" cy="2861929"/>
          </a:xfrm>
          <a:prstGeom prst="rect">
            <a:avLst/>
          </a:prstGeom>
        </p:spPr>
      </p:pic>
    </p:spTree>
    <p:extLst>
      <p:ext uri="{BB962C8B-B14F-4D97-AF65-F5344CB8AC3E}">
        <p14:creationId xmlns:p14="http://schemas.microsoft.com/office/powerpoint/2010/main" val="2171063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EB46-BBE2-4A8C-AF47-21C6E2E5D715}"/>
              </a:ext>
            </a:extLst>
          </p:cNvPr>
          <p:cNvSpPr>
            <a:spLocks noGrp="1"/>
          </p:cNvSpPr>
          <p:nvPr>
            <p:ph type="title"/>
          </p:nvPr>
        </p:nvSpPr>
        <p:spPr/>
        <p:txBody>
          <a:bodyPr/>
          <a:lstStyle/>
          <a:p>
            <a:r>
              <a:rPr lang="en-US">
                <a:latin typeface="Arial"/>
                <a:cs typeface="Arial"/>
              </a:rPr>
              <a:t>Full System Test</a:t>
            </a:r>
            <a:endParaRPr lang="en-US"/>
          </a:p>
        </p:txBody>
      </p:sp>
      <p:graphicFrame>
        <p:nvGraphicFramePr>
          <p:cNvPr id="6" name="Table 6">
            <a:extLst>
              <a:ext uri="{FF2B5EF4-FFF2-40B4-BE49-F238E27FC236}">
                <a16:creationId xmlns:a16="http://schemas.microsoft.com/office/drawing/2014/main" id="{53124B6A-C133-45DC-8E4B-B42ED9A64C34}"/>
              </a:ext>
            </a:extLst>
          </p:cNvPr>
          <p:cNvGraphicFramePr>
            <a:graphicFrameLocks noGrp="1"/>
          </p:cNvGraphicFramePr>
          <p:nvPr>
            <p:ph idx="1"/>
          </p:nvPr>
        </p:nvGraphicFramePr>
        <p:xfrm>
          <a:off x="5592198" y="963520"/>
          <a:ext cx="3400968" cy="1005840"/>
        </p:xfrm>
        <a:graphic>
          <a:graphicData uri="http://schemas.openxmlformats.org/drawingml/2006/table">
            <a:tbl>
              <a:tblPr firstRow="1" bandRow="1">
                <a:tableStyleId>{EB344D84-9AFB-497E-A393-DC336BA19D2E}</a:tableStyleId>
              </a:tblPr>
              <a:tblGrid>
                <a:gridCol w="1700484">
                  <a:extLst>
                    <a:ext uri="{9D8B030D-6E8A-4147-A177-3AD203B41FA5}">
                      <a16:colId xmlns:a16="http://schemas.microsoft.com/office/drawing/2014/main" val="523782677"/>
                    </a:ext>
                  </a:extLst>
                </a:gridCol>
                <a:gridCol w="1700484">
                  <a:extLst>
                    <a:ext uri="{9D8B030D-6E8A-4147-A177-3AD203B41FA5}">
                      <a16:colId xmlns:a16="http://schemas.microsoft.com/office/drawing/2014/main" val="1945818607"/>
                    </a:ext>
                  </a:extLst>
                </a:gridCol>
              </a:tblGrid>
              <a:tr h="354311">
                <a:tc>
                  <a:txBody>
                    <a:bodyPr/>
                    <a:lstStyle/>
                    <a:p>
                      <a:r>
                        <a:rPr lang="en-US">
                          <a:solidFill>
                            <a:schemeClr val="tx1"/>
                          </a:solidFill>
                        </a:rPr>
                        <a:t>Test Location</a:t>
                      </a:r>
                    </a:p>
                  </a:txBody>
                  <a:tcPr/>
                </a:tc>
                <a:tc>
                  <a:txBody>
                    <a:bodyPr/>
                    <a:lstStyle/>
                    <a:p>
                      <a:r>
                        <a:rPr lang="en-US">
                          <a:solidFill>
                            <a:schemeClr val="tx1"/>
                          </a:solidFill>
                        </a:rPr>
                        <a:t>Test Status</a:t>
                      </a:r>
                    </a:p>
                  </a:txBody>
                  <a:tcPr/>
                </a:tc>
                <a:extLst>
                  <a:ext uri="{0D108BD9-81ED-4DB2-BD59-A6C34878D82A}">
                    <a16:rowId xmlns:a16="http://schemas.microsoft.com/office/drawing/2014/main" val="2244304476"/>
                  </a:ext>
                </a:extLst>
              </a:tr>
              <a:tr h="354311">
                <a:tc>
                  <a:txBody>
                    <a:bodyPr/>
                    <a:lstStyle/>
                    <a:p>
                      <a:r>
                        <a:rPr lang="en-US"/>
                        <a:t>Boulder/</a:t>
                      </a:r>
                    </a:p>
                    <a:p>
                      <a:pPr lvl="0">
                        <a:buNone/>
                      </a:pPr>
                      <a:r>
                        <a:rPr lang="en-US"/>
                        <a:t>Arestua Hut</a:t>
                      </a:r>
                    </a:p>
                  </a:txBody>
                  <a:tcPr/>
                </a:tc>
                <a:tc>
                  <a:txBody>
                    <a:bodyPr/>
                    <a:lstStyle/>
                    <a:p>
                      <a:r>
                        <a:rPr lang="en-US"/>
                        <a:t>Planned</a:t>
                      </a:r>
                    </a:p>
                  </a:txBody>
                  <a:tcPr/>
                </a:tc>
                <a:extLst>
                  <a:ext uri="{0D108BD9-81ED-4DB2-BD59-A6C34878D82A}">
                    <a16:rowId xmlns:a16="http://schemas.microsoft.com/office/drawing/2014/main" val="1914643002"/>
                  </a:ext>
                </a:extLst>
              </a:tr>
            </a:tbl>
          </a:graphicData>
        </a:graphic>
      </p:graphicFrame>
      <p:sp>
        <p:nvSpPr>
          <p:cNvPr id="13" name="Content Placeholder 2">
            <a:extLst>
              <a:ext uri="{FF2B5EF4-FFF2-40B4-BE49-F238E27FC236}">
                <a16:creationId xmlns:a16="http://schemas.microsoft.com/office/drawing/2014/main" id="{4D8AB824-1E0A-4264-B6CB-B3993D86468F}"/>
              </a:ext>
            </a:extLst>
          </p:cNvPr>
          <p:cNvSpPr txBox="1">
            <a:spLocks/>
          </p:cNvSpPr>
          <p:nvPr/>
        </p:nvSpPr>
        <p:spPr bwMode="auto">
          <a:xfrm>
            <a:off x="164828" y="963520"/>
            <a:ext cx="6355083" cy="519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a:lstStyle>
          <a:p>
            <a:r>
              <a:rPr lang="en-US" sz="2400" kern="0">
                <a:latin typeface="Arial"/>
                <a:cs typeface="Arial"/>
              </a:rPr>
              <a:t>What's being tested? </a:t>
            </a:r>
          </a:p>
          <a:p>
            <a:pPr lvl="1"/>
            <a:r>
              <a:rPr lang="en-US" sz="1800" kern="0">
                <a:solidFill>
                  <a:srgbClr val="996633"/>
                </a:solidFill>
                <a:latin typeface="Arial"/>
                <a:cs typeface="Arial"/>
              </a:rPr>
              <a:t>Simultaneous V&amp;V of all subsystems in true operational environment</a:t>
            </a:r>
          </a:p>
          <a:p>
            <a:r>
              <a:rPr lang="en-US" sz="2400" kern="0">
                <a:latin typeface="Arial"/>
                <a:cs typeface="Arial"/>
              </a:rPr>
              <a:t>How is it tested?</a:t>
            </a:r>
            <a:endParaRPr lang="en-US" sz="2400" kern="0">
              <a:solidFill>
                <a:srgbClr val="000000"/>
              </a:solidFill>
            </a:endParaRPr>
          </a:p>
          <a:p>
            <a:pPr lvl="1"/>
            <a:r>
              <a:rPr lang="en-US" sz="1800" kern="0">
                <a:latin typeface="Arial"/>
                <a:cs typeface="Arial"/>
              </a:rPr>
              <a:t>Assemble system and calibrate</a:t>
            </a:r>
            <a:endParaRPr lang="en-US" sz="1800" kern="0"/>
          </a:p>
          <a:p>
            <a:pPr lvl="1"/>
            <a:r>
              <a:rPr lang="en-US" sz="1800" kern="0">
                <a:latin typeface="Arial"/>
                <a:cs typeface="Arial"/>
              </a:rPr>
              <a:t>Implement tasking software with provided task queue</a:t>
            </a:r>
            <a:endParaRPr lang="en-US" sz="1800" kern="0"/>
          </a:p>
          <a:p>
            <a:pPr lvl="1"/>
            <a:r>
              <a:rPr lang="en-US" sz="1800" kern="0">
                <a:latin typeface="Arial"/>
                <a:cs typeface="Arial"/>
              </a:rPr>
              <a:t>Begin autonomous tasking</a:t>
            </a:r>
            <a:endParaRPr lang="en-US" sz="1800" kern="0"/>
          </a:p>
          <a:p>
            <a:pPr lvl="1"/>
            <a:r>
              <a:rPr lang="en-US" sz="1800" kern="0">
                <a:latin typeface="Arial"/>
                <a:cs typeface="Arial"/>
              </a:rPr>
              <a:t>Monitor performance periodically</a:t>
            </a:r>
            <a:endParaRPr lang="en-US" sz="1800" kern="0"/>
          </a:p>
          <a:p>
            <a:pPr marL="457200" lvl="1" indent="0">
              <a:buNone/>
            </a:pPr>
            <a:endParaRPr lang="en-US" sz="1600" kern="0"/>
          </a:p>
        </p:txBody>
      </p:sp>
      <p:graphicFrame>
        <p:nvGraphicFramePr>
          <p:cNvPr id="15" name="Table 14">
            <a:extLst>
              <a:ext uri="{FF2B5EF4-FFF2-40B4-BE49-F238E27FC236}">
                <a16:creationId xmlns:a16="http://schemas.microsoft.com/office/drawing/2014/main" id="{A5A6CE0E-CC8C-4B4D-8252-AB93D3BCDE97}"/>
              </a:ext>
            </a:extLst>
          </p:cNvPr>
          <p:cNvGraphicFramePr>
            <a:graphicFrameLocks noGrp="1"/>
          </p:cNvGraphicFramePr>
          <p:nvPr>
            <p:extLst>
              <p:ext uri="{D42A27DB-BD31-4B8C-83A1-F6EECF244321}">
                <p14:modId xmlns:p14="http://schemas.microsoft.com/office/powerpoint/2010/main" val="2311922043"/>
              </p:ext>
            </p:extLst>
          </p:nvPr>
        </p:nvGraphicFramePr>
        <p:xfrm>
          <a:off x="651596" y="3762894"/>
          <a:ext cx="8048625" cy="2956560"/>
        </p:xfrm>
        <a:graphic>
          <a:graphicData uri="http://schemas.openxmlformats.org/drawingml/2006/table">
            <a:tbl>
              <a:tblPr firstRow="1" bandRow="1">
                <a:tableStyleId>{EB344D84-9AFB-497E-A393-DC336BA19D2E}</a:tableStyleId>
              </a:tblPr>
              <a:tblGrid>
                <a:gridCol w="2076450">
                  <a:extLst>
                    <a:ext uri="{9D8B030D-6E8A-4147-A177-3AD203B41FA5}">
                      <a16:colId xmlns:a16="http://schemas.microsoft.com/office/drawing/2014/main" val="3150736396"/>
                    </a:ext>
                  </a:extLst>
                </a:gridCol>
                <a:gridCol w="5972175">
                  <a:extLst>
                    <a:ext uri="{9D8B030D-6E8A-4147-A177-3AD203B41FA5}">
                      <a16:colId xmlns:a16="http://schemas.microsoft.com/office/drawing/2014/main" val="2702538100"/>
                    </a:ext>
                  </a:extLst>
                </a:gridCol>
              </a:tblGrid>
              <a:tr h="361950">
                <a:tc gridSpan="2">
                  <a:txBody>
                    <a:bodyPr/>
                    <a:lstStyle/>
                    <a:p>
                      <a:pPr fontAlgn="base"/>
                      <a:r>
                        <a:rPr lang="en-US" sz="2000">
                          <a:solidFill>
                            <a:schemeClr val="tx1"/>
                          </a:solidFill>
                          <a:effectLst/>
                        </a:rPr>
                        <a:t>Relevant Requirements​</a:t>
                      </a:r>
                      <a:endParaRPr lang="en-US" sz="1600">
                        <a:solidFill>
                          <a:schemeClr val="tx1"/>
                        </a:solidFill>
                        <a:effectLst/>
                      </a:endParaRPr>
                    </a:p>
                  </a:txBody>
                  <a:tcPr/>
                </a:tc>
                <a:tc hMerge="1">
                  <a:txBody>
                    <a:bodyPr/>
                    <a:lstStyle/>
                    <a:p>
                      <a:endParaRPr lang="en-US"/>
                    </a:p>
                  </a:txBody>
                  <a:tcPr/>
                </a:tc>
                <a:extLst>
                  <a:ext uri="{0D108BD9-81ED-4DB2-BD59-A6C34878D82A}">
                    <a16:rowId xmlns:a16="http://schemas.microsoft.com/office/drawing/2014/main" val="831552413"/>
                  </a:ext>
                </a:extLst>
              </a:tr>
              <a:tr h="361950">
                <a:tc>
                  <a:txBody>
                    <a:bodyPr/>
                    <a:lstStyle/>
                    <a:p>
                      <a:pPr fontAlgn="base"/>
                      <a:r>
                        <a:rPr lang="en-US" sz="1800">
                          <a:effectLst/>
                        </a:rPr>
                        <a:t>FR 1​</a:t>
                      </a:r>
                      <a:endParaRPr lang="en-US" sz="1400">
                        <a:effectLst/>
                      </a:endParaRPr>
                    </a:p>
                  </a:txBody>
                  <a:tcPr/>
                </a:tc>
                <a:tc>
                  <a:txBody>
                    <a:bodyPr/>
                    <a:lstStyle/>
                    <a:p>
                      <a:pPr fontAlgn="base"/>
                      <a:r>
                        <a:rPr lang="en-US" sz="1800">
                          <a:effectLst/>
                        </a:rPr>
                        <a:t>System shall be person-portable.​</a:t>
                      </a:r>
                      <a:endParaRPr lang="en-US" sz="1400">
                        <a:effectLst/>
                      </a:endParaRPr>
                    </a:p>
                  </a:txBody>
                  <a:tcPr/>
                </a:tc>
                <a:extLst>
                  <a:ext uri="{0D108BD9-81ED-4DB2-BD59-A6C34878D82A}">
                    <a16:rowId xmlns:a16="http://schemas.microsoft.com/office/drawing/2014/main" val="1961459994"/>
                  </a:ext>
                </a:extLst>
              </a:tr>
              <a:tr h="361950">
                <a:tc>
                  <a:txBody>
                    <a:bodyPr/>
                    <a:lstStyle/>
                    <a:p>
                      <a:pPr fontAlgn="base"/>
                      <a:r>
                        <a:rPr lang="en-US">
                          <a:effectLst/>
                        </a:rPr>
                        <a:t>FR 2</a:t>
                      </a:r>
                    </a:p>
                  </a:txBody>
                  <a:tcPr/>
                </a:tc>
                <a:tc>
                  <a:txBody>
                    <a:bodyPr/>
                    <a:lstStyle/>
                    <a:p>
                      <a:pPr fontAlgn="base"/>
                      <a:r>
                        <a:rPr lang="en-US" sz="1800">
                          <a:effectLst/>
                        </a:rPr>
                        <a:t>Independently Powered​</a:t>
                      </a:r>
                      <a:endParaRPr lang="en-US">
                        <a:effectLst/>
                      </a:endParaRPr>
                    </a:p>
                  </a:txBody>
                  <a:tcPr/>
                </a:tc>
                <a:extLst>
                  <a:ext uri="{0D108BD9-81ED-4DB2-BD59-A6C34878D82A}">
                    <a16:rowId xmlns:a16="http://schemas.microsoft.com/office/drawing/2014/main" val="1980244473"/>
                  </a:ext>
                </a:extLst>
              </a:tr>
              <a:tr h="36195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effectLst/>
                        </a:rPr>
                        <a:t>FR 3</a:t>
                      </a:r>
                    </a:p>
                  </a:txBody>
                  <a:tcPr/>
                </a:tc>
                <a:tc>
                  <a:txBody>
                    <a:bodyPr/>
                    <a:lstStyle/>
                    <a:p>
                      <a:pPr fontAlgn="base"/>
                      <a:r>
                        <a:rPr lang="en-US" sz="1800">
                          <a:effectLst/>
                        </a:rPr>
                        <a:t>Capture Images of Objects in LEO, MEO, GEO​</a:t>
                      </a:r>
                      <a:endParaRPr lang="en-US">
                        <a:effectLst/>
                      </a:endParaRPr>
                    </a:p>
                  </a:txBody>
                  <a:tcPr/>
                </a:tc>
                <a:extLst>
                  <a:ext uri="{0D108BD9-81ED-4DB2-BD59-A6C34878D82A}">
                    <a16:rowId xmlns:a16="http://schemas.microsoft.com/office/drawing/2014/main" val="2669629545"/>
                  </a:ext>
                </a:extLst>
              </a:tr>
              <a:tr h="36195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effectLst/>
                        </a:rPr>
                        <a:t>FR 4</a:t>
                      </a:r>
                    </a:p>
                  </a:txBody>
                  <a:tcPr/>
                </a:tc>
                <a:tc>
                  <a:txBody>
                    <a:bodyPr/>
                    <a:lstStyle/>
                    <a:p>
                      <a:pPr fontAlgn="base"/>
                      <a:r>
                        <a:rPr lang="en-US" sz="1800">
                          <a:effectLst/>
                        </a:rPr>
                        <a:t>Capable of Processing Tasks​</a:t>
                      </a:r>
                      <a:endParaRPr lang="en-US">
                        <a:effectLst/>
                      </a:endParaRPr>
                    </a:p>
                  </a:txBody>
                  <a:tcPr/>
                </a:tc>
                <a:extLst>
                  <a:ext uri="{0D108BD9-81ED-4DB2-BD59-A6C34878D82A}">
                    <a16:rowId xmlns:a16="http://schemas.microsoft.com/office/drawing/2014/main" val="3064542709"/>
                  </a:ext>
                </a:extLst>
              </a:tr>
              <a:tr h="36195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effectLst/>
                        </a:rPr>
                        <a:t>FR 5</a:t>
                      </a:r>
                    </a:p>
                  </a:txBody>
                  <a:tcPr/>
                </a:tc>
                <a:tc>
                  <a:txBody>
                    <a:bodyPr/>
                    <a:lstStyle/>
                    <a:p>
                      <a:pPr fontAlgn="base"/>
                      <a:r>
                        <a:rPr lang="en-US" sz="1800">
                          <a:effectLst/>
                        </a:rPr>
                        <a:t>Capable of Processing Images​</a:t>
                      </a:r>
                      <a:endParaRPr lang="en-US">
                        <a:effectLst/>
                      </a:endParaRPr>
                    </a:p>
                  </a:txBody>
                  <a:tcPr/>
                </a:tc>
                <a:extLst>
                  <a:ext uri="{0D108BD9-81ED-4DB2-BD59-A6C34878D82A}">
                    <a16:rowId xmlns:a16="http://schemas.microsoft.com/office/drawing/2014/main" val="1396735744"/>
                  </a:ext>
                </a:extLst>
              </a:tr>
              <a:tr h="36195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effectLst/>
                        </a:rPr>
                        <a:t>FR 6</a:t>
                      </a:r>
                    </a:p>
                  </a:txBody>
                  <a:tcPr/>
                </a:tc>
                <a:tc>
                  <a:txBody>
                    <a:bodyPr/>
                    <a:lstStyle/>
                    <a:p>
                      <a:pPr fontAlgn="base"/>
                      <a:r>
                        <a:rPr lang="en-US" sz="1800">
                          <a:effectLst/>
                        </a:rPr>
                        <a:t>Capable of communication with CCAR​</a:t>
                      </a:r>
                      <a:endParaRPr lang="en-US">
                        <a:effectLst/>
                      </a:endParaRPr>
                    </a:p>
                  </a:txBody>
                  <a:tcPr/>
                </a:tc>
                <a:extLst>
                  <a:ext uri="{0D108BD9-81ED-4DB2-BD59-A6C34878D82A}">
                    <a16:rowId xmlns:a16="http://schemas.microsoft.com/office/drawing/2014/main" val="2231891404"/>
                  </a:ext>
                </a:extLst>
              </a:tr>
              <a:tr h="36195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effectLst/>
                        </a:rPr>
                        <a:t>FR 7</a:t>
                      </a:r>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a:effectLst/>
                        </a:rPr>
                        <a:t>Capable of Operation in Boulder​</a:t>
                      </a:r>
                      <a:endParaRPr lang="en-US">
                        <a:effectLst/>
                      </a:endParaRPr>
                    </a:p>
                  </a:txBody>
                  <a:tcPr/>
                </a:tc>
                <a:extLst>
                  <a:ext uri="{0D108BD9-81ED-4DB2-BD59-A6C34878D82A}">
                    <a16:rowId xmlns:a16="http://schemas.microsoft.com/office/drawing/2014/main" val="4447137"/>
                  </a:ext>
                </a:extLst>
              </a:tr>
            </a:tbl>
          </a:graphicData>
        </a:graphic>
      </p:graphicFrame>
    </p:spTree>
    <p:extLst>
      <p:ext uri="{BB962C8B-B14F-4D97-AF65-F5344CB8AC3E}">
        <p14:creationId xmlns:p14="http://schemas.microsoft.com/office/powerpoint/2010/main" val="2441240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1AA6-8CD1-F241-BC38-F99C13E26B8D}"/>
              </a:ext>
            </a:extLst>
          </p:cNvPr>
          <p:cNvSpPr>
            <a:spLocks noGrp="1"/>
          </p:cNvSpPr>
          <p:nvPr>
            <p:ph type="title"/>
          </p:nvPr>
        </p:nvSpPr>
        <p:spPr/>
        <p:txBody>
          <a:bodyPr/>
          <a:lstStyle/>
          <a:p>
            <a:r>
              <a:rPr lang="en-US">
                <a:latin typeface="Arial"/>
                <a:cs typeface="Arial"/>
              </a:rPr>
              <a:t>Full System Test</a:t>
            </a:r>
          </a:p>
        </p:txBody>
      </p:sp>
      <p:sp>
        <p:nvSpPr>
          <p:cNvPr id="3" name="Content Placeholder 2">
            <a:extLst>
              <a:ext uri="{FF2B5EF4-FFF2-40B4-BE49-F238E27FC236}">
                <a16:creationId xmlns:a16="http://schemas.microsoft.com/office/drawing/2014/main" id="{D161C151-2BA5-2C4A-A2BC-67CDF992A142}"/>
              </a:ext>
            </a:extLst>
          </p:cNvPr>
          <p:cNvSpPr>
            <a:spLocks noGrp="1"/>
          </p:cNvSpPr>
          <p:nvPr>
            <p:ph idx="1"/>
          </p:nvPr>
        </p:nvSpPr>
        <p:spPr>
          <a:xfrm>
            <a:off x="188374" y="1017482"/>
            <a:ext cx="5011418" cy="4997577"/>
          </a:xfrm>
        </p:spPr>
        <p:txBody>
          <a:bodyPr/>
          <a:lstStyle/>
          <a:p>
            <a:r>
              <a:rPr lang="en-US" sz="2200">
                <a:latin typeface="Arial"/>
                <a:cs typeface="Arial"/>
              </a:rPr>
              <a:t>Most Important Results</a:t>
            </a:r>
          </a:p>
          <a:p>
            <a:pPr lvl="1"/>
            <a:r>
              <a:rPr lang="en-US" sz="2000">
                <a:latin typeface="Arial"/>
                <a:cs typeface="Arial"/>
              </a:rPr>
              <a:t>Primary mission deliverables:</a:t>
            </a:r>
          </a:p>
          <a:p>
            <a:pPr lvl="2"/>
            <a:r>
              <a:rPr lang="en-US" sz="1700">
                <a:solidFill>
                  <a:srgbClr val="000000"/>
                </a:solidFill>
                <a:latin typeface="Arial"/>
                <a:cs typeface="Arial"/>
              </a:rPr>
              <a:t>Image (with streak) of every tasked object</a:t>
            </a:r>
          </a:p>
          <a:p>
            <a:pPr lvl="2"/>
            <a:r>
              <a:rPr lang="en-US" sz="1700">
                <a:solidFill>
                  <a:srgbClr val="000000"/>
                </a:solidFill>
                <a:latin typeface="Arial"/>
                <a:cs typeface="Arial"/>
              </a:rPr>
              <a:t>RA and dec of start and stop of streak</a:t>
            </a:r>
          </a:p>
          <a:p>
            <a:pPr lvl="2"/>
            <a:r>
              <a:rPr lang="en-US" sz="1700">
                <a:solidFill>
                  <a:srgbClr val="000000"/>
                </a:solidFill>
                <a:latin typeface="Arial"/>
                <a:cs typeface="Arial"/>
              </a:rPr>
              <a:t>Positions of cataloged stars nearest streak </a:t>
            </a:r>
          </a:p>
          <a:p>
            <a:pPr lvl="2"/>
            <a:r>
              <a:rPr lang="en-US" sz="1700">
                <a:solidFill>
                  <a:srgbClr val="000000"/>
                </a:solidFill>
                <a:latin typeface="Arial"/>
                <a:cs typeface="Arial"/>
              </a:rPr>
              <a:t>Start and stop time of each exposure</a:t>
            </a:r>
            <a:endParaRPr lang="en-US" sz="1700">
              <a:solidFill>
                <a:srgbClr val="000000"/>
              </a:solidFill>
            </a:endParaRPr>
          </a:p>
          <a:p>
            <a:pPr lvl="2"/>
            <a:r>
              <a:rPr lang="en-US" sz="1700">
                <a:solidFill>
                  <a:srgbClr val="000000"/>
                </a:solidFill>
                <a:latin typeface="Arial"/>
                <a:cs typeface="Arial"/>
              </a:rPr>
              <a:t>GPS location for each exposure</a:t>
            </a:r>
            <a:endParaRPr lang="en-US" sz="1700">
              <a:solidFill>
                <a:srgbClr val="000000"/>
              </a:solidFill>
            </a:endParaRPr>
          </a:p>
          <a:p>
            <a:pPr lvl="1"/>
            <a:r>
              <a:rPr lang="en-US" sz="2000">
                <a:latin typeface="Arial"/>
                <a:cs typeface="Arial"/>
              </a:rPr>
              <a:t>System performance data:</a:t>
            </a:r>
          </a:p>
          <a:p>
            <a:pPr lvl="2"/>
            <a:r>
              <a:rPr lang="en-US" sz="1700">
                <a:solidFill>
                  <a:srgbClr val="000000"/>
                </a:solidFill>
              </a:rPr>
              <a:t>Environmental data – temperature and humidity</a:t>
            </a:r>
            <a:endParaRPr lang="en-US" sz="1700"/>
          </a:p>
          <a:p>
            <a:pPr lvl="2"/>
            <a:r>
              <a:rPr lang="en-US" sz="1700">
                <a:solidFill>
                  <a:srgbClr val="000000"/>
                </a:solidFill>
              </a:rPr>
              <a:t>Temp sensor data</a:t>
            </a:r>
            <a:endParaRPr lang="en-US" sz="1700"/>
          </a:p>
          <a:p>
            <a:pPr lvl="2"/>
            <a:r>
              <a:rPr lang="en-US" sz="1700">
                <a:solidFill>
                  <a:srgbClr val="000000"/>
                </a:solidFill>
                <a:latin typeface="Arial"/>
                <a:cs typeface="Arial"/>
              </a:rPr>
              <a:t>Average actuation rate</a:t>
            </a:r>
          </a:p>
          <a:p>
            <a:pPr lvl="2"/>
            <a:r>
              <a:rPr lang="en-US" sz="1700">
                <a:solidFill>
                  <a:srgbClr val="000000"/>
                </a:solidFill>
                <a:latin typeface="Arial"/>
                <a:cs typeface="Arial"/>
              </a:rPr>
              <a:t>Processing rate per task</a:t>
            </a:r>
          </a:p>
          <a:p>
            <a:pPr lvl="2"/>
            <a:r>
              <a:rPr lang="en-US" sz="1700">
                <a:solidFill>
                  <a:srgbClr val="000000"/>
                </a:solidFill>
              </a:rPr>
              <a:t>Battery levels for entire mission duration</a:t>
            </a:r>
            <a:endParaRPr lang="en-US" sz="1700"/>
          </a:p>
          <a:p>
            <a:pPr lvl="2"/>
            <a:r>
              <a:rPr lang="en-US" sz="1700" u="sng">
                <a:solidFill>
                  <a:srgbClr val="000000"/>
                </a:solidFill>
              </a:rPr>
              <a:t>List of all captured and missed tasks</a:t>
            </a:r>
            <a:endParaRPr lang="en-US"/>
          </a:p>
        </p:txBody>
      </p:sp>
      <p:pic>
        <p:nvPicPr>
          <p:cNvPr id="16" name="Picture 16" descr="A picture containing object, colorful, grass, star&#10;&#10;Description generated with very high confidence">
            <a:extLst>
              <a:ext uri="{FF2B5EF4-FFF2-40B4-BE49-F238E27FC236}">
                <a16:creationId xmlns:a16="http://schemas.microsoft.com/office/drawing/2014/main" id="{2EAD5CCF-D26D-4550-AA2E-F15CF2596332}"/>
              </a:ext>
            </a:extLst>
          </p:cNvPr>
          <p:cNvPicPr>
            <a:picLocks noChangeAspect="1"/>
          </p:cNvPicPr>
          <p:nvPr/>
        </p:nvPicPr>
        <p:blipFill>
          <a:blip r:embed="rId2"/>
          <a:stretch>
            <a:fillRect/>
          </a:stretch>
        </p:blipFill>
        <p:spPr>
          <a:xfrm>
            <a:off x="5618647" y="3895046"/>
            <a:ext cx="3234407" cy="2289087"/>
          </a:xfrm>
          <a:prstGeom prst="rect">
            <a:avLst/>
          </a:prstGeom>
        </p:spPr>
      </p:pic>
      <p:pic>
        <p:nvPicPr>
          <p:cNvPr id="18" name="Picture 18" descr="A picture containing dark, kite, flying, night&#10;&#10;Description generated with very high confidence">
            <a:extLst>
              <a:ext uri="{FF2B5EF4-FFF2-40B4-BE49-F238E27FC236}">
                <a16:creationId xmlns:a16="http://schemas.microsoft.com/office/drawing/2014/main" id="{3F4EB597-5E06-45BB-9ECD-36E95F0FD420}"/>
              </a:ext>
            </a:extLst>
          </p:cNvPr>
          <p:cNvPicPr>
            <a:picLocks noChangeAspect="1"/>
          </p:cNvPicPr>
          <p:nvPr/>
        </p:nvPicPr>
        <p:blipFill rotWithShape="1">
          <a:blip r:embed="rId3"/>
          <a:srcRect l="16393" t="8613" r="23770" b="25524"/>
          <a:stretch/>
        </p:blipFill>
        <p:spPr>
          <a:xfrm>
            <a:off x="5760343" y="949423"/>
            <a:ext cx="2943854" cy="2530412"/>
          </a:xfrm>
          <a:prstGeom prst="rect">
            <a:avLst/>
          </a:prstGeom>
        </p:spPr>
      </p:pic>
      <p:sp>
        <p:nvSpPr>
          <p:cNvPr id="20" name="TextBox 19">
            <a:extLst>
              <a:ext uri="{FF2B5EF4-FFF2-40B4-BE49-F238E27FC236}">
                <a16:creationId xmlns:a16="http://schemas.microsoft.com/office/drawing/2014/main" id="{3D5FC41D-88D4-49C5-80C9-DF9436C0EFCC}"/>
              </a:ext>
            </a:extLst>
          </p:cNvPr>
          <p:cNvSpPr txBox="1"/>
          <p:nvPr/>
        </p:nvSpPr>
        <p:spPr>
          <a:xfrm>
            <a:off x="5533632" y="6194871"/>
            <a:ext cx="33761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cs typeface="Times New Roman"/>
              </a:rPr>
              <a:t>Solved Astrometry Field</a:t>
            </a:r>
            <a:endParaRPr lang="en-US" sz="1400">
              <a:latin typeface="Arial"/>
              <a:cs typeface="Times New Roman" pitchFamily="18" charset="0"/>
            </a:endParaRPr>
          </a:p>
        </p:txBody>
      </p:sp>
      <p:sp>
        <p:nvSpPr>
          <p:cNvPr id="21" name="TextBox 20">
            <a:extLst>
              <a:ext uri="{FF2B5EF4-FFF2-40B4-BE49-F238E27FC236}">
                <a16:creationId xmlns:a16="http://schemas.microsoft.com/office/drawing/2014/main" id="{BB188629-3B25-4E41-96C6-E51B6B6B6C12}"/>
              </a:ext>
            </a:extLst>
          </p:cNvPr>
          <p:cNvSpPr txBox="1"/>
          <p:nvPr/>
        </p:nvSpPr>
        <p:spPr>
          <a:xfrm>
            <a:off x="5476954" y="3474342"/>
            <a:ext cx="33761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a:cs typeface="Times New Roman"/>
              </a:rPr>
              <a:t>Solved Streak w/ Endpoints </a:t>
            </a:r>
            <a:endParaRPr lang="en-US" sz="1400">
              <a:latin typeface="Arial"/>
              <a:cs typeface="Times New Roman" pitchFamily="18" charset="0"/>
            </a:endParaRPr>
          </a:p>
        </p:txBody>
      </p:sp>
    </p:spTree>
    <p:extLst>
      <p:ext uri="{BB962C8B-B14F-4D97-AF65-F5344CB8AC3E}">
        <p14:creationId xmlns:p14="http://schemas.microsoft.com/office/powerpoint/2010/main" val="2757933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C1A1-113D-4ED0-BAE5-00084BB9F147}"/>
              </a:ext>
            </a:extLst>
          </p:cNvPr>
          <p:cNvSpPr>
            <a:spLocks noGrp="1"/>
          </p:cNvSpPr>
          <p:nvPr>
            <p:ph type="title"/>
          </p:nvPr>
        </p:nvSpPr>
        <p:spPr/>
        <p:txBody>
          <a:bodyPr/>
          <a:lstStyle/>
          <a:p>
            <a:r>
              <a:rPr lang="en-US">
                <a:latin typeface="Arial"/>
                <a:cs typeface="Arial"/>
              </a:rPr>
              <a:t>Full System Test</a:t>
            </a:r>
            <a:endParaRPr lang="en-US"/>
          </a:p>
        </p:txBody>
      </p:sp>
      <p:sp>
        <p:nvSpPr>
          <p:cNvPr id="3" name="Content Placeholder 2">
            <a:extLst>
              <a:ext uri="{FF2B5EF4-FFF2-40B4-BE49-F238E27FC236}">
                <a16:creationId xmlns:a16="http://schemas.microsoft.com/office/drawing/2014/main" id="{52FBC445-8314-492B-93F5-7490D59B0A5A}"/>
              </a:ext>
            </a:extLst>
          </p:cNvPr>
          <p:cNvSpPr>
            <a:spLocks noGrp="1"/>
          </p:cNvSpPr>
          <p:nvPr>
            <p:ph idx="1"/>
          </p:nvPr>
        </p:nvSpPr>
        <p:spPr/>
        <p:txBody>
          <a:bodyPr/>
          <a:lstStyle/>
          <a:p>
            <a:pPr marL="0" indent="0">
              <a:buNone/>
            </a:pPr>
            <a:r>
              <a:rPr lang="en-US" sz="2600"/>
              <a:t>.</a:t>
            </a:r>
          </a:p>
        </p:txBody>
      </p:sp>
      <p:pic>
        <p:nvPicPr>
          <p:cNvPr id="5" name="Picture 6" descr="A close up of a map&#10;&#10;Description generated with high confidence">
            <a:extLst>
              <a:ext uri="{FF2B5EF4-FFF2-40B4-BE49-F238E27FC236}">
                <a16:creationId xmlns:a16="http://schemas.microsoft.com/office/drawing/2014/main" id="{5B2812B3-C8C6-4373-B146-C9080DDEEB75}"/>
              </a:ext>
            </a:extLst>
          </p:cNvPr>
          <p:cNvPicPr>
            <a:picLocks noChangeAspect="1"/>
          </p:cNvPicPr>
          <p:nvPr/>
        </p:nvPicPr>
        <p:blipFill>
          <a:blip r:embed="rId2"/>
          <a:stretch>
            <a:fillRect/>
          </a:stretch>
        </p:blipFill>
        <p:spPr>
          <a:xfrm>
            <a:off x="185456" y="4131269"/>
            <a:ext cx="2840379" cy="2221941"/>
          </a:xfrm>
          <a:prstGeom prst="rect">
            <a:avLst/>
          </a:prstGeom>
        </p:spPr>
      </p:pic>
      <p:pic>
        <p:nvPicPr>
          <p:cNvPr id="7" name="Picture 6" descr="A screenshot of a computer&#10;&#10;Description generated with very high confidence">
            <a:extLst>
              <a:ext uri="{FF2B5EF4-FFF2-40B4-BE49-F238E27FC236}">
                <a16:creationId xmlns:a16="http://schemas.microsoft.com/office/drawing/2014/main" id="{3F25E41A-0FAC-4B52-97EC-485762A95B4B}"/>
              </a:ext>
            </a:extLst>
          </p:cNvPr>
          <p:cNvPicPr>
            <a:picLocks noGrp="1" noChangeAspect="1"/>
          </p:cNvPicPr>
          <p:nvPr/>
        </p:nvPicPr>
        <p:blipFill>
          <a:blip r:embed="rId3"/>
          <a:stretch>
            <a:fillRect/>
          </a:stretch>
        </p:blipFill>
        <p:spPr bwMode="auto">
          <a:xfrm>
            <a:off x="2995401" y="4126757"/>
            <a:ext cx="3202945" cy="227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A screenshot of a cell phone&#10;&#10;Description generated with high confidence">
            <a:extLst>
              <a:ext uri="{FF2B5EF4-FFF2-40B4-BE49-F238E27FC236}">
                <a16:creationId xmlns:a16="http://schemas.microsoft.com/office/drawing/2014/main" id="{1A29643B-1BB6-41AE-903D-3856706EBCD2}"/>
              </a:ext>
            </a:extLst>
          </p:cNvPr>
          <p:cNvPicPr>
            <a:picLocks noChangeAspect="1"/>
          </p:cNvPicPr>
          <p:nvPr/>
        </p:nvPicPr>
        <p:blipFill>
          <a:blip r:embed="rId4"/>
          <a:stretch>
            <a:fillRect/>
          </a:stretch>
        </p:blipFill>
        <p:spPr>
          <a:xfrm>
            <a:off x="5930375" y="4127445"/>
            <a:ext cx="2979357" cy="2230481"/>
          </a:xfrm>
          <a:prstGeom prst="rect">
            <a:avLst/>
          </a:prstGeom>
        </p:spPr>
      </p:pic>
      <p:graphicFrame>
        <p:nvGraphicFramePr>
          <p:cNvPr id="10" name="Table 10">
            <a:extLst>
              <a:ext uri="{FF2B5EF4-FFF2-40B4-BE49-F238E27FC236}">
                <a16:creationId xmlns:a16="http://schemas.microsoft.com/office/drawing/2014/main" id="{37CC7431-B5C7-41F2-8516-67AE2C5E9C7B}"/>
              </a:ext>
            </a:extLst>
          </p:cNvPr>
          <p:cNvGraphicFramePr>
            <a:graphicFrameLocks noGrp="1"/>
          </p:cNvGraphicFramePr>
          <p:nvPr>
            <p:extLst>
              <p:ext uri="{D42A27DB-BD31-4B8C-83A1-F6EECF244321}">
                <p14:modId xmlns:p14="http://schemas.microsoft.com/office/powerpoint/2010/main" val="2731045100"/>
              </p:ext>
            </p:extLst>
          </p:nvPr>
        </p:nvGraphicFramePr>
        <p:xfrm>
          <a:off x="453043" y="911301"/>
          <a:ext cx="8392234" cy="2975262"/>
        </p:xfrm>
        <a:graphic>
          <a:graphicData uri="http://schemas.openxmlformats.org/drawingml/2006/table">
            <a:tbl>
              <a:tblPr firstRow="1" bandRow="1">
                <a:tableStyleId>{EB344D84-9AFB-497E-A393-DC336BA19D2E}</a:tableStyleId>
              </a:tblPr>
              <a:tblGrid>
                <a:gridCol w="1150458">
                  <a:extLst>
                    <a:ext uri="{9D8B030D-6E8A-4147-A177-3AD203B41FA5}">
                      <a16:colId xmlns:a16="http://schemas.microsoft.com/office/drawing/2014/main" val="3649395251"/>
                    </a:ext>
                  </a:extLst>
                </a:gridCol>
                <a:gridCol w="7241776">
                  <a:extLst>
                    <a:ext uri="{9D8B030D-6E8A-4147-A177-3AD203B41FA5}">
                      <a16:colId xmlns:a16="http://schemas.microsoft.com/office/drawing/2014/main" val="2554909314"/>
                    </a:ext>
                  </a:extLst>
                </a:gridCol>
              </a:tblGrid>
              <a:tr h="371909">
                <a:tc gridSpan="2">
                  <a:txBody>
                    <a:bodyPr/>
                    <a:lstStyle/>
                    <a:p>
                      <a:pPr lvl="0">
                        <a:buNone/>
                      </a:pPr>
                      <a:r>
                        <a:rPr lang="en-US">
                          <a:solidFill>
                            <a:schemeClr val="tx1"/>
                          </a:solidFill>
                        </a:rPr>
                        <a:t>Verifiable metrics by Requirement</a:t>
                      </a:r>
                      <a:endParaRPr lang="en-US"/>
                    </a:p>
                  </a:txBody>
                  <a:tcPr/>
                </a:tc>
                <a:tc hMerge="1">
                  <a:txBody>
                    <a:bodyPr/>
                    <a:lstStyle/>
                    <a:p>
                      <a:endParaRPr lang="en-US"/>
                    </a:p>
                  </a:txBody>
                  <a:tcPr/>
                </a:tc>
                <a:extLst>
                  <a:ext uri="{0D108BD9-81ED-4DB2-BD59-A6C34878D82A}">
                    <a16:rowId xmlns:a16="http://schemas.microsoft.com/office/drawing/2014/main" val="1081697615"/>
                  </a:ext>
                </a:extLst>
              </a:tr>
              <a:tr h="371907">
                <a:tc>
                  <a:txBody>
                    <a:bodyPr/>
                    <a:lstStyle/>
                    <a:p>
                      <a:pPr lvl="0">
                        <a:buNone/>
                      </a:pPr>
                      <a:r>
                        <a:rPr lang="en-US"/>
                        <a:t>DR 2.1</a:t>
                      </a:r>
                    </a:p>
                  </a:txBody>
                  <a:tcPr/>
                </a:tc>
                <a:tc>
                  <a:txBody>
                    <a:bodyPr/>
                    <a:lstStyle/>
                    <a:p>
                      <a:pPr lvl="0">
                        <a:buNone/>
                      </a:pPr>
                      <a:r>
                        <a:rPr lang="en-US" sz="1800" b="0" i="0" u="none" strike="noStrike" noProof="0">
                          <a:latin typeface="Arial"/>
                        </a:rPr>
                        <a:t>Capable of operating for a full 10 hours</a:t>
                      </a:r>
                    </a:p>
                  </a:txBody>
                  <a:tcPr/>
                </a:tc>
                <a:extLst>
                  <a:ext uri="{0D108BD9-81ED-4DB2-BD59-A6C34878D82A}">
                    <a16:rowId xmlns:a16="http://schemas.microsoft.com/office/drawing/2014/main" val="1732563273"/>
                  </a:ext>
                </a:extLst>
              </a:tr>
              <a:tr h="371907">
                <a:tc>
                  <a:txBody>
                    <a:bodyPr/>
                    <a:lstStyle/>
                    <a:p>
                      <a:pPr lvl="0">
                        <a:buNone/>
                      </a:pPr>
                      <a:r>
                        <a:rPr lang="en-US"/>
                        <a:t>DR 2.2</a:t>
                      </a:r>
                    </a:p>
                  </a:txBody>
                  <a:tcPr/>
                </a:tc>
                <a:tc>
                  <a:txBody>
                    <a:bodyPr/>
                    <a:lstStyle/>
                    <a:p>
                      <a:pPr lvl="0">
                        <a:buNone/>
                      </a:pPr>
                      <a:r>
                        <a:rPr lang="en-US" sz="1800" b="0" i="0" u="none" strike="noStrike" noProof="0">
                          <a:latin typeface="Arial"/>
                        </a:rPr>
                        <a:t>Capable of recharging within a single day</a:t>
                      </a:r>
                    </a:p>
                  </a:txBody>
                  <a:tcPr/>
                </a:tc>
                <a:extLst>
                  <a:ext uri="{0D108BD9-81ED-4DB2-BD59-A6C34878D82A}">
                    <a16:rowId xmlns:a16="http://schemas.microsoft.com/office/drawing/2014/main" val="50145135"/>
                  </a:ext>
                </a:extLst>
              </a:tr>
              <a:tr h="371908">
                <a:tc>
                  <a:txBody>
                    <a:bodyPr/>
                    <a:lstStyle/>
                    <a:p>
                      <a:pPr lvl="0">
                        <a:buNone/>
                      </a:pPr>
                      <a:r>
                        <a:rPr lang="en-US"/>
                        <a:t>DR 3.1.1</a:t>
                      </a:r>
                    </a:p>
                  </a:txBody>
                  <a:tcPr/>
                </a:tc>
                <a:tc>
                  <a:txBody>
                    <a:bodyPr/>
                    <a:lstStyle/>
                    <a:p>
                      <a:pPr lvl="0">
                        <a:buNone/>
                      </a:pPr>
                      <a:r>
                        <a:rPr lang="en-US" sz="1800" b="0" i="0" u="none" strike="noStrike" noProof="0">
                          <a:latin typeface="Arial"/>
                        </a:rPr>
                        <a:t>Capable of detecting objects with apparent magnitude of 13</a:t>
                      </a:r>
                    </a:p>
                  </a:txBody>
                  <a:tcPr/>
                </a:tc>
                <a:extLst>
                  <a:ext uri="{0D108BD9-81ED-4DB2-BD59-A6C34878D82A}">
                    <a16:rowId xmlns:a16="http://schemas.microsoft.com/office/drawing/2014/main" val="1073214470"/>
                  </a:ext>
                </a:extLst>
              </a:tr>
              <a:tr h="371907">
                <a:tc>
                  <a:txBody>
                    <a:bodyPr/>
                    <a:lstStyle/>
                    <a:p>
                      <a:pPr lvl="0">
                        <a:buNone/>
                      </a:pPr>
                      <a:r>
                        <a:rPr lang="en-US"/>
                        <a:t>DR 3.3</a:t>
                      </a:r>
                    </a:p>
                  </a:txBody>
                  <a:tcPr/>
                </a:tc>
                <a:tc>
                  <a:txBody>
                    <a:bodyPr/>
                    <a:lstStyle/>
                    <a:p>
                      <a:pPr lvl="0">
                        <a:buNone/>
                      </a:pPr>
                      <a:r>
                        <a:rPr lang="en-US" sz="1800" b="0" i="0" u="none" strike="noStrike" noProof="0">
                          <a:latin typeface="Arial"/>
                        </a:rPr>
                        <a:t>Capable of capturing up to 3 tasks per minute</a:t>
                      </a:r>
                    </a:p>
                  </a:txBody>
                  <a:tcPr/>
                </a:tc>
                <a:extLst>
                  <a:ext uri="{0D108BD9-81ED-4DB2-BD59-A6C34878D82A}">
                    <a16:rowId xmlns:a16="http://schemas.microsoft.com/office/drawing/2014/main" val="152593604"/>
                  </a:ext>
                </a:extLst>
              </a:tr>
              <a:tr h="371909">
                <a:tc>
                  <a:txBody>
                    <a:bodyPr/>
                    <a:lstStyle/>
                    <a:p>
                      <a:pPr lvl="0">
                        <a:buNone/>
                      </a:pPr>
                      <a:r>
                        <a:rPr lang="en-US"/>
                        <a:t>DR 5.1.2</a:t>
                      </a:r>
                    </a:p>
                  </a:txBody>
                  <a:tcPr/>
                </a:tc>
                <a:tc>
                  <a:txBody>
                    <a:bodyPr/>
                    <a:lstStyle/>
                    <a:p>
                      <a:pPr lvl="0">
                        <a:buNone/>
                      </a:pPr>
                      <a:r>
                        <a:rPr lang="en-US" sz="1800" b="0" i="0" u="none" strike="noStrike" noProof="0">
                          <a:latin typeface="Arial"/>
                        </a:rPr>
                        <a:t>Identify the 10 catalog stars nearest streak within FOV</a:t>
                      </a:r>
                    </a:p>
                  </a:txBody>
                  <a:tcPr/>
                </a:tc>
                <a:extLst>
                  <a:ext uri="{0D108BD9-81ED-4DB2-BD59-A6C34878D82A}">
                    <a16:rowId xmlns:a16="http://schemas.microsoft.com/office/drawing/2014/main" val="3421115249"/>
                  </a:ext>
                </a:extLst>
              </a:tr>
              <a:tr h="371908">
                <a:tc>
                  <a:txBody>
                    <a:bodyPr/>
                    <a:lstStyle/>
                    <a:p>
                      <a:pPr lvl="0">
                        <a:buNone/>
                      </a:pPr>
                      <a:r>
                        <a:rPr lang="en-US"/>
                        <a:t>DR 5.1.4</a:t>
                      </a:r>
                    </a:p>
                  </a:txBody>
                  <a:tcPr/>
                </a:tc>
                <a:tc>
                  <a:txBody>
                    <a:bodyPr/>
                    <a:lstStyle/>
                    <a:p>
                      <a:pPr lvl="0">
                        <a:buNone/>
                      </a:pPr>
                      <a:r>
                        <a:rPr lang="en-US" sz="1800" b="0" i="0" u="none" strike="noStrike" noProof="0">
                          <a:latin typeface="Arial"/>
                        </a:rPr>
                        <a:t>RA and Dec of object determined with 3-sigma accuracy</a:t>
                      </a:r>
                    </a:p>
                  </a:txBody>
                  <a:tcPr/>
                </a:tc>
                <a:extLst>
                  <a:ext uri="{0D108BD9-81ED-4DB2-BD59-A6C34878D82A}">
                    <a16:rowId xmlns:a16="http://schemas.microsoft.com/office/drawing/2014/main" val="3994318896"/>
                  </a:ext>
                </a:extLst>
              </a:tr>
              <a:tr h="371907">
                <a:tc>
                  <a:txBody>
                    <a:bodyPr/>
                    <a:lstStyle/>
                    <a:p>
                      <a:pPr lvl="0">
                        <a:buNone/>
                      </a:pPr>
                      <a:r>
                        <a:rPr lang="en-US"/>
                        <a:t>DR 7.1</a:t>
                      </a:r>
                    </a:p>
                  </a:txBody>
                  <a:tcPr/>
                </a:tc>
                <a:tc>
                  <a:txBody>
                    <a:bodyPr/>
                    <a:lstStyle/>
                    <a:p>
                      <a:pPr lvl="0">
                        <a:buNone/>
                      </a:pPr>
                      <a:r>
                        <a:rPr lang="en-US" sz="1800" b="0" i="0" u="none" strike="noStrike" noProof="0">
                          <a:latin typeface="Arial"/>
                        </a:rPr>
                        <a:t>System shall remain above dew point</a:t>
                      </a:r>
                    </a:p>
                  </a:txBody>
                  <a:tcPr/>
                </a:tc>
                <a:extLst>
                  <a:ext uri="{0D108BD9-81ED-4DB2-BD59-A6C34878D82A}">
                    <a16:rowId xmlns:a16="http://schemas.microsoft.com/office/drawing/2014/main" val="3806200882"/>
                  </a:ext>
                </a:extLst>
              </a:tr>
            </a:tbl>
          </a:graphicData>
        </a:graphic>
      </p:graphicFrame>
    </p:spTree>
    <p:extLst>
      <p:ext uri="{BB962C8B-B14F-4D97-AF65-F5344CB8AC3E}">
        <p14:creationId xmlns:p14="http://schemas.microsoft.com/office/powerpoint/2010/main" val="2430196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C8E3-ABAA-44A6-B4FD-883527DEA7BA}"/>
              </a:ext>
            </a:extLst>
          </p:cNvPr>
          <p:cNvSpPr>
            <a:spLocks noGrp="1"/>
          </p:cNvSpPr>
          <p:nvPr>
            <p:ph type="title"/>
          </p:nvPr>
        </p:nvSpPr>
        <p:spPr/>
        <p:txBody>
          <a:bodyPr/>
          <a:lstStyle/>
          <a:p>
            <a:r>
              <a:rPr lang="en-US">
                <a:latin typeface="Arial"/>
                <a:cs typeface="Arial"/>
              </a:rPr>
              <a:t>Presentation Overview</a:t>
            </a:r>
            <a:endParaRPr lang="en-US"/>
          </a:p>
        </p:txBody>
      </p:sp>
      <p:sp>
        <p:nvSpPr>
          <p:cNvPr id="3" name="Content Placeholder 2">
            <a:extLst>
              <a:ext uri="{FF2B5EF4-FFF2-40B4-BE49-F238E27FC236}">
                <a16:creationId xmlns:a16="http://schemas.microsoft.com/office/drawing/2014/main" id="{5DC04CAF-D646-4B38-B987-D60026024655}"/>
              </a:ext>
            </a:extLst>
          </p:cNvPr>
          <p:cNvSpPr>
            <a:spLocks noGrp="1"/>
          </p:cNvSpPr>
          <p:nvPr>
            <p:ph idx="1"/>
          </p:nvPr>
        </p:nvSpPr>
        <p:spPr>
          <a:xfrm>
            <a:off x="349203" y="1081214"/>
            <a:ext cx="8449519" cy="5195949"/>
          </a:xfrm>
        </p:spPr>
        <p:txBody>
          <a:bodyPr/>
          <a:lstStyle/>
          <a:p>
            <a:r>
              <a:rPr lang="en-US">
                <a:solidFill>
                  <a:schemeClr val="bg2"/>
                </a:solidFill>
                <a:latin typeface="Arial"/>
                <a:cs typeface="Arial"/>
              </a:rPr>
              <a:t>Project Purpose and Objectives</a:t>
            </a:r>
          </a:p>
          <a:p>
            <a:r>
              <a:rPr lang="en-US">
                <a:solidFill>
                  <a:schemeClr val="bg2"/>
                </a:solidFill>
                <a:latin typeface="Arial"/>
                <a:cs typeface="Arial"/>
              </a:rPr>
              <a:t>Design Description</a:t>
            </a:r>
            <a:endParaRPr lang="en-US">
              <a:solidFill>
                <a:schemeClr val="bg2"/>
              </a:solidFill>
            </a:endParaRPr>
          </a:p>
          <a:p>
            <a:r>
              <a:rPr lang="en-US">
                <a:solidFill>
                  <a:schemeClr val="bg2"/>
                </a:solidFill>
                <a:latin typeface="Arial"/>
                <a:cs typeface="Arial"/>
              </a:rPr>
              <a:t>Test Overview, Results, and Analysis</a:t>
            </a:r>
            <a:endParaRPr lang="en-US">
              <a:solidFill>
                <a:schemeClr val="bg2"/>
              </a:solidFill>
            </a:endParaRPr>
          </a:p>
          <a:p>
            <a:r>
              <a:rPr lang="en-US">
                <a:latin typeface="Arial"/>
                <a:cs typeface="Arial"/>
              </a:rPr>
              <a:t>Systems Engineering</a:t>
            </a:r>
          </a:p>
          <a:p>
            <a:r>
              <a:rPr lang="en-US">
                <a:solidFill>
                  <a:schemeClr val="bg2"/>
                </a:solidFill>
                <a:latin typeface="Arial"/>
                <a:cs typeface="Arial"/>
              </a:rPr>
              <a:t>Project Management</a:t>
            </a:r>
          </a:p>
        </p:txBody>
      </p:sp>
    </p:spTree>
    <p:extLst>
      <p:ext uri="{BB962C8B-B14F-4D97-AF65-F5344CB8AC3E}">
        <p14:creationId xmlns:p14="http://schemas.microsoft.com/office/powerpoint/2010/main" val="3771823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793C20-3F2F-0746-9526-C9ED5490F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6475"/>
            <a:ext cx="4347148" cy="3260361"/>
          </a:xfrm>
          <a:prstGeom prst="rect">
            <a:avLst/>
          </a:prstGeom>
        </p:spPr>
      </p:pic>
      <p:pic>
        <p:nvPicPr>
          <p:cNvPr id="37" name="Picture 36">
            <a:extLst>
              <a:ext uri="{FF2B5EF4-FFF2-40B4-BE49-F238E27FC236}">
                <a16:creationId xmlns:a16="http://schemas.microsoft.com/office/drawing/2014/main" id="{413B49D8-31BF-3644-BB9D-314DDBC74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9198" y="3852612"/>
            <a:ext cx="5839281" cy="1773061"/>
          </a:xfrm>
          <a:prstGeom prst="rect">
            <a:avLst/>
          </a:prstGeom>
        </p:spPr>
      </p:pic>
      <p:sp>
        <p:nvSpPr>
          <p:cNvPr id="2" name="Title 1">
            <a:extLst>
              <a:ext uri="{FF2B5EF4-FFF2-40B4-BE49-F238E27FC236}">
                <a16:creationId xmlns:a16="http://schemas.microsoft.com/office/drawing/2014/main" id="{014499DF-CE3F-47C0-81BD-8F6DC153DE37}"/>
              </a:ext>
            </a:extLst>
          </p:cNvPr>
          <p:cNvSpPr>
            <a:spLocks noGrp="1"/>
          </p:cNvSpPr>
          <p:nvPr>
            <p:ph type="title"/>
          </p:nvPr>
        </p:nvSpPr>
        <p:spPr/>
        <p:txBody>
          <a:bodyPr/>
          <a:lstStyle/>
          <a:p>
            <a:r>
              <a:rPr lang="en-US">
                <a:latin typeface="Arial"/>
                <a:cs typeface="Arial"/>
              </a:rPr>
              <a:t>Systems Engineering Approach</a:t>
            </a:r>
            <a:endParaRPr lang="en-US"/>
          </a:p>
        </p:txBody>
      </p:sp>
      <p:sp>
        <p:nvSpPr>
          <p:cNvPr id="24" name="TextBox 23">
            <a:extLst>
              <a:ext uri="{FF2B5EF4-FFF2-40B4-BE49-F238E27FC236}">
                <a16:creationId xmlns:a16="http://schemas.microsoft.com/office/drawing/2014/main" id="{61B3D706-D7C9-4925-98A4-E58AA05852CC}"/>
              </a:ext>
            </a:extLst>
          </p:cNvPr>
          <p:cNvSpPr txBox="1"/>
          <p:nvPr/>
        </p:nvSpPr>
        <p:spPr>
          <a:xfrm>
            <a:off x="8451273" y="6206836"/>
            <a:ext cx="9282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a:latin typeface="Arial"/>
                <a:cs typeface="Times New Roman"/>
              </a:rPr>
              <a:t>[xx]</a:t>
            </a:r>
          </a:p>
        </p:txBody>
      </p:sp>
      <p:pic>
        <p:nvPicPr>
          <p:cNvPr id="5" name="Picture 4">
            <a:extLst>
              <a:ext uri="{FF2B5EF4-FFF2-40B4-BE49-F238E27FC236}">
                <a16:creationId xmlns:a16="http://schemas.microsoft.com/office/drawing/2014/main" id="{F8125B1D-7A62-2E40-9195-617FD495D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243" y="2891527"/>
            <a:ext cx="4974258" cy="3373923"/>
          </a:xfrm>
          <a:prstGeom prst="rect">
            <a:avLst/>
          </a:prstGeom>
        </p:spPr>
      </p:pic>
      <p:pic>
        <p:nvPicPr>
          <p:cNvPr id="7" name="Picture 6">
            <a:extLst>
              <a:ext uri="{FF2B5EF4-FFF2-40B4-BE49-F238E27FC236}">
                <a16:creationId xmlns:a16="http://schemas.microsoft.com/office/drawing/2014/main" id="{72C213F5-B790-114E-B8EB-C8DE324FCA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6074" y="2891527"/>
            <a:ext cx="2814158" cy="3626613"/>
          </a:xfrm>
          <a:prstGeom prst="rect">
            <a:avLst/>
          </a:prstGeom>
        </p:spPr>
      </p:pic>
      <p:pic>
        <p:nvPicPr>
          <p:cNvPr id="9" name="Picture 8">
            <a:extLst>
              <a:ext uri="{FF2B5EF4-FFF2-40B4-BE49-F238E27FC236}">
                <a16:creationId xmlns:a16="http://schemas.microsoft.com/office/drawing/2014/main" id="{454BC213-4F31-D949-9372-35088EABB4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1095" y="2891527"/>
            <a:ext cx="2821362" cy="3626613"/>
          </a:xfrm>
          <a:prstGeom prst="rect">
            <a:avLst/>
          </a:prstGeom>
        </p:spPr>
      </p:pic>
      <p:pic>
        <p:nvPicPr>
          <p:cNvPr id="17" name="Picture 16">
            <a:extLst>
              <a:ext uri="{FF2B5EF4-FFF2-40B4-BE49-F238E27FC236}">
                <a16:creationId xmlns:a16="http://schemas.microsoft.com/office/drawing/2014/main" id="{E4EA6FEB-EE72-C14B-9C40-942130A18C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0384" y="4440747"/>
            <a:ext cx="4520889" cy="1753793"/>
          </a:xfrm>
          <a:prstGeom prst="rect">
            <a:avLst/>
          </a:prstGeom>
        </p:spPr>
      </p:pic>
      <p:pic>
        <p:nvPicPr>
          <p:cNvPr id="13" name="Picture 12">
            <a:extLst>
              <a:ext uri="{FF2B5EF4-FFF2-40B4-BE49-F238E27FC236}">
                <a16:creationId xmlns:a16="http://schemas.microsoft.com/office/drawing/2014/main" id="{25642C13-4121-554A-9B6E-87999CF8C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683" y="2887861"/>
            <a:ext cx="3807470" cy="2041189"/>
          </a:xfrm>
          <a:prstGeom prst="rect">
            <a:avLst/>
          </a:prstGeom>
        </p:spPr>
      </p:pic>
      <p:pic>
        <p:nvPicPr>
          <p:cNvPr id="15" name="Picture 14">
            <a:extLst>
              <a:ext uri="{FF2B5EF4-FFF2-40B4-BE49-F238E27FC236}">
                <a16:creationId xmlns:a16="http://schemas.microsoft.com/office/drawing/2014/main" id="{9111FD23-A3B9-A145-8432-5112357A3A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2430" y="2210603"/>
            <a:ext cx="3947902" cy="1471744"/>
          </a:xfrm>
          <a:prstGeom prst="rect">
            <a:avLst/>
          </a:prstGeom>
        </p:spPr>
      </p:pic>
      <p:pic>
        <p:nvPicPr>
          <p:cNvPr id="19" name="Picture 18">
            <a:extLst>
              <a:ext uri="{FF2B5EF4-FFF2-40B4-BE49-F238E27FC236}">
                <a16:creationId xmlns:a16="http://schemas.microsoft.com/office/drawing/2014/main" id="{4F0B072C-BBD6-2444-9160-57FC4E124B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92335" y="2881249"/>
            <a:ext cx="4304414" cy="1871828"/>
          </a:xfrm>
          <a:prstGeom prst="rect">
            <a:avLst/>
          </a:prstGeom>
        </p:spPr>
      </p:pic>
      <p:pic>
        <p:nvPicPr>
          <p:cNvPr id="21" name="Picture 20">
            <a:extLst>
              <a:ext uri="{FF2B5EF4-FFF2-40B4-BE49-F238E27FC236}">
                <a16:creationId xmlns:a16="http://schemas.microsoft.com/office/drawing/2014/main" id="{204FAC8E-4ABF-844A-B6F3-EF5B06F2B5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422" y="3682347"/>
            <a:ext cx="3954658" cy="2715245"/>
          </a:xfrm>
          <a:prstGeom prst="rect">
            <a:avLst/>
          </a:prstGeom>
        </p:spPr>
      </p:pic>
      <p:pic>
        <p:nvPicPr>
          <p:cNvPr id="25" name="Picture 24">
            <a:extLst>
              <a:ext uri="{FF2B5EF4-FFF2-40B4-BE49-F238E27FC236}">
                <a16:creationId xmlns:a16="http://schemas.microsoft.com/office/drawing/2014/main" id="{AFB2E846-AC07-7A46-8561-54C7C6F9D5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93557" y="5065406"/>
            <a:ext cx="4729834" cy="1278807"/>
          </a:xfrm>
          <a:prstGeom prst="rect">
            <a:avLst/>
          </a:prstGeom>
        </p:spPr>
      </p:pic>
      <p:pic>
        <p:nvPicPr>
          <p:cNvPr id="27" name="Picture 26">
            <a:extLst>
              <a:ext uri="{FF2B5EF4-FFF2-40B4-BE49-F238E27FC236}">
                <a16:creationId xmlns:a16="http://schemas.microsoft.com/office/drawing/2014/main" id="{AF46DEA2-C8B7-834C-8EE7-543CCD41745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44042" y="1222984"/>
            <a:ext cx="5401896" cy="3530093"/>
          </a:xfrm>
          <a:prstGeom prst="rect">
            <a:avLst/>
          </a:prstGeom>
        </p:spPr>
      </p:pic>
      <p:pic>
        <p:nvPicPr>
          <p:cNvPr id="29" name="Picture 28">
            <a:extLst>
              <a:ext uri="{FF2B5EF4-FFF2-40B4-BE49-F238E27FC236}">
                <a16:creationId xmlns:a16="http://schemas.microsoft.com/office/drawing/2014/main" id="{DE96B930-6B03-6843-8C70-000B2183D9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5714" y="3193871"/>
            <a:ext cx="5344316" cy="2952189"/>
          </a:xfrm>
          <a:prstGeom prst="rect">
            <a:avLst/>
          </a:prstGeom>
        </p:spPr>
      </p:pic>
      <p:pic>
        <p:nvPicPr>
          <p:cNvPr id="31" name="Picture 30">
            <a:extLst>
              <a:ext uri="{FF2B5EF4-FFF2-40B4-BE49-F238E27FC236}">
                <a16:creationId xmlns:a16="http://schemas.microsoft.com/office/drawing/2014/main" id="{5ACB51FE-6E88-844A-A80C-A4CA009478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28263" y="990366"/>
            <a:ext cx="3911104" cy="2952690"/>
          </a:xfrm>
          <a:prstGeom prst="rect">
            <a:avLst/>
          </a:prstGeom>
        </p:spPr>
      </p:pic>
      <p:pic>
        <p:nvPicPr>
          <p:cNvPr id="33" name="Picture 32">
            <a:extLst>
              <a:ext uri="{FF2B5EF4-FFF2-40B4-BE49-F238E27FC236}">
                <a16:creationId xmlns:a16="http://schemas.microsoft.com/office/drawing/2014/main" id="{DC5E98FB-67C4-E647-AE66-A1E976A2FC7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580" y="3602024"/>
            <a:ext cx="4737376" cy="2998619"/>
          </a:xfrm>
          <a:prstGeom prst="rect">
            <a:avLst/>
          </a:prstGeom>
        </p:spPr>
      </p:pic>
      <p:pic>
        <p:nvPicPr>
          <p:cNvPr id="35" name="Picture 34">
            <a:extLst>
              <a:ext uri="{FF2B5EF4-FFF2-40B4-BE49-F238E27FC236}">
                <a16:creationId xmlns:a16="http://schemas.microsoft.com/office/drawing/2014/main" id="{BAC6CC14-6EAB-5D45-9E46-97FDFC99AF1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35116" y="3896014"/>
            <a:ext cx="4672018" cy="2625792"/>
          </a:xfrm>
          <a:prstGeom prst="rect">
            <a:avLst/>
          </a:prstGeom>
        </p:spPr>
      </p:pic>
      <p:pic>
        <p:nvPicPr>
          <p:cNvPr id="39" name="Picture 38">
            <a:extLst>
              <a:ext uri="{FF2B5EF4-FFF2-40B4-BE49-F238E27FC236}">
                <a16:creationId xmlns:a16="http://schemas.microsoft.com/office/drawing/2014/main" id="{8717CA97-842C-5B49-88C4-0CE698B386E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7354" y="3184231"/>
            <a:ext cx="4218602" cy="3163952"/>
          </a:xfrm>
          <a:prstGeom prst="rect">
            <a:avLst/>
          </a:prstGeom>
        </p:spPr>
      </p:pic>
      <p:pic>
        <p:nvPicPr>
          <p:cNvPr id="41" name="Picture 40">
            <a:extLst>
              <a:ext uri="{FF2B5EF4-FFF2-40B4-BE49-F238E27FC236}">
                <a16:creationId xmlns:a16="http://schemas.microsoft.com/office/drawing/2014/main" id="{C2C58152-ADCE-3444-AE87-9E707ADD341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5101" y="3432748"/>
            <a:ext cx="4401612" cy="3120451"/>
          </a:xfrm>
          <a:prstGeom prst="rect">
            <a:avLst/>
          </a:prstGeom>
        </p:spPr>
      </p:pic>
      <p:pic>
        <p:nvPicPr>
          <p:cNvPr id="43" name="Picture 42">
            <a:extLst>
              <a:ext uri="{FF2B5EF4-FFF2-40B4-BE49-F238E27FC236}">
                <a16:creationId xmlns:a16="http://schemas.microsoft.com/office/drawing/2014/main" id="{00FD7B4F-0B6C-6642-9EFE-9C853C305E1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37600" y="2791489"/>
            <a:ext cx="3096306" cy="4011274"/>
          </a:xfrm>
          <a:prstGeom prst="rect">
            <a:avLst/>
          </a:prstGeom>
        </p:spPr>
      </p:pic>
      <p:pic>
        <p:nvPicPr>
          <p:cNvPr id="45" name="Picture 44">
            <a:extLst>
              <a:ext uri="{FF2B5EF4-FFF2-40B4-BE49-F238E27FC236}">
                <a16:creationId xmlns:a16="http://schemas.microsoft.com/office/drawing/2014/main" id="{F413B68E-55C2-4841-8BCD-D7552C82DF9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153912" y="2926299"/>
            <a:ext cx="3044730" cy="3942535"/>
          </a:xfrm>
          <a:prstGeom prst="rect">
            <a:avLst/>
          </a:prstGeom>
        </p:spPr>
      </p:pic>
      <p:pic>
        <p:nvPicPr>
          <p:cNvPr id="47" name="Picture 46">
            <a:extLst>
              <a:ext uri="{FF2B5EF4-FFF2-40B4-BE49-F238E27FC236}">
                <a16:creationId xmlns:a16="http://schemas.microsoft.com/office/drawing/2014/main" id="{BAB2668D-D7B3-1E4A-BA2C-EAC19AA3C16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31609" y="760551"/>
            <a:ext cx="3442707" cy="4448359"/>
          </a:xfrm>
          <a:prstGeom prst="rect">
            <a:avLst/>
          </a:prstGeom>
        </p:spPr>
      </p:pic>
      <p:pic>
        <p:nvPicPr>
          <p:cNvPr id="49" name="Picture 48">
            <a:extLst>
              <a:ext uri="{FF2B5EF4-FFF2-40B4-BE49-F238E27FC236}">
                <a16:creationId xmlns:a16="http://schemas.microsoft.com/office/drawing/2014/main" id="{03DED446-4425-C442-B48F-5B1877CC5B7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79925" y="760551"/>
            <a:ext cx="3464654" cy="4474564"/>
          </a:xfrm>
          <a:prstGeom prst="rect">
            <a:avLst/>
          </a:prstGeom>
        </p:spPr>
      </p:pic>
      <p:pic>
        <p:nvPicPr>
          <p:cNvPr id="51" name="Picture 50">
            <a:extLst>
              <a:ext uri="{FF2B5EF4-FFF2-40B4-BE49-F238E27FC236}">
                <a16:creationId xmlns:a16="http://schemas.microsoft.com/office/drawing/2014/main" id="{99E77D06-9B67-6344-9DAB-A782F6DF2D5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24851" y="3873467"/>
            <a:ext cx="4794782" cy="2350383"/>
          </a:xfrm>
          <a:prstGeom prst="rect">
            <a:avLst/>
          </a:prstGeom>
        </p:spPr>
      </p:pic>
      <p:pic>
        <p:nvPicPr>
          <p:cNvPr id="53" name="Picture 52">
            <a:extLst>
              <a:ext uri="{FF2B5EF4-FFF2-40B4-BE49-F238E27FC236}">
                <a16:creationId xmlns:a16="http://schemas.microsoft.com/office/drawing/2014/main" id="{289F0C8D-7484-8740-B6E9-6B06BECAC8E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24132" y="3727397"/>
            <a:ext cx="2937870" cy="2912397"/>
          </a:xfrm>
          <a:prstGeom prst="rect">
            <a:avLst/>
          </a:prstGeom>
        </p:spPr>
      </p:pic>
      <p:pic>
        <p:nvPicPr>
          <p:cNvPr id="55" name="Picture 54">
            <a:extLst>
              <a:ext uri="{FF2B5EF4-FFF2-40B4-BE49-F238E27FC236}">
                <a16:creationId xmlns:a16="http://schemas.microsoft.com/office/drawing/2014/main" id="{4458D636-626D-F745-9DB4-12CD1BDA068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960780" y="2024487"/>
            <a:ext cx="4076886" cy="1406774"/>
          </a:xfrm>
          <a:prstGeom prst="rect">
            <a:avLst/>
          </a:prstGeom>
        </p:spPr>
      </p:pic>
      <p:pic>
        <p:nvPicPr>
          <p:cNvPr id="57" name="Picture 56">
            <a:extLst>
              <a:ext uri="{FF2B5EF4-FFF2-40B4-BE49-F238E27FC236}">
                <a16:creationId xmlns:a16="http://schemas.microsoft.com/office/drawing/2014/main" id="{BA584906-44FD-3640-8331-F76D7CAA1D6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0" y="3252139"/>
            <a:ext cx="4858381" cy="3000396"/>
          </a:xfrm>
          <a:prstGeom prst="rect">
            <a:avLst/>
          </a:prstGeom>
        </p:spPr>
      </p:pic>
      <p:pic>
        <p:nvPicPr>
          <p:cNvPr id="59" name="Picture 58">
            <a:extLst>
              <a:ext uri="{FF2B5EF4-FFF2-40B4-BE49-F238E27FC236}">
                <a16:creationId xmlns:a16="http://schemas.microsoft.com/office/drawing/2014/main" id="{25EA9A92-B546-7246-8FED-007EE036660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687695" y="3252360"/>
            <a:ext cx="4585927" cy="3283310"/>
          </a:xfrm>
          <a:prstGeom prst="rect">
            <a:avLst/>
          </a:prstGeom>
        </p:spPr>
      </p:pic>
      <p:pic>
        <p:nvPicPr>
          <p:cNvPr id="61" name="Picture 60">
            <a:extLst>
              <a:ext uri="{FF2B5EF4-FFF2-40B4-BE49-F238E27FC236}">
                <a16:creationId xmlns:a16="http://schemas.microsoft.com/office/drawing/2014/main" id="{D3BDA0D0-D1D6-834E-9F68-383D0605F76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17951" y="2836296"/>
            <a:ext cx="4915901" cy="3127905"/>
          </a:xfrm>
          <a:prstGeom prst="rect">
            <a:avLst/>
          </a:prstGeom>
        </p:spPr>
      </p:pic>
      <p:pic>
        <p:nvPicPr>
          <p:cNvPr id="63" name="Picture 62">
            <a:extLst>
              <a:ext uri="{FF2B5EF4-FFF2-40B4-BE49-F238E27FC236}">
                <a16:creationId xmlns:a16="http://schemas.microsoft.com/office/drawing/2014/main" id="{7CDB2F9B-1049-4041-A710-9051BD3A502B}"/>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015" y="1796807"/>
            <a:ext cx="5557170" cy="3619134"/>
          </a:xfrm>
          <a:prstGeom prst="rect">
            <a:avLst/>
          </a:prstGeom>
        </p:spPr>
      </p:pic>
      <p:pic>
        <p:nvPicPr>
          <p:cNvPr id="65" name="Picture 64">
            <a:extLst>
              <a:ext uri="{FF2B5EF4-FFF2-40B4-BE49-F238E27FC236}">
                <a16:creationId xmlns:a16="http://schemas.microsoft.com/office/drawing/2014/main" id="{BBF69454-3FC7-B545-9BC4-52DB3C87E92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159184" y="4206400"/>
            <a:ext cx="3929136" cy="2447576"/>
          </a:xfrm>
          <a:prstGeom prst="rect">
            <a:avLst/>
          </a:prstGeom>
        </p:spPr>
      </p:pic>
      <p:sp>
        <p:nvSpPr>
          <p:cNvPr id="3" name="Right Arrow 2">
            <a:extLst>
              <a:ext uri="{FF2B5EF4-FFF2-40B4-BE49-F238E27FC236}">
                <a16:creationId xmlns:a16="http://schemas.microsoft.com/office/drawing/2014/main" id="{D4452681-7BDE-5E43-9018-CD5C939179DA}"/>
              </a:ext>
            </a:extLst>
          </p:cNvPr>
          <p:cNvSpPr/>
          <p:nvPr/>
        </p:nvSpPr>
        <p:spPr bwMode="auto">
          <a:xfrm>
            <a:off x="1113418" y="1444718"/>
            <a:ext cx="1270676" cy="479866"/>
          </a:xfrm>
          <a:prstGeom prst="rightArrow">
            <a:avLst/>
          </a:prstGeom>
          <a:solidFill>
            <a:srgbClr val="CFB87D"/>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i="0" u="none" strike="noStrike" normalizeH="0" baseline="0">
              <a:ln>
                <a:solidFill>
                  <a:sysClr val="windowText" lastClr="000000"/>
                </a:solidFill>
              </a:ln>
              <a:solidFill>
                <a:sysClr val="windowText" lastClr="000000"/>
              </a:solidFill>
              <a:latin typeface="Times New Roman" pitchFamily="18" charset="0"/>
            </a:endParaRPr>
          </a:p>
        </p:txBody>
      </p:sp>
      <p:pic>
        <p:nvPicPr>
          <p:cNvPr id="6" name="Picture 5">
            <a:extLst>
              <a:ext uri="{FF2B5EF4-FFF2-40B4-BE49-F238E27FC236}">
                <a16:creationId xmlns:a16="http://schemas.microsoft.com/office/drawing/2014/main" id="{5DBA52B8-F732-004D-9690-7860706566D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4921" y="4261965"/>
            <a:ext cx="3624875" cy="2381390"/>
          </a:xfrm>
          <a:prstGeom prst="rect">
            <a:avLst/>
          </a:prstGeom>
        </p:spPr>
      </p:pic>
      <p:pic>
        <p:nvPicPr>
          <p:cNvPr id="10" name="Picture 9">
            <a:extLst>
              <a:ext uri="{FF2B5EF4-FFF2-40B4-BE49-F238E27FC236}">
                <a16:creationId xmlns:a16="http://schemas.microsoft.com/office/drawing/2014/main" id="{457B8337-9786-FB4E-9822-900BA36DF16B}"/>
              </a:ext>
            </a:extLst>
          </p:cNvPr>
          <p:cNvPicPr>
            <a:picLocks noChangeAspect="1"/>
          </p:cNvPicPr>
          <p:nvPr/>
        </p:nvPicPr>
        <p:blipFill rotWithShape="1">
          <a:blip r:embed="rId34">
            <a:extLst>
              <a:ext uri="{28A0092B-C50C-407E-A947-70E740481C1C}">
                <a14:useLocalDpi xmlns:a14="http://schemas.microsoft.com/office/drawing/2010/main" val="0"/>
              </a:ext>
            </a:extLst>
          </a:blip>
          <a:srcRect t="34083"/>
          <a:stretch/>
        </p:blipFill>
        <p:spPr>
          <a:xfrm>
            <a:off x="3772375" y="4724388"/>
            <a:ext cx="3565864" cy="1942587"/>
          </a:xfrm>
          <a:prstGeom prst="rect">
            <a:avLst/>
          </a:prstGeom>
        </p:spPr>
      </p:pic>
      <p:pic>
        <p:nvPicPr>
          <p:cNvPr id="14" name="Picture 13">
            <a:extLst>
              <a:ext uri="{FF2B5EF4-FFF2-40B4-BE49-F238E27FC236}">
                <a16:creationId xmlns:a16="http://schemas.microsoft.com/office/drawing/2014/main" id="{041F70A1-2B9E-DD4E-9877-DE01442C2F0E}"/>
              </a:ext>
            </a:extLst>
          </p:cNvPr>
          <p:cNvPicPr>
            <a:picLocks noChangeAspect="1"/>
          </p:cNvPicPr>
          <p:nvPr/>
        </p:nvPicPr>
        <p:blipFill rotWithShape="1">
          <a:blip r:embed="rId35">
            <a:extLst>
              <a:ext uri="{28A0092B-C50C-407E-A947-70E740481C1C}">
                <a14:useLocalDpi xmlns:a14="http://schemas.microsoft.com/office/drawing/2010/main" val="0"/>
              </a:ext>
            </a:extLst>
          </a:blip>
          <a:srcRect l="8309"/>
          <a:stretch/>
        </p:blipFill>
        <p:spPr>
          <a:xfrm>
            <a:off x="5945176" y="1783480"/>
            <a:ext cx="3690572" cy="2819193"/>
          </a:xfrm>
          <a:prstGeom prst="rect">
            <a:avLst/>
          </a:prstGeom>
        </p:spPr>
      </p:pic>
      <p:sp>
        <p:nvSpPr>
          <p:cNvPr id="16" name="Right Arrow 15">
            <a:extLst>
              <a:ext uri="{FF2B5EF4-FFF2-40B4-BE49-F238E27FC236}">
                <a16:creationId xmlns:a16="http://schemas.microsoft.com/office/drawing/2014/main" id="{7ABCCBED-D1F7-DA48-9941-17F8B0458134}"/>
              </a:ext>
            </a:extLst>
          </p:cNvPr>
          <p:cNvSpPr/>
          <p:nvPr/>
        </p:nvSpPr>
        <p:spPr bwMode="auto">
          <a:xfrm rot="10800000">
            <a:off x="6535992" y="2131711"/>
            <a:ext cx="1347233" cy="518053"/>
          </a:xfrm>
          <a:prstGeom prst="rightArrow">
            <a:avLst/>
          </a:prstGeom>
          <a:solidFill>
            <a:srgbClr val="CFB87D"/>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i="0" u="none" strike="noStrike" normalizeH="0" baseline="0">
              <a:latin typeface="Times New Roman" pitchFamily="18" charset="0"/>
            </a:endParaRPr>
          </a:p>
        </p:txBody>
      </p:sp>
      <p:pic>
        <p:nvPicPr>
          <p:cNvPr id="22" name="Picture 22" descr="A close up of text on a black background&#10;&#10;Description generated with very high confidence">
            <a:extLst>
              <a:ext uri="{FF2B5EF4-FFF2-40B4-BE49-F238E27FC236}">
                <a16:creationId xmlns:a16="http://schemas.microsoft.com/office/drawing/2014/main" id="{55768FB7-CE4A-44C0-9100-404790DC071A}"/>
              </a:ext>
            </a:extLst>
          </p:cNvPr>
          <p:cNvPicPr>
            <a:picLocks noGrp="1" noChangeAspect="1"/>
          </p:cNvPicPr>
          <p:nvPr>
            <p:ph idx="1"/>
          </p:nvPr>
        </p:nvPicPr>
        <p:blipFill>
          <a:blip r:embed="rId36"/>
          <a:stretch>
            <a:fillRect/>
          </a:stretch>
        </p:blipFill>
        <p:spPr>
          <a:xfrm>
            <a:off x="1865929" y="1178935"/>
            <a:ext cx="5133294" cy="2849547"/>
          </a:xfrm>
        </p:spPr>
      </p:pic>
    </p:spTree>
    <p:extLst>
      <p:ext uri="{BB962C8B-B14F-4D97-AF65-F5344CB8AC3E}">
        <p14:creationId xmlns:p14="http://schemas.microsoft.com/office/powerpoint/2010/main" val="7574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7"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0" presetClass="path" presetSubtype="0" accel="50000" decel="50000" fill="hold" grpId="0" nodeType="withEffect">
                                  <p:stCondLst>
                                    <p:cond delay="0"/>
                                  </p:stCondLst>
                                  <p:childTnLst>
                                    <p:animMotion origin="layout" path="M 4.16667E-6 -1.85185E-6 L 0.025 0.07685 " pathEditMode="relative" rAng="0" ptsTypes="AA">
                                      <p:cBhvr>
                                        <p:cTn id="16" dur="500" fill="hold"/>
                                        <p:tgtEl>
                                          <p:spTgt spid="3"/>
                                        </p:tgtEl>
                                        <p:attrNameLst>
                                          <p:attrName>ppt_x</p:attrName>
                                          <p:attrName>ppt_y</p:attrName>
                                        </p:attrNameLst>
                                      </p:cBhvr>
                                      <p:rCtr x="1250" y="3843"/>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0" presetClass="path" presetSubtype="0" accel="50000" decel="50000" fill="hold" grpId="2" nodeType="withEffect">
                                  <p:stCondLst>
                                    <p:cond delay="0"/>
                                  </p:stCondLst>
                                  <p:childTnLst>
                                    <p:animMotion origin="layout" path="M 0.025 0.07685 L 4.16667E-6 -1.85185E-6 " pathEditMode="relative" rAng="0" ptsTypes="AA">
                                      <p:cBhvr>
                                        <p:cTn id="48" dur="500" fill="hold"/>
                                        <p:tgtEl>
                                          <p:spTgt spid="3"/>
                                        </p:tgtEl>
                                        <p:attrNameLst>
                                          <p:attrName>ppt_x</p:attrName>
                                          <p:attrName>ppt_y</p:attrName>
                                        </p:attrNameLst>
                                      </p:cBhvr>
                                      <p:rCtr x="-1267" y="-4444"/>
                                    </p:animMotion>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9"/>
                                        </p:tgtEl>
                                        <p:attrNameLst>
                                          <p:attrName>style.visibility</p:attrName>
                                        </p:attrNameLst>
                                      </p:cBhvr>
                                      <p:to>
                                        <p:strVal val="hidden"/>
                                      </p:to>
                                    </p:set>
                                  </p:childTnLst>
                                </p:cTn>
                              </p:par>
                              <p:par>
                                <p:cTn id="56" presetID="0" presetClass="path" presetSubtype="0" accel="50000" decel="50000" fill="hold" grpId="1" nodeType="withEffect">
                                  <p:stCondLst>
                                    <p:cond delay="0"/>
                                  </p:stCondLst>
                                  <p:childTnLst>
                                    <p:animMotion origin="layout" path="M -2.22222E-6 2.51535E-17 L 0.05555 0.16759 " pathEditMode="relative" rAng="0" ptsTypes="AA">
                                      <p:cBhvr>
                                        <p:cTn id="57" dur="500" fill="hold"/>
                                        <p:tgtEl>
                                          <p:spTgt spid="3"/>
                                        </p:tgtEl>
                                        <p:attrNameLst>
                                          <p:attrName>ppt_x</p:attrName>
                                          <p:attrName>ppt_y</p:attrName>
                                        </p:attrNameLst>
                                      </p:cBhvr>
                                      <p:rCtr x="2465" y="8472"/>
                                    </p:animMotion>
                                  </p:childTnLst>
                                </p:cTn>
                              </p:par>
                            </p:childTnLst>
                          </p:cTn>
                        </p:par>
                        <p:par>
                          <p:cTn id="58" fill="hold">
                            <p:stCondLst>
                              <p:cond delay="500"/>
                            </p:stCondLst>
                            <p:childTnLst>
                              <p:par>
                                <p:cTn id="59" presetID="1" presetClass="entr" presetSubtype="0" fill="hold" nodeType="afterEffect">
                                  <p:stCondLst>
                                    <p:cond delay="200"/>
                                  </p:stCondLst>
                                  <p:childTnLst>
                                    <p:set>
                                      <p:cBhvr>
                                        <p:cTn id="60" dur="1" fill="hold">
                                          <p:stCondLst>
                                            <p:cond delay="0"/>
                                          </p:stCondLst>
                                        </p:cTn>
                                        <p:tgtEl>
                                          <p:spTgt spid="17"/>
                                        </p:tgtEl>
                                        <p:attrNameLst>
                                          <p:attrName>style.visibility</p:attrName>
                                        </p:attrNameLst>
                                      </p:cBhvr>
                                      <p:to>
                                        <p:strVal val="visible"/>
                                      </p:to>
                                    </p:set>
                                  </p:childTnLst>
                                </p:cTn>
                              </p:par>
                            </p:childTnLst>
                          </p:cTn>
                        </p:par>
                        <p:par>
                          <p:cTn id="61" fill="hold">
                            <p:stCondLst>
                              <p:cond delay="700"/>
                            </p:stCondLst>
                            <p:childTnLst>
                              <p:par>
                                <p:cTn id="62" presetID="1" presetClass="entr" presetSubtype="0" fill="hold" nodeType="afterEffect">
                                  <p:stCondLst>
                                    <p:cond delay="200"/>
                                  </p:stCondLst>
                                  <p:childTnLst>
                                    <p:set>
                                      <p:cBhvr>
                                        <p:cTn id="63" dur="1" fill="hold">
                                          <p:stCondLst>
                                            <p:cond delay="0"/>
                                          </p:stCondLst>
                                        </p:cTn>
                                        <p:tgtEl>
                                          <p:spTgt spid="13"/>
                                        </p:tgtEl>
                                        <p:attrNameLst>
                                          <p:attrName>style.visibility</p:attrName>
                                        </p:attrNameLst>
                                      </p:cBhvr>
                                      <p:to>
                                        <p:strVal val="visible"/>
                                      </p:to>
                                    </p:set>
                                  </p:childTnLst>
                                </p:cTn>
                              </p:par>
                            </p:childTnLst>
                          </p:cTn>
                        </p:par>
                        <p:par>
                          <p:cTn id="64" fill="hold">
                            <p:stCondLst>
                              <p:cond delay="900"/>
                            </p:stCondLst>
                            <p:childTnLst>
                              <p:par>
                                <p:cTn id="65" presetID="1" presetClass="entr" presetSubtype="0" fill="hold" nodeType="afterEffect">
                                  <p:stCondLst>
                                    <p:cond delay="20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7"/>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5"/>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9"/>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33"/>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31"/>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35"/>
                                        </p:tgtEl>
                                        <p:attrNameLst>
                                          <p:attrName>style.visibility</p:attrName>
                                        </p:attrNameLst>
                                      </p:cBhvr>
                                      <p:to>
                                        <p:strVal val="hidden"/>
                                      </p:to>
                                    </p:set>
                                  </p:childTnLst>
                                </p:cTn>
                              </p:par>
                              <p:par>
                                <p:cTn id="107" presetID="0" presetClass="path" presetSubtype="0" accel="50000" decel="50000" fill="hold" grpId="3" nodeType="withEffect">
                                  <p:stCondLst>
                                    <p:cond delay="0"/>
                                  </p:stCondLst>
                                  <p:childTnLst>
                                    <p:animMotion origin="layout" path="M 0.05555 0.16759 L -2.22222E-6 2.51535E-17 " pathEditMode="relative" rAng="0" ptsTypes="AA">
                                      <p:cBhvr>
                                        <p:cTn id="108" dur="500" fill="hold"/>
                                        <p:tgtEl>
                                          <p:spTgt spid="3"/>
                                        </p:tgtEl>
                                        <p:attrNameLst>
                                          <p:attrName>ppt_x</p:attrName>
                                          <p:attrName>ppt_y</p:attrName>
                                        </p:attrNameLst>
                                      </p:cBhvr>
                                      <p:rCtr x="-2483" y="-8472"/>
                                    </p:animMotion>
                                  </p:childTnLst>
                                </p:cTn>
                              </p:par>
                            </p:childTnLst>
                          </p:cTn>
                        </p:par>
                        <p:par>
                          <p:cTn id="109" fill="hold">
                            <p:stCondLst>
                              <p:cond delay="500"/>
                            </p:stCondLst>
                            <p:childTnLst>
                              <p:par>
                                <p:cTn id="110" presetID="1" presetClass="entr" presetSubtype="0" fill="hold" nodeType="afterEffect">
                                  <p:stCondLst>
                                    <p:cond delay="0"/>
                                  </p:stCondLst>
                                  <p:childTnLst>
                                    <p:set>
                                      <p:cBhvr>
                                        <p:cTn id="111" dur="1" fill="hold">
                                          <p:stCondLst>
                                            <p:cond delay="0"/>
                                          </p:stCondLst>
                                        </p:cTn>
                                        <p:tgtEl>
                                          <p:spTgt spid="39"/>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39"/>
                                        </p:tgtEl>
                                        <p:attrNameLst>
                                          <p:attrName>style.visibility</p:attrName>
                                        </p:attrNameLst>
                                      </p:cBhvr>
                                      <p:to>
                                        <p:strVal val="hidden"/>
                                      </p:to>
                                    </p:set>
                                  </p:childTnLst>
                                </p:cTn>
                              </p:par>
                              <p:par>
                                <p:cTn id="116" presetID="0" presetClass="path" presetSubtype="0" accel="50000" decel="50000" fill="hold" grpId="4" nodeType="withEffect">
                                  <p:stCondLst>
                                    <p:cond delay="0"/>
                                  </p:stCondLst>
                                  <p:childTnLst>
                                    <p:animMotion origin="layout" path="M 4.16667E-6 -1.85185E-6 L 0.025 0.07685 " pathEditMode="relative" rAng="0" ptsTypes="AA">
                                      <p:cBhvr>
                                        <p:cTn id="117" dur="500" fill="hold"/>
                                        <p:tgtEl>
                                          <p:spTgt spid="3"/>
                                        </p:tgtEl>
                                        <p:attrNameLst>
                                          <p:attrName>ppt_x</p:attrName>
                                          <p:attrName>ppt_y</p:attrName>
                                        </p:attrNameLst>
                                      </p:cBhvr>
                                      <p:rCtr x="1337" y="3889"/>
                                    </p:animMotion>
                                  </p:childTnLst>
                                </p:cTn>
                              </p:par>
                            </p:childTnLst>
                          </p:cTn>
                        </p:par>
                        <p:par>
                          <p:cTn id="118" fill="hold">
                            <p:stCondLst>
                              <p:cond delay="500"/>
                            </p:stCondLst>
                            <p:childTnLst>
                              <p:par>
                                <p:cTn id="119" presetID="1" presetClass="entr" presetSubtype="0" fill="hold" nodeType="after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nodeType="clickEffect">
                                  <p:stCondLst>
                                    <p:cond delay="0"/>
                                  </p:stCondLst>
                                  <p:childTnLst>
                                    <p:set>
                                      <p:cBhvr>
                                        <p:cTn id="134" dur="1" fill="hold">
                                          <p:stCondLst>
                                            <p:cond delay="0"/>
                                          </p:stCondLst>
                                        </p:cTn>
                                        <p:tgtEl>
                                          <p:spTgt spid="41"/>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49"/>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47"/>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43"/>
                                        </p:tgtEl>
                                        <p:attrNameLst>
                                          <p:attrName>style.visibility</p:attrName>
                                        </p:attrNameLst>
                                      </p:cBhvr>
                                      <p:to>
                                        <p:strVal val="hidden"/>
                                      </p:to>
                                    </p:set>
                                  </p:childTnLst>
                                </p:cTn>
                              </p:par>
                              <p:par>
                                <p:cTn id="143" presetID="0" presetClass="path" presetSubtype="0" accel="50000" decel="50000" fill="hold" grpId="5" nodeType="withEffect">
                                  <p:stCondLst>
                                    <p:cond delay="0"/>
                                  </p:stCondLst>
                                  <p:childTnLst>
                                    <p:animMotion origin="layout" path="M 0.025 0.07685 L 0.05555 0.16759 " pathEditMode="relative" rAng="0" ptsTypes="AA">
                                      <p:cBhvr>
                                        <p:cTn id="144" dur="500" fill="hold"/>
                                        <p:tgtEl>
                                          <p:spTgt spid="3"/>
                                        </p:tgtEl>
                                        <p:attrNameLst>
                                          <p:attrName>ppt_x</p:attrName>
                                          <p:attrName>ppt_y</p:attrName>
                                        </p:attrNameLst>
                                      </p:cBhvr>
                                      <p:rCtr x="1510" y="4444"/>
                                    </p:animMotion>
                                  </p:childTnLst>
                                </p:cTn>
                              </p:par>
                            </p:childTnLst>
                          </p:cTn>
                        </p:par>
                        <p:par>
                          <p:cTn id="145" fill="hold">
                            <p:stCondLst>
                              <p:cond delay="500"/>
                            </p:stCondLst>
                            <p:childTnLst>
                              <p:par>
                                <p:cTn id="146" presetID="1" presetClass="entr" presetSubtype="0" fill="hold" nodeType="afterEffect">
                                  <p:stCondLst>
                                    <p:cond delay="0"/>
                                  </p:stCondLst>
                                  <p:childTnLst>
                                    <p:set>
                                      <p:cBhvr>
                                        <p:cTn id="147" dur="1" fill="hold">
                                          <p:stCondLst>
                                            <p:cond delay="0"/>
                                          </p:stCondLst>
                                        </p:cTn>
                                        <p:tgtEl>
                                          <p:spTgt spid="53"/>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51"/>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55"/>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57"/>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59"/>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61"/>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xit" presetSubtype="0" fill="hold" nodeType="clickEffect">
                                  <p:stCondLst>
                                    <p:cond delay="0"/>
                                  </p:stCondLst>
                                  <p:childTnLst>
                                    <p:set>
                                      <p:cBhvr>
                                        <p:cTn id="167" dur="1" fill="hold">
                                          <p:stCondLst>
                                            <p:cond delay="0"/>
                                          </p:stCondLst>
                                        </p:cTn>
                                        <p:tgtEl>
                                          <p:spTgt spid="55"/>
                                        </p:tgtEl>
                                        <p:attrNameLst>
                                          <p:attrName>style.visibility</p:attrName>
                                        </p:attrNameLst>
                                      </p:cBhvr>
                                      <p:to>
                                        <p:strVal val="hidden"/>
                                      </p:to>
                                    </p:set>
                                  </p:childTnLst>
                                </p:cTn>
                              </p:par>
                              <p:par>
                                <p:cTn id="168" presetID="1" presetClass="exit" presetSubtype="0" fill="hold" nodeType="withEffect">
                                  <p:stCondLst>
                                    <p:cond delay="0"/>
                                  </p:stCondLst>
                                  <p:childTnLst>
                                    <p:set>
                                      <p:cBhvr>
                                        <p:cTn id="169" dur="1" fill="hold">
                                          <p:stCondLst>
                                            <p:cond delay="0"/>
                                          </p:stCondLst>
                                        </p:cTn>
                                        <p:tgtEl>
                                          <p:spTgt spid="53"/>
                                        </p:tgtEl>
                                        <p:attrNameLst>
                                          <p:attrName>style.visibility</p:attrName>
                                        </p:attrNameLst>
                                      </p:cBhvr>
                                      <p:to>
                                        <p:strVal val="hidden"/>
                                      </p:to>
                                    </p:set>
                                  </p:childTnLst>
                                </p:cTn>
                              </p:par>
                              <p:par>
                                <p:cTn id="170" presetID="1" presetClass="exit" presetSubtype="0" fill="hold" nodeType="withEffect">
                                  <p:stCondLst>
                                    <p:cond delay="0"/>
                                  </p:stCondLst>
                                  <p:childTnLst>
                                    <p:set>
                                      <p:cBhvr>
                                        <p:cTn id="171" dur="1" fill="hold">
                                          <p:stCondLst>
                                            <p:cond delay="0"/>
                                          </p:stCondLst>
                                        </p:cTn>
                                        <p:tgtEl>
                                          <p:spTgt spid="51"/>
                                        </p:tgtEl>
                                        <p:attrNameLst>
                                          <p:attrName>style.visibility</p:attrName>
                                        </p:attrNameLst>
                                      </p:cBhvr>
                                      <p:to>
                                        <p:strVal val="hidden"/>
                                      </p:to>
                                    </p:set>
                                  </p:childTnLst>
                                </p:cTn>
                              </p:par>
                              <p:par>
                                <p:cTn id="172" presetID="1" presetClass="exit" presetSubtype="0" fill="hold" nodeType="withEffect">
                                  <p:stCondLst>
                                    <p:cond delay="0"/>
                                  </p:stCondLst>
                                  <p:childTnLst>
                                    <p:set>
                                      <p:cBhvr>
                                        <p:cTn id="173" dur="1" fill="hold">
                                          <p:stCondLst>
                                            <p:cond delay="0"/>
                                          </p:stCondLst>
                                        </p:cTn>
                                        <p:tgtEl>
                                          <p:spTgt spid="59"/>
                                        </p:tgtEl>
                                        <p:attrNameLst>
                                          <p:attrName>style.visibility</p:attrName>
                                        </p:attrNameLst>
                                      </p:cBhvr>
                                      <p:to>
                                        <p:strVal val="hidden"/>
                                      </p:to>
                                    </p:set>
                                  </p:childTnLst>
                                </p:cTn>
                              </p:par>
                              <p:par>
                                <p:cTn id="174" presetID="1" presetClass="exit" presetSubtype="0" fill="hold" nodeType="withEffect">
                                  <p:stCondLst>
                                    <p:cond delay="0"/>
                                  </p:stCondLst>
                                  <p:childTnLst>
                                    <p:set>
                                      <p:cBhvr>
                                        <p:cTn id="175" dur="1" fill="hold">
                                          <p:stCondLst>
                                            <p:cond delay="0"/>
                                          </p:stCondLst>
                                        </p:cTn>
                                        <p:tgtEl>
                                          <p:spTgt spid="61"/>
                                        </p:tgtEl>
                                        <p:attrNameLst>
                                          <p:attrName>style.visibility</p:attrName>
                                        </p:attrNameLst>
                                      </p:cBhvr>
                                      <p:to>
                                        <p:strVal val="hidden"/>
                                      </p:to>
                                    </p:set>
                                  </p:childTnLst>
                                </p:cTn>
                              </p:par>
                              <p:par>
                                <p:cTn id="176" presetID="1" presetClass="exit" presetSubtype="0" fill="hold" nodeType="withEffect">
                                  <p:stCondLst>
                                    <p:cond delay="0"/>
                                  </p:stCondLst>
                                  <p:childTnLst>
                                    <p:set>
                                      <p:cBhvr>
                                        <p:cTn id="177" dur="1" fill="hold">
                                          <p:stCondLst>
                                            <p:cond delay="0"/>
                                          </p:stCondLst>
                                        </p:cTn>
                                        <p:tgtEl>
                                          <p:spTgt spid="57"/>
                                        </p:tgtEl>
                                        <p:attrNameLst>
                                          <p:attrName>style.visibility</p:attrName>
                                        </p:attrNameLst>
                                      </p:cBhvr>
                                      <p:to>
                                        <p:strVal val="hidden"/>
                                      </p:to>
                                    </p:set>
                                  </p:childTnLst>
                                </p:cTn>
                              </p:par>
                              <p:par>
                                <p:cTn id="178" presetID="1" presetClass="entr" presetSubtype="0" fill="hold" nodeType="withEffect">
                                  <p:stCondLst>
                                    <p:cond delay="0"/>
                                  </p:stCondLst>
                                  <p:childTnLst>
                                    <p:set>
                                      <p:cBhvr>
                                        <p:cTn id="179" dur="1" fill="hold">
                                          <p:stCondLst>
                                            <p:cond delay="0"/>
                                          </p:stCondLst>
                                        </p:cTn>
                                        <p:tgtEl>
                                          <p:spTgt spid="63"/>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65"/>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xit" presetSubtype="0" fill="hold" nodeType="clickEffect">
                                  <p:stCondLst>
                                    <p:cond delay="0"/>
                                  </p:stCondLst>
                                  <p:childTnLst>
                                    <p:set>
                                      <p:cBhvr>
                                        <p:cTn id="185" dur="1" fill="hold">
                                          <p:stCondLst>
                                            <p:cond delay="0"/>
                                          </p:stCondLst>
                                        </p:cTn>
                                        <p:tgtEl>
                                          <p:spTgt spid="63"/>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65"/>
                                        </p:tgtEl>
                                        <p:attrNameLst>
                                          <p:attrName>style.visibility</p:attrName>
                                        </p:attrNameLst>
                                      </p:cBhvr>
                                      <p:to>
                                        <p:strVal val="hidden"/>
                                      </p:to>
                                    </p:set>
                                  </p:childTnLst>
                                </p:cTn>
                              </p:par>
                              <p:par>
                                <p:cTn id="188" presetID="0" presetClass="path" presetSubtype="0" accel="50000" decel="50000" fill="hold" grpId="6" nodeType="withEffect">
                                  <p:stCondLst>
                                    <p:cond delay="0"/>
                                  </p:stCondLst>
                                  <p:childTnLst>
                                    <p:animMotion origin="layout" path="M 0.05555 0.16759 L 0.09496 0.2507 " pathEditMode="relative" rAng="0" ptsTypes="AA">
                                      <p:cBhvr>
                                        <p:cTn id="189" dur="500" fill="hold"/>
                                        <p:tgtEl>
                                          <p:spTgt spid="3"/>
                                        </p:tgtEl>
                                        <p:attrNameLst>
                                          <p:attrName>ppt_x</p:attrName>
                                          <p:attrName>ppt_y</p:attrName>
                                        </p:attrNameLst>
                                      </p:cBhvr>
                                      <p:rCtr x="1962" y="4144"/>
                                    </p:animMotion>
                                  </p:childTnLst>
                                </p:cTn>
                              </p:par>
                            </p:childTnLst>
                          </p:cTn>
                        </p:par>
                        <p:par>
                          <p:cTn id="190" fill="hold">
                            <p:stCondLst>
                              <p:cond delay="500"/>
                            </p:stCondLst>
                            <p:childTnLst>
                              <p:par>
                                <p:cTn id="191" presetID="1" presetClass="entr" presetSubtype="0" fill="hold" nodeType="afterEffect">
                                  <p:stCondLst>
                                    <p:cond delay="0"/>
                                  </p:stCondLst>
                                  <p:childTnLst>
                                    <p:set>
                                      <p:cBhvr>
                                        <p:cTn id="192" dur="1" fill="hold">
                                          <p:stCondLst>
                                            <p:cond delay="0"/>
                                          </p:stCondLst>
                                        </p:cTn>
                                        <p:tgtEl>
                                          <p:spTgt spid="6"/>
                                        </p:tgtEl>
                                        <p:attrNameLst>
                                          <p:attrName>style.visibility</p:attrName>
                                        </p:attrNameLst>
                                      </p:cBhvr>
                                      <p:to>
                                        <p:strVal val="visible"/>
                                      </p:to>
                                    </p:set>
                                  </p:childTnLst>
                                </p:cTn>
                              </p:par>
                            </p:childTnLst>
                          </p:cTn>
                        </p:par>
                        <p:par>
                          <p:cTn id="193" fill="hold">
                            <p:stCondLst>
                              <p:cond delay="500"/>
                            </p:stCondLst>
                            <p:childTnLst>
                              <p:par>
                                <p:cTn id="194" presetID="1" presetClass="entr" presetSubtype="0" fill="hold" nodeType="afterEffect">
                                  <p:stCondLst>
                                    <p:cond delay="0"/>
                                  </p:stCondLst>
                                  <p:childTnLst>
                                    <p:set>
                                      <p:cBhvr>
                                        <p:cTn id="195" dur="1" fill="hold">
                                          <p:stCondLst>
                                            <p:cond delay="0"/>
                                          </p:stCondLst>
                                        </p:cTn>
                                        <p:tgtEl>
                                          <p:spTgt spid="10"/>
                                        </p:tgtEl>
                                        <p:attrNameLst>
                                          <p:attrName>style.visibility</p:attrName>
                                        </p:attrNameLst>
                                      </p:cBhvr>
                                      <p:to>
                                        <p:strVal val="visible"/>
                                      </p:to>
                                    </p:set>
                                  </p:childTnLst>
                                </p:cTn>
                              </p:par>
                            </p:childTnLst>
                          </p:cTn>
                        </p:par>
                        <p:par>
                          <p:cTn id="196" fill="hold">
                            <p:stCondLst>
                              <p:cond delay="500"/>
                            </p:stCondLst>
                            <p:childTnLst>
                              <p:par>
                                <p:cTn id="197" presetID="1" presetClass="entr" presetSubtype="0" fill="hold" nodeType="afterEffect">
                                  <p:stCondLst>
                                    <p:cond delay="0"/>
                                  </p:stCondLst>
                                  <p:childTnLst>
                                    <p:set>
                                      <p:cBhvr>
                                        <p:cTn id="198" dur="1" fill="hold">
                                          <p:stCondLst>
                                            <p:cond delay="0"/>
                                          </p:stCondLst>
                                        </p:cTn>
                                        <p:tgtEl>
                                          <p:spTgt spid="14"/>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nodeType="clickEffect">
                                  <p:stCondLst>
                                    <p:cond delay="0"/>
                                  </p:stCondLst>
                                  <p:childTnLst>
                                    <p:set>
                                      <p:cBhvr>
                                        <p:cTn id="202" dur="1" fill="hold">
                                          <p:stCondLst>
                                            <p:cond delay="0"/>
                                          </p:stCondLst>
                                        </p:cTn>
                                        <p:tgtEl>
                                          <p:spTgt spid="14"/>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10"/>
                                        </p:tgtEl>
                                        <p:attrNameLst>
                                          <p:attrName>style.visibility</p:attrName>
                                        </p:attrNameLst>
                                      </p:cBhvr>
                                      <p:to>
                                        <p:strVal val="hidden"/>
                                      </p:to>
                                    </p:set>
                                  </p:childTnLst>
                                </p:cTn>
                              </p:par>
                              <p:par>
                                <p:cTn id="205" presetID="1" presetClass="exit" presetSubtype="0" fill="hold" nodeType="withEffect">
                                  <p:stCondLst>
                                    <p:cond delay="0"/>
                                  </p:stCondLst>
                                  <p:childTnLst>
                                    <p:set>
                                      <p:cBhvr>
                                        <p:cTn id="206" dur="1" fill="hold">
                                          <p:stCondLst>
                                            <p:cond delay="0"/>
                                          </p:stCondLst>
                                        </p:cTn>
                                        <p:tgtEl>
                                          <p:spTgt spid="6"/>
                                        </p:tgtEl>
                                        <p:attrNameLst>
                                          <p:attrName>style.visibility</p:attrName>
                                        </p:attrNameLst>
                                      </p:cBhvr>
                                      <p:to>
                                        <p:strVal val="hidden"/>
                                      </p:to>
                                    </p:set>
                                  </p:childTnLst>
                                </p:cTn>
                              </p:par>
                              <p:par>
                                <p:cTn id="207" presetID="1" presetClass="exit" presetSubtype="0" fill="hold" grpId="8" nodeType="withEffect">
                                  <p:stCondLst>
                                    <p:cond delay="0"/>
                                  </p:stCondLst>
                                  <p:childTnLst>
                                    <p:set>
                                      <p:cBhvr>
                                        <p:cTn id="208" dur="1" fill="hold">
                                          <p:stCondLst>
                                            <p:cond delay="0"/>
                                          </p:stCondLst>
                                        </p:cTn>
                                        <p:tgtEl>
                                          <p:spTgt spid="3"/>
                                        </p:tgtEl>
                                        <p:attrNameLst>
                                          <p:attrName>style.visibility</p:attrName>
                                        </p:attrNameLst>
                                      </p:cBhvr>
                                      <p:to>
                                        <p:strVal val="hidden"/>
                                      </p:to>
                                    </p:set>
                                  </p:childTnLst>
                                </p:cTn>
                              </p:par>
                              <p:par>
                                <p:cTn id="209" presetID="1" presetClass="entr" presetSubtype="0" fill="hold" grpId="0" nodeType="withEffect">
                                  <p:stCondLst>
                                    <p:cond delay="0"/>
                                  </p:stCondLst>
                                  <p:childTnLst>
                                    <p:set>
                                      <p:cBhvr>
                                        <p:cTn id="2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animBg="1"/>
      <p:bldP spid="3" grpId="7" animBg="1"/>
      <p:bldP spid="3" grpId="8"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4F2C8-1D60-AB45-9875-A52A717840EC}"/>
              </a:ext>
            </a:extLst>
          </p:cNvPr>
          <p:cNvSpPr>
            <a:spLocks noGrp="1"/>
          </p:cNvSpPr>
          <p:nvPr>
            <p:ph type="title"/>
          </p:nvPr>
        </p:nvSpPr>
        <p:spPr/>
        <p:txBody>
          <a:bodyPr/>
          <a:lstStyle/>
          <a:p>
            <a:r>
              <a:rPr lang="en-US"/>
              <a:t>Expected Risks: Software</a:t>
            </a:r>
          </a:p>
        </p:txBody>
      </p:sp>
      <p:sp>
        <p:nvSpPr>
          <p:cNvPr id="3" name="Content Placeholder 2">
            <a:extLst>
              <a:ext uri="{FF2B5EF4-FFF2-40B4-BE49-F238E27FC236}">
                <a16:creationId xmlns:a16="http://schemas.microsoft.com/office/drawing/2014/main" id="{69A1982E-2284-154B-98F9-BD386FC507AC}"/>
              </a:ext>
            </a:extLst>
          </p:cNvPr>
          <p:cNvSpPr>
            <a:spLocks noGrp="1"/>
          </p:cNvSpPr>
          <p:nvPr>
            <p:ph idx="1"/>
          </p:nvPr>
        </p:nvSpPr>
        <p:spPr>
          <a:xfrm>
            <a:off x="164828" y="920514"/>
            <a:ext cx="8818269" cy="2088499"/>
          </a:xfrm>
        </p:spPr>
        <p:txBody>
          <a:bodyPr/>
          <a:lstStyle/>
          <a:p>
            <a:r>
              <a:rPr lang="en-US"/>
              <a:t>Primary Software Risks</a:t>
            </a:r>
          </a:p>
          <a:p>
            <a:pPr lvl="1"/>
            <a:r>
              <a:rPr lang="en-US"/>
              <a:t>Processing timing/capabilities</a:t>
            </a:r>
          </a:p>
          <a:p>
            <a:pPr lvl="1"/>
            <a:r>
              <a:rPr lang="en-US"/>
              <a:t>Inaccuracy of provided data and corresponding results </a:t>
            </a:r>
          </a:p>
        </p:txBody>
      </p:sp>
      <p:pic>
        <p:nvPicPr>
          <p:cNvPr id="4" name="Picture 4" descr="A screenshot of a cell phone&#10;&#10;Description generated with very high confidence">
            <a:extLst>
              <a:ext uri="{FF2B5EF4-FFF2-40B4-BE49-F238E27FC236}">
                <a16:creationId xmlns:a16="http://schemas.microsoft.com/office/drawing/2014/main" id="{CAE6AD78-AB85-F44C-9800-C6574D466295}"/>
              </a:ext>
            </a:extLst>
          </p:cNvPr>
          <p:cNvPicPr>
            <a:picLocks noChangeAspect="1"/>
          </p:cNvPicPr>
          <p:nvPr/>
        </p:nvPicPr>
        <p:blipFill>
          <a:blip r:embed="rId2"/>
          <a:stretch>
            <a:fillRect/>
          </a:stretch>
        </p:blipFill>
        <p:spPr>
          <a:xfrm>
            <a:off x="235469" y="3118808"/>
            <a:ext cx="8675464" cy="2866823"/>
          </a:xfrm>
          <a:prstGeom prst="rect">
            <a:avLst/>
          </a:prstGeom>
        </p:spPr>
      </p:pic>
    </p:spTree>
    <p:extLst>
      <p:ext uri="{BB962C8B-B14F-4D97-AF65-F5344CB8AC3E}">
        <p14:creationId xmlns:p14="http://schemas.microsoft.com/office/powerpoint/2010/main" val="1274261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4F2C8-1D60-AB45-9875-A52A717840EC}"/>
              </a:ext>
            </a:extLst>
          </p:cNvPr>
          <p:cNvSpPr>
            <a:spLocks noGrp="1"/>
          </p:cNvSpPr>
          <p:nvPr>
            <p:ph type="title"/>
          </p:nvPr>
        </p:nvSpPr>
        <p:spPr/>
        <p:txBody>
          <a:bodyPr/>
          <a:lstStyle/>
          <a:p>
            <a:r>
              <a:rPr lang="en-US"/>
              <a:t>Expected Risks: Hardware</a:t>
            </a:r>
          </a:p>
        </p:txBody>
      </p:sp>
      <p:sp>
        <p:nvSpPr>
          <p:cNvPr id="3" name="Content Placeholder 2">
            <a:extLst>
              <a:ext uri="{FF2B5EF4-FFF2-40B4-BE49-F238E27FC236}">
                <a16:creationId xmlns:a16="http://schemas.microsoft.com/office/drawing/2014/main" id="{69A1982E-2284-154B-98F9-BD386FC507AC}"/>
              </a:ext>
            </a:extLst>
          </p:cNvPr>
          <p:cNvSpPr>
            <a:spLocks noGrp="1"/>
          </p:cNvSpPr>
          <p:nvPr>
            <p:ph idx="1"/>
          </p:nvPr>
        </p:nvSpPr>
        <p:spPr>
          <a:xfrm>
            <a:off x="164828" y="920514"/>
            <a:ext cx="8818269" cy="2088499"/>
          </a:xfrm>
        </p:spPr>
        <p:txBody>
          <a:bodyPr/>
          <a:lstStyle/>
          <a:p>
            <a:r>
              <a:rPr lang="en-US"/>
              <a:t>Primary Hardware Risks</a:t>
            </a:r>
          </a:p>
          <a:p>
            <a:pPr lvl="1"/>
            <a:r>
              <a:rPr lang="en-US"/>
              <a:t>Components performing worse than provided specifications</a:t>
            </a:r>
          </a:p>
          <a:p>
            <a:pPr lvl="1"/>
            <a:r>
              <a:rPr lang="en-US"/>
              <a:t>Overheating/condensation of components</a:t>
            </a:r>
          </a:p>
        </p:txBody>
      </p:sp>
      <p:pic>
        <p:nvPicPr>
          <p:cNvPr id="5" name="Picture 4" descr="A screenshot of a cell phone&#10;&#10;Description generated with very high confidence">
            <a:extLst>
              <a:ext uri="{FF2B5EF4-FFF2-40B4-BE49-F238E27FC236}">
                <a16:creationId xmlns:a16="http://schemas.microsoft.com/office/drawing/2014/main" id="{FAA04710-16B6-4141-8EB2-913311839796}"/>
              </a:ext>
            </a:extLst>
          </p:cNvPr>
          <p:cNvPicPr>
            <a:picLocks noChangeAspect="1"/>
          </p:cNvPicPr>
          <p:nvPr/>
        </p:nvPicPr>
        <p:blipFill>
          <a:blip r:embed="rId2"/>
          <a:stretch>
            <a:fillRect/>
          </a:stretch>
        </p:blipFill>
        <p:spPr>
          <a:xfrm>
            <a:off x="236993" y="3304148"/>
            <a:ext cx="8675464" cy="2637588"/>
          </a:xfrm>
          <a:prstGeom prst="rect">
            <a:avLst/>
          </a:prstGeom>
        </p:spPr>
      </p:pic>
    </p:spTree>
    <p:extLst>
      <p:ext uri="{BB962C8B-B14F-4D97-AF65-F5344CB8AC3E}">
        <p14:creationId xmlns:p14="http://schemas.microsoft.com/office/powerpoint/2010/main" val="1527285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6E897-674A-4ABA-8D95-2E37D3A1F3DE}"/>
              </a:ext>
            </a:extLst>
          </p:cNvPr>
          <p:cNvSpPr>
            <a:spLocks noGrp="1"/>
          </p:cNvSpPr>
          <p:nvPr>
            <p:ph type="title"/>
          </p:nvPr>
        </p:nvSpPr>
        <p:spPr/>
        <p:txBody>
          <a:bodyPr/>
          <a:lstStyle/>
          <a:p>
            <a:r>
              <a:rPr lang="en-US">
                <a:latin typeface="Arial"/>
                <a:cs typeface="Arial"/>
              </a:rPr>
              <a:t>Encountered Risks</a:t>
            </a:r>
            <a:endParaRPr lang="en-US"/>
          </a:p>
        </p:txBody>
      </p:sp>
      <p:sp>
        <p:nvSpPr>
          <p:cNvPr id="3" name="Content Placeholder 2">
            <a:extLst>
              <a:ext uri="{FF2B5EF4-FFF2-40B4-BE49-F238E27FC236}">
                <a16:creationId xmlns:a16="http://schemas.microsoft.com/office/drawing/2014/main" id="{BE31B7D9-C0A3-45F1-83F4-82552637E86C}"/>
              </a:ext>
            </a:extLst>
          </p:cNvPr>
          <p:cNvSpPr>
            <a:spLocks noGrp="1"/>
          </p:cNvSpPr>
          <p:nvPr>
            <p:ph idx="1"/>
          </p:nvPr>
        </p:nvSpPr>
        <p:spPr/>
        <p:txBody>
          <a:bodyPr/>
          <a:lstStyle/>
          <a:p>
            <a:r>
              <a:rPr lang="en-US">
                <a:latin typeface="Arial"/>
                <a:cs typeface="Arial"/>
              </a:rPr>
              <a:t>Software</a:t>
            </a:r>
          </a:p>
          <a:p>
            <a:pPr lvl="1"/>
            <a:r>
              <a:rPr lang="en-US">
                <a:latin typeface="Arial"/>
                <a:cs typeface="Arial"/>
              </a:rPr>
              <a:t>No encountered risks, software met requirements</a:t>
            </a:r>
          </a:p>
          <a:p>
            <a:r>
              <a:rPr lang="en-US">
                <a:latin typeface="Arial"/>
                <a:cs typeface="Arial"/>
              </a:rPr>
              <a:t>Hardware</a:t>
            </a:r>
          </a:p>
          <a:p>
            <a:pPr lvl="1"/>
            <a:r>
              <a:rPr lang="en-US">
                <a:latin typeface="Arial"/>
                <a:cs typeface="Arial"/>
              </a:rPr>
              <a:t>Fragile solar cells prevented execution of first solar panel design</a:t>
            </a:r>
          </a:p>
          <a:p>
            <a:pPr lvl="1"/>
            <a:r>
              <a:rPr lang="en-US" err="1">
                <a:latin typeface="Arial"/>
                <a:cs typeface="Arial"/>
              </a:rPr>
              <a:t>iOptron</a:t>
            </a:r>
            <a:r>
              <a:rPr lang="en-US">
                <a:latin typeface="Arial"/>
                <a:cs typeface="Arial"/>
              </a:rPr>
              <a:t> mount head used proprietary interface</a:t>
            </a:r>
          </a:p>
          <a:p>
            <a:pPr lvl="1"/>
            <a:r>
              <a:rPr lang="en-US">
                <a:latin typeface="Arial"/>
                <a:cs typeface="Arial"/>
              </a:rPr>
              <a:t>Defective ZWO imaging sensor</a:t>
            </a:r>
          </a:p>
          <a:p>
            <a:pPr lvl="1"/>
            <a:r>
              <a:rPr lang="en-US">
                <a:latin typeface="Arial"/>
                <a:cs typeface="Arial"/>
              </a:rPr>
              <a:t>Mount head reassembled incorrectly by team member</a:t>
            </a:r>
            <a:endParaRPr lang="en-US"/>
          </a:p>
        </p:txBody>
      </p:sp>
    </p:spTree>
    <p:extLst>
      <p:ext uri="{BB962C8B-B14F-4D97-AF65-F5344CB8AC3E}">
        <p14:creationId xmlns:p14="http://schemas.microsoft.com/office/powerpoint/2010/main" val="702893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83BF-680B-554D-A13A-FD8FFB1B2208}"/>
              </a:ext>
            </a:extLst>
          </p:cNvPr>
          <p:cNvSpPr>
            <a:spLocks noGrp="1"/>
          </p:cNvSpPr>
          <p:nvPr>
            <p:ph type="title"/>
          </p:nvPr>
        </p:nvSpPr>
        <p:spPr/>
        <p:txBody>
          <a:bodyPr/>
          <a:lstStyle/>
          <a:p>
            <a:r>
              <a:rPr lang="en-US"/>
              <a:t>Customer Objectives and Constraints</a:t>
            </a:r>
          </a:p>
        </p:txBody>
      </p:sp>
      <p:sp>
        <p:nvSpPr>
          <p:cNvPr id="3" name="Content Placeholder 2">
            <a:extLst>
              <a:ext uri="{FF2B5EF4-FFF2-40B4-BE49-F238E27FC236}">
                <a16:creationId xmlns:a16="http://schemas.microsoft.com/office/drawing/2014/main" id="{BDB46D3D-4DB6-8641-88AC-2A0422EC2510}"/>
              </a:ext>
            </a:extLst>
          </p:cNvPr>
          <p:cNvSpPr>
            <a:spLocks noGrp="1"/>
          </p:cNvSpPr>
          <p:nvPr>
            <p:ph idx="1"/>
          </p:nvPr>
        </p:nvSpPr>
        <p:spPr>
          <a:xfrm>
            <a:off x="143563" y="898423"/>
            <a:ext cx="5225879" cy="5661039"/>
          </a:xfrm>
        </p:spPr>
        <p:txBody>
          <a:bodyPr/>
          <a:lstStyle/>
          <a:p>
            <a:r>
              <a:rPr lang="en-US" sz="2800"/>
              <a:t>Observations</a:t>
            </a:r>
          </a:p>
          <a:p>
            <a:pPr lvl="1"/>
            <a:r>
              <a:rPr lang="en-US" sz="2400"/>
              <a:t>GEO, MEO, LEO objects</a:t>
            </a:r>
          </a:p>
          <a:p>
            <a:pPr lvl="1"/>
            <a:r>
              <a:rPr lang="en-US" sz="2400"/>
              <a:t>Magnitude 13 or brighter</a:t>
            </a:r>
          </a:p>
          <a:p>
            <a:r>
              <a:rPr lang="en-US" sz="2800"/>
              <a:t>Reporting</a:t>
            </a:r>
          </a:p>
          <a:p>
            <a:pPr lvl="1"/>
            <a:r>
              <a:rPr lang="en-US" sz="2400"/>
              <a:t>System GPS location</a:t>
            </a:r>
          </a:p>
          <a:p>
            <a:pPr lvl="1"/>
            <a:r>
              <a:rPr lang="en-US" sz="2400">
                <a:latin typeface="Arial"/>
                <a:cs typeface="Arial"/>
              </a:rPr>
              <a:t>Object RA, Dec, time stamp</a:t>
            </a:r>
            <a:endParaRPr lang="en-US" sz="2400"/>
          </a:p>
          <a:p>
            <a:pPr lvl="2"/>
            <a:r>
              <a:rPr lang="en-US"/>
              <a:t>10 arc-second (3</a:t>
            </a:r>
            <a:r>
              <a:rPr lang="en-US">
                <a:solidFill>
                  <a:schemeClr val="accent1"/>
                </a:solidFill>
                <a:latin typeface="Arial"/>
                <a:cs typeface="Arial"/>
              </a:rPr>
              <a:t>σ) accuracy</a:t>
            </a:r>
          </a:p>
          <a:p>
            <a:r>
              <a:rPr lang="en-US" sz="2800"/>
              <a:t>Operation</a:t>
            </a:r>
          </a:p>
          <a:p>
            <a:pPr lvl="1"/>
            <a:r>
              <a:rPr lang="en-US" sz="2400"/>
              <a:t>10 hours/night at 3 tasks/min</a:t>
            </a:r>
          </a:p>
          <a:p>
            <a:r>
              <a:rPr lang="en-US" sz="2800"/>
              <a:t>Mobility</a:t>
            </a:r>
          </a:p>
          <a:p>
            <a:pPr lvl="1"/>
            <a:r>
              <a:rPr lang="en-US" sz="2400"/>
              <a:t>Weight: less than 20 kg</a:t>
            </a:r>
          </a:p>
          <a:p>
            <a:pPr lvl="1"/>
            <a:r>
              <a:rPr lang="en-US" sz="2400"/>
              <a:t>Volume: Airline carry-on</a:t>
            </a:r>
          </a:p>
        </p:txBody>
      </p:sp>
      <p:pic>
        <p:nvPicPr>
          <p:cNvPr id="5" name="Picture 4">
            <a:extLst>
              <a:ext uri="{FF2B5EF4-FFF2-40B4-BE49-F238E27FC236}">
                <a16:creationId xmlns:a16="http://schemas.microsoft.com/office/drawing/2014/main" id="{66D12780-B918-6F4C-B2F2-8C268B477E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41" t="15582" r="19412" b="3076"/>
          <a:stretch/>
        </p:blipFill>
        <p:spPr>
          <a:xfrm>
            <a:off x="5369442" y="4020091"/>
            <a:ext cx="3136604" cy="2453947"/>
          </a:xfrm>
          <a:prstGeom prst="rect">
            <a:avLst/>
          </a:prstGeom>
        </p:spPr>
      </p:pic>
      <p:pic>
        <p:nvPicPr>
          <p:cNvPr id="8" name="Picture 7">
            <a:extLst>
              <a:ext uri="{FF2B5EF4-FFF2-40B4-BE49-F238E27FC236}">
                <a16:creationId xmlns:a16="http://schemas.microsoft.com/office/drawing/2014/main" id="{EDF544D3-7459-5B44-B660-CFA288799268}"/>
              </a:ext>
            </a:extLst>
          </p:cNvPr>
          <p:cNvPicPr>
            <a:picLocks noChangeAspect="1"/>
          </p:cNvPicPr>
          <p:nvPr/>
        </p:nvPicPr>
        <p:blipFill rotWithShape="1">
          <a:blip r:embed="rId4">
            <a:extLst>
              <a:ext uri="{28A0092B-C50C-407E-A947-70E740481C1C}">
                <a14:useLocalDpi xmlns:a14="http://schemas.microsoft.com/office/drawing/2010/main" val="0"/>
              </a:ext>
            </a:extLst>
          </a:blip>
          <a:srcRect t="2155" b="3099"/>
          <a:stretch/>
        </p:blipFill>
        <p:spPr>
          <a:xfrm>
            <a:off x="5561003" y="987125"/>
            <a:ext cx="2637735" cy="2937582"/>
          </a:xfrm>
          <a:prstGeom prst="rect">
            <a:avLst/>
          </a:prstGeom>
          <a:ln w="12700">
            <a:noFill/>
          </a:ln>
        </p:spPr>
      </p:pic>
      <p:sp>
        <p:nvSpPr>
          <p:cNvPr id="4" name="TextBox 3">
            <a:extLst>
              <a:ext uri="{FF2B5EF4-FFF2-40B4-BE49-F238E27FC236}">
                <a16:creationId xmlns:a16="http://schemas.microsoft.com/office/drawing/2014/main" id="{238098D8-5A19-406E-B9E6-9D4C970A6D5E}"/>
              </a:ext>
            </a:extLst>
          </p:cNvPr>
          <p:cNvSpPr txBox="1"/>
          <p:nvPr/>
        </p:nvSpPr>
        <p:spPr>
          <a:xfrm>
            <a:off x="8439441" y="6055085"/>
            <a:ext cx="94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rPr>
              <a:t>[2]</a:t>
            </a:r>
          </a:p>
        </p:txBody>
      </p:sp>
      <p:sp>
        <p:nvSpPr>
          <p:cNvPr id="7" name="TextBox 6">
            <a:extLst>
              <a:ext uri="{FF2B5EF4-FFF2-40B4-BE49-F238E27FC236}">
                <a16:creationId xmlns:a16="http://schemas.microsoft.com/office/drawing/2014/main" id="{375EF501-CE01-F34E-A423-E8A06DDD3542}"/>
              </a:ext>
            </a:extLst>
          </p:cNvPr>
          <p:cNvSpPr txBox="1"/>
          <p:nvPr/>
        </p:nvSpPr>
        <p:spPr>
          <a:xfrm>
            <a:off x="8506046" y="3470722"/>
            <a:ext cx="94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rPr>
              <a:t>[1]</a:t>
            </a:r>
          </a:p>
        </p:txBody>
      </p:sp>
    </p:spTree>
    <p:extLst>
      <p:ext uri="{BB962C8B-B14F-4D97-AF65-F5344CB8AC3E}">
        <p14:creationId xmlns:p14="http://schemas.microsoft.com/office/powerpoint/2010/main" val="1629749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F0F5E-535A-462C-AB02-DE35404D4C0A}"/>
              </a:ext>
            </a:extLst>
          </p:cNvPr>
          <p:cNvSpPr>
            <a:spLocks noGrp="1"/>
          </p:cNvSpPr>
          <p:nvPr>
            <p:ph type="title"/>
          </p:nvPr>
        </p:nvSpPr>
        <p:spPr>
          <a:xfrm>
            <a:off x="235469" y="599175"/>
            <a:ext cx="8771174" cy="466725"/>
          </a:xfrm>
        </p:spPr>
        <p:txBody>
          <a:bodyPr/>
          <a:lstStyle/>
          <a:p>
            <a:r>
              <a:rPr lang="en-US">
                <a:solidFill>
                  <a:schemeClr val="accent2"/>
                </a:solidFill>
                <a:latin typeface="Arial"/>
                <a:cs typeface="Arial"/>
              </a:rPr>
              <a:t>Systems Engineering: </a:t>
            </a:r>
            <a:br>
              <a:rPr lang="en-US">
                <a:solidFill>
                  <a:schemeClr val="accent2"/>
                </a:solidFill>
                <a:latin typeface="Arial"/>
                <a:cs typeface="Arial"/>
              </a:rPr>
            </a:br>
            <a:r>
              <a:rPr lang="en-US">
                <a:solidFill>
                  <a:schemeClr val="accent2"/>
                </a:solidFill>
                <a:latin typeface="Arial"/>
                <a:cs typeface="Arial"/>
              </a:rPr>
              <a:t>Lessons Learned</a:t>
            </a:r>
            <a:endParaRPr lang="en-US">
              <a:solidFill>
                <a:schemeClr val="accent2"/>
              </a:solidFill>
            </a:endParaRPr>
          </a:p>
        </p:txBody>
      </p:sp>
      <p:sp>
        <p:nvSpPr>
          <p:cNvPr id="3" name="Content Placeholder 2">
            <a:extLst>
              <a:ext uri="{FF2B5EF4-FFF2-40B4-BE49-F238E27FC236}">
                <a16:creationId xmlns:a16="http://schemas.microsoft.com/office/drawing/2014/main" id="{D21C488F-3A9D-4B27-A9FC-ABF8784E8A45}"/>
              </a:ext>
            </a:extLst>
          </p:cNvPr>
          <p:cNvSpPr>
            <a:spLocks noGrp="1"/>
          </p:cNvSpPr>
          <p:nvPr>
            <p:ph idx="1"/>
          </p:nvPr>
        </p:nvSpPr>
        <p:spPr>
          <a:xfrm>
            <a:off x="188374" y="1449400"/>
            <a:ext cx="8818269" cy="5195949"/>
          </a:xfrm>
        </p:spPr>
        <p:txBody>
          <a:bodyPr/>
          <a:lstStyle/>
          <a:p>
            <a:r>
              <a:rPr lang="en-US" sz="2800">
                <a:solidFill>
                  <a:srgbClr val="000000"/>
                </a:solidFill>
                <a:latin typeface="Arial"/>
                <a:cs typeface="Arial"/>
              </a:rPr>
              <a:t>Plan and verify interface control early</a:t>
            </a:r>
          </a:p>
          <a:p>
            <a:pPr lvl="1"/>
            <a:r>
              <a:rPr lang="en-US">
                <a:solidFill>
                  <a:schemeClr val="accent1"/>
                </a:solidFill>
                <a:latin typeface="Arial"/>
                <a:cs typeface="Arial"/>
              </a:rPr>
              <a:t>Prevent usage of extra time/budget</a:t>
            </a:r>
          </a:p>
          <a:p>
            <a:r>
              <a:rPr lang="en-US" sz="2800">
                <a:solidFill>
                  <a:srgbClr val="000000"/>
                </a:solidFill>
                <a:latin typeface="Arial"/>
                <a:cs typeface="Arial"/>
              </a:rPr>
              <a:t>Document disassembly/reassembly of components</a:t>
            </a:r>
          </a:p>
          <a:p>
            <a:pPr lvl="1"/>
            <a:r>
              <a:rPr lang="en-US">
                <a:solidFill>
                  <a:schemeClr val="accent1"/>
                </a:solidFill>
                <a:latin typeface="Arial"/>
                <a:cs typeface="Arial"/>
              </a:rPr>
              <a:t>Expedite fault correction process</a:t>
            </a:r>
          </a:p>
          <a:p>
            <a:pPr lvl="1"/>
            <a:r>
              <a:rPr lang="en-US">
                <a:solidFill>
                  <a:schemeClr val="accent1"/>
                </a:solidFill>
                <a:latin typeface="Arial"/>
                <a:cs typeface="Arial"/>
              </a:rPr>
              <a:t>Maintain warranty for faulty components</a:t>
            </a:r>
          </a:p>
          <a:p>
            <a:r>
              <a:rPr lang="en-US" sz="2800">
                <a:solidFill>
                  <a:srgbClr val="000000"/>
                </a:solidFill>
                <a:latin typeface="Arial"/>
                <a:cs typeface="Arial"/>
              </a:rPr>
              <a:t>Plan for large budget margins</a:t>
            </a:r>
          </a:p>
          <a:p>
            <a:pPr lvl="1"/>
            <a:r>
              <a:rPr lang="en-US">
                <a:solidFill>
                  <a:schemeClr val="accent1"/>
                </a:solidFill>
                <a:latin typeface="Arial"/>
                <a:cs typeface="Arial"/>
              </a:rPr>
              <a:t>Allows project to continue w/ initial design faults</a:t>
            </a:r>
          </a:p>
          <a:p>
            <a:r>
              <a:rPr lang="en-US" sz="2800">
                <a:latin typeface="Arial"/>
                <a:cs typeface="Arial"/>
              </a:rPr>
              <a:t>Use Legacy/COTS where available</a:t>
            </a:r>
          </a:p>
          <a:p>
            <a:pPr lvl="1"/>
            <a:r>
              <a:rPr lang="en-US">
                <a:solidFill>
                  <a:schemeClr val="accent1"/>
                </a:solidFill>
                <a:latin typeface="Arial"/>
                <a:cs typeface="Arial"/>
              </a:rPr>
              <a:t>Reduces cost, typically increases reliability</a:t>
            </a:r>
          </a:p>
          <a:p>
            <a:pPr lvl="1"/>
            <a:endParaRPr lang="en-US">
              <a:solidFill>
                <a:schemeClr val="accent1"/>
              </a:solidFill>
              <a:latin typeface="Arial"/>
              <a:cs typeface="Arial"/>
            </a:endParaRPr>
          </a:p>
          <a:p>
            <a:endParaRPr lang="en-US">
              <a:solidFill>
                <a:srgbClr val="000000"/>
              </a:solidFill>
              <a:latin typeface="Arial"/>
              <a:cs typeface="Arial"/>
            </a:endParaRPr>
          </a:p>
        </p:txBody>
      </p:sp>
    </p:spTree>
    <p:extLst>
      <p:ext uri="{BB962C8B-B14F-4D97-AF65-F5344CB8AC3E}">
        <p14:creationId xmlns:p14="http://schemas.microsoft.com/office/powerpoint/2010/main" val="1253670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C8E3-ABAA-44A6-B4FD-883527DEA7BA}"/>
              </a:ext>
            </a:extLst>
          </p:cNvPr>
          <p:cNvSpPr>
            <a:spLocks noGrp="1"/>
          </p:cNvSpPr>
          <p:nvPr>
            <p:ph type="title"/>
          </p:nvPr>
        </p:nvSpPr>
        <p:spPr/>
        <p:txBody>
          <a:bodyPr/>
          <a:lstStyle/>
          <a:p>
            <a:r>
              <a:rPr lang="en-US">
                <a:latin typeface="Arial"/>
                <a:cs typeface="Arial"/>
              </a:rPr>
              <a:t>Presentation Overview</a:t>
            </a:r>
            <a:endParaRPr lang="en-US"/>
          </a:p>
        </p:txBody>
      </p:sp>
      <p:sp>
        <p:nvSpPr>
          <p:cNvPr id="3" name="Content Placeholder 2">
            <a:extLst>
              <a:ext uri="{FF2B5EF4-FFF2-40B4-BE49-F238E27FC236}">
                <a16:creationId xmlns:a16="http://schemas.microsoft.com/office/drawing/2014/main" id="{5DC04CAF-D646-4B38-B987-D60026024655}"/>
              </a:ext>
            </a:extLst>
          </p:cNvPr>
          <p:cNvSpPr>
            <a:spLocks noGrp="1"/>
          </p:cNvSpPr>
          <p:nvPr>
            <p:ph idx="1"/>
          </p:nvPr>
        </p:nvSpPr>
        <p:spPr>
          <a:xfrm>
            <a:off x="349203" y="1081214"/>
            <a:ext cx="8449519" cy="5195949"/>
          </a:xfrm>
        </p:spPr>
        <p:txBody>
          <a:bodyPr/>
          <a:lstStyle/>
          <a:p>
            <a:r>
              <a:rPr lang="en-US">
                <a:solidFill>
                  <a:schemeClr val="bg2"/>
                </a:solidFill>
                <a:latin typeface="Arial"/>
                <a:cs typeface="Arial"/>
              </a:rPr>
              <a:t>Project Purpose and Objectives</a:t>
            </a:r>
          </a:p>
          <a:p>
            <a:r>
              <a:rPr lang="en-US">
                <a:solidFill>
                  <a:schemeClr val="bg2"/>
                </a:solidFill>
                <a:latin typeface="Arial"/>
                <a:cs typeface="Arial"/>
              </a:rPr>
              <a:t>Design Description</a:t>
            </a:r>
            <a:endParaRPr lang="en-US">
              <a:solidFill>
                <a:schemeClr val="bg2"/>
              </a:solidFill>
            </a:endParaRPr>
          </a:p>
          <a:p>
            <a:r>
              <a:rPr lang="en-US">
                <a:solidFill>
                  <a:schemeClr val="bg2"/>
                </a:solidFill>
                <a:latin typeface="Arial"/>
                <a:cs typeface="Arial"/>
              </a:rPr>
              <a:t>Test Overview, Results, and Analysis</a:t>
            </a:r>
            <a:endParaRPr lang="en-US">
              <a:solidFill>
                <a:schemeClr val="bg2"/>
              </a:solidFill>
            </a:endParaRPr>
          </a:p>
          <a:p>
            <a:r>
              <a:rPr lang="en-US">
                <a:solidFill>
                  <a:schemeClr val="bg2"/>
                </a:solidFill>
                <a:latin typeface="Arial"/>
                <a:cs typeface="Arial"/>
              </a:rPr>
              <a:t>Systems Engineering</a:t>
            </a:r>
          </a:p>
          <a:p>
            <a:r>
              <a:rPr lang="en-US">
                <a:latin typeface="Arial"/>
                <a:cs typeface="Arial"/>
              </a:rPr>
              <a:t>Project Management</a:t>
            </a:r>
          </a:p>
        </p:txBody>
      </p:sp>
    </p:spTree>
    <p:extLst>
      <p:ext uri="{BB962C8B-B14F-4D97-AF65-F5344CB8AC3E}">
        <p14:creationId xmlns:p14="http://schemas.microsoft.com/office/powerpoint/2010/main" val="2955723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F799-DE2E-433E-AFFD-53523DF6BCDE}"/>
              </a:ext>
            </a:extLst>
          </p:cNvPr>
          <p:cNvSpPr>
            <a:spLocks noGrp="1"/>
          </p:cNvSpPr>
          <p:nvPr>
            <p:ph type="title"/>
          </p:nvPr>
        </p:nvSpPr>
        <p:spPr>
          <a:xfrm>
            <a:off x="235468" y="588543"/>
            <a:ext cx="8676988" cy="466725"/>
          </a:xfrm>
        </p:spPr>
        <p:txBody>
          <a:bodyPr/>
          <a:lstStyle/>
          <a:p>
            <a:r>
              <a:rPr lang="en-US">
                <a:latin typeface="Arial"/>
                <a:cs typeface="Arial"/>
              </a:rPr>
              <a:t>Project Management: </a:t>
            </a:r>
            <a:br>
              <a:rPr lang="en-US">
                <a:latin typeface="Arial"/>
                <a:cs typeface="Arial"/>
              </a:rPr>
            </a:br>
            <a:r>
              <a:rPr lang="en-US">
                <a:latin typeface="Arial"/>
                <a:cs typeface="Arial"/>
              </a:rPr>
              <a:t>Organization Chart</a:t>
            </a:r>
            <a:endParaRPr lang="en-US"/>
          </a:p>
        </p:txBody>
      </p:sp>
      <p:pic>
        <p:nvPicPr>
          <p:cNvPr id="6" name="Picture 5">
            <a:extLst>
              <a:ext uri="{FF2B5EF4-FFF2-40B4-BE49-F238E27FC236}">
                <a16:creationId xmlns:a16="http://schemas.microsoft.com/office/drawing/2014/main" id="{F6F5DB42-9BD4-924C-857E-2C510CB75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981" y="1605518"/>
            <a:ext cx="8389961" cy="4415022"/>
          </a:xfrm>
          <a:prstGeom prst="rect">
            <a:avLst/>
          </a:prstGeom>
        </p:spPr>
      </p:pic>
    </p:spTree>
    <p:extLst>
      <p:ext uri="{BB962C8B-B14F-4D97-AF65-F5344CB8AC3E}">
        <p14:creationId xmlns:p14="http://schemas.microsoft.com/office/powerpoint/2010/main" val="3483341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F799-DE2E-433E-AFFD-53523DF6BCDE}"/>
              </a:ext>
            </a:extLst>
          </p:cNvPr>
          <p:cNvSpPr>
            <a:spLocks noGrp="1"/>
          </p:cNvSpPr>
          <p:nvPr>
            <p:ph type="title"/>
          </p:nvPr>
        </p:nvSpPr>
        <p:spPr/>
        <p:txBody>
          <a:bodyPr/>
          <a:lstStyle/>
          <a:p>
            <a:r>
              <a:rPr lang="en-US">
                <a:latin typeface="Arial"/>
                <a:cs typeface="Arial"/>
              </a:rPr>
              <a:t>Project Management</a:t>
            </a:r>
            <a:endParaRPr lang="en-US"/>
          </a:p>
        </p:txBody>
      </p:sp>
      <p:sp>
        <p:nvSpPr>
          <p:cNvPr id="3" name="Content Placeholder 2">
            <a:extLst>
              <a:ext uri="{FF2B5EF4-FFF2-40B4-BE49-F238E27FC236}">
                <a16:creationId xmlns:a16="http://schemas.microsoft.com/office/drawing/2014/main" id="{B11CE151-21BA-4C10-A144-A2F9A7619D94}"/>
              </a:ext>
            </a:extLst>
          </p:cNvPr>
          <p:cNvSpPr>
            <a:spLocks noGrp="1"/>
          </p:cNvSpPr>
          <p:nvPr>
            <p:ph idx="1"/>
          </p:nvPr>
        </p:nvSpPr>
        <p:spPr>
          <a:xfrm>
            <a:off x="350191" y="963559"/>
            <a:ext cx="8447544" cy="5426608"/>
          </a:xfrm>
        </p:spPr>
        <p:txBody>
          <a:bodyPr/>
          <a:lstStyle/>
          <a:p>
            <a:r>
              <a:rPr lang="en-US" sz="2800"/>
              <a:t>Weekly full team meetings</a:t>
            </a:r>
          </a:p>
          <a:p>
            <a:pPr lvl="1"/>
            <a:r>
              <a:rPr lang="en-US" sz="2400"/>
              <a:t>Subteam progress on delegated tasks</a:t>
            </a:r>
          </a:p>
          <a:p>
            <a:pPr lvl="1"/>
            <a:r>
              <a:rPr lang="en-US" sz="2400"/>
              <a:t>Individual contributions over past week</a:t>
            </a:r>
          </a:p>
          <a:p>
            <a:pPr lvl="1"/>
            <a:r>
              <a:rPr lang="en-US" sz="2400"/>
              <a:t>Questions/concerns to bring up w/ customers or advisors</a:t>
            </a:r>
          </a:p>
          <a:p>
            <a:pPr lvl="1"/>
            <a:r>
              <a:rPr lang="en-US" sz="2400"/>
              <a:t>Upcoming deadlines and delegation of new tasks</a:t>
            </a:r>
            <a:endParaRPr lang="en-US" sz="2000"/>
          </a:p>
          <a:p>
            <a:r>
              <a:rPr lang="en-US" sz="2800"/>
              <a:t>Weekly advisor meetings</a:t>
            </a:r>
          </a:p>
          <a:p>
            <a:pPr lvl="1"/>
            <a:r>
              <a:rPr lang="en-US" sz="2400"/>
              <a:t>Discuss full team progress</a:t>
            </a:r>
          </a:p>
          <a:p>
            <a:pPr lvl="1"/>
            <a:r>
              <a:rPr lang="en-US" sz="2400"/>
              <a:t>Verify expectations and execution of deliverables</a:t>
            </a:r>
          </a:p>
          <a:p>
            <a:pPr lvl="1"/>
            <a:r>
              <a:rPr lang="en-US" sz="2400"/>
              <a:t>Discuss questions/concerns</a:t>
            </a:r>
          </a:p>
          <a:p>
            <a:r>
              <a:rPr lang="en-US" sz="2800"/>
              <a:t>Customer meetings</a:t>
            </a:r>
          </a:p>
          <a:p>
            <a:pPr lvl="1"/>
            <a:r>
              <a:rPr lang="en-US" sz="2400"/>
              <a:t>Need-by-need basis to discuss questions/concerns</a:t>
            </a:r>
          </a:p>
        </p:txBody>
      </p:sp>
    </p:spTree>
    <p:extLst>
      <p:ext uri="{BB962C8B-B14F-4D97-AF65-F5344CB8AC3E}">
        <p14:creationId xmlns:p14="http://schemas.microsoft.com/office/powerpoint/2010/main" val="3182534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921B-D219-0B41-95C6-566EEF3D705F}"/>
              </a:ext>
            </a:extLst>
          </p:cNvPr>
          <p:cNvSpPr>
            <a:spLocks noGrp="1"/>
          </p:cNvSpPr>
          <p:nvPr>
            <p:ph type="title"/>
          </p:nvPr>
        </p:nvSpPr>
        <p:spPr>
          <a:xfrm>
            <a:off x="98112" y="571635"/>
            <a:ext cx="8908531" cy="466725"/>
          </a:xfrm>
        </p:spPr>
        <p:txBody>
          <a:bodyPr/>
          <a:lstStyle/>
          <a:p>
            <a:r>
              <a:rPr lang="en-US"/>
              <a:t>Project Management:</a:t>
            </a:r>
            <a:br>
              <a:rPr lang="en-US"/>
            </a:br>
            <a:r>
              <a:rPr lang="en-US"/>
              <a:t>Lessons Learned</a:t>
            </a:r>
          </a:p>
        </p:txBody>
      </p:sp>
      <p:sp>
        <p:nvSpPr>
          <p:cNvPr id="3" name="Content Placeholder 2">
            <a:extLst>
              <a:ext uri="{FF2B5EF4-FFF2-40B4-BE49-F238E27FC236}">
                <a16:creationId xmlns:a16="http://schemas.microsoft.com/office/drawing/2014/main" id="{0AC710E3-C39C-FC4C-B629-2C99EE4F7675}"/>
              </a:ext>
            </a:extLst>
          </p:cNvPr>
          <p:cNvSpPr>
            <a:spLocks noGrp="1"/>
          </p:cNvSpPr>
          <p:nvPr>
            <p:ph idx="1"/>
          </p:nvPr>
        </p:nvSpPr>
        <p:spPr>
          <a:xfrm>
            <a:off x="191522" y="1303286"/>
            <a:ext cx="8721710" cy="5195949"/>
          </a:xfrm>
        </p:spPr>
        <p:txBody>
          <a:bodyPr/>
          <a:lstStyle/>
          <a:p>
            <a:r>
              <a:rPr lang="en-US"/>
              <a:t>Planning</a:t>
            </a:r>
          </a:p>
          <a:p>
            <a:pPr lvl="1"/>
            <a:r>
              <a:rPr lang="en-US"/>
              <a:t>Planning deadlines w/ margin for unexpected obstacles</a:t>
            </a:r>
          </a:p>
          <a:p>
            <a:pPr lvl="1"/>
            <a:r>
              <a:rPr lang="en-US"/>
              <a:t>Thinking ahead to prevent work discontinuities</a:t>
            </a:r>
          </a:p>
          <a:p>
            <a:r>
              <a:rPr lang="en-US"/>
              <a:t>Communication</a:t>
            </a:r>
          </a:p>
          <a:p>
            <a:pPr lvl="1"/>
            <a:r>
              <a:rPr lang="en-US"/>
              <a:t>Clarification of expectations with customers and advisors</a:t>
            </a:r>
          </a:p>
          <a:p>
            <a:pPr lvl="1"/>
            <a:r>
              <a:rPr lang="en-US"/>
              <a:t>Clear and concise communication of expectations/deadlines to team members</a:t>
            </a:r>
          </a:p>
          <a:p>
            <a:pPr lvl="1"/>
            <a:r>
              <a:rPr lang="en-US"/>
              <a:t>Clear delegation and chain of responsibility</a:t>
            </a:r>
          </a:p>
        </p:txBody>
      </p:sp>
    </p:spTree>
    <p:extLst>
      <p:ext uri="{BB962C8B-B14F-4D97-AF65-F5344CB8AC3E}">
        <p14:creationId xmlns:p14="http://schemas.microsoft.com/office/powerpoint/2010/main" val="3435672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B641-4D58-4BBA-A97E-7368753FC690}"/>
              </a:ext>
            </a:extLst>
          </p:cNvPr>
          <p:cNvSpPr>
            <a:spLocks noGrp="1"/>
          </p:cNvSpPr>
          <p:nvPr>
            <p:ph type="title"/>
          </p:nvPr>
        </p:nvSpPr>
        <p:spPr/>
        <p:txBody>
          <a:bodyPr/>
          <a:lstStyle/>
          <a:p>
            <a:r>
              <a:rPr lang="en-US">
                <a:latin typeface="Arial"/>
                <a:cs typeface="Arial"/>
              </a:rPr>
              <a:t>Financial Budget</a:t>
            </a:r>
            <a:endParaRPr lang="en-US"/>
          </a:p>
        </p:txBody>
      </p:sp>
      <p:graphicFrame>
        <p:nvGraphicFramePr>
          <p:cNvPr id="4" name="Table 3">
            <a:extLst>
              <a:ext uri="{FF2B5EF4-FFF2-40B4-BE49-F238E27FC236}">
                <a16:creationId xmlns:a16="http://schemas.microsoft.com/office/drawing/2014/main" id="{745F97F6-7BC8-CE48-9E45-56BCE6CDB0B8}"/>
              </a:ext>
            </a:extLst>
          </p:cNvPr>
          <p:cNvGraphicFramePr>
            <a:graphicFrameLocks noGrp="1"/>
          </p:cNvGraphicFramePr>
          <p:nvPr>
            <p:extLst>
              <p:ext uri="{D42A27DB-BD31-4B8C-83A1-F6EECF244321}">
                <p14:modId xmlns:p14="http://schemas.microsoft.com/office/powerpoint/2010/main" val="1677896858"/>
              </p:ext>
            </p:extLst>
          </p:nvPr>
        </p:nvGraphicFramePr>
        <p:xfrm>
          <a:off x="481757" y="1532863"/>
          <a:ext cx="8325692" cy="4939476"/>
        </p:xfrm>
        <a:graphic>
          <a:graphicData uri="http://schemas.openxmlformats.org/drawingml/2006/table">
            <a:tbl>
              <a:tblPr firstRow="1" bandRow="1">
                <a:tableStyleId>{EB344D84-9AFB-497E-A393-DC336BA19D2E}</a:tableStyleId>
              </a:tblPr>
              <a:tblGrid>
                <a:gridCol w="2000983">
                  <a:extLst>
                    <a:ext uri="{9D8B030D-6E8A-4147-A177-3AD203B41FA5}">
                      <a16:colId xmlns:a16="http://schemas.microsoft.com/office/drawing/2014/main" val="707115972"/>
                    </a:ext>
                  </a:extLst>
                </a:gridCol>
                <a:gridCol w="1782751">
                  <a:extLst>
                    <a:ext uri="{9D8B030D-6E8A-4147-A177-3AD203B41FA5}">
                      <a16:colId xmlns:a16="http://schemas.microsoft.com/office/drawing/2014/main" val="2335710302"/>
                    </a:ext>
                  </a:extLst>
                </a:gridCol>
                <a:gridCol w="1513986">
                  <a:extLst>
                    <a:ext uri="{9D8B030D-6E8A-4147-A177-3AD203B41FA5}">
                      <a16:colId xmlns:a16="http://schemas.microsoft.com/office/drawing/2014/main" val="1828343801"/>
                    </a:ext>
                  </a:extLst>
                </a:gridCol>
                <a:gridCol w="1513986">
                  <a:extLst>
                    <a:ext uri="{9D8B030D-6E8A-4147-A177-3AD203B41FA5}">
                      <a16:colId xmlns:a16="http://schemas.microsoft.com/office/drawing/2014/main" val="3858224162"/>
                    </a:ext>
                  </a:extLst>
                </a:gridCol>
                <a:gridCol w="1513986">
                  <a:extLst>
                    <a:ext uri="{9D8B030D-6E8A-4147-A177-3AD203B41FA5}">
                      <a16:colId xmlns:a16="http://schemas.microsoft.com/office/drawing/2014/main" val="592731189"/>
                    </a:ext>
                  </a:extLst>
                </a:gridCol>
              </a:tblGrid>
              <a:tr h="356945">
                <a:tc>
                  <a:txBody>
                    <a:bodyPr/>
                    <a:lstStyle/>
                    <a:p>
                      <a:pPr algn="ctr"/>
                      <a:r>
                        <a:rPr lang="en-US">
                          <a:solidFill>
                            <a:schemeClr val="tx1"/>
                          </a:solidFill>
                          <a:effectLst/>
                        </a:rPr>
                        <a:t>Subsystem</a:t>
                      </a:r>
                    </a:p>
                  </a:txBody>
                  <a:tcPr marL="0" marR="0" marT="0" marB="0" anchor="ctr"/>
                </a:tc>
                <a:tc>
                  <a:txBody>
                    <a:bodyPr/>
                    <a:lstStyle/>
                    <a:p>
                      <a:pPr algn="ctr"/>
                      <a:r>
                        <a:rPr lang="en-US">
                          <a:solidFill>
                            <a:schemeClr val="tx1"/>
                          </a:solidFill>
                          <a:effectLst/>
                        </a:rPr>
                        <a:t>Expected </a:t>
                      </a:r>
                    </a:p>
                    <a:p>
                      <a:pPr algn="ctr"/>
                      <a:r>
                        <a:rPr lang="en-US">
                          <a:solidFill>
                            <a:schemeClr val="tx1"/>
                          </a:solidFill>
                          <a:effectLst/>
                        </a:rPr>
                        <a:t>Cost</a:t>
                      </a:r>
                    </a:p>
                  </a:txBody>
                  <a:tcPr marL="0" marR="0" marT="0" marB="0" anchor="ctr"/>
                </a:tc>
                <a:tc>
                  <a:txBody>
                    <a:bodyPr/>
                    <a:lstStyle/>
                    <a:p>
                      <a:pPr algn="ctr"/>
                      <a:r>
                        <a:rPr lang="en-US">
                          <a:solidFill>
                            <a:schemeClr val="tx1"/>
                          </a:solidFill>
                          <a:effectLst/>
                        </a:rPr>
                        <a:t>Budget</a:t>
                      </a:r>
                    </a:p>
                  </a:txBody>
                  <a:tcPr marL="0" marR="0" marT="0" marB="0" anchor="ctr"/>
                </a:tc>
                <a:tc>
                  <a:txBody>
                    <a:bodyPr/>
                    <a:lstStyle/>
                    <a:p>
                      <a:pPr algn="ctr"/>
                      <a:r>
                        <a:rPr lang="en-US">
                          <a:solidFill>
                            <a:schemeClr val="tx1"/>
                          </a:solidFill>
                          <a:effectLst/>
                        </a:rPr>
                        <a:t>Cost</a:t>
                      </a:r>
                    </a:p>
                  </a:txBody>
                  <a:tcPr marL="0" marR="0" marT="0" marB="0" anchor="ctr"/>
                </a:tc>
                <a:tc>
                  <a:txBody>
                    <a:bodyPr/>
                    <a:lstStyle/>
                    <a:p>
                      <a:pPr algn="ctr"/>
                      <a:r>
                        <a:rPr lang="en-US">
                          <a:solidFill>
                            <a:schemeClr val="tx1"/>
                          </a:solidFill>
                          <a:effectLst/>
                        </a:rPr>
                        <a:t>Budget</a:t>
                      </a:r>
                    </a:p>
                  </a:txBody>
                  <a:tcPr marL="0" marR="0" marT="0" marB="0" anchor="ctr"/>
                </a:tc>
                <a:extLst>
                  <a:ext uri="{0D108BD9-81ED-4DB2-BD59-A6C34878D82A}">
                    <a16:rowId xmlns:a16="http://schemas.microsoft.com/office/drawing/2014/main" val="3744688442"/>
                  </a:ext>
                </a:extLst>
              </a:tr>
              <a:tr h="533215">
                <a:tc>
                  <a:txBody>
                    <a:bodyPr/>
                    <a:lstStyle/>
                    <a:p>
                      <a:r>
                        <a:rPr lang="en-US">
                          <a:effectLst/>
                        </a:rPr>
                        <a:t>Processing</a:t>
                      </a:r>
                    </a:p>
                  </a:txBody>
                  <a:tcPr marL="0" marR="0" marT="0" marB="0" anchor="ctr"/>
                </a:tc>
                <a:tc>
                  <a:txBody>
                    <a:bodyPr/>
                    <a:lstStyle/>
                    <a:p>
                      <a:pPr algn="ctr" rtl="0" fontAlgn="base"/>
                      <a:r>
                        <a:rPr lang="en-US">
                          <a:effectLst/>
                        </a:rPr>
                        <a:t>$610 ​</a:t>
                      </a:r>
                    </a:p>
                  </a:txBody>
                  <a:tcPr anchor="ctr"/>
                </a:tc>
                <a:tc>
                  <a:txBody>
                    <a:bodyPr/>
                    <a:lstStyle/>
                    <a:p>
                      <a:pPr algn="ctr" rtl="0" fontAlgn="base"/>
                      <a:r>
                        <a:rPr lang="en-US">
                          <a:effectLst/>
                        </a:rPr>
                        <a:t>$725 ​</a:t>
                      </a:r>
                    </a:p>
                  </a:txBody>
                  <a:tcPr anchor="ctr"/>
                </a:tc>
                <a:tc>
                  <a:txBody>
                    <a:bodyPr/>
                    <a:lstStyle/>
                    <a:p>
                      <a:pPr lvl="0" algn="ctr">
                        <a:buNone/>
                      </a:pPr>
                      <a:r>
                        <a:rPr lang="en-US" sz="1800" b="0" i="0" u="none" strike="noStrike" kern="1200" noProof="0">
                          <a:effectLst/>
                        </a:rPr>
                        <a:t>$580</a:t>
                      </a:r>
                      <a:endParaRPr lang="en-US" b="0"/>
                    </a:p>
                  </a:txBody>
                  <a:tcPr marL="0" marR="0" marT="0" marB="0" anchor="ctr"/>
                </a:tc>
                <a:tc>
                  <a:txBody>
                    <a:bodyPr/>
                    <a:lstStyle/>
                    <a:p>
                      <a:pPr algn="ctr" fontAlgn="ctr"/>
                      <a:r>
                        <a:rPr lang="en-US" sz="1800" kern="1200">
                          <a:solidFill>
                            <a:schemeClr val="dk1"/>
                          </a:solidFill>
                          <a:effectLst/>
                          <a:latin typeface="+mn-lt"/>
                          <a:ea typeface="+mn-ea"/>
                          <a:cs typeface="+mn-cs"/>
                        </a:rPr>
                        <a:t>$625</a:t>
                      </a:r>
                    </a:p>
                  </a:txBody>
                  <a:tcPr marL="0" marR="0" marT="0" marB="0" anchor="ctr"/>
                </a:tc>
                <a:extLst>
                  <a:ext uri="{0D108BD9-81ED-4DB2-BD59-A6C34878D82A}">
                    <a16:rowId xmlns:a16="http://schemas.microsoft.com/office/drawing/2014/main" val="1100219588"/>
                  </a:ext>
                </a:extLst>
              </a:tr>
              <a:tr h="512707">
                <a:tc>
                  <a:txBody>
                    <a:bodyPr/>
                    <a:lstStyle/>
                    <a:p>
                      <a:r>
                        <a:rPr lang="en-US">
                          <a:effectLst/>
                        </a:rPr>
                        <a:t>Power</a:t>
                      </a:r>
                    </a:p>
                  </a:txBody>
                  <a:tcPr marL="0" marR="0" marT="0" marB="0" anchor="ctr"/>
                </a:tc>
                <a:tc>
                  <a:txBody>
                    <a:bodyPr/>
                    <a:lstStyle/>
                    <a:p>
                      <a:pPr algn="ctr" rtl="0" fontAlgn="base"/>
                      <a:r>
                        <a:rPr lang="en-US">
                          <a:effectLst/>
                        </a:rPr>
                        <a:t>$241 ​</a:t>
                      </a:r>
                    </a:p>
                  </a:txBody>
                  <a:tcPr anchor="ctr"/>
                </a:tc>
                <a:tc>
                  <a:txBody>
                    <a:bodyPr/>
                    <a:lstStyle/>
                    <a:p>
                      <a:pPr algn="ctr" rtl="0" fontAlgn="base"/>
                      <a:r>
                        <a:rPr lang="en-US">
                          <a:effectLst/>
                        </a:rPr>
                        <a:t>$275 ​</a:t>
                      </a:r>
                    </a:p>
                  </a:txBody>
                  <a:tcPr anchor="ctr"/>
                </a:tc>
                <a:tc>
                  <a:txBody>
                    <a:bodyPr/>
                    <a:lstStyle/>
                    <a:p>
                      <a:pPr lvl="0" algn="ctr">
                        <a:buNone/>
                      </a:pPr>
                      <a:r>
                        <a:rPr lang="en-US" sz="1800" b="0" i="0" u="none" strike="noStrike" kern="1200" noProof="0">
                          <a:effectLst/>
                        </a:rPr>
                        <a:t>$520</a:t>
                      </a:r>
                      <a:endParaRPr lang="en-US"/>
                    </a:p>
                  </a:txBody>
                  <a:tcPr marL="0" marR="0" marT="0" marB="0" anchor="ctr"/>
                </a:tc>
                <a:tc>
                  <a:txBody>
                    <a:bodyPr/>
                    <a:lstStyle/>
                    <a:p>
                      <a:pPr algn="ctr" fontAlgn="ctr"/>
                      <a:r>
                        <a:rPr lang="en-US" sz="1800" kern="1200">
                          <a:solidFill>
                            <a:schemeClr val="dk1"/>
                          </a:solidFill>
                          <a:effectLst/>
                          <a:latin typeface="+mn-lt"/>
                          <a:ea typeface="+mn-ea"/>
                          <a:cs typeface="+mn-cs"/>
                        </a:rPr>
                        <a:t>$575</a:t>
                      </a:r>
                    </a:p>
                  </a:txBody>
                  <a:tcPr marL="0" marR="0" marT="0" marB="0" anchor="ctr"/>
                </a:tc>
                <a:extLst>
                  <a:ext uri="{0D108BD9-81ED-4DB2-BD59-A6C34878D82A}">
                    <a16:rowId xmlns:a16="http://schemas.microsoft.com/office/drawing/2014/main" val="1514349807"/>
                  </a:ext>
                </a:extLst>
              </a:tr>
              <a:tr h="512707">
                <a:tc>
                  <a:txBody>
                    <a:bodyPr/>
                    <a:lstStyle/>
                    <a:p>
                      <a:r>
                        <a:rPr lang="en-US">
                          <a:effectLst/>
                        </a:rPr>
                        <a:t>Mount</a:t>
                      </a:r>
                    </a:p>
                  </a:txBody>
                  <a:tcPr marL="0" marR="0" marT="0" marB="0" anchor="ctr"/>
                </a:tc>
                <a:tc>
                  <a:txBody>
                    <a:bodyPr/>
                    <a:lstStyle/>
                    <a:p>
                      <a:pPr algn="ctr" rtl="0" fontAlgn="base"/>
                      <a:r>
                        <a:rPr lang="en-US">
                          <a:effectLst/>
                        </a:rPr>
                        <a:t>$1,266 ​</a:t>
                      </a:r>
                    </a:p>
                  </a:txBody>
                  <a:tcPr anchor="ctr"/>
                </a:tc>
                <a:tc>
                  <a:txBody>
                    <a:bodyPr/>
                    <a:lstStyle/>
                    <a:p>
                      <a:pPr algn="ctr" rtl="0" fontAlgn="base"/>
                      <a:r>
                        <a:rPr lang="en-US">
                          <a:effectLst/>
                        </a:rPr>
                        <a:t>$1,400 ​</a:t>
                      </a:r>
                    </a:p>
                  </a:txBody>
                  <a:tcPr anchor="ctr"/>
                </a:tc>
                <a:tc>
                  <a:txBody>
                    <a:bodyPr/>
                    <a:lstStyle/>
                    <a:p>
                      <a:pPr lvl="0" algn="ctr">
                        <a:buNone/>
                      </a:pPr>
                      <a:r>
                        <a:rPr lang="en-US" sz="1800" b="0" i="0" u="none" strike="noStrike" kern="1200" noProof="0">
                          <a:effectLst/>
                        </a:rPr>
                        <a:t>$1,383</a:t>
                      </a:r>
                      <a:endParaRPr lang="en-US"/>
                    </a:p>
                  </a:txBody>
                  <a:tcPr marL="0" marR="0" marT="0" marB="0" anchor="ctr"/>
                </a:tc>
                <a:tc>
                  <a:txBody>
                    <a:bodyPr/>
                    <a:lstStyle/>
                    <a:p>
                      <a:pPr lvl="0" algn="ctr">
                        <a:buNone/>
                      </a:pPr>
                      <a:r>
                        <a:rPr lang="en-US" sz="1800" b="0" i="0" u="none" strike="noStrike" kern="1200" noProof="0">
                          <a:effectLst/>
                        </a:rPr>
                        <a:t>$1,385</a:t>
                      </a:r>
                      <a:endParaRPr lang="en-US"/>
                    </a:p>
                  </a:txBody>
                  <a:tcPr marL="0" marR="0" marT="0" marB="0" anchor="ctr"/>
                </a:tc>
                <a:extLst>
                  <a:ext uri="{0D108BD9-81ED-4DB2-BD59-A6C34878D82A}">
                    <a16:rowId xmlns:a16="http://schemas.microsoft.com/office/drawing/2014/main" val="1117164982"/>
                  </a:ext>
                </a:extLst>
              </a:tr>
              <a:tr h="512707">
                <a:tc>
                  <a:txBody>
                    <a:bodyPr/>
                    <a:lstStyle/>
                    <a:p>
                      <a:r>
                        <a:rPr lang="en-US">
                          <a:effectLst/>
                        </a:rPr>
                        <a:t>Optics</a:t>
                      </a:r>
                    </a:p>
                  </a:txBody>
                  <a:tcPr marL="0" marR="0" marT="0" marB="0" anchor="ctr"/>
                </a:tc>
                <a:tc>
                  <a:txBody>
                    <a:bodyPr/>
                    <a:lstStyle/>
                    <a:p>
                      <a:pPr algn="ctr" rtl="0" fontAlgn="base"/>
                      <a:r>
                        <a:rPr lang="en-US">
                          <a:effectLst/>
                        </a:rPr>
                        <a:t>$1,883 ​</a:t>
                      </a:r>
                    </a:p>
                  </a:txBody>
                  <a:tcPr anchor="ctr"/>
                </a:tc>
                <a:tc>
                  <a:txBody>
                    <a:bodyPr/>
                    <a:lstStyle/>
                    <a:p>
                      <a:pPr algn="ctr" rtl="0" fontAlgn="base"/>
                      <a:r>
                        <a:rPr lang="en-US">
                          <a:effectLst/>
                        </a:rPr>
                        <a:t>$2,000 ​</a:t>
                      </a:r>
                    </a:p>
                  </a:txBody>
                  <a:tcPr anchor="ctr"/>
                </a:tc>
                <a:tc>
                  <a:txBody>
                    <a:bodyPr/>
                    <a:lstStyle/>
                    <a:p>
                      <a:pPr lvl="0" algn="ctr">
                        <a:buNone/>
                      </a:pPr>
                      <a:r>
                        <a:rPr lang="en-US" sz="1800" b="0" i="0" u="none" strike="noStrike" kern="1200" noProof="0">
                          <a:effectLst/>
                        </a:rPr>
                        <a:t>$1,934</a:t>
                      </a:r>
                      <a:endParaRPr lang="en-US"/>
                    </a:p>
                  </a:txBody>
                  <a:tcPr marL="0" marR="0" marT="0" marB="0" anchor="ctr"/>
                </a:tc>
                <a:tc>
                  <a:txBody>
                    <a:bodyPr/>
                    <a:lstStyle/>
                    <a:p>
                      <a:pPr lvl="0" algn="ctr">
                        <a:buNone/>
                      </a:pPr>
                      <a:r>
                        <a:rPr lang="en-US" sz="1800" b="0" i="0" u="none" strike="noStrike" kern="1200" noProof="0">
                          <a:effectLst/>
                        </a:rPr>
                        <a:t>$1,940</a:t>
                      </a:r>
                      <a:endParaRPr lang="en-US"/>
                    </a:p>
                  </a:txBody>
                  <a:tcPr marL="0" marR="0" marT="0" marB="0" anchor="ctr"/>
                </a:tc>
                <a:extLst>
                  <a:ext uri="{0D108BD9-81ED-4DB2-BD59-A6C34878D82A}">
                    <a16:rowId xmlns:a16="http://schemas.microsoft.com/office/drawing/2014/main" val="3085846213"/>
                  </a:ext>
                </a:extLst>
              </a:tr>
              <a:tr h="469298">
                <a:tc>
                  <a:txBody>
                    <a:bodyPr/>
                    <a:lstStyle/>
                    <a:p>
                      <a:r>
                        <a:rPr lang="en-US">
                          <a:effectLst/>
                        </a:rPr>
                        <a:t>Thermal</a:t>
                      </a:r>
                    </a:p>
                  </a:txBody>
                  <a:tcPr marL="0" marR="0" marT="0" marB="0" anchor="ctr"/>
                </a:tc>
                <a:tc>
                  <a:txBody>
                    <a:bodyPr/>
                    <a:lstStyle/>
                    <a:p>
                      <a:pPr algn="ctr" rtl="0" fontAlgn="base"/>
                      <a:r>
                        <a:rPr lang="en-US">
                          <a:effectLst/>
                        </a:rPr>
                        <a:t>$192 ​</a:t>
                      </a:r>
                    </a:p>
                  </a:txBody>
                  <a:tcPr anchor="ctr"/>
                </a:tc>
                <a:tc>
                  <a:txBody>
                    <a:bodyPr/>
                    <a:lstStyle/>
                    <a:p>
                      <a:pPr algn="ctr" rtl="0" fontAlgn="base"/>
                      <a:r>
                        <a:rPr lang="en-US">
                          <a:effectLst/>
                        </a:rPr>
                        <a:t>$300 ​</a:t>
                      </a:r>
                    </a:p>
                  </a:txBody>
                  <a:tcPr anchor="ctr"/>
                </a:tc>
                <a:tc>
                  <a:txBody>
                    <a:bodyPr/>
                    <a:lstStyle/>
                    <a:p>
                      <a:pPr lvl="0" algn="ctr">
                        <a:buNone/>
                      </a:pPr>
                      <a:r>
                        <a:rPr lang="en-US" sz="1800" b="0" i="0" u="none" strike="noStrike" kern="1200" noProof="0">
                          <a:effectLst/>
                        </a:rPr>
                        <a:t>$210</a:t>
                      </a:r>
                      <a:endParaRPr lang="en-US"/>
                    </a:p>
                  </a:txBody>
                  <a:tcPr marL="0" marR="0" marT="0" marB="0" anchor="ctr"/>
                </a:tc>
                <a:tc>
                  <a:txBody>
                    <a:bodyPr/>
                    <a:lstStyle/>
                    <a:p>
                      <a:pPr algn="ctr" fontAlgn="ctr"/>
                      <a:r>
                        <a:rPr lang="en-US" sz="1800" kern="1200">
                          <a:solidFill>
                            <a:schemeClr val="dk1"/>
                          </a:solidFill>
                          <a:effectLst/>
                          <a:latin typeface="+mn-lt"/>
                          <a:ea typeface="+mn-ea"/>
                          <a:cs typeface="+mn-cs"/>
                        </a:rPr>
                        <a:t>$225</a:t>
                      </a:r>
                    </a:p>
                  </a:txBody>
                  <a:tcPr marL="0" marR="0" marT="0" marB="0" anchor="ctr"/>
                </a:tc>
                <a:extLst>
                  <a:ext uri="{0D108BD9-81ED-4DB2-BD59-A6C34878D82A}">
                    <a16:rowId xmlns:a16="http://schemas.microsoft.com/office/drawing/2014/main" val="3857224147"/>
                  </a:ext>
                </a:extLst>
              </a:tr>
              <a:tr h="783772">
                <a:tc>
                  <a:txBody>
                    <a:bodyPr/>
                    <a:lstStyle/>
                    <a:p>
                      <a:r>
                        <a:rPr lang="en-US">
                          <a:effectLst/>
                        </a:rPr>
                        <a:t>Manufacturing/</a:t>
                      </a:r>
                      <a:endParaRPr lang="en-US"/>
                    </a:p>
                    <a:p>
                      <a:pPr lvl="0">
                        <a:buNone/>
                      </a:pPr>
                      <a:r>
                        <a:rPr lang="en-US">
                          <a:effectLst/>
                        </a:rPr>
                        <a:t>Testing</a:t>
                      </a:r>
                    </a:p>
                  </a:txBody>
                  <a:tcPr marL="0" marR="0" marT="0" marB="0" anchor="ctr"/>
                </a:tc>
                <a:tc>
                  <a:txBody>
                    <a:bodyPr/>
                    <a:lstStyle/>
                    <a:p>
                      <a:pPr algn="ctr" rtl="0" fontAlgn="base"/>
                      <a:r>
                        <a:rPr lang="en-US">
                          <a:effectLst/>
                        </a:rPr>
                        <a:t>$102 ​</a:t>
                      </a:r>
                    </a:p>
                  </a:txBody>
                  <a:tcPr anchor="ctr"/>
                </a:tc>
                <a:tc>
                  <a:txBody>
                    <a:bodyPr/>
                    <a:lstStyle/>
                    <a:p>
                      <a:pPr algn="ctr" rtl="0" fontAlgn="base"/>
                      <a:r>
                        <a:rPr lang="en-US">
                          <a:effectLst/>
                        </a:rPr>
                        <a:t>$250 ​</a:t>
                      </a:r>
                    </a:p>
                  </a:txBody>
                  <a:tcPr anchor="ctr"/>
                </a:tc>
                <a:tc>
                  <a:txBody>
                    <a:bodyPr/>
                    <a:lstStyle/>
                    <a:p>
                      <a:pPr lvl="0" algn="ctr">
                        <a:buNone/>
                      </a:pPr>
                      <a:r>
                        <a:rPr lang="en-US" sz="1800" b="0" i="0" u="none" strike="noStrike" kern="1200" noProof="0">
                          <a:effectLst/>
                        </a:rPr>
                        <a:t>$156</a:t>
                      </a:r>
                      <a:endParaRPr lang="en-US"/>
                    </a:p>
                  </a:txBody>
                  <a:tcPr marL="0" marR="0" marT="0" marB="0" anchor="ctr"/>
                </a:tc>
                <a:tc>
                  <a:txBody>
                    <a:bodyPr/>
                    <a:lstStyle/>
                    <a:p>
                      <a:pPr algn="ctr" fontAlgn="ctr"/>
                      <a:r>
                        <a:rPr lang="en-US" sz="1800" kern="1200">
                          <a:solidFill>
                            <a:schemeClr val="dk1"/>
                          </a:solidFill>
                          <a:effectLst/>
                          <a:latin typeface="+mn-lt"/>
                          <a:ea typeface="+mn-ea"/>
                          <a:cs typeface="+mn-cs"/>
                        </a:rPr>
                        <a:t>$200</a:t>
                      </a:r>
                    </a:p>
                  </a:txBody>
                  <a:tcPr marL="0" marR="0" marT="0" marB="0" anchor="ctr"/>
                </a:tc>
                <a:extLst>
                  <a:ext uri="{0D108BD9-81ED-4DB2-BD59-A6C34878D82A}">
                    <a16:rowId xmlns:a16="http://schemas.microsoft.com/office/drawing/2014/main" val="2799599947"/>
                  </a:ext>
                </a:extLst>
              </a:tr>
              <a:tr h="533215">
                <a:tc>
                  <a:txBody>
                    <a:bodyPr/>
                    <a:lstStyle/>
                    <a:p>
                      <a:r>
                        <a:rPr lang="en-US">
                          <a:effectLst/>
                        </a:rPr>
                        <a:t>Transportation</a:t>
                      </a:r>
                    </a:p>
                  </a:txBody>
                  <a:tcPr marL="0" marR="0" marT="0" marB="0" anchor="ctr">
                    <a:lnB w="28575" cap="flat" cmpd="sng" algn="ctr">
                      <a:solidFill>
                        <a:schemeClr val="tx1"/>
                      </a:solidFill>
                      <a:prstDash val="solid"/>
                      <a:round/>
                      <a:headEnd type="none" w="med" len="med"/>
                      <a:tailEnd type="none" w="med" len="med"/>
                    </a:lnB>
                  </a:tcPr>
                </a:tc>
                <a:tc>
                  <a:txBody>
                    <a:bodyPr/>
                    <a:lstStyle/>
                    <a:p>
                      <a:pPr algn="ctr" rtl="0" fontAlgn="base"/>
                      <a:r>
                        <a:rPr lang="en-US">
                          <a:effectLst/>
                        </a:rPr>
                        <a:t>$43 ​</a:t>
                      </a:r>
                    </a:p>
                  </a:txBody>
                  <a:tcPr anchor="ctr">
                    <a:lnB w="28575" cap="flat" cmpd="sng" algn="ctr">
                      <a:solidFill>
                        <a:schemeClr val="tx1"/>
                      </a:solidFill>
                      <a:prstDash val="solid"/>
                      <a:round/>
                      <a:headEnd type="none" w="med" len="med"/>
                      <a:tailEnd type="none" w="med" len="med"/>
                    </a:lnB>
                  </a:tcPr>
                </a:tc>
                <a:tc>
                  <a:txBody>
                    <a:bodyPr/>
                    <a:lstStyle/>
                    <a:p>
                      <a:pPr algn="ctr" rtl="0" fontAlgn="base"/>
                      <a:r>
                        <a:rPr lang="en-US">
                          <a:effectLst/>
                        </a:rPr>
                        <a:t>$50 ​</a:t>
                      </a:r>
                    </a:p>
                  </a:txBody>
                  <a:tcPr anchor="ctr">
                    <a:lnB w="28575" cap="flat" cmpd="sng" algn="ctr">
                      <a:solidFill>
                        <a:schemeClr val="tx1"/>
                      </a:solidFill>
                      <a:prstDash val="solid"/>
                      <a:round/>
                      <a:headEnd type="none" w="med" len="med"/>
                      <a:tailEnd type="none" w="med" len="med"/>
                    </a:lnB>
                  </a:tcPr>
                </a:tc>
                <a:tc>
                  <a:txBody>
                    <a:bodyPr/>
                    <a:lstStyle/>
                    <a:p>
                      <a:pPr algn="ctr" fontAlgn="ctr"/>
                      <a:r>
                        <a:rPr lang="en-US" sz="1800" kern="1200">
                          <a:solidFill>
                            <a:schemeClr val="dk1"/>
                          </a:solidFill>
                          <a:effectLst/>
                          <a:latin typeface="+mn-lt"/>
                          <a:ea typeface="+mn-ea"/>
                          <a:cs typeface="+mn-cs"/>
                        </a:rPr>
                        <a:t>$50</a:t>
                      </a:r>
                    </a:p>
                  </a:txBody>
                  <a:tcPr marL="0" marR="0" marT="0" marB="0" anchor="ctr">
                    <a:lnB w="28575" cap="flat" cmpd="sng" algn="ctr">
                      <a:solidFill>
                        <a:schemeClr val="tx1"/>
                      </a:solidFill>
                      <a:prstDash val="solid"/>
                      <a:round/>
                      <a:headEnd type="none" w="med" len="med"/>
                      <a:tailEnd type="none" w="med" len="med"/>
                    </a:lnB>
                  </a:tcPr>
                </a:tc>
                <a:tc>
                  <a:txBody>
                    <a:bodyPr/>
                    <a:lstStyle/>
                    <a:p>
                      <a:pPr algn="ctr" fontAlgn="ctr"/>
                      <a:r>
                        <a:rPr lang="en-US" sz="1800" kern="1200">
                          <a:solidFill>
                            <a:schemeClr val="dk1"/>
                          </a:solidFill>
                          <a:effectLst/>
                          <a:latin typeface="+mn-lt"/>
                          <a:ea typeface="+mn-ea"/>
                          <a:cs typeface="+mn-cs"/>
                        </a:rPr>
                        <a:t>$50 </a:t>
                      </a:r>
                    </a:p>
                  </a:txBody>
                  <a:tcPr marL="0" marR="0" marT="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0110207"/>
                  </a:ext>
                </a:extLst>
              </a:tr>
              <a:tr h="533215">
                <a:tc>
                  <a:txBody>
                    <a:bodyPr/>
                    <a:lstStyle/>
                    <a:p>
                      <a:r>
                        <a:rPr lang="en-US" b="1">
                          <a:effectLst/>
                        </a:rPr>
                        <a:t>Total</a:t>
                      </a:r>
                    </a:p>
                  </a:txBody>
                  <a:tcPr marL="0" marR="0" marT="0" marB="0" anchor="ctr">
                    <a:lnT w="28575" cap="flat" cmpd="sng" algn="ctr">
                      <a:solidFill>
                        <a:schemeClr val="tx1"/>
                      </a:solidFill>
                      <a:prstDash val="solid"/>
                      <a:round/>
                      <a:headEnd type="none" w="med" len="med"/>
                      <a:tailEnd type="none" w="med" len="med"/>
                    </a:lnT>
                  </a:tcPr>
                </a:tc>
                <a:tc>
                  <a:txBody>
                    <a:bodyPr/>
                    <a:lstStyle/>
                    <a:p>
                      <a:pPr algn="ctr" rtl="0" fontAlgn="base"/>
                      <a:r>
                        <a:rPr lang="en-US" b="1">
                          <a:effectLst/>
                        </a:rPr>
                        <a:t>$4,337 ​</a:t>
                      </a:r>
                    </a:p>
                  </a:txBody>
                  <a:tcPr anchor="ctr">
                    <a:lnT w="28575" cap="flat" cmpd="sng" algn="ctr">
                      <a:solidFill>
                        <a:schemeClr val="tx1"/>
                      </a:solidFill>
                      <a:prstDash val="solid"/>
                      <a:round/>
                      <a:headEnd type="none" w="med" len="med"/>
                      <a:tailEnd type="none" w="med" len="med"/>
                    </a:lnT>
                  </a:tcPr>
                </a:tc>
                <a:tc>
                  <a:txBody>
                    <a:bodyPr/>
                    <a:lstStyle/>
                    <a:p>
                      <a:pPr algn="ctr" rtl="0" fontAlgn="base"/>
                      <a:r>
                        <a:rPr lang="en-US" b="1">
                          <a:effectLst/>
                        </a:rPr>
                        <a:t>$5,000 ​</a:t>
                      </a:r>
                    </a:p>
                  </a:txBody>
                  <a:tcPr anchor="ctr">
                    <a:lnT w="28575" cap="flat" cmpd="sng" algn="ctr">
                      <a:solidFill>
                        <a:schemeClr val="tx1"/>
                      </a:solidFill>
                      <a:prstDash val="solid"/>
                      <a:round/>
                      <a:headEnd type="none" w="med" len="med"/>
                      <a:tailEnd type="none" w="med" len="med"/>
                    </a:lnT>
                  </a:tcPr>
                </a:tc>
                <a:tc>
                  <a:txBody>
                    <a:bodyPr/>
                    <a:lstStyle/>
                    <a:p>
                      <a:pPr algn="ctr" fontAlgn="ctr"/>
                      <a:r>
                        <a:rPr lang="en-US" sz="1800" b="1" kern="1200">
                          <a:solidFill>
                            <a:schemeClr val="dk1"/>
                          </a:solidFill>
                          <a:effectLst/>
                          <a:latin typeface="+mn-lt"/>
                          <a:ea typeface="+mn-ea"/>
                          <a:cs typeface="+mn-cs"/>
                        </a:rPr>
                        <a:t>$4,834.23</a:t>
                      </a:r>
                    </a:p>
                  </a:txBody>
                  <a:tcPr marL="0" marR="0" marT="0" marB="0" anchor="ctr">
                    <a:lnT w="28575" cap="flat" cmpd="sng" algn="ctr">
                      <a:solidFill>
                        <a:schemeClr val="tx1"/>
                      </a:solidFill>
                      <a:prstDash val="solid"/>
                      <a:round/>
                      <a:headEnd type="none" w="med" len="med"/>
                      <a:tailEnd type="none" w="med" len="med"/>
                    </a:lnT>
                  </a:tcPr>
                </a:tc>
                <a:tc>
                  <a:txBody>
                    <a:bodyPr/>
                    <a:lstStyle/>
                    <a:p>
                      <a:pPr lvl="0" algn="ctr">
                        <a:buNone/>
                      </a:pPr>
                      <a:r>
                        <a:rPr lang="en-US" sz="1800" b="1" kern="1200">
                          <a:solidFill>
                            <a:schemeClr val="dk1"/>
                          </a:solidFill>
                          <a:effectLst/>
                          <a:latin typeface="+mn-lt"/>
                          <a:ea typeface="+mn-ea"/>
                          <a:cs typeface="+mn-cs"/>
                        </a:rPr>
                        <a:t>$5,000 </a:t>
                      </a:r>
                    </a:p>
                  </a:txBody>
                  <a:tcPr marL="0" marR="0" marT="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75767673"/>
                  </a:ext>
                </a:extLst>
              </a:tr>
            </a:tbl>
          </a:graphicData>
        </a:graphic>
      </p:graphicFrame>
      <p:cxnSp>
        <p:nvCxnSpPr>
          <p:cNvPr id="9" name="Straight Connector 8">
            <a:extLst>
              <a:ext uri="{FF2B5EF4-FFF2-40B4-BE49-F238E27FC236}">
                <a16:creationId xmlns:a16="http://schemas.microsoft.com/office/drawing/2014/main" id="{585B7FF4-C7A8-CD46-9C0D-7A1B8BD0F365}"/>
              </a:ext>
            </a:extLst>
          </p:cNvPr>
          <p:cNvCxnSpPr/>
          <p:nvPr/>
        </p:nvCxnSpPr>
        <p:spPr bwMode="auto">
          <a:xfrm>
            <a:off x="5747657" y="1080655"/>
            <a:ext cx="0" cy="5545776"/>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7FA15DA4-57F5-FF45-9CE1-598076DEE838}"/>
              </a:ext>
            </a:extLst>
          </p:cNvPr>
          <p:cNvSpPr txBox="1"/>
          <p:nvPr/>
        </p:nvSpPr>
        <p:spPr>
          <a:xfrm>
            <a:off x="2006975" y="1032830"/>
            <a:ext cx="2380588" cy="461665"/>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CDR Budget</a:t>
            </a:r>
          </a:p>
        </p:txBody>
      </p:sp>
      <p:sp>
        <p:nvSpPr>
          <p:cNvPr id="13" name="TextBox 12">
            <a:extLst>
              <a:ext uri="{FF2B5EF4-FFF2-40B4-BE49-F238E27FC236}">
                <a16:creationId xmlns:a16="http://schemas.microsoft.com/office/drawing/2014/main" id="{69D6E4F1-783A-9B42-A21E-3F227457AAFB}"/>
              </a:ext>
            </a:extLst>
          </p:cNvPr>
          <p:cNvSpPr txBox="1"/>
          <p:nvPr/>
        </p:nvSpPr>
        <p:spPr>
          <a:xfrm>
            <a:off x="6087259" y="1032094"/>
            <a:ext cx="2380588" cy="461665"/>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Final Budget</a:t>
            </a:r>
          </a:p>
        </p:txBody>
      </p:sp>
    </p:spTree>
    <p:extLst>
      <p:ext uri="{BB962C8B-B14F-4D97-AF65-F5344CB8AC3E}">
        <p14:creationId xmlns:p14="http://schemas.microsoft.com/office/powerpoint/2010/main" val="3529034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B641-4D58-4BBA-A97E-7368753FC690}"/>
              </a:ext>
            </a:extLst>
          </p:cNvPr>
          <p:cNvSpPr>
            <a:spLocks noGrp="1"/>
          </p:cNvSpPr>
          <p:nvPr>
            <p:ph type="title"/>
          </p:nvPr>
        </p:nvSpPr>
        <p:spPr/>
        <p:txBody>
          <a:bodyPr/>
          <a:lstStyle/>
          <a:p>
            <a:r>
              <a:rPr lang="en-US">
                <a:latin typeface="Arial"/>
                <a:cs typeface="Arial"/>
              </a:rPr>
              <a:t>Significant Budget Differences</a:t>
            </a:r>
            <a:endParaRPr lang="en-US"/>
          </a:p>
        </p:txBody>
      </p:sp>
      <p:sp>
        <p:nvSpPr>
          <p:cNvPr id="7" name="Content Placeholder 2">
            <a:extLst>
              <a:ext uri="{FF2B5EF4-FFF2-40B4-BE49-F238E27FC236}">
                <a16:creationId xmlns:a16="http://schemas.microsoft.com/office/drawing/2014/main" id="{93142E9C-B022-E245-9C43-8D4359BF3DC8}"/>
              </a:ext>
            </a:extLst>
          </p:cNvPr>
          <p:cNvSpPr>
            <a:spLocks noGrp="1"/>
          </p:cNvSpPr>
          <p:nvPr>
            <p:ph idx="1"/>
          </p:nvPr>
        </p:nvSpPr>
        <p:spPr>
          <a:xfrm>
            <a:off x="188375" y="1257121"/>
            <a:ext cx="3820099" cy="5195949"/>
          </a:xfrm>
        </p:spPr>
        <p:txBody>
          <a:bodyPr/>
          <a:lstStyle/>
          <a:p>
            <a:pPr marL="0" indent="0" algn="ctr">
              <a:buNone/>
            </a:pPr>
            <a:r>
              <a:rPr lang="en-US" b="1"/>
              <a:t>EPS Subsystem</a:t>
            </a:r>
            <a:endParaRPr lang="en-US" u="sng"/>
          </a:p>
          <a:p>
            <a:r>
              <a:rPr lang="en-US" sz="2400"/>
              <a:t>Underestimate of needed materials and costs</a:t>
            </a:r>
          </a:p>
          <a:p>
            <a:r>
              <a:rPr lang="en-US" sz="2400"/>
              <a:t>Manufacturing solar panels proved too difficult, replacement COTS solar panels were needed</a:t>
            </a:r>
          </a:p>
          <a:p>
            <a:pPr marL="0" indent="0">
              <a:buNone/>
            </a:pPr>
            <a:endParaRPr lang="en-US" sz="2400"/>
          </a:p>
        </p:txBody>
      </p:sp>
      <p:sp>
        <p:nvSpPr>
          <p:cNvPr id="10" name="Content Placeholder 2">
            <a:extLst>
              <a:ext uri="{FF2B5EF4-FFF2-40B4-BE49-F238E27FC236}">
                <a16:creationId xmlns:a16="http://schemas.microsoft.com/office/drawing/2014/main" id="{3EF490E0-B38C-DD49-B150-51D2248D57A2}"/>
              </a:ext>
            </a:extLst>
          </p:cNvPr>
          <p:cNvSpPr txBox="1">
            <a:spLocks/>
          </p:cNvSpPr>
          <p:nvPr/>
        </p:nvSpPr>
        <p:spPr bwMode="auto">
          <a:xfrm>
            <a:off x="4242389" y="1205049"/>
            <a:ext cx="4816549" cy="519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a:lstStyle>
          <a:p>
            <a:pPr marL="0" indent="0">
              <a:buNone/>
            </a:pPr>
            <a:r>
              <a:rPr lang="en-US" b="1"/>
              <a:t>Processing Subsystem</a:t>
            </a:r>
            <a:endParaRPr lang="en-US" u="sng"/>
          </a:p>
          <a:p>
            <a:r>
              <a:rPr lang="en-US" sz="2400"/>
              <a:t>Small auxiliary items were not included in budget due to oversight</a:t>
            </a:r>
          </a:p>
          <a:p>
            <a:r>
              <a:rPr lang="en-US" sz="2400"/>
              <a:t>Satellite communication capabilities had to be abandoned due to high repeating cost </a:t>
            </a:r>
            <a:endParaRPr lang="en-US" sz="2000" kern="0"/>
          </a:p>
          <a:p>
            <a:pPr marL="0" indent="0">
              <a:buNone/>
            </a:pPr>
            <a:endParaRPr lang="en-US" sz="2000" kern="0"/>
          </a:p>
        </p:txBody>
      </p:sp>
      <p:cxnSp>
        <p:nvCxnSpPr>
          <p:cNvPr id="8" name="Straight Connector 7">
            <a:extLst>
              <a:ext uri="{FF2B5EF4-FFF2-40B4-BE49-F238E27FC236}">
                <a16:creationId xmlns:a16="http://schemas.microsoft.com/office/drawing/2014/main" id="{09A9DE8C-89A7-B54D-985D-FF11C2806DE6}"/>
              </a:ext>
            </a:extLst>
          </p:cNvPr>
          <p:cNvCxnSpPr/>
          <p:nvPr/>
        </p:nvCxnSpPr>
        <p:spPr bwMode="auto">
          <a:xfrm>
            <a:off x="4008474" y="1152978"/>
            <a:ext cx="0" cy="5300092"/>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77167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2354BE0-B399-C649-8470-5B8F518A9D85}"/>
              </a:ext>
            </a:extLst>
          </p:cNvPr>
          <p:cNvSpPr txBox="1">
            <a:spLocks/>
          </p:cNvSpPr>
          <p:nvPr/>
        </p:nvSpPr>
        <p:spPr bwMode="auto">
          <a:xfrm>
            <a:off x="188373" y="2268194"/>
            <a:ext cx="4383627" cy="233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a:lstStyle>
          <a:p>
            <a:r>
              <a:rPr lang="en-US" kern="0">
                <a:solidFill>
                  <a:srgbClr val="000000"/>
                </a:solidFill>
                <a:latin typeface="Arial"/>
                <a:cs typeface="Arial"/>
              </a:rPr>
              <a:t>Total Team Hours</a:t>
            </a:r>
          </a:p>
          <a:p>
            <a:pPr lvl="1"/>
            <a:r>
              <a:rPr lang="en-US" kern="0">
                <a:solidFill>
                  <a:srgbClr val="000000"/>
                </a:solidFill>
                <a:latin typeface="Arial"/>
                <a:cs typeface="Arial"/>
              </a:rPr>
              <a:t>3501 Hours*</a:t>
            </a:r>
          </a:p>
          <a:p>
            <a:r>
              <a:rPr lang="en-US" kern="0">
                <a:solidFill>
                  <a:srgbClr val="000000"/>
                </a:solidFill>
                <a:latin typeface="Arial"/>
                <a:cs typeface="Arial"/>
              </a:rPr>
              <a:t>Overhead of 200%</a:t>
            </a:r>
          </a:p>
          <a:p>
            <a:pPr lvl="1"/>
            <a:r>
              <a:rPr lang="en-US" kern="0">
                <a:solidFill>
                  <a:srgbClr val="000000"/>
                </a:solidFill>
                <a:latin typeface="Arial"/>
                <a:cs typeface="Arial"/>
              </a:rPr>
              <a:t>$218,812.50</a:t>
            </a:r>
          </a:p>
        </p:txBody>
      </p:sp>
      <p:sp>
        <p:nvSpPr>
          <p:cNvPr id="2" name="Title 1">
            <a:extLst>
              <a:ext uri="{FF2B5EF4-FFF2-40B4-BE49-F238E27FC236}">
                <a16:creationId xmlns:a16="http://schemas.microsoft.com/office/drawing/2014/main" id="{534928B9-B1DE-4D92-B9EA-C90D42A68FFE}"/>
              </a:ext>
            </a:extLst>
          </p:cNvPr>
          <p:cNvSpPr>
            <a:spLocks noGrp="1"/>
          </p:cNvSpPr>
          <p:nvPr>
            <p:ph type="title"/>
          </p:nvPr>
        </p:nvSpPr>
        <p:spPr/>
        <p:txBody>
          <a:bodyPr/>
          <a:lstStyle/>
          <a:p>
            <a:r>
              <a:rPr lang="en-US">
                <a:latin typeface="Arial"/>
                <a:cs typeface="Arial"/>
              </a:rPr>
              <a:t>Estimated Industry Cost</a:t>
            </a:r>
            <a:endParaRPr lang="en-US"/>
          </a:p>
        </p:txBody>
      </p:sp>
      <p:sp>
        <p:nvSpPr>
          <p:cNvPr id="3" name="Content Placeholder 2">
            <a:extLst>
              <a:ext uri="{FF2B5EF4-FFF2-40B4-BE49-F238E27FC236}">
                <a16:creationId xmlns:a16="http://schemas.microsoft.com/office/drawing/2014/main" id="{DD8FEFCB-39AC-4434-9E4B-EE48D02AD7F9}"/>
              </a:ext>
            </a:extLst>
          </p:cNvPr>
          <p:cNvSpPr>
            <a:spLocks noGrp="1"/>
          </p:cNvSpPr>
          <p:nvPr>
            <p:ph idx="1"/>
          </p:nvPr>
        </p:nvSpPr>
        <p:spPr>
          <a:xfrm>
            <a:off x="188373" y="1108226"/>
            <a:ext cx="8818269" cy="975755"/>
          </a:xfrm>
        </p:spPr>
        <p:txBody>
          <a:bodyPr/>
          <a:lstStyle/>
          <a:p>
            <a:r>
              <a:rPr lang="en-US">
                <a:latin typeface="Arial"/>
                <a:cs typeface="Arial"/>
              </a:rPr>
              <a:t>Assume average starting salary of $65,000 for 2,080 hours</a:t>
            </a:r>
            <a:r>
              <a:rPr lang="en-US">
                <a:solidFill>
                  <a:srgbClr val="000000"/>
                </a:solidFill>
              </a:rPr>
              <a:t> </a:t>
            </a:r>
            <a:r>
              <a:rPr lang="en-US">
                <a:solidFill>
                  <a:srgbClr val="000000"/>
                </a:solidFill>
                <a:sym typeface="Wingdings" pitchFamily="2" charset="2"/>
              </a:rPr>
              <a:t>or </a:t>
            </a:r>
            <a:r>
              <a:rPr lang="en-US">
                <a:solidFill>
                  <a:srgbClr val="000000"/>
                </a:solidFill>
                <a:latin typeface="Arial"/>
                <a:cs typeface="Arial"/>
              </a:rPr>
              <a:t>$31.25/hour</a:t>
            </a:r>
            <a:endParaRPr lang="en-US">
              <a:solidFill>
                <a:srgbClr val="000000"/>
              </a:solidFill>
            </a:endParaRPr>
          </a:p>
          <a:p>
            <a:pPr marL="0" indent="0">
              <a:buNone/>
            </a:pPr>
            <a:endParaRPr lang="en-US">
              <a:solidFill>
                <a:srgbClr val="000000"/>
              </a:solidFill>
              <a:latin typeface="Arial"/>
              <a:cs typeface="Arial"/>
            </a:endParaRPr>
          </a:p>
        </p:txBody>
      </p:sp>
      <p:sp>
        <p:nvSpPr>
          <p:cNvPr id="8" name="Content Placeholder 2">
            <a:extLst>
              <a:ext uri="{FF2B5EF4-FFF2-40B4-BE49-F238E27FC236}">
                <a16:creationId xmlns:a16="http://schemas.microsoft.com/office/drawing/2014/main" id="{515A1A8D-EBD9-9F4B-8841-0CB9F20DF4B7}"/>
              </a:ext>
            </a:extLst>
          </p:cNvPr>
          <p:cNvSpPr txBox="1">
            <a:spLocks/>
          </p:cNvSpPr>
          <p:nvPr/>
        </p:nvSpPr>
        <p:spPr bwMode="auto">
          <a:xfrm>
            <a:off x="4528830" y="2271155"/>
            <a:ext cx="4383627" cy="233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a:lstStyle>
          <a:p>
            <a:r>
              <a:rPr lang="en-US" kern="0">
                <a:solidFill>
                  <a:srgbClr val="000000"/>
                </a:solidFill>
                <a:latin typeface="Arial"/>
                <a:cs typeface="Arial"/>
              </a:rPr>
              <a:t>Cost of Work</a:t>
            </a:r>
          </a:p>
          <a:p>
            <a:pPr lvl="1"/>
            <a:r>
              <a:rPr lang="en-US" kern="0">
                <a:solidFill>
                  <a:srgbClr val="000000"/>
                </a:solidFill>
                <a:latin typeface="Arial"/>
                <a:cs typeface="Arial"/>
              </a:rPr>
              <a:t>$109,406.25</a:t>
            </a:r>
          </a:p>
          <a:p>
            <a:r>
              <a:rPr lang="en-US" kern="0">
                <a:solidFill>
                  <a:srgbClr val="000000"/>
                </a:solidFill>
                <a:latin typeface="Arial"/>
                <a:cs typeface="Arial"/>
              </a:rPr>
              <a:t>Material cost</a:t>
            </a:r>
            <a:endParaRPr lang="en-US" kern="0">
              <a:solidFill>
                <a:srgbClr val="000000"/>
              </a:solidFill>
            </a:endParaRPr>
          </a:p>
          <a:p>
            <a:pPr lvl="1"/>
            <a:r>
              <a:rPr lang="en-US" kern="0">
                <a:solidFill>
                  <a:srgbClr val="000000"/>
                </a:solidFill>
              </a:rPr>
              <a:t>$4,834.23</a:t>
            </a:r>
          </a:p>
        </p:txBody>
      </p:sp>
      <p:sp>
        <p:nvSpPr>
          <p:cNvPr id="9" name="Content Placeholder 2">
            <a:extLst>
              <a:ext uri="{FF2B5EF4-FFF2-40B4-BE49-F238E27FC236}">
                <a16:creationId xmlns:a16="http://schemas.microsoft.com/office/drawing/2014/main" id="{76FA276E-6DA8-5545-BBA5-AC2AAA169CAD}"/>
              </a:ext>
            </a:extLst>
          </p:cNvPr>
          <p:cNvSpPr txBox="1">
            <a:spLocks/>
          </p:cNvSpPr>
          <p:nvPr/>
        </p:nvSpPr>
        <p:spPr bwMode="auto">
          <a:xfrm>
            <a:off x="231544" y="4607632"/>
            <a:ext cx="8680914" cy="171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0" i="0">
                <a:solidFill>
                  <a:srgbClr val="996633"/>
                </a:solidFill>
                <a:latin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2400" b="0" i="0">
                <a:solidFill>
                  <a:srgbClr val="996600"/>
                </a:solidFill>
                <a:latin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2000" b="0" i="0">
                <a:solidFill>
                  <a:srgbClr val="996600"/>
                </a:solidFill>
                <a:latin typeface="Arial" panose="020B0604020202020204" pitchFamily="34" charset="0"/>
                <a:cs typeface="Arial" panose="020B0604020202020204" pitchFamily="34" charset="0"/>
              </a:defRPr>
            </a:lvl5pPr>
            <a:lvl6pPr marL="2228850" indent="-228600" algn="l" rtl="0" eaLnBrk="0" fontAlgn="base" hangingPunct="0">
              <a:spcBef>
                <a:spcPct val="20000"/>
              </a:spcBef>
              <a:spcAft>
                <a:spcPct val="0"/>
              </a:spcAft>
              <a:buChar char="»"/>
              <a:defRPr sz="2000">
                <a:solidFill>
                  <a:srgbClr val="996600"/>
                </a:solidFill>
                <a:latin typeface="+mn-lt"/>
              </a:defRPr>
            </a:lvl6pPr>
            <a:lvl7pPr marL="2686050" indent="-228600" algn="l" rtl="0" eaLnBrk="0" fontAlgn="base" hangingPunct="0">
              <a:spcBef>
                <a:spcPct val="20000"/>
              </a:spcBef>
              <a:spcAft>
                <a:spcPct val="0"/>
              </a:spcAft>
              <a:buChar char="»"/>
              <a:defRPr sz="2000">
                <a:solidFill>
                  <a:srgbClr val="996600"/>
                </a:solidFill>
                <a:latin typeface="+mn-lt"/>
              </a:defRPr>
            </a:lvl7pPr>
            <a:lvl8pPr marL="3143250" indent="-228600" algn="l" rtl="0" eaLnBrk="0" fontAlgn="base" hangingPunct="0">
              <a:spcBef>
                <a:spcPct val="20000"/>
              </a:spcBef>
              <a:spcAft>
                <a:spcPct val="0"/>
              </a:spcAft>
              <a:buChar char="»"/>
              <a:defRPr sz="2000">
                <a:solidFill>
                  <a:srgbClr val="996600"/>
                </a:solidFill>
                <a:latin typeface="+mn-lt"/>
              </a:defRPr>
            </a:lvl8pPr>
            <a:lvl9pPr marL="3600450" indent="-228600" algn="l" rtl="0" eaLnBrk="0" fontAlgn="base" hangingPunct="0">
              <a:spcBef>
                <a:spcPct val="20000"/>
              </a:spcBef>
              <a:spcAft>
                <a:spcPct val="0"/>
              </a:spcAft>
              <a:buChar char="»"/>
              <a:defRPr sz="2000">
                <a:solidFill>
                  <a:srgbClr val="996600"/>
                </a:solidFill>
                <a:latin typeface="+mn-lt"/>
              </a:defRPr>
            </a:lvl9pPr>
          </a:lstStyle>
          <a:p>
            <a:pPr marL="0" indent="0" algn="ctr">
              <a:buFontTx/>
              <a:buNone/>
            </a:pPr>
            <a:endParaRPr lang="en-US" b="1" kern="0">
              <a:solidFill>
                <a:srgbClr val="000000"/>
              </a:solidFill>
              <a:latin typeface="Arial"/>
              <a:cs typeface="Arial"/>
            </a:endParaRPr>
          </a:p>
          <a:p>
            <a:pPr marL="0" indent="0" algn="ctr">
              <a:buFontTx/>
              <a:buNone/>
            </a:pPr>
            <a:r>
              <a:rPr lang="en-US" b="1" kern="0">
                <a:solidFill>
                  <a:srgbClr val="000000"/>
                </a:solidFill>
                <a:latin typeface="Arial"/>
                <a:cs typeface="Arial"/>
              </a:rPr>
              <a:t>Total Cost of iMagpie: </a:t>
            </a:r>
            <a:r>
              <a:rPr lang="en-US" b="1" kern="0">
                <a:highlight>
                  <a:srgbClr val="FFFF00"/>
                </a:highlight>
                <a:latin typeface="Arial"/>
                <a:cs typeface="Arial"/>
              </a:rPr>
              <a:t>$333,052.98</a:t>
            </a:r>
          </a:p>
          <a:p>
            <a:pPr marL="0" indent="0" algn="ctr">
              <a:buFontTx/>
              <a:buNone/>
            </a:pPr>
            <a:endParaRPr lang="en-US" kern="0">
              <a:solidFill>
                <a:srgbClr val="000000"/>
              </a:solidFill>
              <a:latin typeface="Arial"/>
              <a:cs typeface="Arial"/>
            </a:endParaRPr>
          </a:p>
          <a:p>
            <a:pPr marL="0" indent="0" algn="ctr">
              <a:buFontTx/>
              <a:buNone/>
            </a:pPr>
            <a:r>
              <a:rPr lang="en-US" kern="0">
                <a:solidFill>
                  <a:srgbClr val="000000"/>
                </a:solidFill>
                <a:latin typeface="Arial"/>
                <a:cs typeface="Arial"/>
              </a:rPr>
              <a:t> </a:t>
            </a:r>
          </a:p>
        </p:txBody>
      </p:sp>
      <p:cxnSp>
        <p:nvCxnSpPr>
          <p:cNvPr id="11" name="Straight Connector 10">
            <a:extLst>
              <a:ext uri="{FF2B5EF4-FFF2-40B4-BE49-F238E27FC236}">
                <a16:creationId xmlns:a16="http://schemas.microsoft.com/office/drawing/2014/main" id="{232E2B7F-33E8-F844-BB4D-75924B68053B}"/>
              </a:ext>
            </a:extLst>
          </p:cNvPr>
          <p:cNvCxnSpPr/>
          <p:nvPr/>
        </p:nvCxnSpPr>
        <p:spPr bwMode="auto">
          <a:xfrm>
            <a:off x="231543" y="4643248"/>
            <a:ext cx="8724084"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a:extLst>
              <a:ext uri="{FF2B5EF4-FFF2-40B4-BE49-F238E27FC236}">
                <a16:creationId xmlns:a16="http://schemas.microsoft.com/office/drawing/2014/main" id="{202CAE5B-26DE-A34A-9E45-FDD62BC86725}"/>
              </a:ext>
            </a:extLst>
          </p:cNvPr>
          <p:cNvSpPr txBox="1"/>
          <p:nvPr/>
        </p:nvSpPr>
        <p:spPr>
          <a:xfrm>
            <a:off x="4717403" y="6317671"/>
            <a:ext cx="4656759"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a:t>
            </a:r>
            <a:r>
              <a:rPr lang="en-US" sz="1600" b="0">
                <a:latin typeface="Arial" panose="020B0604020202020204" pitchFamily="34" charset="0"/>
                <a:cs typeface="Arial" panose="020B0604020202020204" pitchFamily="34" charset="0"/>
              </a:rPr>
              <a:t>Including 4 weeks of projected additional work</a:t>
            </a:r>
          </a:p>
        </p:txBody>
      </p:sp>
    </p:spTree>
    <p:extLst>
      <p:ext uri="{BB962C8B-B14F-4D97-AF65-F5344CB8AC3E}">
        <p14:creationId xmlns:p14="http://schemas.microsoft.com/office/powerpoint/2010/main" val="2439224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A328-E1DC-45C9-981F-58750358BB51}"/>
              </a:ext>
            </a:extLst>
          </p:cNvPr>
          <p:cNvSpPr>
            <a:spLocks noGrp="1"/>
          </p:cNvSpPr>
          <p:nvPr>
            <p:ph type="title"/>
          </p:nvPr>
        </p:nvSpPr>
        <p:spPr/>
        <p:txBody>
          <a:bodyPr/>
          <a:lstStyle/>
          <a:p>
            <a:r>
              <a:rPr lang="en-US">
                <a:latin typeface="Arial"/>
                <a:cs typeface="Arial"/>
              </a:rPr>
              <a:t>Acknowledgements</a:t>
            </a:r>
            <a:endParaRPr lang="en-US"/>
          </a:p>
        </p:txBody>
      </p:sp>
      <p:sp>
        <p:nvSpPr>
          <p:cNvPr id="3" name="Content Placeholder 2">
            <a:extLst>
              <a:ext uri="{FF2B5EF4-FFF2-40B4-BE49-F238E27FC236}">
                <a16:creationId xmlns:a16="http://schemas.microsoft.com/office/drawing/2014/main" id="{E00E8FBA-F1AE-47CF-900F-876E2FC1F9FA}"/>
              </a:ext>
            </a:extLst>
          </p:cNvPr>
          <p:cNvSpPr>
            <a:spLocks noGrp="1"/>
          </p:cNvSpPr>
          <p:nvPr>
            <p:ph idx="1"/>
          </p:nvPr>
        </p:nvSpPr>
        <p:spPr>
          <a:xfrm>
            <a:off x="304494" y="1069639"/>
            <a:ext cx="8538937" cy="5195949"/>
          </a:xfrm>
        </p:spPr>
        <p:txBody>
          <a:bodyPr/>
          <a:lstStyle/>
          <a:p>
            <a:r>
              <a:rPr lang="en-US">
                <a:latin typeface="Arial"/>
                <a:cs typeface="Arial"/>
              </a:rPr>
              <a:t>Dr. Marcus Holzinger and Samuel </a:t>
            </a:r>
            <a:r>
              <a:rPr lang="en-US" err="1">
                <a:latin typeface="Arial"/>
                <a:cs typeface="Arial"/>
              </a:rPr>
              <a:t>Wishnek</a:t>
            </a:r>
            <a:endParaRPr lang="en-US"/>
          </a:p>
          <a:p>
            <a:r>
              <a:rPr lang="en-US">
                <a:latin typeface="Arial"/>
                <a:cs typeface="Arial"/>
              </a:rPr>
              <a:t>Dr. Aaron Johnson</a:t>
            </a:r>
          </a:p>
          <a:p>
            <a:r>
              <a:rPr lang="en-US">
                <a:latin typeface="Arial"/>
                <a:cs typeface="Arial"/>
              </a:rPr>
              <a:t>Project Advisory Board</a:t>
            </a:r>
            <a:endParaRPr lang="en-US"/>
          </a:p>
        </p:txBody>
      </p:sp>
    </p:spTree>
    <p:extLst>
      <p:ext uri="{BB962C8B-B14F-4D97-AF65-F5344CB8AC3E}">
        <p14:creationId xmlns:p14="http://schemas.microsoft.com/office/powerpoint/2010/main" val="2770047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CC10-A1B4-4A17-A273-B751ECEFA5F9}"/>
              </a:ext>
            </a:extLst>
          </p:cNvPr>
          <p:cNvSpPr>
            <a:spLocks noGrp="1"/>
          </p:cNvSpPr>
          <p:nvPr>
            <p:ph type="ctrTitle"/>
          </p:nvPr>
        </p:nvSpPr>
        <p:spPr>
          <a:xfrm>
            <a:off x="685800" y="2239282"/>
            <a:ext cx="7772400" cy="1470025"/>
          </a:xfrm>
        </p:spPr>
        <p:txBody>
          <a:bodyPr/>
          <a:lstStyle/>
          <a:p>
            <a:r>
              <a:rPr lang="en-US" sz="4000">
                <a:latin typeface="Arial"/>
                <a:cs typeface="Arial"/>
              </a:rPr>
              <a:t>Questions?</a:t>
            </a:r>
            <a:endParaRPr lang="en-US" sz="4000"/>
          </a:p>
        </p:txBody>
      </p:sp>
    </p:spTree>
    <p:extLst>
      <p:ext uri="{BB962C8B-B14F-4D97-AF65-F5344CB8AC3E}">
        <p14:creationId xmlns:p14="http://schemas.microsoft.com/office/powerpoint/2010/main" val="1677579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40000"/>
                <a:lumOff val="60000"/>
              </a:schemeClr>
            </a:gs>
            <a:gs pos="34000">
              <a:srgbClr val="7D93BB">
                <a:lumMod val="0"/>
              </a:srgbClr>
            </a:gs>
            <a:gs pos="96000">
              <a:schemeClr val="accent1">
                <a:lumMod val="65000"/>
              </a:schemeClr>
            </a:gs>
            <a:gs pos="97000">
              <a:schemeClr val="accent1">
                <a:lumMod val="69000"/>
                <a:lumOff val="31000"/>
              </a:schemeClr>
            </a:gs>
          </a:gsLst>
          <a:lin ang="5400000" scaled="1"/>
        </a:gradFill>
        <a:effectLst/>
      </p:bgPr>
    </p:bg>
    <p:spTree>
      <p:nvGrpSpPr>
        <p:cNvPr id="1" name=""/>
        <p:cNvGrpSpPr/>
        <p:nvPr/>
      </p:nvGrpSpPr>
      <p:grpSpPr>
        <a:xfrm>
          <a:off x="0" y="0"/>
          <a:ext cx="0" cy="0"/>
          <a:chOff x="0" y="0"/>
          <a:chExt cx="0" cy="0"/>
        </a:xfrm>
      </p:grpSpPr>
      <p:sp>
        <p:nvSpPr>
          <p:cNvPr id="1027" name="Rectangle 1026">
            <a:extLst>
              <a:ext uri="{FF2B5EF4-FFF2-40B4-BE49-F238E27FC236}">
                <a16:creationId xmlns:a16="http://schemas.microsoft.com/office/drawing/2014/main" id="{5C83911F-DE24-4380-A085-38D4D35705B6}"/>
              </a:ext>
            </a:extLst>
          </p:cNvPr>
          <p:cNvSpPr/>
          <p:nvPr/>
        </p:nvSpPr>
        <p:spPr>
          <a:xfrm>
            <a:off x="-1617505" y="2504549"/>
            <a:ext cx="12022494" cy="4296747"/>
          </a:xfrm>
          <a:prstGeom prst="rect">
            <a:avLst/>
          </a:prstGeom>
          <a:solidFill>
            <a:srgbClr val="00B0F0">
              <a:alpha val="54000"/>
            </a:srgbClr>
          </a:solidFill>
          <a:ln>
            <a:noFill/>
          </a:ln>
          <a:effectLst>
            <a:softEdge rad="635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eaLnBrk="1" fontAlgn="auto" hangingPunct="1">
              <a:spcBef>
                <a:spcPts val="0"/>
              </a:spcBef>
              <a:spcAft>
                <a:spcPts val="0"/>
              </a:spcAft>
            </a:pPr>
            <a:endParaRPr lang="en-US" sz="1350" b="0">
              <a:solidFill>
                <a:prstClr val="white"/>
              </a:solidFill>
              <a:latin typeface="Calibri" panose="020F0502020204030204"/>
            </a:endParaRPr>
          </a:p>
          <a:p>
            <a:pPr algn="ctr" defTabSz="685800" eaLnBrk="1" fontAlgn="auto" hangingPunct="1">
              <a:spcBef>
                <a:spcPts val="0"/>
              </a:spcBef>
              <a:spcAft>
                <a:spcPts val="0"/>
              </a:spcAft>
            </a:pPr>
            <a:endParaRPr lang="en-US" sz="1350" b="0">
              <a:solidFill>
                <a:prstClr val="white"/>
              </a:solidFill>
              <a:latin typeface="Calibri" panose="020F0502020204030204"/>
            </a:endParaRPr>
          </a:p>
        </p:txBody>
      </p:sp>
      <p:pic>
        <p:nvPicPr>
          <p:cNvPr id="49" name="Graphic 48" descr="Full battery">
            <a:extLst>
              <a:ext uri="{FF2B5EF4-FFF2-40B4-BE49-F238E27FC236}">
                <a16:creationId xmlns:a16="http://schemas.microsoft.com/office/drawing/2014/main" id="{0B9F641E-F104-4707-A1D7-81F1349E87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6200000">
            <a:off x="7882370" y="5186420"/>
            <a:ext cx="685800" cy="685800"/>
          </a:xfrm>
          <a:prstGeom prst="rect">
            <a:avLst/>
          </a:prstGeom>
        </p:spPr>
      </p:pic>
      <p:sp>
        <p:nvSpPr>
          <p:cNvPr id="14" name="Rectangle 13">
            <a:extLst>
              <a:ext uri="{FF2B5EF4-FFF2-40B4-BE49-F238E27FC236}">
                <a16:creationId xmlns:a16="http://schemas.microsoft.com/office/drawing/2014/main" id="{48B5508F-B918-46DA-8776-6A46DCD431AA}"/>
              </a:ext>
            </a:extLst>
          </p:cNvPr>
          <p:cNvSpPr/>
          <p:nvPr/>
        </p:nvSpPr>
        <p:spPr>
          <a:xfrm>
            <a:off x="-626179" y="6434142"/>
            <a:ext cx="10876547" cy="7047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eaLnBrk="1" fontAlgn="auto" hangingPunct="1">
              <a:spcBef>
                <a:spcPts val="0"/>
              </a:spcBef>
              <a:spcAft>
                <a:spcPts val="0"/>
              </a:spcAft>
            </a:pPr>
            <a:endParaRPr lang="en-US" sz="1350" b="0">
              <a:solidFill>
                <a:prstClr val="white"/>
              </a:solidFill>
              <a:latin typeface="Calibri" panose="020F0502020204030204"/>
            </a:endParaRPr>
          </a:p>
        </p:txBody>
      </p:sp>
      <p:pic>
        <p:nvPicPr>
          <p:cNvPr id="29" name="Graphic 28" descr="City">
            <a:extLst>
              <a:ext uri="{FF2B5EF4-FFF2-40B4-BE49-F238E27FC236}">
                <a16:creationId xmlns:a16="http://schemas.microsoft.com/office/drawing/2014/main" id="{58DAF33A-5F30-440A-BF68-9D3AAD0D92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8311" y="5847928"/>
            <a:ext cx="685800" cy="685800"/>
          </a:xfrm>
          <a:prstGeom prst="rect">
            <a:avLst/>
          </a:prstGeom>
        </p:spPr>
      </p:pic>
      <p:pic>
        <p:nvPicPr>
          <p:cNvPr id="31" name="Graphic 30" descr="Lightning">
            <a:extLst>
              <a:ext uri="{FF2B5EF4-FFF2-40B4-BE49-F238E27FC236}">
                <a16:creationId xmlns:a16="http://schemas.microsoft.com/office/drawing/2014/main" id="{E83C8131-5E12-4533-9FB3-D4FB291384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49348" y="2958726"/>
            <a:ext cx="2861747" cy="2861747"/>
          </a:xfrm>
          <a:prstGeom prst="rect">
            <a:avLst/>
          </a:prstGeom>
        </p:spPr>
      </p:pic>
      <p:pic>
        <p:nvPicPr>
          <p:cNvPr id="33" name="Graphic 32" descr="Telescope">
            <a:extLst>
              <a:ext uri="{FF2B5EF4-FFF2-40B4-BE49-F238E27FC236}">
                <a16:creationId xmlns:a16="http://schemas.microsoft.com/office/drawing/2014/main" id="{AC8FA233-902E-45B2-894B-09FDED82341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flipH="1">
            <a:off x="6153659" y="5785020"/>
            <a:ext cx="685800" cy="743294"/>
          </a:xfrm>
          <a:prstGeom prst="rect">
            <a:avLst/>
          </a:prstGeom>
        </p:spPr>
      </p:pic>
      <p:pic>
        <p:nvPicPr>
          <p:cNvPr id="35" name="Graphic 34" descr="Hike">
            <a:extLst>
              <a:ext uri="{FF2B5EF4-FFF2-40B4-BE49-F238E27FC236}">
                <a16:creationId xmlns:a16="http://schemas.microsoft.com/office/drawing/2014/main" id="{65134536-19E9-45C3-8D47-920871D3D9A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182193" y="5786291"/>
            <a:ext cx="685800" cy="685800"/>
          </a:xfrm>
          <a:prstGeom prst="rect">
            <a:avLst/>
          </a:prstGeom>
        </p:spPr>
      </p:pic>
      <p:pic>
        <p:nvPicPr>
          <p:cNvPr id="37" name="Graphic 36" descr="Backpack">
            <a:extLst>
              <a:ext uri="{FF2B5EF4-FFF2-40B4-BE49-F238E27FC236}">
                <a16:creationId xmlns:a16="http://schemas.microsoft.com/office/drawing/2014/main" id="{A9E77578-B9D3-4B56-9DE8-E43B13D945D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848093" y="6118060"/>
            <a:ext cx="344112" cy="344112"/>
          </a:xfrm>
          <a:prstGeom prst="rect">
            <a:avLst/>
          </a:prstGeom>
        </p:spPr>
      </p:pic>
      <p:pic>
        <p:nvPicPr>
          <p:cNvPr id="39" name="Graphic 38" descr="Satellite">
            <a:extLst>
              <a:ext uri="{FF2B5EF4-FFF2-40B4-BE49-F238E27FC236}">
                <a16:creationId xmlns:a16="http://schemas.microsoft.com/office/drawing/2014/main" id="{5DF9765A-356D-40E6-9022-A34238D0D24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3422268" y="1953255"/>
            <a:ext cx="685800" cy="685800"/>
          </a:xfrm>
          <a:prstGeom prst="rect">
            <a:avLst/>
          </a:prstGeom>
        </p:spPr>
      </p:pic>
      <p:pic>
        <p:nvPicPr>
          <p:cNvPr id="1041" name="Graphic 1040" descr="Tent">
            <a:extLst>
              <a:ext uri="{FF2B5EF4-FFF2-40B4-BE49-F238E27FC236}">
                <a16:creationId xmlns:a16="http://schemas.microsoft.com/office/drawing/2014/main" id="{5A67BDBA-A051-4D3B-BA7B-CB713F7443C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7332491" y="5879626"/>
            <a:ext cx="685800" cy="685800"/>
          </a:xfrm>
          <a:prstGeom prst="rect">
            <a:avLst/>
          </a:prstGeom>
        </p:spPr>
      </p:pic>
      <p:pic>
        <p:nvPicPr>
          <p:cNvPr id="1043" name="Graphic 1042" descr="Sun">
            <a:extLst>
              <a:ext uri="{FF2B5EF4-FFF2-40B4-BE49-F238E27FC236}">
                <a16:creationId xmlns:a16="http://schemas.microsoft.com/office/drawing/2014/main" id="{38D7790C-5A88-440F-A7E8-95C63DCFB65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960495" y="1986019"/>
            <a:ext cx="685800" cy="685800"/>
          </a:xfrm>
          <a:prstGeom prst="rect">
            <a:avLst/>
          </a:prstGeom>
        </p:spPr>
      </p:pic>
      <p:pic>
        <p:nvPicPr>
          <p:cNvPr id="1045" name="Graphic 1044" descr="Moon and stars">
            <a:extLst>
              <a:ext uri="{FF2B5EF4-FFF2-40B4-BE49-F238E27FC236}">
                <a16:creationId xmlns:a16="http://schemas.microsoft.com/office/drawing/2014/main" id="{2EFD487D-4F8E-4F28-B85C-335C0BF7B83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6624404" y="1986019"/>
            <a:ext cx="685800" cy="685800"/>
          </a:xfrm>
          <a:prstGeom prst="rect">
            <a:avLst/>
          </a:prstGeom>
        </p:spPr>
      </p:pic>
      <p:sp>
        <p:nvSpPr>
          <p:cNvPr id="1047" name="Flowchart: Merge 1046">
            <a:extLst>
              <a:ext uri="{FF2B5EF4-FFF2-40B4-BE49-F238E27FC236}">
                <a16:creationId xmlns:a16="http://schemas.microsoft.com/office/drawing/2014/main" id="{E3286ED7-5C36-4338-AE14-364439BF9B0C}"/>
              </a:ext>
            </a:extLst>
          </p:cNvPr>
          <p:cNvSpPr/>
          <p:nvPr/>
        </p:nvSpPr>
        <p:spPr>
          <a:xfrm rot="7063576" flipV="1">
            <a:off x="5093636" y="4621472"/>
            <a:ext cx="743294" cy="1757018"/>
          </a:xfrm>
          <a:prstGeom prst="flowChartMerge">
            <a:avLst/>
          </a:prstGeom>
          <a:gradFill>
            <a:gsLst>
              <a:gs pos="100000">
                <a:srgbClr val="00B050"/>
              </a:gs>
              <a:gs pos="0">
                <a:srgbClr val="00B050">
                  <a:alpha val="0"/>
                </a:srgbClr>
              </a:gs>
            </a:gsLst>
            <a:lin ang="54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eaLnBrk="1" fontAlgn="auto" hangingPunct="1">
              <a:spcBef>
                <a:spcPts val="0"/>
              </a:spcBef>
              <a:spcAft>
                <a:spcPts val="0"/>
              </a:spcAft>
            </a:pPr>
            <a:endParaRPr lang="en-US" sz="1350" b="0">
              <a:solidFill>
                <a:prstClr val="white"/>
              </a:solidFill>
              <a:latin typeface="Calibri" panose="020F0502020204030204"/>
            </a:endParaRPr>
          </a:p>
        </p:txBody>
      </p:sp>
      <p:sp>
        <p:nvSpPr>
          <p:cNvPr id="88" name="Flowchart: Merge 87">
            <a:extLst>
              <a:ext uri="{FF2B5EF4-FFF2-40B4-BE49-F238E27FC236}">
                <a16:creationId xmlns:a16="http://schemas.microsoft.com/office/drawing/2014/main" id="{E24A7B1E-0C7D-426A-B99A-5F6801AC88C3}"/>
              </a:ext>
            </a:extLst>
          </p:cNvPr>
          <p:cNvSpPr/>
          <p:nvPr/>
        </p:nvSpPr>
        <p:spPr>
          <a:xfrm rot="20056700">
            <a:off x="4190124" y="1675839"/>
            <a:ext cx="2171573" cy="4433737"/>
          </a:xfrm>
          <a:prstGeom prst="flowChartMerge">
            <a:avLst/>
          </a:prstGeom>
          <a:gradFill flip="none" rotWithShape="1">
            <a:gsLst>
              <a:gs pos="100000">
                <a:srgbClr val="00B0F0"/>
              </a:gs>
              <a:gs pos="0">
                <a:schemeClr val="tx1">
                  <a:lumMod val="95000"/>
                  <a:lumOff val="5000"/>
                  <a:alpha val="0"/>
                </a:schemeClr>
              </a:gs>
            </a:gsLst>
            <a:lin ang="5400000" scaled="0"/>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eaLnBrk="1" fontAlgn="auto" hangingPunct="1">
              <a:spcBef>
                <a:spcPts val="0"/>
              </a:spcBef>
              <a:spcAft>
                <a:spcPts val="0"/>
              </a:spcAft>
            </a:pPr>
            <a:endParaRPr lang="en-US" sz="1350" b="0">
              <a:solidFill>
                <a:prstClr val="white"/>
              </a:solidFill>
              <a:latin typeface="Calibri" panose="020F0502020204030204"/>
            </a:endParaRPr>
          </a:p>
        </p:txBody>
      </p:sp>
      <p:pic>
        <p:nvPicPr>
          <p:cNvPr id="1048" name="Picture 14" descr="Image result for clipart starfield">
            <a:extLst>
              <a:ext uri="{FF2B5EF4-FFF2-40B4-BE49-F238E27FC236}">
                <a16:creationId xmlns:a16="http://schemas.microsoft.com/office/drawing/2014/main" id="{451AAC5D-EF1F-44B9-89E1-42161B0F83A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val="0"/>
              </a:ext>
            </a:extLst>
          </a:blip>
          <a:srcRect l="3140" t="2003" r="69450" b="48090"/>
          <a:stretch/>
        </p:blipFill>
        <p:spPr bwMode="auto">
          <a:xfrm>
            <a:off x="2201159" y="3403944"/>
            <a:ext cx="1511805" cy="1819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50" name="Straight Connector 1049">
            <a:extLst>
              <a:ext uri="{FF2B5EF4-FFF2-40B4-BE49-F238E27FC236}">
                <a16:creationId xmlns:a16="http://schemas.microsoft.com/office/drawing/2014/main" id="{7B7519E1-DB0F-4480-B584-BD7B4728EEC1}"/>
              </a:ext>
            </a:extLst>
          </p:cNvPr>
          <p:cNvCxnSpPr>
            <a:cxnSpLocks/>
          </p:cNvCxnSpPr>
          <p:nvPr/>
        </p:nvCxnSpPr>
        <p:spPr>
          <a:xfrm>
            <a:off x="2488444" y="3864069"/>
            <a:ext cx="617141" cy="871422"/>
          </a:xfrm>
          <a:prstGeom prst="line">
            <a:avLst/>
          </a:prstGeom>
          <a:ln>
            <a:solidFill>
              <a:schemeClr val="tx1">
                <a:lumMod val="95000"/>
                <a:lumOff val="5000"/>
              </a:schemeClr>
            </a:solidFill>
          </a:ln>
        </p:spPr>
        <p:style>
          <a:lnRef idx="3">
            <a:schemeClr val="accent3"/>
          </a:lnRef>
          <a:fillRef idx="0">
            <a:schemeClr val="accent3"/>
          </a:fillRef>
          <a:effectRef idx="2">
            <a:schemeClr val="accent3"/>
          </a:effectRef>
          <a:fontRef idx="minor">
            <a:schemeClr val="tx1"/>
          </a:fontRef>
        </p:style>
      </p:cxnSp>
      <p:sp>
        <p:nvSpPr>
          <p:cNvPr id="1056" name="Oval 1055">
            <a:extLst>
              <a:ext uri="{FF2B5EF4-FFF2-40B4-BE49-F238E27FC236}">
                <a16:creationId xmlns:a16="http://schemas.microsoft.com/office/drawing/2014/main" id="{661179E8-3C8D-4F01-87DD-463916B8F585}"/>
              </a:ext>
            </a:extLst>
          </p:cNvPr>
          <p:cNvSpPr/>
          <p:nvPr/>
        </p:nvSpPr>
        <p:spPr>
          <a:xfrm>
            <a:off x="2417802" y="3801045"/>
            <a:ext cx="126047" cy="126047"/>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eaLnBrk="1" fontAlgn="auto" hangingPunct="1">
              <a:spcBef>
                <a:spcPts val="0"/>
              </a:spcBef>
              <a:spcAft>
                <a:spcPts val="0"/>
              </a:spcAft>
            </a:pPr>
            <a:endParaRPr lang="en-US" sz="1350" b="0">
              <a:solidFill>
                <a:prstClr val="white"/>
              </a:solidFill>
              <a:latin typeface="Calibri" panose="020F0502020204030204"/>
            </a:endParaRPr>
          </a:p>
        </p:txBody>
      </p:sp>
      <p:sp>
        <p:nvSpPr>
          <p:cNvPr id="98" name="Oval 97">
            <a:extLst>
              <a:ext uri="{FF2B5EF4-FFF2-40B4-BE49-F238E27FC236}">
                <a16:creationId xmlns:a16="http://schemas.microsoft.com/office/drawing/2014/main" id="{A47B91EE-E4E7-461E-8FB4-90B682251546}"/>
              </a:ext>
            </a:extLst>
          </p:cNvPr>
          <p:cNvSpPr/>
          <p:nvPr/>
        </p:nvSpPr>
        <p:spPr>
          <a:xfrm>
            <a:off x="3042561" y="4660191"/>
            <a:ext cx="126047" cy="126047"/>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eaLnBrk="1" fontAlgn="auto" hangingPunct="1">
              <a:spcBef>
                <a:spcPts val="0"/>
              </a:spcBef>
              <a:spcAft>
                <a:spcPts val="0"/>
              </a:spcAft>
            </a:pPr>
            <a:endParaRPr lang="en-US" sz="1350" b="0">
              <a:solidFill>
                <a:prstClr val="white"/>
              </a:solidFill>
              <a:latin typeface="Calibri" panose="020F0502020204030204"/>
            </a:endParaRPr>
          </a:p>
        </p:txBody>
      </p:sp>
      <p:sp>
        <p:nvSpPr>
          <p:cNvPr id="1060" name="Oval 1059">
            <a:extLst>
              <a:ext uri="{FF2B5EF4-FFF2-40B4-BE49-F238E27FC236}">
                <a16:creationId xmlns:a16="http://schemas.microsoft.com/office/drawing/2014/main" id="{D911F0AF-7F90-42FA-9A94-FECBF66E9E66}"/>
              </a:ext>
            </a:extLst>
          </p:cNvPr>
          <p:cNvSpPr/>
          <p:nvPr/>
        </p:nvSpPr>
        <p:spPr>
          <a:xfrm>
            <a:off x="2895149" y="4237171"/>
            <a:ext cx="104775" cy="10616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a:ln>
                <a:solidFill>
                  <a:srgbClr val="0000FF"/>
                </a:solidFill>
              </a:ln>
              <a:solidFill>
                <a:prstClr val="white"/>
              </a:solidFill>
              <a:latin typeface="Calibri" panose="020F0502020204030204"/>
            </a:endParaRPr>
          </a:p>
        </p:txBody>
      </p:sp>
      <p:sp>
        <p:nvSpPr>
          <p:cNvPr id="103" name="Oval 102">
            <a:extLst>
              <a:ext uri="{FF2B5EF4-FFF2-40B4-BE49-F238E27FC236}">
                <a16:creationId xmlns:a16="http://schemas.microsoft.com/office/drawing/2014/main" id="{BC7F7F98-E1CE-4C2D-A4CD-203529CFCCBC}"/>
              </a:ext>
            </a:extLst>
          </p:cNvPr>
          <p:cNvSpPr/>
          <p:nvPr/>
        </p:nvSpPr>
        <p:spPr>
          <a:xfrm>
            <a:off x="3052085" y="3849858"/>
            <a:ext cx="104775" cy="10616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a:ln>
                <a:solidFill>
                  <a:srgbClr val="0000FF"/>
                </a:solidFill>
              </a:ln>
              <a:solidFill>
                <a:prstClr val="white"/>
              </a:solidFill>
              <a:latin typeface="Calibri" panose="020F0502020204030204"/>
            </a:endParaRPr>
          </a:p>
        </p:txBody>
      </p:sp>
      <p:sp>
        <p:nvSpPr>
          <p:cNvPr id="104" name="Oval 103">
            <a:extLst>
              <a:ext uri="{FF2B5EF4-FFF2-40B4-BE49-F238E27FC236}">
                <a16:creationId xmlns:a16="http://schemas.microsoft.com/office/drawing/2014/main" id="{75F72FEA-7A3D-4D0B-AEFD-077026C570F0}"/>
              </a:ext>
            </a:extLst>
          </p:cNvPr>
          <p:cNvSpPr/>
          <p:nvPr/>
        </p:nvSpPr>
        <p:spPr>
          <a:xfrm>
            <a:off x="2501825" y="5005868"/>
            <a:ext cx="104775" cy="10616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a:ln>
                <a:solidFill>
                  <a:srgbClr val="0000FF"/>
                </a:solidFill>
              </a:ln>
              <a:solidFill>
                <a:prstClr val="white"/>
              </a:solidFill>
              <a:latin typeface="Calibri" panose="020F0502020204030204"/>
            </a:endParaRPr>
          </a:p>
        </p:txBody>
      </p:sp>
      <p:pic>
        <p:nvPicPr>
          <p:cNvPr id="1039" name="Graphic 1038" descr="Man">
            <a:extLst>
              <a:ext uri="{FF2B5EF4-FFF2-40B4-BE49-F238E27FC236}">
                <a16:creationId xmlns:a16="http://schemas.microsoft.com/office/drawing/2014/main" id="{14C7ADD6-2802-4ED1-9DED-F864D49F8F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6952412" y="5762310"/>
            <a:ext cx="685800" cy="685800"/>
          </a:xfrm>
          <a:prstGeom prst="rect">
            <a:avLst/>
          </a:prstGeom>
        </p:spPr>
      </p:pic>
      <p:pic>
        <p:nvPicPr>
          <p:cNvPr id="1062" name="Graphic 1061" descr="Repeat">
            <a:extLst>
              <a:ext uri="{FF2B5EF4-FFF2-40B4-BE49-F238E27FC236}">
                <a16:creationId xmlns:a16="http://schemas.microsoft.com/office/drawing/2014/main" id="{13278297-16E0-44AC-A17C-DA0D9941F688}"/>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6400175" y="5146504"/>
            <a:ext cx="685800" cy="685800"/>
          </a:xfrm>
          <a:prstGeom prst="rect">
            <a:avLst/>
          </a:prstGeom>
        </p:spPr>
      </p:pic>
      <p:pic>
        <p:nvPicPr>
          <p:cNvPr id="1066" name="Graphic 1065" descr="Stars">
            <a:extLst>
              <a:ext uri="{FF2B5EF4-FFF2-40B4-BE49-F238E27FC236}">
                <a16:creationId xmlns:a16="http://schemas.microsoft.com/office/drawing/2014/main" id="{0DDB14B5-2895-415D-BA37-578368510480}"/>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p:blipFill>
        <p:spPr>
          <a:xfrm>
            <a:off x="5924469" y="5560837"/>
            <a:ext cx="685800" cy="685800"/>
          </a:xfrm>
          <a:prstGeom prst="rect">
            <a:avLst/>
          </a:prstGeom>
        </p:spPr>
      </p:pic>
      <p:pic>
        <p:nvPicPr>
          <p:cNvPr id="13" name="Graphic 12" descr="Airplane">
            <a:extLst>
              <a:ext uri="{FF2B5EF4-FFF2-40B4-BE49-F238E27FC236}">
                <a16:creationId xmlns:a16="http://schemas.microsoft.com/office/drawing/2014/main" id="{35F8197A-F5E6-41B3-9A55-709162082B07}"/>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rot="5400000">
            <a:off x="1276946" y="5776372"/>
            <a:ext cx="685800" cy="685800"/>
          </a:xfrm>
          <a:prstGeom prst="rect">
            <a:avLst/>
          </a:prstGeom>
        </p:spPr>
      </p:pic>
      <p:pic>
        <p:nvPicPr>
          <p:cNvPr id="48" name="Graphic 47" descr="Empty battery">
            <a:extLst>
              <a:ext uri="{FF2B5EF4-FFF2-40B4-BE49-F238E27FC236}">
                <a16:creationId xmlns:a16="http://schemas.microsoft.com/office/drawing/2014/main" id="{2B21449D-ECAB-43C7-B0B1-75A8C1CDFF0F}"/>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rot="16200000">
            <a:off x="7882766" y="5191529"/>
            <a:ext cx="685800" cy="685800"/>
          </a:xfrm>
          <a:prstGeom prst="rect">
            <a:avLst/>
          </a:prstGeom>
        </p:spPr>
      </p:pic>
      <p:pic>
        <p:nvPicPr>
          <p:cNvPr id="1026" name="Picture 2" descr="Solar Panel">
            <a:extLst>
              <a:ext uri="{FF2B5EF4-FFF2-40B4-BE49-F238E27FC236}">
                <a16:creationId xmlns:a16="http://schemas.microsoft.com/office/drawing/2014/main" id="{FEDADE95-DB6E-4DBC-A253-BD76A4E68A04}"/>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943641" y="5945730"/>
            <a:ext cx="462941" cy="48260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Arrow Straight">
            <a:extLst>
              <a:ext uri="{FF2B5EF4-FFF2-40B4-BE49-F238E27FC236}">
                <a16:creationId xmlns:a16="http://schemas.microsoft.com/office/drawing/2014/main" id="{A2FC7BBB-8992-4FE0-BF63-134CAE33673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rot="12765643">
            <a:off x="1886861" y="4050124"/>
            <a:ext cx="6684602" cy="395157"/>
          </a:xfrm>
          <a:prstGeom prst="rect">
            <a:avLst/>
          </a:prstGeom>
        </p:spPr>
      </p:pic>
      <p:sp>
        <p:nvSpPr>
          <p:cNvPr id="36" name="TextBox 35">
            <a:extLst>
              <a:ext uri="{FF2B5EF4-FFF2-40B4-BE49-F238E27FC236}">
                <a16:creationId xmlns:a16="http://schemas.microsoft.com/office/drawing/2014/main" id="{2F4ECA1C-A06C-40C8-8577-4262D5E4137C}"/>
              </a:ext>
            </a:extLst>
          </p:cNvPr>
          <p:cNvSpPr txBox="1"/>
          <p:nvPr/>
        </p:nvSpPr>
        <p:spPr>
          <a:xfrm>
            <a:off x="0" y="2644960"/>
            <a:ext cx="2837321" cy="646331"/>
          </a:xfrm>
          <a:prstGeom prst="rect">
            <a:avLst/>
          </a:prstGeom>
          <a:noFill/>
        </p:spPr>
        <p:txBody>
          <a:bodyPr wrap="square" rtlCol="0">
            <a:spAutoFit/>
          </a:bodyPr>
          <a:lstStyle/>
          <a:p>
            <a:pPr algn="ct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1. Observation denied to traditional observatory</a:t>
            </a:r>
          </a:p>
        </p:txBody>
      </p:sp>
      <p:sp>
        <p:nvSpPr>
          <p:cNvPr id="38" name="TextBox 37">
            <a:extLst>
              <a:ext uri="{FF2B5EF4-FFF2-40B4-BE49-F238E27FC236}">
                <a16:creationId xmlns:a16="http://schemas.microsoft.com/office/drawing/2014/main" id="{D16A914A-7F05-401B-872F-AE3607A8BA5E}"/>
              </a:ext>
            </a:extLst>
          </p:cNvPr>
          <p:cNvSpPr txBox="1"/>
          <p:nvPr/>
        </p:nvSpPr>
        <p:spPr>
          <a:xfrm>
            <a:off x="1693498" y="4930781"/>
            <a:ext cx="3479827" cy="646331"/>
          </a:xfrm>
          <a:prstGeom prst="rect">
            <a:avLst/>
          </a:prstGeom>
          <a:noFill/>
        </p:spPr>
        <p:txBody>
          <a:bodyPr wrap="square" rtlCol="0">
            <a:spAutoFit/>
          </a:bodyPr>
          <a:lstStyle/>
          <a:p>
            <a:pPr algn="ct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2. iMagpie deploys to off-grid site by hiking, flying, driving, etc.</a:t>
            </a:r>
          </a:p>
        </p:txBody>
      </p:sp>
      <p:sp>
        <p:nvSpPr>
          <p:cNvPr id="40" name="TextBox 39">
            <a:extLst>
              <a:ext uri="{FF2B5EF4-FFF2-40B4-BE49-F238E27FC236}">
                <a16:creationId xmlns:a16="http://schemas.microsoft.com/office/drawing/2014/main" id="{CF803885-9541-40C9-A5E6-72B4AD4C5426}"/>
              </a:ext>
            </a:extLst>
          </p:cNvPr>
          <p:cNvSpPr txBox="1"/>
          <p:nvPr/>
        </p:nvSpPr>
        <p:spPr>
          <a:xfrm>
            <a:off x="4523105" y="4675509"/>
            <a:ext cx="3843745" cy="646331"/>
          </a:xfrm>
          <a:prstGeom prst="rect">
            <a:avLst/>
          </a:prstGeom>
          <a:noFill/>
        </p:spPr>
        <p:txBody>
          <a:bodyPr wrap="square" rtlCol="0">
            <a:spAutoFit/>
          </a:bodyPr>
          <a:lstStyle/>
          <a:p>
            <a:pPr algn="ct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3. iMagpie assembled and calibrated on-site</a:t>
            </a:r>
          </a:p>
        </p:txBody>
      </p:sp>
      <p:sp>
        <p:nvSpPr>
          <p:cNvPr id="41" name="TextBox 40">
            <a:extLst>
              <a:ext uri="{FF2B5EF4-FFF2-40B4-BE49-F238E27FC236}">
                <a16:creationId xmlns:a16="http://schemas.microsoft.com/office/drawing/2014/main" id="{8F8F896D-A0D1-4805-B5A9-B41112F897F2}"/>
              </a:ext>
            </a:extLst>
          </p:cNvPr>
          <p:cNvSpPr txBox="1"/>
          <p:nvPr/>
        </p:nvSpPr>
        <p:spPr>
          <a:xfrm>
            <a:off x="4855068" y="4861646"/>
            <a:ext cx="3135414" cy="830997"/>
          </a:xfrm>
          <a:prstGeom prst="rect">
            <a:avLst/>
          </a:prstGeom>
          <a:noFill/>
        </p:spPr>
        <p:txBody>
          <a:bodyPr wrap="square" rtlCol="0">
            <a:spAutoFit/>
          </a:bodyPr>
          <a:lstStyle/>
          <a:p>
            <a:pPr algn="ct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4. Autonomous pointing enabled as human rests</a:t>
            </a:r>
          </a:p>
          <a:p>
            <a:pPr algn="ctr" defTabSz="685800" eaLnBrk="1" fontAlgn="auto" hangingPunct="1">
              <a:spcBef>
                <a:spcPts val="0"/>
              </a:spcBef>
              <a:spcAft>
                <a:spcPts val="0"/>
              </a:spcAft>
            </a:pPr>
            <a:endParaRPr lang="en-US" sz="1200" b="0">
              <a:solidFill>
                <a:prstClr val="white"/>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C22BD02-0A91-4C9C-BCEB-E752975D47EF}"/>
              </a:ext>
            </a:extLst>
          </p:cNvPr>
          <p:cNvSpPr txBox="1"/>
          <p:nvPr/>
        </p:nvSpPr>
        <p:spPr>
          <a:xfrm>
            <a:off x="2060435" y="1271933"/>
            <a:ext cx="4779024" cy="369332"/>
          </a:xfrm>
          <a:prstGeom prst="rect">
            <a:avLst/>
          </a:prstGeom>
          <a:noFill/>
        </p:spPr>
        <p:txBody>
          <a:bodyPr wrap="square" rtlCol="0">
            <a:spAutoFit/>
          </a:bodyPr>
          <a:lstStyle/>
          <a:p>
            <a:pP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5. iMagpie actuates to task-specified attitude</a:t>
            </a:r>
          </a:p>
        </p:txBody>
      </p:sp>
      <p:sp>
        <p:nvSpPr>
          <p:cNvPr id="66" name="TextBox 65">
            <a:extLst>
              <a:ext uri="{FF2B5EF4-FFF2-40B4-BE49-F238E27FC236}">
                <a16:creationId xmlns:a16="http://schemas.microsoft.com/office/drawing/2014/main" id="{EE42D337-9D07-436B-9A44-419446CDEA79}"/>
              </a:ext>
            </a:extLst>
          </p:cNvPr>
          <p:cNvSpPr txBox="1"/>
          <p:nvPr/>
        </p:nvSpPr>
        <p:spPr>
          <a:xfrm>
            <a:off x="1549153" y="2799236"/>
            <a:ext cx="5801588" cy="369332"/>
          </a:xfrm>
          <a:prstGeom prst="rect">
            <a:avLst/>
          </a:prstGeom>
          <a:noFill/>
        </p:spPr>
        <p:txBody>
          <a:bodyPr wrap="none" rtlCol="0">
            <a:spAutoFit/>
          </a:bodyPr>
          <a:lstStyle/>
          <a:p>
            <a:pP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6. iMagpie images object in transit, saves image locally</a:t>
            </a:r>
          </a:p>
        </p:txBody>
      </p:sp>
      <p:sp>
        <p:nvSpPr>
          <p:cNvPr id="67" name="TextBox 66">
            <a:extLst>
              <a:ext uri="{FF2B5EF4-FFF2-40B4-BE49-F238E27FC236}">
                <a16:creationId xmlns:a16="http://schemas.microsoft.com/office/drawing/2014/main" id="{C3797C03-CA29-429C-8E2E-3FAEA1681543}"/>
              </a:ext>
            </a:extLst>
          </p:cNvPr>
          <p:cNvSpPr txBox="1"/>
          <p:nvPr/>
        </p:nvSpPr>
        <p:spPr>
          <a:xfrm>
            <a:off x="2750930" y="2796315"/>
            <a:ext cx="4070345" cy="1200329"/>
          </a:xfrm>
          <a:prstGeom prst="rect">
            <a:avLst/>
          </a:prstGeom>
          <a:noFill/>
        </p:spPr>
        <p:txBody>
          <a:bodyPr wrap="none" rtlCol="0">
            <a:spAutoFit/>
          </a:bodyPr>
          <a:lstStyle/>
          <a:p>
            <a:pPr algn="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7. iMagpie processes image to obtain:</a:t>
            </a:r>
          </a:p>
          <a:p>
            <a:pPr algn="r" defTabSz="685800" eaLnBrk="1" fontAlgn="auto" hangingPunct="1">
              <a:spcBef>
                <a:spcPts val="0"/>
              </a:spcBef>
              <a:spcAft>
                <a:spcPts val="0"/>
              </a:spcAft>
            </a:pPr>
            <a:r>
              <a:rPr lang="en-US" sz="1800" b="0">
                <a:solidFill>
                  <a:srgbClr val="FFFF00"/>
                </a:solidFill>
                <a:latin typeface="Arial" panose="020B0604020202020204" pitchFamily="34" charset="0"/>
                <a:cs typeface="Arial" panose="020B0604020202020204" pitchFamily="34" charset="0"/>
              </a:rPr>
              <a:t>Attitude of 10 nearest stars</a:t>
            </a:r>
          </a:p>
          <a:p>
            <a:pPr algn="r" defTabSz="685800" eaLnBrk="1" fontAlgn="auto" hangingPunct="1">
              <a:spcBef>
                <a:spcPts val="0"/>
              </a:spcBef>
              <a:spcAft>
                <a:spcPts val="0"/>
              </a:spcAft>
            </a:pPr>
            <a:r>
              <a:rPr lang="en-US" sz="1800" b="0">
                <a:solidFill>
                  <a:srgbClr val="00B050"/>
                </a:solidFill>
                <a:latin typeface="Arial" panose="020B0604020202020204" pitchFamily="34" charset="0"/>
                <a:cs typeface="Arial" panose="020B0604020202020204" pitchFamily="34" charset="0"/>
              </a:rPr>
              <a:t>Attitude of streak start</a:t>
            </a:r>
          </a:p>
          <a:p>
            <a:pPr algn="r" defTabSz="685800" eaLnBrk="1" fontAlgn="auto" hangingPunct="1">
              <a:spcBef>
                <a:spcPts val="0"/>
              </a:spcBef>
              <a:spcAft>
                <a:spcPts val="0"/>
              </a:spcAft>
            </a:pPr>
            <a:r>
              <a:rPr lang="en-US" sz="1800" b="0">
                <a:solidFill>
                  <a:srgbClr val="FF0000"/>
                </a:solidFill>
                <a:latin typeface="Arial" panose="020B0604020202020204" pitchFamily="34" charset="0"/>
                <a:cs typeface="Arial" panose="020B0604020202020204" pitchFamily="34" charset="0"/>
              </a:rPr>
              <a:t>Attitude of streak stop</a:t>
            </a:r>
          </a:p>
        </p:txBody>
      </p:sp>
      <p:sp>
        <p:nvSpPr>
          <p:cNvPr id="43" name="TextBox 42">
            <a:extLst>
              <a:ext uri="{FF2B5EF4-FFF2-40B4-BE49-F238E27FC236}">
                <a16:creationId xmlns:a16="http://schemas.microsoft.com/office/drawing/2014/main" id="{6CF76F1E-4716-419D-BE7E-CC581C80739C}"/>
              </a:ext>
            </a:extLst>
          </p:cNvPr>
          <p:cNvSpPr txBox="1"/>
          <p:nvPr/>
        </p:nvSpPr>
        <p:spPr>
          <a:xfrm>
            <a:off x="2455778" y="5455123"/>
            <a:ext cx="2686775" cy="923330"/>
          </a:xfrm>
          <a:prstGeom prst="rect">
            <a:avLst/>
          </a:prstGeom>
          <a:noFill/>
        </p:spPr>
        <p:txBody>
          <a:bodyPr wrap="square" rtlCol="0">
            <a:spAutoFit/>
          </a:bodyPr>
          <a:lstStyle/>
          <a:p>
            <a:pPr algn="ct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8. UCTs, exposure times, &amp; GPS location sent to CCAR via SMS</a:t>
            </a:r>
          </a:p>
        </p:txBody>
      </p:sp>
      <p:sp>
        <p:nvSpPr>
          <p:cNvPr id="44" name="TextBox 43">
            <a:extLst>
              <a:ext uri="{FF2B5EF4-FFF2-40B4-BE49-F238E27FC236}">
                <a16:creationId xmlns:a16="http://schemas.microsoft.com/office/drawing/2014/main" id="{586BA1B4-4125-4D6E-B3EB-29819DD01A3A}"/>
              </a:ext>
            </a:extLst>
          </p:cNvPr>
          <p:cNvSpPr txBox="1"/>
          <p:nvPr/>
        </p:nvSpPr>
        <p:spPr>
          <a:xfrm>
            <a:off x="5270435" y="3956026"/>
            <a:ext cx="3699502" cy="646331"/>
          </a:xfrm>
          <a:prstGeom prst="rect">
            <a:avLst/>
          </a:prstGeom>
          <a:noFill/>
        </p:spPr>
        <p:txBody>
          <a:bodyPr wrap="square" rtlCol="0">
            <a:spAutoFit/>
          </a:bodyPr>
          <a:lstStyle/>
          <a:p>
            <a:pPr algn="ct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10. iMagpie solar panels recharge batteries during the day</a:t>
            </a:r>
          </a:p>
        </p:txBody>
      </p:sp>
      <p:sp>
        <p:nvSpPr>
          <p:cNvPr id="45" name="TextBox 44">
            <a:extLst>
              <a:ext uri="{FF2B5EF4-FFF2-40B4-BE49-F238E27FC236}">
                <a16:creationId xmlns:a16="http://schemas.microsoft.com/office/drawing/2014/main" id="{FCC3DAB1-3BEC-4FD9-B724-86D2D46739A5}"/>
              </a:ext>
            </a:extLst>
          </p:cNvPr>
          <p:cNvSpPr txBox="1"/>
          <p:nvPr/>
        </p:nvSpPr>
        <p:spPr>
          <a:xfrm>
            <a:off x="5850336" y="3747093"/>
            <a:ext cx="3111198" cy="1200329"/>
          </a:xfrm>
          <a:prstGeom prst="rect">
            <a:avLst/>
          </a:prstGeom>
          <a:noFill/>
        </p:spPr>
        <p:txBody>
          <a:bodyPr wrap="square" rtlCol="0">
            <a:spAutoFit/>
          </a:bodyPr>
          <a:lstStyle/>
          <a:p>
            <a:pPr algn="ct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9. Pointing, imaging, and processing repeats for the rest of the night, up to three observations per minute</a:t>
            </a:r>
          </a:p>
        </p:txBody>
      </p:sp>
      <p:pic>
        <p:nvPicPr>
          <p:cNvPr id="3" name="Graphic 2" descr="Repeat">
            <a:extLst>
              <a:ext uri="{FF2B5EF4-FFF2-40B4-BE49-F238E27FC236}">
                <a16:creationId xmlns:a16="http://schemas.microsoft.com/office/drawing/2014/main" id="{66BA6500-9900-4569-BD48-782377005D1A}"/>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4008177" y="4080093"/>
            <a:ext cx="1135916" cy="1135916"/>
          </a:xfrm>
          <a:prstGeom prst="rect">
            <a:avLst/>
          </a:prstGeom>
        </p:spPr>
      </p:pic>
      <p:sp>
        <p:nvSpPr>
          <p:cNvPr id="4" name="TextBox 3">
            <a:extLst>
              <a:ext uri="{FF2B5EF4-FFF2-40B4-BE49-F238E27FC236}">
                <a16:creationId xmlns:a16="http://schemas.microsoft.com/office/drawing/2014/main" id="{843FD79B-8517-40B8-A73E-051655527553}"/>
              </a:ext>
            </a:extLst>
          </p:cNvPr>
          <p:cNvSpPr txBox="1"/>
          <p:nvPr/>
        </p:nvSpPr>
        <p:spPr>
          <a:xfrm>
            <a:off x="2602623" y="3565705"/>
            <a:ext cx="3911345" cy="646331"/>
          </a:xfrm>
          <a:prstGeom prst="rect">
            <a:avLst/>
          </a:prstGeom>
          <a:noFill/>
        </p:spPr>
        <p:txBody>
          <a:bodyPr wrap="square" rtlCol="0">
            <a:spAutoFit/>
          </a:bodyPr>
          <a:lstStyle/>
          <a:p>
            <a:pPr algn="ct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11. Night tasking and day recharging continue for mission duration</a:t>
            </a:r>
          </a:p>
        </p:txBody>
      </p:sp>
      <p:pic>
        <p:nvPicPr>
          <p:cNvPr id="26" name="Graphic 25" descr="Building">
            <a:extLst>
              <a:ext uri="{FF2B5EF4-FFF2-40B4-BE49-F238E27FC236}">
                <a16:creationId xmlns:a16="http://schemas.microsoft.com/office/drawing/2014/main" id="{271B4843-EF4F-480C-BFFF-3BAE79E9C52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680265" y="5765216"/>
            <a:ext cx="685800" cy="685800"/>
          </a:xfrm>
          <a:prstGeom prst="rect">
            <a:avLst/>
          </a:prstGeom>
        </p:spPr>
      </p:pic>
      <p:pic>
        <p:nvPicPr>
          <p:cNvPr id="56" name="Graphic 55" descr="Telescope">
            <a:extLst>
              <a:ext uri="{FF2B5EF4-FFF2-40B4-BE49-F238E27FC236}">
                <a16:creationId xmlns:a16="http://schemas.microsoft.com/office/drawing/2014/main" id="{6A0F37F9-D8AC-42EA-B04D-E896168B1065}"/>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62236" y="5229166"/>
            <a:ext cx="703829" cy="743294"/>
          </a:xfrm>
          <a:prstGeom prst="rect">
            <a:avLst/>
          </a:prstGeom>
        </p:spPr>
      </p:pic>
      <p:sp>
        <p:nvSpPr>
          <p:cNvPr id="5" name="TextBox 4">
            <a:extLst>
              <a:ext uri="{FF2B5EF4-FFF2-40B4-BE49-F238E27FC236}">
                <a16:creationId xmlns:a16="http://schemas.microsoft.com/office/drawing/2014/main" id="{39E924CD-E7E9-46A9-8E5F-76C3BCD08271}"/>
              </a:ext>
            </a:extLst>
          </p:cNvPr>
          <p:cNvSpPr txBox="1"/>
          <p:nvPr/>
        </p:nvSpPr>
        <p:spPr>
          <a:xfrm>
            <a:off x="1231776" y="5065093"/>
            <a:ext cx="3843746" cy="646331"/>
          </a:xfrm>
          <a:prstGeom prst="rect">
            <a:avLst/>
          </a:prstGeom>
          <a:noFill/>
        </p:spPr>
        <p:txBody>
          <a:bodyPr wrap="square" rtlCol="0">
            <a:spAutoFit/>
          </a:bodyPr>
          <a:lstStyle/>
          <a:p>
            <a:pPr algn="ctr" defTabSz="685800" eaLnBrk="1" fontAlgn="auto" hangingPunct="1">
              <a:spcBef>
                <a:spcPts val="0"/>
              </a:spcBef>
              <a:spcAft>
                <a:spcPts val="0"/>
              </a:spcAft>
            </a:pPr>
            <a:r>
              <a:rPr lang="en-US" sz="1800" b="0">
                <a:solidFill>
                  <a:prstClr val="white"/>
                </a:solidFill>
                <a:latin typeface="Arial" panose="020B0604020202020204" pitchFamily="34" charset="0"/>
                <a:cs typeface="Arial" panose="020B0604020202020204" pitchFamily="34" charset="0"/>
              </a:rPr>
              <a:t>12. iMagpie disassembled at end of mission and returned to CCAR</a:t>
            </a:r>
          </a:p>
        </p:txBody>
      </p:sp>
      <p:pic>
        <p:nvPicPr>
          <p:cNvPr id="7" name="Graphic 6" descr="Hike">
            <a:extLst>
              <a:ext uri="{FF2B5EF4-FFF2-40B4-BE49-F238E27FC236}">
                <a16:creationId xmlns:a16="http://schemas.microsoft.com/office/drawing/2014/main" id="{8DFB09DD-3F9E-42E3-9682-87A0A6C76753}"/>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flipH="1">
            <a:off x="6778665" y="5760742"/>
            <a:ext cx="669432" cy="685800"/>
          </a:xfrm>
          <a:prstGeom prst="rect">
            <a:avLst/>
          </a:prstGeom>
        </p:spPr>
      </p:pic>
      <p:pic>
        <p:nvPicPr>
          <p:cNvPr id="9" name="Graphic 8" descr="Airplane">
            <a:extLst>
              <a:ext uri="{FF2B5EF4-FFF2-40B4-BE49-F238E27FC236}">
                <a16:creationId xmlns:a16="http://schemas.microsoft.com/office/drawing/2014/main" id="{F3313410-32C4-4A25-B639-A9D9E89CE75F}"/>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rot="16200000">
            <a:off x="4512567" y="5786292"/>
            <a:ext cx="685800" cy="685800"/>
          </a:xfrm>
          <a:prstGeom prst="rect">
            <a:avLst/>
          </a:prstGeom>
        </p:spPr>
      </p:pic>
      <p:sp>
        <p:nvSpPr>
          <p:cNvPr id="50" name="Title 1">
            <a:extLst>
              <a:ext uri="{FF2B5EF4-FFF2-40B4-BE49-F238E27FC236}">
                <a16:creationId xmlns:a16="http://schemas.microsoft.com/office/drawing/2014/main" id="{FFEC645D-9D5F-49D4-B29C-3E7E3747E43B}"/>
              </a:ext>
            </a:extLst>
          </p:cNvPr>
          <p:cNvSpPr txBox="1">
            <a:spLocks/>
          </p:cNvSpPr>
          <p:nvPr/>
        </p:nvSpPr>
        <p:spPr>
          <a:xfrm>
            <a:off x="235469" y="343994"/>
            <a:ext cx="8676988" cy="466725"/>
          </a:xfrm>
          <a:prstGeom prst="rect">
            <a:avLst/>
          </a:prstGeom>
        </p:spPr>
        <p:txBody>
          <a:bodyPr vert="horz" lIns="91440" tIns="45720" rIns="91440" bIns="45720" rtlCol="0" anchor="b">
            <a:normAutofit fontScale="77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en-US">
                <a:solidFill>
                  <a:schemeClr val="bg1"/>
                </a:solidFill>
                <a:latin typeface="Arial" panose="020B0604020202020204" pitchFamily="34" charset="0"/>
                <a:cs typeface="Arial" panose="020B0604020202020204" pitchFamily="34" charset="0"/>
              </a:rPr>
              <a:t>Concept of Operations</a:t>
            </a:r>
          </a:p>
        </p:txBody>
      </p:sp>
    </p:spTree>
    <p:extLst>
      <p:ext uri="{BB962C8B-B14F-4D97-AF65-F5344CB8AC3E}">
        <p14:creationId xmlns:p14="http://schemas.microsoft.com/office/powerpoint/2010/main" val="89746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par>
                          <p:cTn id="24" fill="hold">
                            <p:stCondLst>
                              <p:cond delay="1500"/>
                            </p:stCondLst>
                            <p:childTnLst>
                              <p:par>
                                <p:cTn id="25" presetID="37" presetClass="path" presetSubtype="0" accel="50000" decel="50000" fill="hold" nodeType="afterEffect">
                                  <p:stCondLst>
                                    <p:cond delay="0"/>
                                  </p:stCondLst>
                                  <p:childTnLst>
                                    <p:animMotion origin="layout" path="M -3.54167E-6 2.22222E-6 L 0.0961 -0.05949 C 0.11602 -0.07269 0.1461 -0.07986 0.17761 -0.07986 C 0.21342 -0.07986 0.24219 -0.07269 0.26211 -0.05949 L 0.35834 2.22222E-6 " pathEditMode="relative" rAng="0" ptsTypes="AAAAA">
                                      <p:cBhvr>
                                        <p:cTn id="26" dur="2000" fill="hold"/>
                                        <p:tgtEl>
                                          <p:spTgt spid="13"/>
                                        </p:tgtEl>
                                        <p:attrNameLst>
                                          <p:attrName>ppt_x</p:attrName>
                                          <p:attrName>ppt_y</p:attrName>
                                        </p:attrNameLst>
                                      </p:cBhvr>
                                      <p:rCtr x="17917" y="-4005"/>
                                    </p:animMotion>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xit" presetSubtype="0" fill="hold"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8"/>
                                        </p:tgtEl>
                                      </p:cBhvr>
                                    </p:animEffect>
                                    <p:set>
                                      <p:cBhvr>
                                        <p:cTn id="38" dur="1" fill="hold">
                                          <p:stCondLst>
                                            <p:cond delay="499"/>
                                          </p:stCondLst>
                                        </p:cTn>
                                        <p:tgtEl>
                                          <p:spTgt spid="3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047"/>
                                        </p:tgtEl>
                                        <p:attrNameLst>
                                          <p:attrName>style.visibility</p:attrName>
                                        </p:attrNameLst>
                                      </p:cBhvr>
                                      <p:to>
                                        <p:strVal val="visible"/>
                                      </p:to>
                                    </p:set>
                                    <p:animEffect transition="in" filter="fade">
                                      <p:cBhvr>
                                        <p:cTn id="55" dur="500"/>
                                        <p:tgtEl>
                                          <p:spTgt spid="104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40"/>
                                        </p:tgtEl>
                                      </p:cBhvr>
                                    </p:animEffect>
                                    <p:set>
                                      <p:cBhvr>
                                        <p:cTn id="60" dur="1" fill="hold">
                                          <p:stCondLst>
                                            <p:cond delay="499"/>
                                          </p:stCondLst>
                                        </p:cTn>
                                        <p:tgtEl>
                                          <p:spTgt spid="40"/>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xit" presetSubtype="0" fill="hold" nodeType="withEffect">
                                  <p:stCondLst>
                                    <p:cond delay="0"/>
                                  </p:stCondLst>
                                  <p:childTnLst>
                                    <p:animEffect transition="out" filter="fade">
                                      <p:cBhvr>
                                        <p:cTn id="65" dur="500"/>
                                        <p:tgtEl>
                                          <p:spTgt spid="35"/>
                                        </p:tgtEl>
                                      </p:cBhvr>
                                    </p:animEffect>
                                    <p:set>
                                      <p:cBhvr>
                                        <p:cTn id="66" dur="1" fill="hold">
                                          <p:stCondLst>
                                            <p:cond delay="499"/>
                                          </p:stCondLst>
                                        </p:cTn>
                                        <p:tgtEl>
                                          <p:spTgt spid="35"/>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39"/>
                                        </p:tgtEl>
                                        <p:attrNameLst>
                                          <p:attrName>style.visibility</p:attrName>
                                        </p:attrNameLst>
                                      </p:cBhvr>
                                      <p:to>
                                        <p:strVal val="visible"/>
                                      </p:to>
                                    </p:set>
                                    <p:animEffect transition="in" filter="fade">
                                      <p:cBhvr>
                                        <p:cTn id="69" dur="500"/>
                                        <p:tgtEl>
                                          <p:spTgt spid="1039"/>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041"/>
                                        </p:tgtEl>
                                        <p:attrNameLst>
                                          <p:attrName>style.visibility</p:attrName>
                                        </p:attrNameLst>
                                      </p:cBhvr>
                                      <p:to>
                                        <p:strVal val="visible"/>
                                      </p:to>
                                    </p:set>
                                    <p:animEffect transition="in" filter="fade">
                                      <p:cBhvr>
                                        <p:cTn id="73" dur="500"/>
                                        <p:tgtEl>
                                          <p:spTgt spid="1041"/>
                                        </p:tgtEl>
                                      </p:cBhvr>
                                    </p:animEffect>
                                  </p:childTnLst>
                                </p:cTn>
                              </p:par>
                            </p:childTnLst>
                          </p:cTn>
                        </p:par>
                        <p:par>
                          <p:cTn id="74" fill="hold">
                            <p:stCondLst>
                              <p:cond delay="1000"/>
                            </p:stCondLst>
                            <p:childTnLst>
                              <p:par>
                                <p:cTn id="75" presetID="10" presetClass="entr" presetSubtype="0" fill="hold"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childTnLst>
                                </p:cTn>
                              </p:par>
                            </p:childTnLst>
                          </p:cTn>
                        </p:par>
                        <p:par>
                          <p:cTn id="78" fill="hold">
                            <p:stCondLst>
                              <p:cond delay="2000"/>
                            </p:stCondLst>
                            <p:childTnLst>
                              <p:par>
                                <p:cTn id="79" presetID="10" presetClass="exit" presetSubtype="0" fill="hold" nodeType="afterEffect">
                                  <p:stCondLst>
                                    <p:cond delay="0"/>
                                  </p:stCondLst>
                                  <p:childTnLst>
                                    <p:animEffect transition="out" filter="fade">
                                      <p:cBhvr>
                                        <p:cTn id="80" dur="500"/>
                                        <p:tgtEl>
                                          <p:spTgt spid="1039"/>
                                        </p:tgtEl>
                                      </p:cBhvr>
                                    </p:animEffect>
                                    <p:set>
                                      <p:cBhvr>
                                        <p:cTn id="81" dur="1" fill="hold">
                                          <p:stCondLst>
                                            <p:cond delay="499"/>
                                          </p:stCondLst>
                                        </p:cTn>
                                        <p:tgtEl>
                                          <p:spTgt spid="1039"/>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1027"/>
                                        </p:tgtEl>
                                      </p:cBhvr>
                                    </p:animEffect>
                                    <p:set>
                                      <p:cBhvr>
                                        <p:cTn id="84" dur="1" fill="hold">
                                          <p:stCondLst>
                                            <p:cond delay="499"/>
                                          </p:stCondLst>
                                        </p:cTn>
                                        <p:tgtEl>
                                          <p:spTgt spid="10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043"/>
                                        </p:tgtEl>
                                      </p:cBhvr>
                                    </p:animEffect>
                                    <p:set>
                                      <p:cBhvr>
                                        <p:cTn id="87" dur="1" fill="hold">
                                          <p:stCondLst>
                                            <p:cond delay="499"/>
                                          </p:stCondLst>
                                        </p:cTn>
                                        <p:tgtEl>
                                          <p:spTgt spid="1043"/>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1045"/>
                                        </p:tgtEl>
                                        <p:attrNameLst>
                                          <p:attrName>style.visibility</p:attrName>
                                        </p:attrNameLst>
                                      </p:cBhvr>
                                      <p:to>
                                        <p:strVal val="visible"/>
                                      </p:to>
                                    </p:set>
                                    <p:animEffect transition="in" filter="fade">
                                      <p:cBhvr>
                                        <p:cTn id="90" dur="500"/>
                                        <p:tgtEl>
                                          <p:spTgt spid="1045"/>
                                        </p:tgtEl>
                                      </p:cBhvr>
                                    </p:animEffect>
                                  </p:childTnLst>
                                </p:cTn>
                              </p:par>
                              <p:par>
                                <p:cTn id="91" presetID="3" presetClass="emph" presetSubtype="2" fill="hold" nodeType="withEffect">
                                  <p:stCondLst>
                                    <p:cond delay="0"/>
                                  </p:stCondLst>
                                  <p:childTnLst>
                                    <p:animClr clrSpc="rgb" dir="cw">
                                      <p:cBhvr override="childStyle">
                                        <p:cTn id="92" dur="2000" fill="hold"/>
                                        <p:tgtEl>
                                          <p:spTgt spid="41"/>
                                        </p:tgtEl>
                                        <p:attrNameLst>
                                          <p:attrName>style.color</p:attrName>
                                        </p:attrNameLst>
                                      </p:cBhvr>
                                      <p:to>
                                        <a:schemeClr val="bg1"/>
                                      </p:to>
                                    </p:animClr>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1047"/>
                                        </p:tgtEl>
                                      </p:cBhvr>
                                    </p:animEffect>
                                    <p:set>
                                      <p:cBhvr>
                                        <p:cTn id="97" dur="1" fill="hold">
                                          <p:stCondLst>
                                            <p:cond delay="499"/>
                                          </p:stCondLst>
                                        </p:cTn>
                                        <p:tgtEl>
                                          <p:spTgt spid="104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500"/>
                                        <p:tgtEl>
                                          <p:spTgt spid="42"/>
                                        </p:tgtEl>
                                      </p:cBhvr>
                                    </p:animEffect>
                                  </p:childTnLst>
                                </p:cTn>
                              </p:par>
                              <p:par>
                                <p:cTn id="104" presetID="10" presetClass="entr" presetSubtype="0" fill="hold" nodeType="withEffect">
                                  <p:stCondLst>
                                    <p:cond delay="0"/>
                                  </p:stCondLst>
                                  <p:childTnLst>
                                    <p:set>
                                      <p:cBhvr>
                                        <p:cTn id="105" dur="1" fill="hold">
                                          <p:stCondLst>
                                            <p:cond delay="0"/>
                                          </p:stCondLst>
                                        </p:cTn>
                                        <p:tgtEl>
                                          <p:spTgt spid="1050"/>
                                        </p:tgtEl>
                                        <p:attrNameLst>
                                          <p:attrName>style.visibility</p:attrName>
                                        </p:attrNameLst>
                                      </p:cBhvr>
                                      <p:to>
                                        <p:strVal val="visible"/>
                                      </p:to>
                                    </p:set>
                                    <p:animEffect transition="in" filter="fade">
                                      <p:cBhvr>
                                        <p:cTn id="106" dur="500"/>
                                        <p:tgtEl>
                                          <p:spTgt spid="1050"/>
                                        </p:tgtEl>
                                      </p:cBhvr>
                                    </p:animEffect>
                                  </p:childTnLst>
                                </p:cTn>
                              </p:par>
                              <p:par>
                                <p:cTn id="107" presetID="10" presetClass="entr" presetSubtype="0" fill="hold" nodeType="withEffect">
                                  <p:stCondLst>
                                    <p:cond delay="0"/>
                                  </p:stCondLst>
                                  <p:childTnLst>
                                    <p:set>
                                      <p:cBhvr>
                                        <p:cTn id="108" dur="1" fill="hold">
                                          <p:stCondLst>
                                            <p:cond delay="0"/>
                                          </p:stCondLst>
                                        </p:cTn>
                                        <p:tgtEl>
                                          <p:spTgt spid="1048"/>
                                        </p:tgtEl>
                                        <p:attrNameLst>
                                          <p:attrName>style.visibility</p:attrName>
                                        </p:attrNameLst>
                                      </p:cBhvr>
                                      <p:to>
                                        <p:strVal val="visible"/>
                                      </p:to>
                                    </p:set>
                                    <p:animEffect transition="in" filter="fade">
                                      <p:cBhvr>
                                        <p:cTn id="109" dur="500"/>
                                        <p:tgtEl>
                                          <p:spTgt spid="104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88"/>
                                        </p:tgtEl>
                                        <p:attrNameLst>
                                          <p:attrName>style.visibility</p:attrName>
                                        </p:attrNameLst>
                                      </p:cBhvr>
                                      <p:to>
                                        <p:strVal val="visible"/>
                                      </p:to>
                                    </p:set>
                                    <p:animEffect transition="in" filter="fade">
                                      <p:cBhvr>
                                        <p:cTn id="112" dur="500"/>
                                        <p:tgtEl>
                                          <p:spTgt spid="88"/>
                                        </p:tgtEl>
                                      </p:cBhvr>
                                    </p:animEffect>
                                  </p:childTnLst>
                                </p:cTn>
                              </p:par>
                              <p:par>
                                <p:cTn id="113" presetID="10" presetClass="entr" presetSubtype="0"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fade">
                                      <p:cBhvr>
                                        <p:cTn id="115" dur="500"/>
                                        <p:tgtEl>
                                          <p:spTgt spid="39"/>
                                        </p:tgtEl>
                                      </p:cBhvr>
                                    </p:animEffect>
                                  </p:childTnLst>
                                </p:cTn>
                              </p:par>
                            </p:childTnLst>
                          </p:cTn>
                        </p:par>
                      </p:childTnLst>
                    </p:cTn>
                  </p:par>
                  <p:par>
                    <p:cTn id="116" fill="hold">
                      <p:stCondLst>
                        <p:cond delay="indefinite"/>
                      </p:stCondLst>
                      <p:childTnLst>
                        <p:par>
                          <p:cTn id="117" fill="hold">
                            <p:stCondLst>
                              <p:cond delay="0"/>
                            </p:stCondLst>
                            <p:childTnLst>
                              <p:par>
                                <p:cTn id="118" presetID="42" presetClass="path" presetSubtype="0" accel="50000" decel="50000" fill="hold" nodeType="clickEffect">
                                  <p:stCondLst>
                                    <p:cond delay="0"/>
                                  </p:stCondLst>
                                  <p:childTnLst>
                                    <p:animMotion origin="layout" path="M 1.25E-6 -7.40741E-7 L 0.16055 -0.01667 " pathEditMode="relative" rAng="0" ptsTypes="AA">
                                      <p:cBhvr>
                                        <p:cTn id="119" dur="2000" fill="hold"/>
                                        <p:tgtEl>
                                          <p:spTgt spid="39"/>
                                        </p:tgtEl>
                                        <p:attrNameLst>
                                          <p:attrName>ppt_x</p:attrName>
                                          <p:attrName>ppt_y</p:attrName>
                                        </p:attrNameLst>
                                      </p:cBhvr>
                                      <p:rCtr x="8021" y="-833"/>
                                    </p:animMotion>
                                  </p:childTnLst>
                                </p:cTn>
                              </p:par>
                              <p:par>
                                <p:cTn id="120" presetID="10" presetClass="exit" presetSubtype="0" fill="hold" grpId="1" nodeType="withEffect">
                                  <p:stCondLst>
                                    <p:cond delay="0"/>
                                  </p:stCondLst>
                                  <p:childTnLst>
                                    <p:animEffect transition="out" filter="fade">
                                      <p:cBhvr>
                                        <p:cTn id="121" dur="500"/>
                                        <p:tgtEl>
                                          <p:spTgt spid="42"/>
                                        </p:tgtEl>
                                      </p:cBhvr>
                                    </p:animEffect>
                                    <p:set>
                                      <p:cBhvr>
                                        <p:cTn id="122" dur="1" fill="hold">
                                          <p:stCondLst>
                                            <p:cond delay="499"/>
                                          </p:stCondLst>
                                        </p:cTn>
                                        <p:tgtEl>
                                          <p:spTgt spid="42"/>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fade">
                                      <p:cBhvr>
                                        <p:cTn id="125" dur="500"/>
                                        <p:tgtEl>
                                          <p:spTgt spid="66"/>
                                        </p:tgtEl>
                                      </p:cBhvr>
                                    </p:animEffect>
                                  </p:childTnLst>
                                </p:cTn>
                              </p:par>
                              <p:par>
                                <p:cTn id="126" presetID="7" presetClass="emph" presetSubtype="2" fill="hold" nodeType="withEffect">
                                  <p:stCondLst>
                                    <p:cond delay="0"/>
                                  </p:stCondLst>
                                  <p:childTnLst>
                                    <p:animClr clrSpc="rgb" dir="cw">
                                      <p:cBhvr>
                                        <p:cTn id="127" dur="2000" fill="hold"/>
                                        <p:tgtEl>
                                          <p:spTgt spid="1050"/>
                                        </p:tgtEl>
                                        <p:attrNameLst>
                                          <p:attrName>stroke.color</p:attrName>
                                        </p:attrNameLst>
                                      </p:cBhvr>
                                      <p:to>
                                        <a:srgbClr val="C0C0C0"/>
                                      </p:to>
                                    </p:animClr>
                                    <p:set>
                                      <p:cBhvr>
                                        <p:cTn id="128" dur="2000" fill="hold"/>
                                        <p:tgtEl>
                                          <p:spTgt spid="1050"/>
                                        </p:tgtEl>
                                        <p:attrNameLst>
                                          <p:attrName>stroke.on</p:attrName>
                                        </p:attrNameLst>
                                      </p:cBhvr>
                                      <p:to>
                                        <p:strVal val="true"/>
                                      </p:to>
                                    </p:set>
                                  </p:childTnLst>
                                </p:cTn>
                              </p:par>
                            </p:childTnLst>
                          </p:cTn>
                        </p:par>
                        <p:par>
                          <p:cTn id="129" fill="hold">
                            <p:stCondLst>
                              <p:cond delay="2000"/>
                            </p:stCondLst>
                            <p:childTnLst>
                              <p:par>
                                <p:cTn id="130" presetID="10" presetClass="exit" presetSubtype="0" fill="hold" nodeType="afterEffect">
                                  <p:stCondLst>
                                    <p:cond delay="0"/>
                                  </p:stCondLst>
                                  <p:childTnLst>
                                    <p:animEffect transition="out" filter="fade">
                                      <p:cBhvr>
                                        <p:cTn id="131" dur="500"/>
                                        <p:tgtEl>
                                          <p:spTgt spid="39"/>
                                        </p:tgtEl>
                                      </p:cBhvr>
                                    </p:animEffect>
                                    <p:set>
                                      <p:cBhvr>
                                        <p:cTn id="132" dur="1" fill="hold">
                                          <p:stCondLst>
                                            <p:cond delay="499"/>
                                          </p:stCondLst>
                                        </p:cTn>
                                        <p:tgtEl>
                                          <p:spTgt spid="3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056"/>
                                        </p:tgtEl>
                                        <p:attrNameLst>
                                          <p:attrName>style.visibility</p:attrName>
                                        </p:attrNameLst>
                                      </p:cBhvr>
                                      <p:to>
                                        <p:strVal val="visible"/>
                                      </p:to>
                                    </p:set>
                                    <p:animEffect transition="in" filter="fade">
                                      <p:cBhvr>
                                        <p:cTn id="137" dur="500"/>
                                        <p:tgtEl>
                                          <p:spTgt spid="1056"/>
                                        </p:tgtEl>
                                      </p:cBhvr>
                                    </p:animEffect>
                                  </p:childTnLst>
                                </p:cTn>
                              </p:par>
                              <p:par>
                                <p:cTn id="138" presetID="10" presetClass="exit" presetSubtype="0" fill="hold" grpId="1" nodeType="withEffect">
                                  <p:stCondLst>
                                    <p:cond delay="0"/>
                                  </p:stCondLst>
                                  <p:childTnLst>
                                    <p:animEffect transition="out" filter="fade">
                                      <p:cBhvr>
                                        <p:cTn id="139" dur="500"/>
                                        <p:tgtEl>
                                          <p:spTgt spid="66"/>
                                        </p:tgtEl>
                                      </p:cBhvr>
                                    </p:animEffect>
                                    <p:set>
                                      <p:cBhvr>
                                        <p:cTn id="140" dur="1" fill="hold">
                                          <p:stCondLst>
                                            <p:cond delay="499"/>
                                          </p:stCondLst>
                                        </p:cTn>
                                        <p:tgtEl>
                                          <p:spTgt spid="66"/>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67"/>
                                        </p:tgtEl>
                                        <p:attrNameLst>
                                          <p:attrName>style.visibility</p:attrName>
                                        </p:attrNameLst>
                                      </p:cBhvr>
                                      <p:to>
                                        <p:strVal val="visible"/>
                                      </p:to>
                                    </p:set>
                                    <p:animEffect transition="in" filter="fade">
                                      <p:cBhvr>
                                        <p:cTn id="143" dur="500"/>
                                        <p:tgtEl>
                                          <p:spTgt spid="67"/>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98"/>
                                        </p:tgtEl>
                                        <p:attrNameLst>
                                          <p:attrName>style.visibility</p:attrName>
                                        </p:attrNameLst>
                                      </p:cBhvr>
                                      <p:to>
                                        <p:strVal val="visible"/>
                                      </p:to>
                                    </p:set>
                                    <p:animEffect transition="in" filter="fade">
                                      <p:cBhvr>
                                        <p:cTn id="146" dur="500"/>
                                        <p:tgtEl>
                                          <p:spTgt spid="98"/>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04"/>
                                        </p:tgtEl>
                                        <p:attrNameLst>
                                          <p:attrName>style.visibility</p:attrName>
                                        </p:attrNameLst>
                                      </p:cBhvr>
                                      <p:to>
                                        <p:strVal val="visible"/>
                                      </p:to>
                                    </p:set>
                                    <p:animEffect transition="in" filter="fade">
                                      <p:cBhvr>
                                        <p:cTn id="149" dur="500"/>
                                        <p:tgtEl>
                                          <p:spTgt spid="104"/>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060"/>
                                        </p:tgtEl>
                                        <p:attrNameLst>
                                          <p:attrName>style.visibility</p:attrName>
                                        </p:attrNameLst>
                                      </p:cBhvr>
                                      <p:to>
                                        <p:strVal val="visible"/>
                                      </p:to>
                                    </p:set>
                                    <p:animEffect transition="in" filter="fade">
                                      <p:cBhvr>
                                        <p:cTn id="152" dur="500"/>
                                        <p:tgtEl>
                                          <p:spTgt spid="1060"/>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03"/>
                                        </p:tgtEl>
                                        <p:attrNameLst>
                                          <p:attrName>style.visibility</p:attrName>
                                        </p:attrNameLst>
                                      </p:cBhvr>
                                      <p:to>
                                        <p:strVal val="visible"/>
                                      </p:to>
                                    </p:set>
                                    <p:animEffect transition="in" filter="fade">
                                      <p:cBhvr>
                                        <p:cTn id="155" dur="500"/>
                                        <p:tgtEl>
                                          <p:spTgt spid="103"/>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xit" presetSubtype="0" fill="hold" grpId="1" nodeType="clickEffect">
                                  <p:stCondLst>
                                    <p:cond delay="0"/>
                                  </p:stCondLst>
                                  <p:childTnLst>
                                    <p:animEffect transition="out" filter="fade">
                                      <p:cBhvr>
                                        <p:cTn id="159" dur="500"/>
                                        <p:tgtEl>
                                          <p:spTgt spid="67"/>
                                        </p:tgtEl>
                                      </p:cBhvr>
                                    </p:animEffect>
                                    <p:set>
                                      <p:cBhvr>
                                        <p:cTn id="160" dur="1" fill="hold">
                                          <p:stCondLst>
                                            <p:cond delay="499"/>
                                          </p:stCondLst>
                                        </p:cTn>
                                        <p:tgtEl>
                                          <p:spTgt spid="67"/>
                                        </p:tgtEl>
                                        <p:attrNameLst>
                                          <p:attrName>style.visibility</p:attrName>
                                        </p:attrNameLst>
                                      </p:cBhvr>
                                      <p:to>
                                        <p:strVal val="hidden"/>
                                      </p:to>
                                    </p:set>
                                  </p:childTnLst>
                                </p:cTn>
                              </p:par>
                              <p:par>
                                <p:cTn id="161" presetID="10" presetClass="entr" presetSubtype="0" fill="hold" grpId="0"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fade">
                                      <p:cBhvr>
                                        <p:cTn id="163" dur="500"/>
                                        <p:tgtEl>
                                          <p:spTgt spid="43"/>
                                        </p:tgtEl>
                                      </p:cBhvr>
                                    </p:animEffect>
                                  </p:childTnLst>
                                </p:cTn>
                              </p:par>
                              <p:par>
                                <p:cTn id="164" presetID="53" presetClass="exit" presetSubtype="32" fill="hold" nodeType="withEffect">
                                  <p:stCondLst>
                                    <p:cond delay="0"/>
                                  </p:stCondLst>
                                  <p:childTnLst>
                                    <p:anim calcmode="lin" valueType="num">
                                      <p:cBhvr>
                                        <p:cTn id="165" dur="2000"/>
                                        <p:tgtEl>
                                          <p:spTgt spid="1050"/>
                                        </p:tgtEl>
                                        <p:attrNameLst>
                                          <p:attrName>ppt_w</p:attrName>
                                        </p:attrNameLst>
                                      </p:cBhvr>
                                      <p:tavLst>
                                        <p:tav tm="0">
                                          <p:val>
                                            <p:strVal val="ppt_w"/>
                                          </p:val>
                                        </p:tav>
                                        <p:tav tm="100000">
                                          <p:val>
                                            <p:fltVal val="0"/>
                                          </p:val>
                                        </p:tav>
                                      </p:tavLst>
                                    </p:anim>
                                    <p:anim calcmode="lin" valueType="num">
                                      <p:cBhvr>
                                        <p:cTn id="166" dur="2000"/>
                                        <p:tgtEl>
                                          <p:spTgt spid="1050"/>
                                        </p:tgtEl>
                                        <p:attrNameLst>
                                          <p:attrName>ppt_h</p:attrName>
                                        </p:attrNameLst>
                                      </p:cBhvr>
                                      <p:tavLst>
                                        <p:tav tm="0">
                                          <p:val>
                                            <p:strVal val="ppt_h"/>
                                          </p:val>
                                        </p:tav>
                                        <p:tav tm="100000">
                                          <p:val>
                                            <p:fltVal val="0"/>
                                          </p:val>
                                        </p:tav>
                                      </p:tavLst>
                                    </p:anim>
                                    <p:animEffect transition="out" filter="fade">
                                      <p:cBhvr>
                                        <p:cTn id="167" dur="2000"/>
                                        <p:tgtEl>
                                          <p:spTgt spid="1050"/>
                                        </p:tgtEl>
                                      </p:cBhvr>
                                    </p:animEffect>
                                    <p:set>
                                      <p:cBhvr>
                                        <p:cTn id="168" dur="1" fill="hold">
                                          <p:stCondLst>
                                            <p:cond delay="1999"/>
                                          </p:stCondLst>
                                        </p:cTn>
                                        <p:tgtEl>
                                          <p:spTgt spid="1050"/>
                                        </p:tgtEl>
                                        <p:attrNameLst>
                                          <p:attrName>style.visibility</p:attrName>
                                        </p:attrNameLst>
                                      </p:cBhvr>
                                      <p:to>
                                        <p:strVal val="hidden"/>
                                      </p:to>
                                    </p:set>
                                  </p:childTnLst>
                                </p:cTn>
                              </p:par>
                              <p:par>
                                <p:cTn id="169" presetID="53" presetClass="exit" presetSubtype="32" fill="hold" grpId="1" nodeType="withEffect">
                                  <p:stCondLst>
                                    <p:cond delay="0"/>
                                  </p:stCondLst>
                                  <p:childTnLst>
                                    <p:anim calcmode="lin" valueType="num">
                                      <p:cBhvr>
                                        <p:cTn id="170" dur="2000"/>
                                        <p:tgtEl>
                                          <p:spTgt spid="1056"/>
                                        </p:tgtEl>
                                        <p:attrNameLst>
                                          <p:attrName>ppt_w</p:attrName>
                                        </p:attrNameLst>
                                      </p:cBhvr>
                                      <p:tavLst>
                                        <p:tav tm="0">
                                          <p:val>
                                            <p:strVal val="ppt_w"/>
                                          </p:val>
                                        </p:tav>
                                        <p:tav tm="100000">
                                          <p:val>
                                            <p:fltVal val="0"/>
                                          </p:val>
                                        </p:tav>
                                      </p:tavLst>
                                    </p:anim>
                                    <p:anim calcmode="lin" valueType="num">
                                      <p:cBhvr>
                                        <p:cTn id="171" dur="2000"/>
                                        <p:tgtEl>
                                          <p:spTgt spid="1056"/>
                                        </p:tgtEl>
                                        <p:attrNameLst>
                                          <p:attrName>ppt_h</p:attrName>
                                        </p:attrNameLst>
                                      </p:cBhvr>
                                      <p:tavLst>
                                        <p:tav tm="0">
                                          <p:val>
                                            <p:strVal val="ppt_h"/>
                                          </p:val>
                                        </p:tav>
                                        <p:tav tm="100000">
                                          <p:val>
                                            <p:fltVal val="0"/>
                                          </p:val>
                                        </p:tav>
                                      </p:tavLst>
                                    </p:anim>
                                    <p:animEffect transition="out" filter="fade">
                                      <p:cBhvr>
                                        <p:cTn id="172" dur="2000"/>
                                        <p:tgtEl>
                                          <p:spTgt spid="1056"/>
                                        </p:tgtEl>
                                      </p:cBhvr>
                                    </p:animEffect>
                                    <p:set>
                                      <p:cBhvr>
                                        <p:cTn id="173" dur="1" fill="hold">
                                          <p:stCondLst>
                                            <p:cond delay="1999"/>
                                          </p:stCondLst>
                                        </p:cTn>
                                        <p:tgtEl>
                                          <p:spTgt spid="1056"/>
                                        </p:tgtEl>
                                        <p:attrNameLst>
                                          <p:attrName>style.visibility</p:attrName>
                                        </p:attrNameLst>
                                      </p:cBhvr>
                                      <p:to>
                                        <p:strVal val="hidden"/>
                                      </p:to>
                                    </p:set>
                                  </p:childTnLst>
                                </p:cTn>
                              </p:par>
                              <p:par>
                                <p:cTn id="174" presetID="53" presetClass="exit" presetSubtype="32" fill="hold" grpId="1" nodeType="withEffect">
                                  <p:stCondLst>
                                    <p:cond delay="0"/>
                                  </p:stCondLst>
                                  <p:childTnLst>
                                    <p:anim calcmode="lin" valueType="num">
                                      <p:cBhvr>
                                        <p:cTn id="175" dur="2000"/>
                                        <p:tgtEl>
                                          <p:spTgt spid="98"/>
                                        </p:tgtEl>
                                        <p:attrNameLst>
                                          <p:attrName>ppt_w</p:attrName>
                                        </p:attrNameLst>
                                      </p:cBhvr>
                                      <p:tavLst>
                                        <p:tav tm="0">
                                          <p:val>
                                            <p:strVal val="ppt_w"/>
                                          </p:val>
                                        </p:tav>
                                        <p:tav tm="100000">
                                          <p:val>
                                            <p:fltVal val="0"/>
                                          </p:val>
                                        </p:tav>
                                      </p:tavLst>
                                    </p:anim>
                                    <p:anim calcmode="lin" valueType="num">
                                      <p:cBhvr>
                                        <p:cTn id="176" dur="2000"/>
                                        <p:tgtEl>
                                          <p:spTgt spid="98"/>
                                        </p:tgtEl>
                                        <p:attrNameLst>
                                          <p:attrName>ppt_h</p:attrName>
                                        </p:attrNameLst>
                                      </p:cBhvr>
                                      <p:tavLst>
                                        <p:tav tm="0">
                                          <p:val>
                                            <p:strVal val="ppt_h"/>
                                          </p:val>
                                        </p:tav>
                                        <p:tav tm="100000">
                                          <p:val>
                                            <p:fltVal val="0"/>
                                          </p:val>
                                        </p:tav>
                                      </p:tavLst>
                                    </p:anim>
                                    <p:animEffect transition="out" filter="fade">
                                      <p:cBhvr>
                                        <p:cTn id="177" dur="2000"/>
                                        <p:tgtEl>
                                          <p:spTgt spid="98"/>
                                        </p:tgtEl>
                                      </p:cBhvr>
                                    </p:animEffect>
                                    <p:set>
                                      <p:cBhvr>
                                        <p:cTn id="178" dur="1" fill="hold">
                                          <p:stCondLst>
                                            <p:cond delay="1999"/>
                                          </p:stCondLst>
                                        </p:cTn>
                                        <p:tgtEl>
                                          <p:spTgt spid="98"/>
                                        </p:tgtEl>
                                        <p:attrNameLst>
                                          <p:attrName>style.visibility</p:attrName>
                                        </p:attrNameLst>
                                      </p:cBhvr>
                                      <p:to>
                                        <p:strVal val="hidden"/>
                                      </p:to>
                                    </p:set>
                                  </p:childTnLst>
                                </p:cTn>
                              </p:par>
                              <p:par>
                                <p:cTn id="179" presetID="53" presetClass="exit" presetSubtype="32" fill="hold" grpId="1" nodeType="withEffect">
                                  <p:stCondLst>
                                    <p:cond delay="0"/>
                                  </p:stCondLst>
                                  <p:childTnLst>
                                    <p:anim calcmode="lin" valueType="num">
                                      <p:cBhvr>
                                        <p:cTn id="180" dur="2000"/>
                                        <p:tgtEl>
                                          <p:spTgt spid="104"/>
                                        </p:tgtEl>
                                        <p:attrNameLst>
                                          <p:attrName>ppt_w</p:attrName>
                                        </p:attrNameLst>
                                      </p:cBhvr>
                                      <p:tavLst>
                                        <p:tav tm="0">
                                          <p:val>
                                            <p:strVal val="ppt_w"/>
                                          </p:val>
                                        </p:tav>
                                        <p:tav tm="100000">
                                          <p:val>
                                            <p:fltVal val="0"/>
                                          </p:val>
                                        </p:tav>
                                      </p:tavLst>
                                    </p:anim>
                                    <p:anim calcmode="lin" valueType="num">
                                      <p:cBhvr>
                                        <p:cTn id="181" dur="2000"/>
                                        <p:tgtEl>
                                          <p:spTgt spid="104"/>
                                        </p:tgtEl>
                                        <p:attrNameLst>
                                          <p:attrName>ppt_h</p:attrName>
                                        </p:attrNameLst>
                                      </p:cBhvr>
                                      <p:tavLst>
                                        <p:tav tm="0">
                                          <p:val>
                                            <p:strVal val="ppt_h"/>
                                          </p:val>
                                        </p:tav>
                                        <p:tav tm="100000">
                                          <p:val>
                                            <p:fltVal val="0"/>
                                          </p:val>
                                        </p:tav>
                                      </p:tavLst>
                                    </p:anim>
                                    <p:animEffect transition="out" filter="fade">
                                      <p:cBhvr>
                                        <p:cTn id="182" dur="2000"/>
                                        <p:tgtEl>
                                          <p:spTgt spid="104"/>
                                        </p:tgtEl>
                                      </p:cBhvr>
                                    </p:animEffect>
                                    <p:set>
                                      <p:cBhvr>
                                        <p:cTn id="183" dur="1" fill="hold">
                                          <p:stCondLst>
                                            <p:cond delay="1999"/>
                                          </p:stCondLst>
                                        </p:cTn>
                                        <p:tgtEl>
                                          <p:spTgt spid="104"/>
                                        </p:tgtEl>
                                        <p:attrNameLst>
                                          <p:attrName>style.visibility</p:attrName>
                                        </p:attrNameLst>
                                      </p:cBhvr>
                                      <p:to>
                                        <p:strVal val="hidden"/>
                                      </p:to>
                                    </p:set>
                                  </p:childTnLst>
                                </p:cTn>
                              </p:par>
                              <p:par>
                                <p:cTn id="184" presetID="53" presetClass="exit" presetSubtype="32" fill="hold" grpId="1" nodeType="withEffect">
                                  <p:stCondLst>
                                    <p:cond delay="0"/>
                                  </p:stCondLst>
                                  <p:childTnLst>
                                    <p:anim calcmode="lin" valueType="num">
                                      <p:cBhvr>
                                        <p:cTn id="185" dur="2000"/>
                                        <p:tgtEl>
                                          <p:spTgt spid="1060"/>
                                        </p:tgtEl>
                                        <p:attrNameLst>
                                          <p:attrName>ppt_w</p:attrName>
                                        </p:attrNameLst>
                                      </p:cBhvr>
                                      <p:tavLst>
                                        <p:tav tm="0">
                                          <p:val>
                                            <p:strVal val="ppt_w"/>
                                          </p:val>
                                        </p:tav>
                                        <p:tav tm="100000">
                                          <p:val>
                                            <p:fltVal val="0"/>
                                          </p:val>
                                        </p:tav>
                                      </p:tavLst>
                                    </p:anim>
                                    <p:anim calcmode="lin" valueType="num">
                                      <p:cBhvr>
                                        <p:cTn id="186" dur="2000"/>
                                        <p:tgtEl>
                                          <p:spTgt spid="1060"/>
                                        </p:tgtEl>
                                        <p:attrNameLst>
                                          <p:attrName>ppt_h</p:attrName>
                                        </p:attrNameLst>
                                      </p:cBhvr>
                                      <p:tavLst>
                                        <p:tav tm="0">
                                          <p:val>
                                            <p:strVal val="ppt_h"/>
                                          </p:val>
                                        </p:tav>
                                        <p:tav tm="100000">
                                          <p:val>
                                            <p:fltVal val="0"/>
                                          </p:val>
                                        </p:tav>
                                      </p:tavLst>
                                    </p:anim>
                                    <p:animEffect transition="out" filter="fade">
                                      <p:cBhvr>
                                        <p:cTn id="187" dur="2000"/>
                                        <p:tgtEl>
                                          <p:spTgt spid="1060"/>
                                        </p:tgtEl>
                                      </p:cBhvr>
                                    </p:animEffect>
                                    <p:set>
                                      <p:cBhvr>
                                        <p:cTn id="188" dur="1" fill="hold">
                                          <p:stCondLst>
                                            <p:cond delay="1999"/>
                                          </p:stCondLst>
                                        </p:cTn>
                                        <p:tgtEl>
                                          <p:spTgt spid="1060"/>
                                        </p:tgtEl>
                                        <p:attrNameLst>
                                          <p:attrName>style.visibility</p:attrName>
                                        </p:attrNameLst>
                                      </p:cBhvr>
                                      <p:to>
                                        <p:strVal val="hidden"/>
                                      </p:to>
                                    </p:set>
                                  </p:childTnLst>
                                </p:cTn>
                              </p:par>
                              <p:par>
                                <p:cTn id="189" presetID="53" presetClass="exit" presetSubtype="32" fill="hold" grpId="1" nodeType="withEffect">
                                  <p:stCondLst>
                                    <p:cond delay="0"/>
                                  </p:stCondLst>
                                  <p:childTnLst>
                                    <p:anim calcmode="lin" valueType="num">
                                      <p:cBhvr>
                                        <p:cTn id="190" dur="2000"/>
                                        <p:tgtEl>
                                          <p:spTgt spid="103"/>
                                        </p:tgtEl>
                                        <p:attrNameLst>
                                          <p:attrName>ppt_w</p:attrName>
                                        </p:attrNameLst>
                                      </p:cBhvr>
                                      <p:tavLst>
                                        <p:tav tm="0">
                                          <p:val>
                                            <p:strVal val="ppt_w"/>
                                          </p:val>
                                        </p:tav>
                                        <p:tav tm="100000">
                                          <p:val>
                                            <p:fltVal val="0"/>
                                          </p:val>
                                        </p:tav>
                                      </p:tavLst>
                                    </p:anim>
                                    <p:anim calcmode="lin" valueType="num">
                                      <p:cBhvr>
                                        <p:cTn id="191" dur="2000"/>
                                        <p:tgtEl>
                                          <p:spTgt spid="103"/>
                                        </p:tgtEl>
                                        <p:attrNameLst>
                                          <p:attrName>ppt_h</p:attrName>
                                        </p:attrNameLst>
                                      </p:cBhvr>
                                      <p:tavLst>
                                        <p:tav tm="0">
                                          <p:val>
                                            <p:strVal val="ppt_h"/>
                                          </p:val>
                                        </p:tav>
                                        <p:tav tm="100000">
                                          <p:val>
                                            <p:fltVal val="0"/>
                                          </p:val>
                                        </p:tav>
                                      </p:tavLst>
                                    </p:anim>
                                    <p:animEffect transition="out" filter="fade">
                                      <p:cBhvr>
                                        <p:cTn id="192" dur="2000"/>
                                        <p:tgtEl>
                                          <p:spTgt spid="103"/>
                                        </p:tgtEl>
                                      </p:cBhvr>
                                    </p:animEffect>
                                    <p:set>
                                      <p:cBhvr>
                                        <p:cTn id="193" dur="1" fill="hold">
                                          <p:stCondLst>
                                            <p:cond delay="1999"/>
                                          </p:stCondLst>
                                        </p:cTn>
                                        <p:tgtEl>
                                          <p:spTgt spid="103"/>
                                        </p:tgtEl>
                                        <p:attrNameLst>
                                          <p:attrName>style.visibility</p:attrName>
                                        </p:attrNameLst>
                                      </p:cBhvr>
                                      <p:to>
                                        <p:strVal val="hidden"/>
                                      </p:to>
                                    </p:set>
                                  </p:childTnLst>
                                </p:cTn>
                              </p:par>
                              <p:par>
                                <p:cTn id="194" presetID="53" presetClass="exit" presetSubtype="32" fill="hold" nodeType="withEffect">
                                  <p:stCondLst>
                                    <p:cond delay="0"/>
                                  </p:stCondLst>
                                  <p:childTnLst>
                                    <p:anim calcmode="lin" valueType="num">
                                      <p:cBhvr>
                                        <p:cTn id="195" dur="2000"/>
                                        <p:tgtEl>
                                          <p:spTgt spid="1048"/>
                                        </p:tgtEl>
                                        <p:attrNameLst>
                                          <p:attrName>ppt_w</p:attrName>
                                        </p:attrNameLst>
                                      </p:cBhvr>
                                      <p:tavLst>
                                        <p:tav tm="0">
                                          <p:val>
                                            <p:strVal val="ppt_w"/>
                                          </p:val>
                                        </p:tav>
                                        <p:tav tm="100000">
                                          <p:val>
                                            <p:fltVal val="0"/>
                                          </p:val>
                                        </p:tav>
                                      </p:tavLst>
                                    </p:anim>
                                    <p:anim calcmode="lin" valueType="num">
                                      <p:cBhvr>
                                        <p:cTn id="196" dur="2000"/>
                                        <p:tgtEl>
                                          <p:spTgt spid="1048"/>
                                        </p:tgtEl>
                                        <p:attrNameLst>
                                          <p:attrName>ppt_h</p:attrName>
                                        </p:attrNameLst>
                                      </p:cBhvr>
                                      <p:tavLst>
                                        <p:tav tm="0">
                                          <p:val>
                                            <p:strVal val="ppt_h"/>
                                          </p:val>
                                        </p:tav>
                                        <p:tav tm="100000">
                                          <p:val>
                                            <p:fltVal val="0"/>
                                          </p:val>
                                        </p:tav>
                                      </p:tavLst>
                                    </p:anim>
                                    <p:animEffect transition="out" filter="fade">
                                      <p:cBhvr>
                                        <p:cTn id="197" dur="2000"/>
                                        <p:tgtEl>
                                          <p:spTgt spid="1048"/>
                                        </p:tgtEl>
                                      </p:cBhvr>
                                    </p:animEffect>
                                    <p:set>
                                      <p:cBhvr>
                                        <p:cTn id="198" dur="1" fill="hold">
                                          <p:stCondLst>
                                            <p:cond delay="1999"/>
                                          </p:stCondLst>
                                        </p:cTn>
                                        <p:tgtEl>
                                          <p:spTgt spid="1048"/>
                                        </p:tgtEl>
                                        <p:attrNameLst>
                                          <p:attrName>style.visibility</p:attrName>
                                        </p:attrNameLst>
                                      </p:cBhvr>
                                      <p:to>
                                        <p:strVal val="hidden"/>
                                      </p:to>
                                    </p:set>
                                  </p:childTnLst>
                                </p:cTn>
                              </p:par>
                              <p:par>
                                <p:cTn id="199" presetID="42" presetClass="path" presetSubtype="0" accel="50000" decel="50000" fill="hold" nodeType="withEffect">
                                  <p:stCondLst>
                                    <p:cond delay="0"/>
                                  </p:stCondLst>
                                  <p:childTnLst>
                                    <p:animMotion origin="layout" path="M -2.77778E-6 -1.85185E-6 L 0.37951 0.23402 " pathEditMode="relative" rAng="0" ptsTypes="AA">
                                      <p:cBhvr>
                                        <p:cTn id="200" dur="2000" fill="hold"/>
                                        <p:tgtEl>
                                          <p:spTgt spid="1050"/>
                                        </p:tgtEl>
                                        <p:attrNameLst>
                                          <p:attrName>ppt_x</p:attrName>
                                          <p:attrName>ppt_y</p:attrName>
                                        </p:attrNameLst>
                                      </p:cBhvr>
                                      <p:rCtr x="18993" y="11644"/>
                                    </p:animMotion>
                                  </p:childTnLst>
                                </p:cTn>
                              </p:par>
                              <p:par>
                                <p:cTn id="201" presetID="42" presetClass="path" presetSubtype="0" accel="50000" decel="50000" fill="hold" nodeType="withEffect">
                                  <p:stCondLst>
                                    <p:cond delay="0"/>
                                  </p:stCondLst>
                                  <p:childTnLst>
                                    <p:animMotion origin="layout" path="M 2.5E-6 4.81481E-6 L 0.36198 0.23195 " pathEditMode="relative" rAng="0" ptsTypes="AA">
                                      <p:cBhvr>
                                        <p:cTn id="202" dur="2000" fill="hold"/>
                                        <p:tgtEl>
                                          <p:spTgt spid="1048"/>
                                        </p:tgtEl>
                                        <p:attrNameLst>
                                          <p:attrName>ppt_x</p:attrName>
                                          <p:attrName>ppt_y</p:attrName>
                                        </p:attrNameLst>
                                      </p:cBhvr>
                                      <p:rCtr x="18194" y="11898"/>
                                    </p:animMotion>
                                  </p:childTnLst>
                                </p:cTn>
                              </p:par>
                              <p:par>
                                <p:cTn id="203" presetID="42" presetClass="path" presetSubtype="0" accel="50000" decel="50000" fill="hold" grpId="2" nodeType="withEffect">
                                  <p:stCondLst>
                                    <p:cond delay="0"/>
                                  </p:stCondLst>
                                  <p:childTnLst>
                                    <p:animMotion origin="layout" path="M -5.55556E-7 4.07407E-6 L 0.41423 0.29745 " pathEditMode="relative" rAng="0" ptsTypes="AA">
                                      <p:cBhvr>
                                        <p:cTn id="204" dur="2000" fill="hold"/>
                                        <p:tgtEl>
                                          <p:spTgt spid="1056"/>
                                        </p:tgtEl>
                                        <p:attrNameLst>
                                          <p:attrName>ppt_x</p:attrName>
                                          <p:attrName>ppt_y</p:attrName>
                                        </p:attrNameLst>
                                      </p:cBhvr>
                                      <p:rCtr x="20729" y="14745"/>
                                    </p:animMotion>
                                  </p:childTnLst>
                                </p:cTn>
                              </p:par>
                              <p:par>
                                <p:cTn id="205" presetID="42" presetClass="path" presetSubtype="0" accel="50000" decel="50000" fill="hold" grpId="2" nodeType="withEffect">
                                  <p:stCondLst>
                                    <p:cond delay="0"/>
                                  </p:stCondLst>
                                  <p:childTnLst>
                                    <p:animMotion origin="layout" path="M -3.33333E-6 2.59259E-6 L 0.34583 0.17222 " pathEditMode="relative" rAng="0" ptsTypes="AA">
                                      <p:cBhvr>
                                        <p:cTn id="206" dur="2000" fill="hold"/>
                                        <p:tgtEl>
                                          <p:spTgt spid="98"/>
                                        </p:tgtEl>
                                        <p:attrNameLst>
                                          <p:attrName>ppt_x</p:attrName>
                                          <p:attrName>ppt_y</p:attrName>
                                        </p:attrNameLst>
                                      </p:cBhvr>
                                      <p:rCtr x="17309" y="8542"/>
                                    </p:animMotion>
                                  </p:childTnLst>
                                </p:cTn>
                              </p:par>
                              <p:par>
                                <p:cTn id="207" presetID="42" presetClass="path" presetSubtype="0" accel="50000" decel="50000" fill="hold" grpId="2" nodeType="withEffect">
                                  <p:stCondLst>
                                    <p:cond delay="0"/>
                                  </p:stCondLst>
                                  <p:childTnLst>
                                    <p:animMotion origin="layout" path="M -2.77778E-7 0 L 0.40608 0.12338 " pathEditMode="relative" rAng="0" ptsTypes="AA">
                                      <p:cBhvr>
                                        <p:cTn id="208" dur="2000" fill="hold"/>
                                        <p:tgtEl>
                                          <p:spTgt spid="104"/>
                                        </p:tgtEl>
                                        <p:attrNameLst>
                                          <p:attrName>ppt_x</p:attrName>
                                          <p:attrName>ppt_y</p:attrName>
                                        </p:attrNameLst>
                                      </p:cBhvr>
                                      <p:rCtr x="20104" y="6157"/>
                                    </p:animMotion>
                                  </p:childTnLst>
                                </p:cTn>
                              </p:par>
                              <p:par>
                                <p:cTn id="209" presetID="42" presetClass="path" presetSubtype="0" accel="50000" decel="50000" fill="hold" grpId="2" nodeType="withEffect">
                                  <p:stCondLst>
                                    <p:cond delay="0"/>
                                  </p:stCondLst>
                                  <p:childTnLst>
                                    <p:animMotion origin="layout" path="M 4.16667E-6 -2.96296E-6 L 0.36302 0.23541 " pathEditMode="relative" rAng="0" ptsTypes="AA">
                                      <p:cBhvr>
                                        <p:cTn id="210" dur="2000" fill="hold"/>
                                        <p:tgtEl>
                                          <p:spTgt spid="1060"/>
                                        </p:tgtEl>
                                        <p:attrNameLst>
                                          <p:attrName>ppt_x</p:attrName>
                                          <p:attrName>ppt_y</p:attrName>
                                        </p:attrNameLst>
                                      </p:cBhvr>
                                      <p:rCtr x="17951" y="11644"/>
                                    </p:animMotion>
                                  </p:childTnLst>
                                </p:cTn>
                              </p:par>
                              <p:par>
                                <p:cTn id="211" presetID="42" presetClass="path" presetSubtype="0" accel="50000" decel="50000" fill="hold" grpId="2" nodeType="withEffect">
                                  <p:stCondLst>
                                    <p:cond delay="0"/>
                                  </p:stCondLst>
                                  <p:childTnLst>
                                    <p:animMotion origin="layout" path="M -3.33333E-6 -1.48148E-6 L 0.34584 0.2919 " pathEditMode="relative" rAng="0" ptsTypes="AA">
                                      <p:cBhvr>
                                        <p:cTn id="212" dur="2000" fill="hold"/>
                                        <p:tgtEl>
                                          <p:spTgt spid="103"/>
                                        </p:tgtEl>
                                        <p:attrNameLst>
                                          <p:attrName>ppt_x</p:attrName>
                                          <p:attrName>ppt_y</p:attrName>
                                        </p:attrNameLst>
                                      </p:cBhvr>
                                      <p:rCtr x="17257" y="14560"/>
                                    </p:animMotion>
                                  </p:childTnLst>
                                </p:cTn>
                              </p:par>
                            </p:childTnLst>
                          </p:cTn>
                        </p:par>
                        <p:par>
                          <p:cTn id="213" fill="hold">
                            <p:stCondLst>
                              <p:cond delay="2000"/>
                            </p:stCondLst>
                            <p:childTnLst>
                              <p:par>
                                <p:cTn id="214" presetID="10" presetClass="entr" presetSubtype="0" fill="hold" nodeType="afterEffect">
                                  <p:stCondLst>
                                    <p:cond delay="0"/>
                                  </p:stCondLst>
                                  <p:childTnLst>
                                    <p:set>
                                      <p:cBhvr>
                                        <p:cTn id="215" dur="1" fill="hold">
                                          <p:stCondLst>
                                            <p:cond delay="0"/>
                                          </p:stCondLst>
                                        </p:cTn>
                                        <p:tgtEl>
                                          <p:spTgt spid="1066"/>
                                        </p:tgtEl>
                                        <p:attrNameLst>
                                          <p:attrName>style.visibility</p:attrName>
                                        </p:attrNameLst>
                                      </p:cBhvr>
                                      <p:to>
                                        <p:strVal val="visible"/>
                                      </p:to>
                                    </p:set>
                                    <p:animEffect transition="in" filter="fade">
                                      <p:cBhvr>
                                        <p:cTn id="216" dur="500"/>
                                        <p:tgtEl>
                                          <p:spTgt spid="1066"/>
                                        </p:tgtEl>
                                      </p:cBhvr>
                                    </p:animEffect>
                                  </p:childTnLst>
                                </p:cTn>
                              </p:par>
                            </p:childTnLst>
                          </p:cTn>
                        </p:par>
                        <p:par>
                          <p:cTn id="217" fill="hold">
                            <p:stCondLst>
                              <p:cond delay="2500"/>
                            </p:stCondLst>
                            <p:childTnLst>
                              <p:par>
                                <p:cTn id="218" presetID="37" presetClass="path" presetSubtype="0" accel="10000" decel="10000" fill="hold" nodeType="afterEffect">
                                  <p:stCondLst>
                                    <p:cond delay="0"/>
                                  </p:stCondLst>
                                  <p:childTnLst>
                                    <p:animMotion origin="layout" path="M 3.33333E-6 1.85185E-6 L -0.15469 -0.04144 C -0.18685 -0.0507 -0.23555 -0.05556 -0.28607 -0.05556 C -0.34375 -0.05556 -0.39024 -0.0507 -0.42188 -0.04144 L -0.57591 -0.00046 " pathEditMode="relative" rAng="0" ptsTypes="AAAAA">
                                      <p:cBhvr>
                                        <p:cTn id="219" dur="2000" fill="hold"/>
                                        <p:tgtEl>
                                          <p:spTgt spid="1066"/>
                                        </p:tgtEl>
                                        <p:attrNameLst>
                                          <p:attrName>ppt_x</p:attrName>
                                          <p:attrName>ppt_y</p:attrName>
                                        </p:attrNameLst>
                                      </p:cBhvr>
                                      <p:rCtr x="-28802" y="-2778"/>
                                    </p:animMotion>
                                  </p:childTnLst>
                                </p:cTn>
                              </p:par>
                            </p:childTnLst>
                          </p:cTn>
                        </p:par>
                        <p:par>
                          <p:cTn id="220" fill="hold">
                            <p:stCondLst>
                              <p:cond delay="4500"/>
                            </p:stCondLst>
                            <p:childTnLst>
                              <p:par>
                                <p:cTn id="221" presetID="10" presetClass="exit" presetSubtype="0" fill="hold" nodeType="afterEffect">
                                  <p:stCondLst>
                                    <p:cond delay="0"/>
                                  </p:stCondLst>
                                  <p:childTnLst>
                                    <p:animEffect transition="out" filter="fade">
                                      <p:cBhvr>
                                        <p:cTn id="222" dur="500"/>
                                        <p:tgtEl>
                                          <p:spTgt spid="1066"/>
                                        </p:tgtEl>
                                      </p:cBhvr>
                                    </p:animEffect>
                                    <p:set>
                                      <p:cBhvr>
                                        <p:cTn id="223" dur="1" fill="hold">
                                          <p:stCondLst>
                                            <p:cond delay="499"/>
                                          </p:stCondLst>
                                        </p:cTn>
                                        <p:tgtEl>
                                          <p:spTgt spid="1066"/>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nodeType="clickEffect">
                                  <p:stCondLst>
                                    <p:cond delay="0"/>
                                  </p:stCondLst>
                                  <p:childTnLst>
                                    <p:set>
                                      <p:cBhvr>
                                        <p:cTn id="227" dur="1" fill="hold">
                                          <p:stCondLst>
                                            <p:cond delay="0"/>
                                          </p:stCondLst>
                                        </p:cTn>
                                        <p:tgtEl>
                                          <p:spTgt spid="1062"/>
                                        </p:tgtEl>
                                        <p:attrNameLst>
                                          <p:attrName>style.visibility</p:attrName>
                                        </p:attrNameLst>
                                      </p:cBhvr>
                                      <p:to>
                                        <p:strVal val="visible"/>
                                      </p:to>
                                    </p:set>
                                    <p:animEffect transition="in" filter="fade">
                                      <p:cBhvr>
                                        <p:cTn id="228" dur="500"/>
                                        <p:tgtEl>
                                          <p:spTgt spid="1062"/>
                                        </p:tgtEl>
                                      </p:cBhvr>
                                    </p:animEffect>
                                  </p:childTnLst>
                                </p:cTn>
                              </p:par>
                              <p:par>
                                <p:cTn id="229" presetID="10" presetClass="exit" presetSubtype="0" fill="hold" grpId="1" nodeType="withEffect">
                                  <p:stCondLst>
                                    <p:cond delay="0"/>
                                  </p:stCondLst>
                                  <p:childTnLst>
                                    <p:animEffect transition="out" filter="fade">
                                      <p:cBhvr>
                                        <p:cTn id="230" dur="500"/>
                                        <p:tgtEl>
                                          <p:spTgt spid="43"/>
                                        </p:tgtEl>
                                      </p:cBhvr>
                                    </p:animEffect>
                                    <p:set>
                                      <p:cBhvr>
                                        <p:cTn id="231" dur="1" fill="hold">
                                          <p:stCondLst>
                                            <p:cond delay="499"/>
                                          </p:stCondLst>
                                        </p:cTn>
                                        <p:tgtEl>
                                          <p:spTgt spid="43"/>
                                        </p:tgtEl>
                                        <p:attrNameLst>
                                          <p:attrName>style.visibility</p:attrName>
                                        </p:attrNameLst>
                                      </p:cBhvr>
                                      <p:to>
                                        <p:strVal val="hidden"/>
                                      </p:to>
                                    </p:set>
                                  </p:childTnLst>
                                </p:cTn>
                              </p:par>
                              <p:par>
                                <p:cTn id="232" presetID="10" presetClass="entr" presetSubtype="0" fill="hold" grpId="0" nodeType="withEffect">
                                  <p:stCondLst>
                                    <p:cond delay="0"/>
                                  </p:stCondLst>
                                  <p:childTnLst>
                                    <p:set>
                                      <p:cBhvr>
                                        <p:cTn id="233" dur="1" fill="hold">
                                          <p:stCondLst>
                                            <p:cond delay="0"/>
                                          </p:stCondLst>
                                        </p:cTn>
                                        <p:tgtEl>
                                          <p:spTgt spid="45"/>
                                        </p:tgtEl>
                                        <p:attrNameLst>
                                          <p:attrName>style.visibility</p:attrName>
                                        </p:attrNameLst>
                                      </p:cBhvr>
                                      <p:to>
                                        <p:strVal val="visible"/>
                                      </p:to>
                                    </p:set>
                                    <p:animEffect transition="in" filter="fade">
                                      <p:cBhvr>
                                        <p:cTn id="234" dur="500"/>
                                        <p:tgtEl>
                                          <p:spTgt spid="45"/>
                                        </p:tgtEl>
                                      </p:cBhvr>
                                    </p:animEffect>
                                  </p:childTnLst>
                                </p:cTn>
                              </p:par>
                              <p:par>
                                <p:cTn id="235" presetID="8" presetClass="emph" presetSubtype="0" fill="hold" nodeType="withEffect">
                                  <p:stCondLst>
                                    <p:cond delay="0"/>
                                  </p:stCondLst>
                                  <p:childTnLst>
                                    <p:animRot by="-64800000">
                                      <p:cBhvr>
                                        <p:cTn id="236" dur="3000" fill="hold"/>
                                        <p:tgtEl>
                                          <p:spTgt spid="1062"/>
                                        </p:tgtEl>
                                        <p:attrNameLst>
                                          <p:attrName>r</p:attrName>
                                        </p:attrNameLst>
                                      </p:cBhvr>
                                    </p:animRot>
                                  </p:childTnLst>
                                </p:cTn>
                              </p:par>
                              <p:par>
                                <p:cTn id="237" presetID="10" presetClass="entr" presetSubtype="0" fill="hold" nodeType="withEffect">
                                  <p:stCondLst>
                                    <p:cond delay="0"/>
                                  </p:stCondLst>
                                  <p:childTnLst>
                                    <p:set>
                                      <p:cBhvr>
                                        <p:cTn id="238" dur="1" fill="hold">
                                          <p:stCondLst>
                                            <p:cond delay="0"/>
                                          </p:stCondLst>
                                        </p:cTn>
                                        <p:tgtEl>
                                          <p:spTgt spid="48"/>
                                        </p:tgtEl>
                                        <p:attrNameLst>
                                          <p:attrName>style.visibility</p:attrName>
                                        </p:attrNameLst>
                                      </p:cBhvr>
                                      <p:to>
                                        <p:strVal val="visible"/>
                                      </p:to>
                                    </p:set>
                                    <p:animEffect transition="in" filter="fade">
                                      <p:cBhvr>
                                        <p:cTn id="239" dur="2000"/>
                                        <p:tgtEl>
                                          <p:spTgt spid="48"/>
                                        </p:tgtEl>
                                      </p:cBhvr>
                                    </p:animEffect>
                                  </p:childTnLst>
                                </p:cTn>
                              </p:par>
                              <p:par>
                                <p:cTn id="240" presetID="10" presetClass="exit" presetSubtype="0" fill="hold" nodeType="withEffect">
                                  <p:stCondLst>
                                    <p:cond delay="0"/>
                                  </p:stCondLst>
                                  <p:childTnLst>
                                    <p:animEffect transition="out" filter="fade">
                                      <p:cBhvr>
                                        <p:cTn id="241" dur="1000"/>
                                        <p:tgtEl>
                                          <p:spTgt spid="49"/>
                                        </p:tgtEl>
                                      </p:cBhvr>
                                    </p:animEffect>
                                    <p:set>
                                      <p:cBhvr>
                                        <p:cTn id="242" dur="1" fill="hold">
                                          <p:stCondLst>
                                            <p:cond delay="999"/>
                                          </p:stCondLst>
                                        </p:cTn>
                                        <p:tgtEl>
                                          <p:spTgt spid="49"/>
                                        </p:tgtEl>
                                        <p:attrNameLst>
                                          <p:attrName>style.visibility</p:attrName>
                                        </p:attrNameLst>
                                      </p:cBhvr>
                                      <p:to>
                                        <p:strVal val="hidden"/>
                                      </p:to>
                                    </p:set>
                                  </p:childTnLst>
                                </p:cTn>
                              </p:par>
                            </p:childTnLst>
                          </p:cTn>
                        </p:par>
                        <p:par>
                          <p:cTn id="243" fill="hold">
                            <p:stCondLst>
                              <p:cond delay="3000"/>
                            </p:stCondLst>
                            <p:childTnLst>
                              <p:par>
                                <p:cTn id="244" presetID="10" presetClass="exit" presetSubtype="0" fill="hold" nodeType="afterEffect">
                                  <p:stCondLst>
                                    <p:cond delay="0"/>
                                  </p:stCondLst>
                                  <p:childTnLst>
                                    <p:animEffect transition="out" filter="fade">
                                      <p:cBhvr>
                                        <p:cTn id="245" dur="500"/>
                                        <p:tgtEl>
                                          <p:spTgt spid="1062"/>
                                        </p:tgtEl>
                                      </p:cBhvr>
                                    </p:animEffect>
                                    <p:set>
                                      <p:cBhvr>
                                        <p:cTn id="246" dur="1" fill="hold">
                                          <p:stCondLst>
                                            <p:cond delay="499"/>
                                          </p:stCondLst>
                                        </p:cTn>
                                        <p:tgtEl>
                                          <p:spTgt spid="1062"/>
                                        </p:tgtEl>
                                        <p:attrNameLst>
                                          <p:attrName>style.visibility</p:attrName>
                                        </p:attrNameLst>
                                      </p:cBhvr>
                                      <p:to>
                                        <p:strVal val="hidden"/>
                                      </p:to>
                                    </p:set>
                                  </p:childTnLst>
                                </p:cTn>
                              </p:par>
                            </p:childTnLst>
                          </p:cTn>
                        </p:par>
                        <p:par>
                          <p:cTn id="247" fill="hold">
                            <p:stCondLst>
                              <p:cond delay="3500"/>
                            </p:stCondLst>
                            <p:childTnLst>
                              <p:par>
                                <p:cTn id="248" presetID="10" presetClass="exit" presetSubtype="0" fill="hold" nodeType="afterEffect">
                                  <p:stCondLst>
                                    <p:cond delay="0"/>
                                  </p:stCondLst>
                                  <p:childTnLst>
                                    <p:animEffect transition="out" filter="fade">
                                      <p:cBhvr>
                                        <p:cTn id="249" dur="500"/>
                                        <p:tgtEl>
                                          <p:spTgt spid="1045"/>
                                        </p:tgtEl>
                                      </p:cBhvr>
                                    </p:animEffect>
                                    <p:set>
                                      <p:cBhvr>
                                        <p:cTn id="250" dur="1" fill="hold">
                                          <p:stCondLst>
                                            <p:cond delay="499"/>
                                          </p:stCondLst>
                                        </p:cTn>
                                        <p:tgtEl>
                                          <p:spTgt spid="1045"/>
                                        </p:tgtEl>
                                        <p:attrNameLst>
                                          <p:attrName>style.visibility</p:attrName>
                                        </p:attrNameLst>
                                      </p:cBhvr>
                                      <p:to>
                                        <p:strVal val="hidden"/>
                                      </p:to>
                                    </p:set>
                                  </p:childTnLst>
                                </p:cTn>
                              </p:par>
                              <p:par>
                                <p:cTn id="251" presetID="10" presetClass="entr" presetSubtype="0" fill="hold" nodeType="withEffect">
                                  <p:stCondLst>
                                    <p:cond delay="0"/>
                                  </p:stCondLst>
                                  <p:childTnLst>
                                    <p:set>
                                      <p:cBhvr>
                                        <p:cTn id="252" dur="1" fill="hold">
                                          <p:stCondLst>
                                            <p:cond delay="0"/>
                                          </p:stCondLst>
                                        </p:cTn>
                                        <p:tgtEl>
                                          <p:spTgt spid="1043"/>
                                        </p:tgtEl>
                                        <p:attrNameLst>
                                          <p:attrName>style.visibility</p:attrName>
                                        </p:attrNameLst>
                                      </p:cBhvr>
                                      <p:to>
                                        <p:strVal val="visible"/>
                                      </p:to>
                                    </p:set>
                                    <p:animEffect transition="in" filter="fade">
                                      <p:cBhvr>
                                        <p:cTn id="253" dur="500"/>
                                        <p:tgtEl>
                                          <p:spTgt spid="1043"/>
                                        </p:tgtEl>
                                      </p:cBhvr>
                                    </p:animEffect>
                                  </p:childTnLst>
                                </p:cTn>
                              </p:par>
                            </p:childTnLst>
                          </p:cTn>
                        </p:par>
                        <p:par>
                          <p:cTn id="254" fill="hold">
                            <p:stCondLst>
                              <p:cond delay="4000"/>
                            </p:stCondLst>
                            <p:childTnLst>
                              <p:par>
                                <p:cTn id="255" presetID="10" presetClass="exit" presetSubtype="0" fill="hold" grpId="1" nodeType="afterEffect">
                                  <p:stCondLst>
                                    <p:cond delay="0"/>
                                  </p:stCondLst>
                                  <p:childTnLst>
                                    <p:animEffect transition="out" filter="fade">
                                      <p:cBhvr>
                                        <p:cTn id="256" dur="500"/>
                                        <p:tgtEl>
                                          <p:spTgt spid="88"/>
                                        </p:tgtEl>
                                      </p:cBhvr>
                                    </p:animEffect>
                                    <p:set>
                                      <p:cBhvr>
                                        <p:cTn id="257" dur="1" fill="hold">
                                          <p:stCondLst>
                                            <p:cond delay="499"/>
                                          </p:stCondLst>
                                        </p:cTn>
                                        <p:tgtEl>
                                          <p:spTgt spid="88"/>
                                        </p:tgtEl>
                                        <p:attrNameLst>
                                          <p:attrName>style.visibility</p:attrName>
                                        </p:attrNameLst>
                                      </p:cBhvr>
                                      <p:to>
                                        <p:strVal val="hidden"/>
                                      </p:to>
                                    </p:set>
                                  </p:childTnLst>
                                </p:cTn>
                              </p:par>
                              <p:par>
                                <p:cTn id="258" presetID="10" presetClass="entr" presetSubtype="0" fill="hold" grpId="1" nodeType="withEffect">
                                  <p:stCondLst>
                                    <p:cond delay="0"/>
                                  </p:stCondLst>
                                  <p:childTnLst>
                                    <p:set>
                                      <p:cBhvr>
                                        <p:cTn id="259" dur="1" fill="hold">
                                          <p:stCondLst>
                                            <p:cond delay="0"/>
                                          </p:stCondLst>
                                        </p:cTn>
                                        <p:tgtEl>
                                          <p:spTgt spid="1027"/>
                                        </p:tgtEl>
                                        <p:attrNameLst>
                                          <p:attrName>style.visibility</p:attrName>
                                        </p:attrNameLst>
                                      </p:cBhvr>
                                      <p:to>
                                        <p:strVal val="visible"/>
                                      </p:to>
                                    </p:set>
                                    <p:animEffect transition="in" filter="fade">
                                      <p:cBhvr>
                                        <p:cTn id="260" dur="500"/>
                                        <p:tgtEl>
                                          <p:spTgt spid="1027"/>
                                        </p:tgtEl>
                                      </p:cBhvr>
                                    </p:animEffect>
                                  </p:childTnLst>
                                </p:cTn>
                              </p:par>
                            </p:childTnLst>
                          </p:cTn>
                        </p:par>
                      </p:childTnLst>
                    </p:cTn>
                  </p:par>
                  <p:par>
                    <p:cTn id="261" fill="hold">
                      <p:stCondLst>
                        <p:cond delay="indefinite"/>
                      </p:stCondLst>
                      <p:childTnLst>
                        <p:par>
                          <p:cTn id="262" fill="hold">
                            <p:stCondLst>
                              <p:cond delay="0"/>
                            </p:stCondLst>
                            <p:childTnLst>
                              <p:par>
                                <p:cTn id="263" presetID="22" presetClass="entr" presetSubtype="1" fill="hold" nodeType="clickEffect">
                                  <p:stCondLst>
                                    <p:cond delay="0"/>
                                  </p:stCondLst>
                                  <p:childTnLst>
                                    <p:set>
                                      <p:cBhvr>
                                        <p:cTn id="264" dur="1" fill="hold">
                                          <p:stCondLst>
                                            <p:cond delay="0"/>
                                          </p:stCondLst>
                                        </p:cTn>
                                        <p:tgtEl>
                                          <p:spTgt spid="27"/>
                                        </p:tgtEl>
                                        <p:attrNameLst>
                                          <p:attrName>style.visibility</p:attrName>
                                        </p:attrNameLst>
                                      </p:cBhvr>
                                      <p:to>
                                        <p:strVal val="visible"/>
                                      </p:to>
                                    </p:set>
                                    <p:animEffect transition="in" filter="wipe(up)">
                                      <p:cBhvr>
                                        <p:cTn id="265" dur="500"/>
                                        <p:tgtEl>
                                          <p:spTgt spid="27"/>
                                        </p:tgtEl>
                                      </p:cBhvr>
                                    </p:animEffect>
                                  </p:childTnLst>
                                </p:cTn>
                              </p:par>
                              <p:par>
                                <p:cTn id="266" presetID="10" presetClass="exit" presetSubtype="0" fill="hold" grpId="1" nodeType="withEffect">
                                  <p:stCondLst>
                                    <p:cond delay="0"/>
                                  </p:stCondLst>
                                  <p:childTnLst>
                                    <p:animEffect transition="out" filter="fade">
                                      <p:cBhvr>
                                        <p:cTn id="267" dur="500"/>
                                        <p:tgtEl>
                                          <p:spTgt spid="45"/>
                                        </p:tgtEl>
                                      </p:cBhvr>
                                    </p:animEffect>
                                    <p:set>
                                      <p:cBhvr>
                                        <p:cTn id="268" dur="1" fill="hold">
                                          <p:stCondLst>
                                            <p:cond delay="499"/>
                                          </p:stCondLst>
                                        </p:cTn>
                                        <p:tgtEl>
                                          <p:spTgt spid="45"/>
                                        </p:tgtEl>
                                        <p:attrNameLst>
                                          <p:attrName>style.visibility</p:attrName>
                                        </p:attrNameLst>
                                      </p:cBhvr>
                                      <p:to>
                                        <p:strVal val="hidden"/>
                                      </p:to>
                                    </p:set>
                                  </p:childTnLst>
                                </p:cTn>
                              </p:par>
                              <p:par>
                                <p:cTn id="269" presetID="10" presetClass="entr" presetSubtype="0" fill="hold" grpId="0" nodeType="withEffect">
                                  <p:stCondLst>
                                    <p:cond delay="0"/>
                                  </p:stCondLst>
                                  <p:childTnLst>
                                    <p:set>
                                      <p:cBhvr>
                                        <p:cTn id="270" dur="1" fill="hold">
                                          <p:stCondLst>
                                            <p:cond delay="0"/>
                                          </p:stCondLst>
                                        </p:cTn>
                                        <p:tgtEl>
                                          <p:spTgt spid="44"/>
                                        </p:tgtEl>
                                        <p:attrNameLst>
                                          <p:attrName>style.visibility</p:attrName>
                                        </p:attrNameLst>
                                      </p:cBhvr>
                                      <p:to>
                                        <p:strVal val="visible"/>
                                      </p:to>
                                    </p:set>
                                    <p:animEffect transition="in" filter="fade">
                                      <p:cBhvr>
                                        <p:cTn id="271" dur="500"/>
                                        <p:tgtEl>
                                          <p:spTgt spid="44"/>
                                        </p:tgtEl>
                                      </p:cBhvr>
                                    </p:animEffect>
                                  </p:childTnLst>
                                </p:cTn>
                              </p:par>
                              <p:par>
                                <p:cTn id="272" presetID="10" presetClass="entr" presetSubtype="0" fill="hold" nodeType="withEffect">
                                  <p:stCondLst>
                                    <p:cond delay="0"/>
                                  </p:stCondLst>
                                  <p:childTnLst>
                                    <p:set>
                                      <p:cBhvr>
                                        <p:cTn id="273" dur="1" fill="hold">
                                          <p:stCondLst>
                                            <p:cond delay="0"/>
                                          </p:stCondLst>
                                        </p:cTn>
                                        <p:tgtEl>
                                          <p:spTgt spid="49"/>
                                        </p:tgtEl>
                                        <p:attrNameLst>
                                          <p:attrName>style.visibility</p:attrName>
                                        </p:attrNameLst>
                                      </p:cBhvr>
                                      <p:to>
                                        <p:strVal val="visible"/>
                                      </p:to>
                                    </p:set>
                                    <p:animEffect transition="in" filter="fade">
                                      <p:cBhvr>
                                        <p:cTn id="274" dur="3000"/>
                                        <p:tgtEl>
                                          <p:spTgt spid="49"/>
                                        </p:tgtEl>
                                      </p:cBhvr>
                                    </p:animEffect>
                                  </p:childTnLst>
                                </p:cTn>
                              </p:par>
                            </p:childTnLst>
                          </p:cTn>
                        </p:par>
                        <p:par>
                          <p:cTn id="275" fill="hold">
                            <p:stCondLst>
                              <p:cond delay="3000"/>
                            </p:stCondLst>
                            <p:childTnLst>
                              <p:par>
                                <p:cTn id="276" presetID="22" presetClass="exit" presetSubtype="1" fill="hold" nodeType="afterEffect">
                                  <p:stCondLst>
                                    <p:cond delay="0"/>
                                  </p:stCondLst>
                                  <p:childTnLst>
                                    <p:animEffect transition="out" filter="wipe(up)">
                                      <p:cBhvr>
                                        <p:cTn id="277" dur="500"/>
                                        <p:tgtEl>
                                          <p:spTgt spid="27"/>
                                        </p:tgtEl>
                                      </p:cBhvr>
                                    </p:animEffect>
                                    <p:set>
                                      <p:cBhvr>
                                        <p:cTn id="278" dur="1" fill="hold">
                                          <p:stCondLst>
                                            <p:cond delay="499"/>
                                          </p:stCondLst>
                                        </p:cTn>
                                        <p:tgtEl>
                                          <p:spTgt spid="27"/>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0" presetClass="entr" presetSubtype="0" fill="hold" nodeType="clickEffect">
                                  <p:stCondLst>
                                    <p:cond delay="0"/>
                                  </p:stCondLst>
                                  <p:childTnLst>
                                    <p:set>
                                      <p:cBhvr>
                                        <p:cTn id="282" dur="1" fill="hold">
                                          <p:stCondLst>
                                            <p:cond delay="0"/>
                                          </p:stCondLst>
                                        </p:cTn>
                                        <p:tgtEl>
                                          <p:spTgt spid="3"/>
                                        </p:tgtEl>
                                        <p:attrNameLst>
                                          <p:attrName>style.visibility</p:attrName>
                                        </p:attrNameLst>
                                      </p:cBhvr>
                                      <p:to>
                                        <p:strVal val="visible"/>
                                      </p:to>
                                    </p:set>
                                    <p:animEffect transition="in" filter="fade">
                                      <p:cBhvr>
                                        <p:cTn id="283" dur="500"/>
                                        <p:tgtEl>
                                          <p:spTgt spid="3"/>
                                        </p:tgtEl>
                                      </p:cBhvr>
                                    </p:animEffect>
                                  </p:childTnLst>
                                </p:cTn>
                              </p:par>
                              <p:par>
                                <p:cTn id="284" presetID="10" presetClass="exit" presetSubtype="0" fill="hold" grpId="1" nodeType="withEffect">
                                  <p:stCondLst>
                                    <p:cond delay="0"/>
                                  </p:stCondLst>
                                  <p:childTnLst>
                                    <p:animEffect transition="out" filter="fade">
                                      <p:cBhvr>
                                        <p:cTn id="285" dur="500"/>
                                        <p:tgtEl>
                                          <p:spTgt spid="44"/>
                                        </p:tgtEl>
                                      </p:cBhvr>
                                    </p:animEffect>
                                    <p:set>
                                      <p:cBhvr>
                                        <p:cTn id="286" dur="1" fill="hold">
                                          <p:stCondLst>
                                            <p:cond delay="499"/>
                                          </p:stCondLst>
                                        </p:cTn>
                                        <p:tgtEl>
                                          <p:spTgt spid="44"/>
                                        </p:tgtEl>
                                        <p:attrNameLst>
                                          <p:attrName>style.visibility</p:attrName>
                                        </p:attrNameLst>
                                      </p:cBhvr>
                                      <p:to>
                                        <p:strVal val="hidden"/>
                                      </p:to>
                                    </p:set>
                                  </p:childTnLst>
                                </p:cTn>
                              </p:par>
                              <p:par>
                                <p:cTn id="287" presetID="10" presetClass="entr" presetSubtype="0" fill="hold" grpId="0" nodeType="withEffect">
                                  <p:stCondLst>
                                    <p:cond delay="0"/>
                                  </p:stCondLst>
                                  <p:childTnLst>
                                    <p:set>
                                      <p:cBhvr>
                                        <p:cTn id="288" dur="1" fill="hold">
                                          <p:stCondLst>
                                            <p:cond delay="0"/>
                                          </p:stCondLst>
                                        </p:cTn>
                                        <p:tgtEl>
                                          <p:spTgt spid="4"/>
                                        </p:tgtEl>
                                        <p:attrNameLst>
                                          <p:attrName>style.visibility</p:attrName>
                                        </p:attrNameLst>
                                      </p:cBhvr>
                                      <p:to>
                                        <p:strVal val="visible"/>
                                      </p:to>
                                    </p:set>
                                    <p:animEffect transition="in" filter="fade">
                                      <p:cBhvr>
                                        <p:cTn id="289" dur="500"/>
                                        <p:tgtEl>
                                          <p:spTgt spid="4"/>
                                        </p:tgtEl>
                                      </p:cBhvr>
                                    </p:animEffect>
                                  </p:childTnLst>
                                </p:cTn>
                              </p:par>
                              <p:par>
                                <p:cTn id="290" presetID="8" presetClass="emph" presetSubtype="0" fill="hold" nodeType="withEffect">
                                  <p:stCondLst>
                                    <p:cond delay="0"/>
                                  </p:stCondLst>
                                  <p:childTnLst>
                                    <p:animRot by="-64800000">
                                      <p:cBhvr>
                                        <p:cTn id="291" dur="5000" fill="hold"/>
                                        <p:tgtEl>
                                          <p:spTgt spid="3"/>
                                        </p:tgtEl>
                                        <p:attrNameLst>
                                          <p:attrName>r</p:attrName>
                                        </p:attrNameLst>
                                      </p:cBhvr>
                                    </p:animRot>
                                  </p:childTnLst>
                                </p:cTn>
                              </p:par>
                              <p:par>
                                <p:cTn id="292" presetID="10" presetClass="exit" presetSubtype="0" fill="hold" nodeType="withEffect">
                                  <p:stCondLst>
                                    <p:cond delay="4500"/>
                                  </p:stCondLst>
                                  <p:childTnLst>
                                    <p:animEffect transition="out" filter="fade">
                                      <p:cBhvr>
                                        <p:cTn id="293" dur="500"/>
                                        <p:tgtEl>
                                          <p:spTgt spid="3"/>
                                        </p:tgtEl>
                                      </p:cBhvr>
                                    </p:animEffect>
                                    <p:set>
                                      <p:cBhvr>
                                        <p:cTn id="294" dur="1" fill="hold">
                                          <p:stCondLst>
                                            <p:cond delay="499"/>
                                          </p:stCondLst>
                                        </p:cTn>
                                        <p:tgtEl>
                                          <p:spTgt spid="3"/>
                                        </p:tgtEl>
                                        <p:attrNameLst>
                                          <p:attrName>style.visibility</p:attrName>
                                        </p:attrNameLst>
                                      </p:cBhvr>
                                      <p:to>
                                        <p:strVal val="hidden"/>
                                      </p:to>
                                    </p:set>
                                  </p:childTnLst>
                                </p:cTn>
                              </p:par>
                              <p:par>
                                <p:cTn id="295" presetID="10" presetClass="exit" presetSubtype="0" fill="hold" grpId="1" nodeType="withEffect">
                                  <p:stCondLst>
                                    <p:cond delay="4500"/>
                                  </p:stCondLst>
                                  <p:childTnLst>
                                    <p:animEffect transition="out" filter="fade">
                                      <p:cBhvr>
                                        <p:cTn id="296" dur="500"/>
                                        <p:tgtEl>
                                          <p:spTgt spid="4"/>
                                        </p:tgtEl>
                                      </p:cBhvr>
                                    </p:animEffect>
                                    <p:set>
                                      <p:cBhvr>
                                        <p:cTn id="297" dur="1" fill="hold">
                                          <p:stCondLst>
                                            <p:cond delay="499"/>
                                          </p:stCondLst>
                                        </p:cTn>
                                        <p:tgtEl>
                                          <p:spTgt spid="4"/>
                                        </p:tgtEl>
                                        <p:attrNameLst>
                                          <p:attrName>style.visibility</p:attrName>
                                        </p:attrNameLst>
                                      </p:cBhvr>
                                      <p:to>
                                        <p:strVal val="hidden"/>
                                      </p:to>
                                    </p:se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1039"/>
                                        </p:tgtEl>
                                        <p:attrNameLst>
                                          <p:attrName>style.visibility</p:attrName>
                                        </p:attrNameLst>
                                      </p:cBhvr>
                                      <p:to>
                                        <p:strVal val="visible"/>
                                      </p:to>
                                    </p:set>
                                    <p:animEffect transition="in" filter="fade">
                                      <p:cBhvr>
                                        <p:cTn id="302" dur="500"/>
                                        <p:tgtEl>
                                          <p:spTgt spid="1039"/>
                                        </p:tgtEl>
                                      </p:cBhvr>
                                    </p:animEffect>
                                  </p:childTnLst>
                                </p:cTn>
                              </p:par>
                              <p:par>
                                <p:cTn id="303" presetID="10" presetClass="exit" presetSubtype="0" fill="hold" nodeType="withEffect">
                                  <p:stCondLst>
                                    <p:cond delay="0"/>
                                  </p:stCondLst>
                                  <p:childTnLst>
                                    <p:animEffect transition="out" filter="fade">
                                      <p:cBhvr>
                                        <p:cTn id="304" dur="500"/>
                                        <p:tgtEl>
                                          <p:spTgt spid="31"/>
                                        </p:tgtEl>
                                      </p:cBhvr>
                                    </p:animEffect>
                                    <p:set>
                                      <p:cBhvr>
                                        <p:cTn id="305" dur="1" fill="hold">
                                          <p:stCondLst>
                                            <p:cond delay="499"/>
                                          </p:stCondLst>
                                        </p:cTn>
                                        <p:tgtEl>
                                          <p:spTgt spid="31"/>
                                        </p:tgtEl>
                                        <p:attrNameLst>
                                          <p:attrName>style.visibility</p:attrName>
                                        </p:attrNameLst>
                                      </p:cBhvr>
                                      <p:to>
                                        <p:strVal val="hidden"/>
                                      </p:to>
                                    </p:set>
                                  </p:childTnLst>
                                </p:cTn>
                              </p:par>
                              <p:par>
                                <p:cTn id="306" presetID="10" presetClass="exit" presetSubtype="0" fill="hold" grpId="2" nodeType="withEffect">
                                  <p:stCondLst>
                                    <p:cond delay="0"/>
                                  </p:stCondLst>
                                  <p:childTnLst>
                                    <p:animEffect transition="out" filter="fade">
                                      <p:cBhvr>
                                        <p:cTn id="307" dur="500"/>
                                        <p:tgtEl>
                                          <p:spTgt spid="4"/>
                                        </p:tgtEl>
                                      </p:cBhvr>
                                    </p:animEffect>
                                    <p:set>
                                      <p:cBhvr>
                                        <p:cTn id="308" dur="1" fill="hold">
                                          <p:stCondLst>
                                            <p:cond delay="499"/>
                                          </p:stCondLst>
                                        </p:cTn>
                                        <p:tgtEl>
                                          <p:spTgt spid="4"/>
                                        </p:tgtEl>
                                        <p:attrNameLst>
                                          <p:attrName>style.visibility</p:attrName>
                                        </p:attrNameLst>
                                      </p:cBhvr>
                                      <p:to>
                                        <p:strVal val="hidden"/>
                                      </p:to>
                                    </p:set>
                                  </p:childTnLst>
                                </p:cTn>
                              </p:par>
                              <p:par>
                                <p:cTn id="309" presetID="10" presetClass="entr" presetSubtype="0" fill="hold" grpId="0" nodeType="withEffect">
                                  <p:stCondLst>
                                    <p:cond delay="0"/>
                                  </p:stCondLst>
                                  <p:childTnLst>
                                    <p:set>
                                      <p:cBhvr>
                                        <p:cTn id="310" dur="1" fill="hold">
                                          <p:stCondLst>
                                            <p:cond delay="0"/>
                                          </p:stCondLst>
                                        </p:cTn>
                                        <p:tgtEl>
                                          <p:spTgt spid="5"/>
                                        </p:tgtEl>
                                        <p:attrNameLst>
                                          <p:attrName>style.visibility</p:attrName>
                                        </p:attrNameLst>
                                      </p:cBhvr>
                                      <p:to>
                                        <p:strVal val="visible"/>
                                      </p:to>
                                    </p:set>
                                    <p:animEffect transition="in" filter="fade">
                                      <p:cBhvr>
                                        <p:cTn id="311" dur="500"/>
                                        <p:tgtEl>
                                          <p:spTgt spid="5"/>
                                        </p:tgtEl>
                                      </p:cBhvr>
                                    </p:animEffect>
                                  </p:childTnLst>
                                </p:cTn>
                              </p:par>
                              <p:par>
                                <p:cTn id="312" presetID="10" presetClass="exit" presetSubtype="0" fill="hold" nodeType="withEffect">
                                  <p:stCondLst>
                                    <p:cond delay="0"/>
                                  </p:stCondLst>
                                  <p:childTnLst>
                                    <p:animEffect transition="out" filter="fade">
                                      <p:cBhvr>
                                        <p:cTn id="313" dur="500"/>
                                        <p:tgtEl>
                                          <p:spTgt spid="49"/>
                                        </p:tgtEl>
                                      </p:cBhvr>
                                    </p:animEffect>
                                    <p:set>
                                      <p:cBhvr>
                                        <p:cTn id="314" dur="1" fill="hold">
                                          <p:stCondLst>
                                            <p:cond delay="499"/>
                                          </p:stCondLst>
                                        </p:cTn>
                                        <p:tgtEl>
                                          <p:spTgt spid="49"/>
                                        </p:tgtEl>
                                        <p:attrNameLst>
                                          <p:attrName>style.visibility</p:attrName>
                                        </p:attrNameLst>
                                      </p:cBhvr>
                                      <p:to>
                                        <p:strVal val="hidden"/>
                                      </p:to>
                                    </p:set>
                                  </p:childTnLst>
                                </p:cTn>
                              </p:par>
                            </p:childTnLst>
                          </p:cTn>
                        </p:par>
                        <p:par>
                          <p:cTn id="315" fill="hold">
                            <p:stCondLst>
                              <p:cond delay="500"/>
                            </p:stCondLst>
                            <p:childTnLst>
                              <p:par>
                                <p:cTn id="316" presetID="10" presetClass="exit" presetSubtype="0" fill="hold" nodeType="afterEffect">
                                  <p:stCondLst>
                                    <p:cond delay="0"/>
                                  </p:stCondLst>
                                  <p:childTnLst>
                                    <p:animEffect transition="out" filter="fade">
                                      <p:cBhvr>
                                        <p:cTn id="317" dur="500"/>
                                        <p:tgtEl>
                                          <p:spTgt spid="1041"/>
                                        </p:tgtEl>
                                      </p:cBhvr>
                                    </p:animEffect>
                                    <p:set>
                                      <p:cBhvr>
                                        <p:cTn id="318" dur="1" fill="hold">
                                          <p:stCondLst>
                                            <p:cond delay="499"/>
                                          </p:stCondLst>
                                        </p:cTn>
                                        <p:tgtEl>
                                          <p:spTgt spid="1041"/>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33"/>
                                        </p:tgtEl>
                                      </p:cBhvr>
                                    </p:animEffect>
                                    <p:set>
                                      <p:cBhvr>
                                        <p:cTn id="321" dur="1" fill="hold">
                                          <p:stCondLst>
                                            <p:cond delay="499"/>
                                          </p:stCondLst>
                                        </p:cTn>
                                        <p:tgtEl>
                                          <p:spTgt spid="33"/>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48"/>
                                        </p:tgtEl>
                                      </p:cBhvr>
                                    </p:animEffect>
                                    <p:set>
                                      <p:cBhvr>
                                        <p:cTn id="324" dur="1" fill="hold">
                                          <p:stCondLst>
                                            <p:cond delay="499"/>
                                          </p:stCondLst>
                                        </p:cTn>
                                        <p:tgtEl>
                                          <p:spTgt spid="48"/>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026"/>
                                        </p:tgtEl>
                                      </p:cBhvr>
                                    </p:animEffect>
                                    <p:set>
                                      <p:cBhvr>
                                        <p:cTn id="327" dur="1" fill="hold">
                                          <p:stCondLst>
                                            <p:cond delay="499"/>
                                          </p:stCondLst>
                                        </p:cTn>
                                        <p:tgtEl>
                                          <p:spTgt spid="1026"/>
                                        </p:tgtEl>
                                        <p:attrNameLst>
                                          <p:attrName>style.visibility</p:attrName>
                                        </p:attrNameLst>
                                      </p:cBhvr>
                                      <p:to>
                                        <p:strVal val="hidden"/>
                                      </p:to>
                                    </p:set>
                                  </p:childTnLst>
                                </p:cTn>
                              </p:par>
                            </p:childTnLst>
                          </p:cTn>
                        </p:par>
                        <p:par>
                          <p:cTn id="328" fill="hold">
                            <p:stCondLst>
                              <p:cond delay="1000"/>
                            </p:stCondLst>
                            <p:childTnLst>
                              <p:par>
                                <p:cTn id="329" presetID="10" presetClass="exit" presetSubtype="0" fill="hold" nodeType="afterEffect">
                                  <p:stCondLst>
                                    <p:cond delay="2000"/>
                                  </p:stCondLst>
                                  <p:childTnLst>
                                    <p:animEffect transition="out" filter="fade">
                                      <p:cBhvr>
                                        <p:cTn id="330" dur="500"/>
                                        <p:tgtEl>
                                          <p:spTgt spid="1039"/>
                                        </p:tgtEl>
                                      </p:cBhvr>
                                    </p:animEffect>
                                    <p:set>
                                      <p:cBhvr>
                                        <p:cTn id="331" dur="1" fill="hold">
                                          <p:stCondLst>
                                            <p:cond delay="499"/>
                                          </p:stCondLst>
                                        </p:cTn>
                                        <p:tgtEl>
                                          <p:spTgt spid="1039"/>
                                        </p:tgtEl>
                                        <p:attrNameLst>
                                          <p:attrName>style.visibility</p:attrName>
                                        </p:attrNameLst>
                                      </p:cBhvr>
                                      <p:to>
                                        <p:strVal val="hidden"/>
                                      </p:to>
                                    </p:set>
                                  </p:childTnLst>
                                </p:cTn>
                              </p:par>
                              <p:par>
                                <p:cTn id="332" presetID="10" presetClass="exit" presetSubtype="0" fill="hold" nodeType="withEffect">
                                  <p:stCondLst>
                                    <p:cond delay="2000"/>
                                  </p:stCondLst>
                                  <p:childTnLst>
                                    <p:animEffect transition="out" filter="fade">
                                      <p:cBhvr>
                                        <p:cTn id="333" dur="500"/>
                                        <p:tgtEl>
                                          <p:spTgt spid="37"/>
                                        </p:tgtEl>
                                      </p:cBhvr>
                                    </p:animEffect>
                                    <p:set>
                                      <p:cBhvr>
                                        <p:cTn id="334" dur="1" fill="hold">
                                          <p:stCondLst>
                                            <p:cond delay="499"/>
                                          </p:stCondLst>
                                        </p:cTn>
                                        <p:tgtEl>
                                          <p:spTgt spid="37"/>
                                        </p:tgtEl>
                                        <p:attrNameLst>
                                          <p:attrName>style.visibility</p:attrName>
                                        </p:attrNameLst>
                                      </p:cBhvr>
                                      <p:to>
                                        <p:strVal val="hidden"/>
                                      </p:to>
                                    </p:set>
                                  </p:childTnLst>
                                </p:cTn>
                              </p:par>
                              <p:par>
                                <p:cTn id="335" presetID="10" presetClass="entr" presetSubtype="0" fill="hold" nodeType="withEffect">
                                  <p:stCondLst>
                                    <p:cond delay="2000"/>
                                  </p:stCondLst>
                                  <p:childTnLst>
                                    <p:set>
                                      <p:cBhvr>
                                        <p:cTn id="336" dur="1" fill="hold">
                                          <p:stCondLst>
                                            <p:cond delay="0"/>
                                          </p:stCondLst>
                                        </p:cTn>
                                        <p:tgtEl>
                                          <p:spTgt spid="7"/>
                                        </p:tgtEl>
                                        <p:attrNameLst>
                                          <p:attrName>style.visibility</p:attrName>
                                        </p:attrNameLst>
                                      </p:cBhvr>
                                      <p:to>
                                        <p:strVal val="visible"/>
                                      </p:to>
                                    </p:set>
                                    <p:animEffect transition="in" filter="fade">
                                      <p:cBhvr>
                                        <p:cTn id="337" dur="500"/>
                                        <p:tgtEl>
                                          <p:spTgt spid="7"/>
                                        </p:tgtEl>
                                      </p:cBhvr>
                                    </p:animEffect>
                                  </p:childTnLst>
                                </p:cTn>
                              </p:par>
                            </p:childTnLst>
                          </p:cTn>
                        </p:par>
                        <p:par>
                          <p:cTn id="338" fill="hold">
                            <p:stCondLst>
                              <p:cond delay="3500"/>
                            </p:stCondLst>
                            <p:childTnLst>
                              <p:par>
                                <p:cTn id="339" presetID="42" presetClass="path" presetSubtype="0" accel="50000" decel="50000" fill="hold" nodeType="afterEffect">
                                  <p:stCondLst>
                                    <p:cond delay="0"/>
                                  </p:stCondLst>
                                  <p:childTnLst>
                                    <p:animMotion origin="layout" path="M -4.58333E-6 1.48148E-6 L -0.26445 1.48148E-6 " pathEditMode="relative" rAng="0" ptsTypes="AA">
                                      <p:cBhvr>
                                        <p:cTn id="340" dur="2000" fill="hold"/>
                                        <p:tgtEl>
                                          <p:spTgt spid="7"/>
                                        </p:tgtEl>
                                        <p:attrNameLst>
                                          <p:attrName>ppt_x</p:attrName>
                                          <p:attrName>ppt_y</p:attrName>
                                        </p:attrNameLst>
                                      </p:cBhvr>
                                      <p:rCtr x="-13229" y="0"/>
                                    </p:animMotion>
                                  </p:childTnLst>
                                </p:cTn>
                              </p:par>
                              <p:par>
                                <p:cTn id="341" presetID="10" presetClass="exit" presetSubtype="0" fill="hold" nodeType="withEffect">
                                  <p:stCondLst>
                                    <p:cond delay="1500"/>
                                  </p:stCondLst>
                                  <p:childTnLst>
                                    <p:animEffect transition="out" filter="fade">
                                      <p:cBhvr>
                                        <p:cTn id="342" dur="500"/>
                                        <p:tgtEl>
                                          <p:spTgt spid="7"/>
                                        </p:tgtEl>
                                      </p:cBhvr>
                                    </p:animEffect>
                                    <p:set>
                                      <p:cBhvr>
                                        <p:cTn id="343" dur="1" fill="hold">
                                          <p:stCondLst>
                                            <p:cond delay="499"/>
                                          </p:stCondLst>
                                        </p:cTn>
                                        <p:tgtEl>
                                          <p:spTgt spid="7"/>
                                        </p:tgtEl>
                                        <p:attrNameLst>
                                          <p:attrName>style.visibility</p:attrName>
                                        </p:attrNameLst>
                                      </p:cBhvr>
                                      <p:to>
                                        <p:strVal val="hidden"/>
                                      </p:to>
                                    </p:set>
                                  </p:childTnLst>
                                </p:cTn>
                              </p:par>
                              <p:par>
                                <p:cTn id="344" presetID="10" presetClass="entr" presetSubtype="0" fill="hold" nodeType="withEffect">
                                  <p:stCondLst>
                                    <p:cond delay="1500"/>
                                  </p:stCondLst>
                                  <p:childTnLst>
                                    <p:set>
                                      <p:cBhvr>
                                        <p:cTn id="345" dur="1" fill="hold">
                                          <p:stCondLst>
                                            <p:cond delay="0"/>
                                          </p:stCondLst>
                                        </p:cTn>
                                        <p:tgtEl>
                                          <p:spTgt spid="9"/>
                                        </p:tgtEl>
                                        <p:attrNameLst>
                                          <p:attrName>style.visibility</p:attrName>
                                        </p:attrNameLst>
                                      </p:cBhvr>
                                      <p:to>
                                        <p:strVal val="visible"/>
                                      </p:to>
                                    </p:set>
                                    <p:animEffect transition="in" filter="fade">
                                      <p:cBhvr>
                                        <p:cTn id="346" dur="500"/>
                                        <p:tgtEl>
                                          <p:spTgt spid="9"/>
                                        </p:tgtEl>
                                      </p:cBhvr>
                                    </p:animEffect>
                                  </p:childTnLst>
                                </p:cTn>
                              </p:par>
                            </p:childTnLst>
                          </p:cTn>
                        </p:par>
                        <p:par>
                          <p:cTn id="347" fill="hold">
                            <p:stCondLst>
                              <p:cond delay="5500"/>
                            </p:stCondLst>
                            <p:childTnLst>
                              <p:par>
                                <p:cTn id="348" presetID="37" presetClass="path" presetSubtype="0" accel="50000" decel="50000" fill="hold" nodeType="afterEffect">
                                  <p:stCondLst>
                                    <p:cond delay="0"/>
                                  </p:stCondLst>
                                  <p:childTnLst>
                                    <p:animMotion origin="layout" path="M -1.94444E-6 2.59259E-6 L -0.09149 -0.05857 C -0.11024 -0.07176 -0.13871 -0.07871 -0.1684 -0.07871 C -0.20243 -0.07871 -0.22969 -0.07176 -0.24844 -0.05857 L -0.33941 2.59259E-6 " pathEditMode="relative" rAng="0" ptsTypes="AAAAA">
                                      <p:cBhvr>
                                        <p:cTn id="349" dur="2000" fill="hold"/>
                                        <p:tgtEl>
                                          <p:spTgt spid="9"/>
                                        </p:tgtEl>
                                        <p:attrNameLst>
                                          <p:attrName>ppt_x</p:attrName>
                                          <p:attrName>ppt_y</p:attrName>
                                        </p:attrNameLst>
                                      </p:cBhvr>
                                      <p:rCtr x="-16979" y="-3935"/>
                                    </p:animMotion>
                                  </p:childTnLst>
                                </p:cTn>
                              </p:par>
                            </p:childTnLst>
                          </p:cTn>
                        </p:par>
                        <p:par>
                          <p:cTn id="350" fill="hold">
                            <p:stCondLst>
                              <p:cond delay="7500"/>
                            </p:stCondLst>
                            <p:childTnLst>
                              <p:par>
                                <p:cTn id="351" presetID="10" presetClass="exit" presetSubtype="0" fill="hold" nodeType="afterEffect">
                                  <p:stCondLst>
                                    <p:cond delay="0"/>
                                  </p:stCondLst>
                                  <p:childTnLst>
                                    <p:animEffect transition="out" filter="fade">
                                      <p:cBhvr>
                                        <p:cTn id="352" dur="500"/>
                                        <p:tgtEl>
                                          <p:spTgt spid="9"/>
                                        </p:tgtEl>
                                      </p:cBhvr>
                                    </p:animEffect>
                                    <p:set>
                                      <p:cBhvr>
                                        <p:cTn id="35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P spid="1027" grpId="1" animBg="1"/>
      <p:bldP spid="1047" grpId="0" animBg="1"/>
      <p:bldP spid="1047" grpId="1" animBg="1"/>
      <p:bldP spid="88" grpId="0" animBg="1"/>
      <p:bldP spid="88" grpId="1" animBg="1"/>
      <p:bldP spid="1056" grpId="0" animBg="1"/>
      <p:bldP spid="1056" grpId="1" animBg="1"/>
      <p:bldP spid="1056" grpId="2" animBg="1"/>
      <p:bldP spid="98" grpId="0" animBg="1"/>
      <p:bldP spid="98" grpId="1" animBg="1"/>
      <p:bldP spid="98" grpId="2" animBg="1"/>
      <p:bldP spid="1060" grpId="0" animBg="1"/>
      <p:bldP spid="1060" grpId="1" animBg="1"/>
      <p:bldP spid="1060" grpId="2" animBg="1"/>
      <p:bldP spid="103" grpId="0" animBg="1"/>
      <p:bldP spid="103" grpId="1" animBg="1"/>
      <p:bldP spid="103" grpId="2" animBg="1"/>
      <p:bldP spid="104" grpId="0" animBg="1"/>
      <p:bldP spid="104" grpId="1" animBg="1"/>
      <p:bldP spid="104" grpId="2" animBg="1"/>
      <p:bldP spid="36" grpId="0"/>
      <p:bldP spid="36" grpId="1"/>
      <p:bldP spid="38" grpId="0"/>
      <p:bldP spid="38" grpId="1"/>
      <p:bldP spid="40" grpId="0"/>
      <p:bldP spid="40" grpId="1"/>
      <p:bldP spid="41" grpId="0"/>
      <p:bldP spid="41" grpId="1"/>
      <p:bldP spid="42" grpId="0"/>
      <p:bldP spid="42" grpId="1"/>
      <p:bldP spid="66" grpId="0"/>
      <p:bldP spid="66" grpId="1"/>
      <p:bldP spid="67" grpId="0"/>
      <p:bldP spid="67" grpId="1"/>
      <p:bldP spid="43" grpId="0"/>
      <p:bldP spid="43" grpId="1"/>
      <p:bldP spid="44" grpId="0"/>
      <p:bldP spid="44" grpId="1"/>
      <p:bldP spid="45" grpId="0"/>
      <p:bldP spid="45" grpId="1"/>
      <p:bldP spid="4" grpId="0"/>
      <p:bldP spid="4" grpId="1"/>
      <p:bldP spid="4" grpId="2"/>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4CF8-1DF8-2645-9694-CEC688C78F51}"/>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35BD07B6-B974-2645-A722-68D32E9E8586}"/>
              </a:ext>
            </a:extLst>
          </p:cNvPr>
          <p:cNvSpPr>
            <a:spLocks noGrp="1"/>
          </p:cNvSpPr>
          <p:nvPr>
            <p:ph idx="1"/>
          </p:nvPr>
        </p:nvSpPr>
        <p:spPr>
          <a:xfrm>
            <a:off x="235469" y="911954"/>
            <a:ext cx="8818269" cy="5195949"/>
          </a:xfrm>
        </p:spPr>
        <p:txBody>
          <a:bodyPr/>
          <a:lstStyle/>
          <a:p>
            <a:pPr marL="0" indent="0">
              <a:buNone/>
            </a:pPr>
            <a:r>
              <a:rPr lang="en-US" sz="1800">
                <a:latin typeface="Arial"/>
                <a:cs typeface="Arial"/>
              </a:rPr>
              <a:t>[1]</a:t>
            </a:r>
            <a:r>
              <a:rPr lang="en-US" sz="1800">
                <a:solidFill>
                  <a:srgbClr val="000000"/>
                </a:solidFill>
                <a:latin typeface="Arial"/>
                <a:cs typeface="Arial"/>
              </a:rPr>
              <a:t> “Ecliptic Plane”, </a:t>
            </a:r>
            <a:r>
              <a:rPr lang="en-US" sz="1800" err="1">
                <a:solidFill>
                  <a:srgbClr val="000000"/>
                </a:solidFill>
                <a:latin typeface="Arial"/>
                <a:cs typeface="Arial"/>
              </a:rPr>
              <a:t>Hyperphysics</a:t>
            </a:r>
            <a:r>
              <a:rPr lang="en-US" sz="1800">
                <a:solidFill>
                  <a:srgbClr val="000000"/>
                </a:solidFill>
                <a:latin typeface="Arial"/>
                <a:cs typeface="Arial"/>
              </a:rPr>
              <a:t>, </a:t>
            </a:r>
            <a:r>
              <a:rPr lang="en-US" sz="1800">
                <a:latin typeface="Arial"/>
                <a:cs typeface="Arial"/>
                <a:hlinkClick r:id="rId2"/>
              </a:rPr>
              <a:t>http://hyperphysics.phy-astr.gsu.edu/hbase/eclip.html</a:t>
            </a:r>
            <a:endParaRPr lang="en-US" sz="1800">
              <a:solidFill>
                <a:srgbClr val="000000"/>
              </a:solidFill>
              <a:latin typeface="Arial"/>
              <a:cs typeface="Arial"/>
            </a:endParaRPr>
          </a:p>
          <a:p>
            <a:pPr marL="0" indent="0">
              <a:buNone/>
            </a:pPr>
            <a:r>
              <a:rPr lang="en-US" sz="1800">
                <a:solidFill>
                  <a:srgbClr val="000000"/>
                </a:solidFill>
                <a:latin typeface="Arial"/>
                <a:cs typeface="Arial"/>
              </a:rPr>
              <a:t>[2] Boeing Airlines </a:t>
            </a:r>
            <a:r>
              <a:rPr lang="en-US" sz="1800">
                <a:latin typeface="Arial"/>
                <a:cs typeface="Arial"/>
                <a:hlinkClick r:id="rId3"/>
              </a:rPr>
              <a:t>https://twitter.com/boeingairplanes/status/1086672652150939649</a:t>
            </a:r>
          </a:p>
          <a:p>
            <a:pPr marL="0" indent="0">
              <a:buNone/>
            </a:pPr>
            <a:r>
              <a:rPr lang="en-US" sz="1800">
                <a:solidFill>
                  <a:srgbClr val="000000"/>
                </a:solidFill>
                <a:latin typeface="Arial"/>
                <a:cs typeface="Arial"/>
              </a:rPr>
              <a:t>[3] </a:t>
            </a:r>
            <a:r>
              <a:rPr lang="en-US" sz="1800">
                <a:latin typeface="Arial"/>
                <a:cs typeface="Arial"/>
              </a:rPr>
              <a:t>PCBWAY IOTBITS LOGO </a:t>
            </a:r>
            <a:r>
              <a:rPr lang="en-US" sz="1800">
                <a:latin typeface="Arial"/>
                <a:cs typeface="Arial"/>
                <a:hlinkClick r:id="rId4"/>
              </a:rPr>
              <a:t>http://iot-bits.com/iotbits/pcbway-iotbits-logo/</a:t>
            </a:r>
            <a:endParaRPr lang="en-US" sz="1800">
              <a:solidFill>
                <a:srgbClr val="000000"/>
              </a:solidFill>
              <a:latin typeface="Arial"/>
              <a:cs typeface="Arial"/>
            </a:endParaRPr>
          </a:p>
          <a:p>
            <a:pPr marL="0" indent="0">
              <a:buNone/>
            </a:pPr>
            <a:r>
              <a:rPr lang="en-US" sz="1800">
                <a:solidFill>
                  <a:srgbClr val="000000"/>
                </a:solidFill>
                <a:latin typeface="Arial"/>
                <a:cs typeface="Arial"/>
              </a:rPr>
              <a:t>[4] "</a:t>
            </a:r>
            <a:r>
              <a:rPr lang="en-US" sz="1800">
                <a:latin typeface="Arial"/>
                <a:cs typeface="Arial"/>
              </a:rPr>
              <a:t>Lithium Ion Battery – 6Ah", </a:t>
            </a:r>
            <a:r>
              <a:rPr lang="en-US" sz="1800" err="1">
                <a:latin typeface="Arial"/>
                <a:cs typeface="Arial"/>
              </a:rPr>
              <a:t>Sparkfun</a:t>
            </a:r>
            <a:r>
              <a:rPr lang="en-US" sz="1800">
                <a:latin typeface="Arial"/>
                <a:cs typeface="Arial"/>
              </a:rPr>
              <a:t> </a:t>
            </a:r>
            <a:r>
              <a:rPr lang="en-US" sz="1800">
                <a:latin typeface="Arial"/>
                <a:cs typeface="Arial"/>
                <a:hlinkClick r:id="rId5"/>
              </a:rPr>
              <a:t>https://www.sparkfun.com/products/13856</a:t>
            </a:r>
          </a:p>
          <a:p>
            <a:pPr marL="0" indent="0">
              <a:buNone/>
            </a:pPr>
            <a:endParaRPr lang="en-US" sz="1800">
              <a:solidFill>
                <a:srgbClr val="000000"/>
              </a:solidFill>
            </a:endParaRPr>
          </a:p>
          <a:p>
            <a:pPr marL="0" indent="0">
              <a:buNone/>
            </a:pPr>
            <a:r>
              <a:rPr lang="en-US" sz="1800">
                <a:solidFill>
                  <a:srgbClr val="000000"/>
                </a:solidFill>
                <a:latin typeface="Arial"/>
                <a:cs typeface="Arial"/>
              </a:rPr>
              <a:t>[XXI] AVM Standard </a:t>
            </a:r>
            <a:r>
              <a:rPr lang="en-US" sz="1800">
                <a:latin typeface="Arial"/>
                <a:cs typeface="Arial"/>
                <a:hlinkClick r:id="rId6"/>
              </a:rPr>
              <a:t>https://www.virtualastronomy.org/AVM_DRAFTVersion12_rlh02.pdf</a:t>
            </a:r>
          </a:p>
          <a:p>
            <a:pPr marL="0" indent="0">
              <a:buNone/>
            </a:pPr>
            <a:endParaRPr lang="en-US" sz="1800">
              <a:solidFill>
                <a:srgbClr val="000000"/>
              </a:solidFill>
            </a:endParaRPr>
          </a:p>
        </p:txBody>
      </p:sp>
    </p:spTree>
    <p:extLst>
      <p:ext uri="{BB962C8B-B14F-4D97-AF65-F5344CB8AC3E}">
        <p14:creationId xmlns:p14="http://schemas.microsoft.com/office/powerpoint/2010/main" val="3290533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842D-10DE-4D19-9537-8F07C1DBE36B}"/>
              </a:ext>
            </a:extLst>
          </p:cNvPr>
          <p:cNvSpPr>
            <a:spLocks noGrp="1"/>
          </p:cNvSpPr>
          <p:nvPr>
            <p:ph type="title"/>
          </p:nvPr>
        </p:nvSpPr>
        <p:spPr/>
        <p:txBody>
          <a:bodyPr/>
          <a:lstStyle/>
          <a:p>
            <a:r>
              <a:rPr lang="en-US">
                <a:latin typeface="Arial"/>
                <a:cs typeface="Arial"/>
              </a:rPr>
              <a:t>RA/Dec Coordinate Transform</a:t>
            </a:r>
            <a:endParaRPr lang="en-US"/>
          </a:p>
        </p:txBody>
      </p:sp>
      <p:sp>
        <p:nvSpPr>
          <p:cNvPr id="6" name="TextBox 5">
            <a:extLst>
              <a:ext uri="{FF2B5EF4-FFF2-40B4-BE49-F238E27FC236}">
                <a16:creationId xmlns:a16="http://schemas.microsoft.com/office/drawing/2014/main" id="{B6188F0E-9DD8-45B0-912D-37E05E509CC2}"/>
              </a:ext>
            </a:extLst>
          </p:cNvPr>
          <p:cNvSpPr txBox="1"/>
          <p:nvPr/>
        </p:nvSpPr>
        <p:spPr>
          <a:xfrm>
            <a:off x="836721" y="1114147"/>
            <a:ext cx="74594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Where CROT angles, Center Right Ascension, and Center Declination are provided from astrometry algorithm</a:t>
            </a:r>
          </a:p>
        </p:txBody>
      </p:sp>
      <p:pic>
        <p:nvPicPr>
          <p:cNvPr id="9" name="Picture 9" descr="A close up of text on a white background&#10;&#10;Description generated with very high confidence">
            <a:extLst>
              <a:ext uri="{FF2B5EF4-FFF2-40B4-BE49-F238E27FC236}">
                <a16:creationId xmlns:a16="http://schemas.microsoft.com/office/drawing/2014/main" id="{918CD707-8A4D-4F6F-8032-490D759EA638}"/>
              </a:ext>
            </a:extLst>
          </p:cNvPr>
          <p:cNvPicPr>
            <a:picLocks noGrp="1" noChangeAspect="1"/>
          </p:cNvPicPr>
          <p:nvPr>
            <p:ph idx="1"/>
          </p:nvPr>
        </p:nvPicPr>
        <p:blipFill>
          <a:blip r:embed="rId2"/>
          <a:stretch>
            <a:fillRect/>
          </a:stretch>
        </p:blipFill>
        <p:spPr>
          <a:xfrm>
            <a:off x="321539" y="2250084"/>
            <a:ext cx="8818269" cy="4221605"/>
          </a:xfrm>
        </p:spPr>
      </p:pic>
      <p:sp>
        <p:nvSpPr>
          <p:cNvPr id="11" name="TextBox 10">
            <a:extLst>
              <a:ext uri="{FF2B5EF4-FFF2-40B4-BE49-F238E27FC236}">
                <a16:creationId xmlns:a16="http://schemas.microsoft.com/office/drawing/2014/main" id="{0BCB3BB8-61F6-42F9-B32F-1B1AD837670C}"/>
              </a:ext>
            </a:extLst>
          </p:cNvPr>
          <p:cNvSpPr txBox="1"/>
          <p:nvPr/>
        </p:nvSpPr>
        <p:spPr>
          <a:xfrm>
            <a:off x="6762565" y="628539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XXI</a:t>
            </a:r>
            <a:endParaRPr lang="en-US"/>
          </a:p>
        </p:txBody>
      </p:sp>
    </p:spTree>
    <p:extLst>
      <p:ext uri="{BB962C8B-B14F-4D97-AF65-F5344CB8AC3E}">
        <p14:creationId xmlns:p14="http://schemas.microsoft.com/office/powerpoint/2010/main" val="2216941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FE01-EE4C-284A-8064-AA3756324835}"/>
              </a:ext>
            </a:extLst>
          </p:cNvPr>
          <p:cNvSpPr>
            <a:spLocks noGrp="1"/>
          </p:cNvSpPr>
          <p:nvPr>
            <p:ph type="title"/>
          </p:nvPr>
        </p:nvSpPr>
        <p:spPr>
          <a:xfrm>
            <a:off x="235469" y="275090"/>
            <a:ext cx="8676988" cy="466725"/>
          </a:xfrm>
        </p:spPr>
        <p:txBody>
          <a:bodyPr/>
          <a:lstStyle/>
          <a:p>
            <a:r>
              <a:rPr lang="en-US">
                <a:latin typeface="Arial"/>
                <a:cs typeface="Arial"/>
              </a:rPr>
              <a:t>Design Requirements</a:t>
            </a:r>
            <a:endParaRPr lang="en-US"/>
          </a:p>
        </p:txBody>
      </p:sp>
      <p:pic>
        <p:nvPicPr>
          <p:cNvPr id="5" name="Content Placeholder 4">
            <a:extLst>
              <a:ext uri="{FF2B5EF4-FFF2-40B4-BE49-F238E27FC236}">
                <a16:creationId xmlns:a16="http://schemas.microsoft.com/office/drawing/2014/main" id="{BC95C57E-89A3-1F43-B918-3860663BF3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802" y="766022"/>
            <a:ext cx="4397022" cy="5655206"/>
          </a:xfrm>
        </p:spPr>
      </p:pic>
      <p:pic>
        <p:nvPicPr>
          <p:cNvPr id="7" name="Picture 6">
            <a:extLst>
              <a:ext uri="{FF2B5EF4-FFF2-40B4-BE49-F238E27FC236}">
                <a16:creationId xmlns:a16="http://schemas.microsoft.com/office/drawing/2014/main" id="{C265F53F-346E-4D46-96BD-3AECFE6C9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824" y="766022"/>
            <a:ext cx="4229633" cy="5679413"/>
          </a:xfrm>
          <a:prstGeom prst="rect">
            <a:avLst/>
          </a:prstGeom>
        </p:spPr>
      </p:pic>
    </p:spTree>
    <p:extLst>
      <p:ext uri="{BB962C8B-B14F-4D97-AF65-F5344CB8AC3E}">
        <p14:creationId xmlns:p14="http://schemas.microsoft.com/office/powerpoint/2010/main" val="2827803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8551-5A00-CB48-A897-69E262DB27DD}"/>
              </a:ext>
            </a:extLst>
          </p:cNvPr>
          <p:cNvSpPr>
            <a:spLocks noGrp="1"/>
          </p:cNvSpPr>
          <p:nvPr>
            <p:ph type="title"/>
          </p:nvPr>
        </p:nvSpPr>
        <p:spPr>
          <a:xfrm>
            <a:off x="235469" y="271753"/>
            <a:ext cx="8676988" cy="466725"/>
          </a:xfrm>
        </p:spPr>
        <p:txBody>
          <a:bodyPr/>
          <a:lstStyle/>
          <a:p>
            <a:r>
              <a:rPr lang="en-US"/>
              <a:t>Design Requirements (cont.)</a:t>
            </a:r>
          </a:p>
        </p:txBody>
      </p:sp>
      <p:pic>
        <p:nvPicPr>
          <p:cNvPr id="5" name="Content Placeholder 4">
            <a:extLst>
              <a:ext uri="{FF2B5EF4-FFF2-40B4-BE49-F238E27FC236}">
                <a16:creationId xmlns:a16="http://schemas.microsoft.com/office/drawing/2014/main" id="{3824CFD8-BD4D-F743-A6A0-013B3834B2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317" y="810395"/>
            <a:ext cx="4243388" cy="5841373"/>
          </a:xfrm>
        </p:spPr>
      </p:pic>
      <p:pic>
        <p:nvPicPr>
          <p:cNvPr id="7" name="Picture 6">
            <a:extLst>
              <a:ext uri="{FF2B5EF4-FFF2-40B4-BE49-F238E27FC236}">
                <a16:creationId xmlns:a16="http://schemas.microsoft.com/office/drawing/2014/main" id="{59CAD6D1-7BD3-954D-8B4B-5062F11BE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578" y="738478"/>
            <a:ext cx="4026132" cy="5912966"/>
          </a:xfrm>
          <a:prstGeom prst="rect">
            <a:avLst/>
          </a:prstGeom>
        </p:spPr>
      </p:pic>
    </p:spTree>
    <p:extLst>
      <p:ext uri="{BB962C8B-B14F-4D97-AF65-F5344CB8AC3E}">
        <p14:creationId xmlns:p14="http://schemas.microsoft.com/office/powerpoint/2010/main" val="3730181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D18E-CF2C-074D-BF74-B9E6FABE9EB1}"/>
              </a:ext>
            </a:extLst>
          </p:cNvPr>
          <p:cNvSpPr>
            <a:spLocks noGrp="1"/>
          </p:cNvSpPr>
          <p:nvPr>
            <p:ph type="title"/>
          </p:nvPr>
        </p:nvSpPr>
        <p:spPr/>
        <p:txBody>
          <a:bodyPr/>
          <a:lstStyle/>
          <a:p>
            <a:r>
              <a:rPr lang="en-US"/>
              <a:t>Design Requirements (cont.)</a:t>
            </a:r>
          </a:p>
        </p:txBody>
      </p:sp>
      <p:pic>
        <p:nvPicPr>
          <p:cNvPr id="6" name="Picture 7" descr="A screenshot of text&#10;&#10;Description generated with very high confidence">
            <a:extLst>
              <a:ext uri="{FF2B5EF4-FFF2-40B4-BE49-F238E27FC236}">
                <a16:creationId xmlns:a16="http://schemas.microsoft.com/office/drawing/2014/main" id="{98BFB5C7-34DD-4B78-A4EF-55FDF415065C}"/>
              </a:ext>
            </a:extLst>
          </p:cNvPr>
          <p:cNvPicPr>
            <a:picLocks noGrp="1" noChangeAspect="1"/>
          </p:cNvPicPr>
          <p:nvPr>
            <p:ph idx="1"/>
          </p:nvPr>
        </p:nvPicPr>
        <p:blipFill>
          <a:blip r:embed="rId2"/>
          <a:stretch>
            <a:fillRect/>
          </a:stretch>
        </p:blipFill>
        <p:spPr>
          <a:xfrm>
            <a:off x="357043" y="1000191"/>
            <a:ext cx="4128850" cy="5195949"/>
          </a:xfrm>
        </p:spPr>
      </p:pic>
      <p:pic>
        <p:nvPicPr>
          <p:cNvPr id="9" name="Picture 9" descr="A close up of text on a black background&#10;&#10;Description generated with very high confidence">
            <a:extLst>
              <a:ext uri="{FF2B5EF4-FFF2-40B4-BE49-F238E27FC236}">
                <a16:creationId xmlns:a16="http://schemas.microsoft.com/office/drawing/2014/main" id="{167EB89D-205F-4F89-86C7-2A608FD2430C}"/>
              </a:ext>
            </a:extLst>
          </p:cNvPr>
          <p:cNvPicPr>
            <a:picLocks noChangeAspect="1"/>
          </p:cNvPicPr>
          <p:nvPr/>
        </p:nvPicPr>
        <p:blipFill>
          <a:blip r:embed="rId3"/>
          <a:stretch>
            <a:fillRect/>
          </a:stretch>
        </p:blipFill>
        <p:spPr>
          <a:xfrm>
            <a:off x="4485190" y="999055"/>
            <a:ext cx="3889093" cy="5033510"/>
          </a:xfrm>
          <a:prstGeom prst="rect">
            <a:avLst/>
          </a:prstGeom>
        </p:spPr>
      </p:pic>
    </p:spTree>
    <p:extLst>
      <p:ext uri="{BB962C8B-B14F-4D97-AF65-F5344CB8AC3E}">
        <p14:creationId xmlns:p14="http://schemas.microsoft.com/office/powerpoint/2010/main" val="987549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759D-F015-654E-B6B0-9B1A81AA2369}"/>
              </a:ext>
            </a:extLst>
          </p:cNvPr>
          <p:cNvSpPr>
            <a:spLocks noGrp="1"/>
          </p:cNvSpPr>
          <p:nvPr>
            <p:ph type="title"/>
          </p:nvPr>
        </p:nvSpPr>
        <p:spPr/>
        <p:txBody>
          <a:bodyPr/>
          <a:lstStyle/>
          <a:p>
            <a:r>
              <a:rPr lang="en-US"/>
              <a:t>Design Requirements (cont.)</a:t>
            </a:r>
          </a:p>
        </p:txBody>
      </p:sp>
      <p:pic>
        <p:nvPicPr>
          <p:cNvPr id="6" name="Picture 6" descr="A close up of a flower&#10;&#10;Description generated with high confidence">
            <a:extLst>
              <a:ext uri="{FF2B5EF4-FFF2-40B4-BE49-F238E27FC236}">
                <a16:creationId xmlns:a16="http://schemas.microsoft.com/office/drawing/2014/main" id="{C5420941-824D-44DF-8C74-260AFA088E4A}"/>
              </a:ext>
            </a:extLst>
          </p:cNvPr>
          <p:cNvPicPr>
            <a:picLocks noGrp="1" noChangeAspect="1"/>
          </p:cNvPicPr>
          <p:nvPr>
            <p:ph idx="1"/>
          </p:nvPr>
        </p:nvPicPr>
        <p:blipFill>
          <a:blip r:embed="rId2"/>
          <a:stretch>
            <a:fillRect/>
          </a:stretch>
        </p:blipFill>
        <p:spPr>
          <a:xfrm>
            <a:off x="0" y="925062"/>
            <a:ext cx="4360039" cy="1140830"/>
          </a:xfrm>
        </p:spPr>
      </p:pic>
    </p:spTree>
    <p:extLst>
      <p:ext uri="{BB962C8B-B14F-4D97-AF65-F5344CB8AC3E}">
        <p14:creationId xmlns:p14="http://schemas.microsoft.com/office/powerpoint/2010/main" val="7941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A665-7E42-4D22-B03D-AED92D6612AA}"/>
              </a:ext>
            </a:extLst>
          </p:cNvPr>
          <p:cNvSpPr>
            <a:spLocks noGrp="1"/>
          </p:cNvSpPr>
          <p:nvPr>
            <p:ph type="ctrTitle"/>
          </p:nvPr>
        </p:nvSpPr>
        <p:spPr/>
        <p:txBody>
          <a:bodyPr/>
          <a:lstStyle/>
          <a:p>
            <a:r>
              <a:rPr lang="en-US">
                <a:latin typeface="Arial"/>
                <a:cs typeface="Arial"/>
              </a:rPr>
              <a:t>Test Backups</a:t>
            </a:r>
            <a:endParaRPr lang="en-US"/>
          </a:p>
        </p:txBody>
      </p:sp>
      <p:sp>
        <p:nvSpPr>
          <p:cNvPr id="3" name="Subtitle 2">
            <a:extLst>
              <a:ext uri="{FF2B5EF4-FFF2-40B4-BE49-F238E27FC236}">
                <a16:creationId xmlns:a16="http://schemas.microsoft.com/office/drawing/2014/main" id="{FD861F5B-91E5-4F12-9AA9-215DB65E71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47556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35B6-E639-4E53-88B7-BA37EB00260D}"/>
              </a:ext>
            </a:extLst>
          </p:cNvPr>
          <p:cNvSpPr>
            <a:spLocks noGrp="1"/>
          </p:cNvSpPr>
          <p:nvPr>
            <p:ph type="title"/>
          </p:nvPr>
        </p:nvSpPr>
        <p:spPr/>
        <p:txBody>
          <a:bodyPr/>
          <a:lstStyle/>
          <a:p>
            <a:r>
              <a:rPr lang="en-US">
                <a:latin typeface="Arial"/>
                <a:cs typeface="Arial"/>
              </a:rPr>
              <a:t>Image Processing Error Calculation</a:t>
            </a:r>
            <a:endParaRPr lang="en-US"/>
          </a:p>
        </p:txBody>
      </p:sp>
      <p:pic>
        <p:nvPicPr>
          <p:cNvPr id="4" name="Picture 4" descr="A close up of a logo&#10;&#10;Description generated with very high confidence">
            <a:extLst>
              <a:ext uri="{FF2B5EF4-FFF2-40B4-BE49-F238E27FC236}">
                <a16:creationId xmlns:a16="http://schemas.microsoft.com/office/drawing/2014/main" id="{25C3C573-4978-4E70-8C14-C85E8C0DB50B}"/>
              </a:ext>
            </a:extLst>
          </p:cNvPr>
          <p:cNvPicPr>
            <a:picLocks noGrp="1" noChangeAspect="1"/>
          </p:cNvPicPr>
          <p:nvPr>
            <p:ph idx="1"/>
          </p:nvPr>
        </p:nvPicPr>
        <p:blipFill>
          <a:blip r:embed="rId2"/>
          <a:stretch>
            <a:fillRect/>
          </a:stretch>
        </p:blipFill>
        <p:spPr>
          <a:xfrm>
            <a:off x="2468465" y="1077687"/>
            <a:ext cx="4213915" cy="1028147"/>
          </a:xfrm>
        </p:spPr>
      </p:pic>
      <p:pic>
        <p:nvPicPr>
          <p:cNvPr id="6" name="Picture 6" descr="A picture containing clock, meter&#10;&#10;Description generated with very high confidence">
            <a:extLst>
              <a:ext uri="{FF2B5EF4-FFF2-40B4-BE49-F238E27FC236}">
                <a16:creationId xmlns:a16="http://schemas.microsoft.com/office/drawing/2014/main" id="{12AE3C71-3807-4983-A989-96EA4C3C4B01}"/>
              </a:ext>
            </a:extLst>
          </p:cNvPr>
          <p:cNvPicPr>
            <a:picLocks noChangeAspect="1"/>
          </p:cNvPicPr>
          <p:nvPr/>
        </p:nvPicPr>
        <p:blipFill>
          <a:blip r:embed="rId3"/>
          <a:stretch>
            <a:fillRect/>
          </a:stretch>
        </p:blipFill>
        <p:spPr>
          <a:xfrm>
            <a:off x="2570922" y="2216447"/>
            <a:ext cx="4013199" cy="1541629"/>
          </a:xfrm>
          <a:prstGeom prst="rect">
            <a:avLst/>
          </a:prstGeom>
        </p:spPr>
      </p:pic>
      <p:pic>
        <p:nvPicPr>
          <p:cNvPr id="8" name="Picture 8">
            <a:extLst>
              <a:ext uri="{FF2B5EF4-FFF2-40B4-BE49-F238E27FC236}">
                <a16:creationId xmlns:a16="http://schemas.microsoft.com/office/drawing/2014/main" id="{D50BBDD6-4F1F-4800-BD53-00019582C31D}"/>
              </a:ext>
            </a:extLst>
          </p:cNvPr>
          <p:cNvPicPr>
            <a:picLocks noChangeAspect="1"/>
          </p:cNvPicPr>
          <p:nvPr/>
        </p:nvPicPr>
        <p:blipFill>
          <a:blip r:embed="rId4"/>
          <a:stretch>
            <a:fillRect/>
          </a:stretch>
        </p:blipFill>
        <p:spPr>
          <a:xfrm>
            <a:off x="307009" y="4008548"/>
            <a:ext cx="8541026" cy="464294"/>
          </a:xfrm>
          <a:prstGeom prst="rect">
            <a:avLst/>
          </a:prstGeom>
        </p:spPr>
      </p:pic>
      <p:sp>
        <p:nvSpPr>
          <p:cNvPr id="10" name="TextBox 9">
            <a:extLst>
              <a:ext uri="{FF2B5EF4-FFF2-40B4-BE49-F238E27FC236}">
                <a16:creationId xmlns:a16="http://schemas.microsoft.com/office/drawing/2014/main" id="{A1A3F77C-D039-4E2D-B846-DEFFF9250E47}"/>
              </a:ext>
            </a:extLst>
          </p:cNvPr>
          <p:cNvSpPr txBox="1"/>
          <p:nvPr/>
        </p:nvSpPr>
        <p:spPr>
          <a:xfrm>
            <a:off x="2570922" y="4470399"/>
            <a:ext cx="379232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0">
                <a:latin typeface="Times New Roman"/>
                <a:cs typeface="Times New Roman"/>
              </a:rPr>
              <a:t>Assume cos(𝛉)=sin(𝛉) = 1</a:t>
            </a:r>
            <a:endParaRPr lang="en-US"/>
          </a:p>
          <a:p>
            <a:pPr algn="ctr"/>
            <a:r>
              <a:rPr lang="en-US" b="0">
                <a:latin typeface="Times New Roman"/>
                <a:cs typeface="Times New Roman"/>
              </a:rPr>
              <a:t>𝛅𝛉 = 0.00174533</a:t>
            </a:r>
            <a:endParaRPr lang="en-US">
              <a:cs typeface="Times New Roman" pitchFamily="18" charset="0"/>
            </a:endParaRPr>
          </a:p>
          <a:p>
            <a:pPr algn="ctr"/>
            <a:r>
              <a:rPr lang="en-US" b="0">
                <a:latin typeface="Times New Roman"/>
                <a:cs typeface="Times New Roman"/>
              </a:rPr>
              <a:t>𝛅x = 𝛅y = 4.53</a:t>
            </a:r>
            <a:endParaRPr lang="en-US">
              <a:cs typeface="Times New Roman" pitchFamily="18" charset="0"/>
            </a:endParaRPr>
          </a:p>
          <a:p>
            <a:pPr algn="ctr"/>
            <a:r>
              <a:rPr lang="en-US" b="0">
                <a:latin typeface="Times New Roman"/>
                <a:cs typeface="Times New Roman"/>
              </a:rPr>
              <a:t>x= 3250, y = 4656</a:t>
            </a:r>
            <a:endParaRPr lang="en-US" b="0" dirty="0">
              <a:cs typeface="Times New Roman"/>
            </a:endParaRPr>
          </a:p>
        </p:txBody>
      </p:sp>
    </p:spTree>
    <p:extLst>
      <p:ext uri="{BB962C8B-B14F-4D97-AF65-F5344CB8AC3E}">
        <p14:creationId xmlns:p14="http://schemas.microsoft.com/office/powerpoint/2010/main" val="3042100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ACEE-D94C-42DD-AE50-A7DEFA8E8F00}"/>
              </a:ext>
            </a:extLst>
          </p:cNvPr>
          <p:cNvSpPr>
            <a:spLocks noGrp="1"/>
          </p:cNvSpPr>
          <p:nvPr>
            <p:ph type="title"/>
          </p:nvPr>
        </p:nvSpPr>
        <p:spPr/>
        <p:txBody>
          <a:bodyPr/>
          <a:lstStyle/>
          <a:p>
            <a:r>
              <a:rPr lang="en-US">
                <a:latin typeface="Arial"/>
                <a:cs typeface="Arial"/>
              </a:rPr>
              <a:t>Streak Detection Testing</a:t>
            </a:r>
            <a:endParaRPr lang="en-US"/>
          </a:p>
        </p:txBody>
      </p:sp>
      <p:pic>
        <p:nvPicPr>
          <p:cNvPr id="8" name="Picture 8">
            <a:extLst>
              <a:ext uri="{FF2B5EF4-FFF2-40B4-BE49-F238E27FC236}">
                <a16:creationId xmlns:a16="http://schemas.microsoft.com/office/drawing/2014/main" id="{FC1D7B9B-1235-4DF4-ACE1-C4F097DACA20}"/>
              </a:ext>
            </a:extLst>
          </p:cNvPr>
          <p:cNvPicPr>
            <a:picLocks noGrp="1" noChangeAspect="1"/>
          </p:cNvPicPr>
          <p:nvPr>
            <p:ph idx="1"/>
          </p:nvPr>
        </p:nvPicPr>
        <p:blipFill>
          <a:blip r:embed="rId2"/>
          <a:stretch>
            <a:fillRect/>
          </a:stretch>
        </p:blipFill>
        <p:spPr>
          <a:xfrm>
            <a:off x="232548" y="1352303"/>
            <a:ext cx="8818269" cy="4642310"/>
          </a:xfrm>
        </p:spPr>
      </p:pic>
    </p:spTree>
    <p:extLst>
      <p:ext uri="{BB962C8B-B14F-4D97-AF65-F5344CB8AC3E}">
        <p14:creationId xmlns:p14="http://schemas.microsoft.com/office/powerpoint/2010/main" val="690986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ACEE-D94C-42DD-AE50-A7DEFA8E8F00}"/>
              </a:ext>
            </a:extLst>
          </p:cNvPr>
          <p:cNvSpPr>
            <a:spLocks noGrp="1"/>
          </p:cNvSpPr>
          <p:nvPr>
            <p:ph type="title"/>
          </p:nvPr>
        </p:nvSpPr>
        <p:spPr/>
        <p:txBody>
          <a:bodyPr/>
          <a:lstStyle/>
          <a:p>
            <a:r>
              <a:rPr lang="en-US">
                <a:latin typeface="Arial"/>
                <a:cs typeface="Arial"/>
              </a:rPr>
              <a:t>Streak Detection Testing</a:t>
            </a:r>
            <a:endParaRPr lang="en-US"/>
          </a:p>
        </p:txBody>
      </p:sp>
      <p:pic>
        <p:nvPicPr>
          <p:cNvPr id="5" name="Picture 5" descr="A screenshot of a video game&#10;&#10;Description generated with high confidence">
            <a:extLst>
              <a:ext uri="{FF2B5EF4-FFF2-40B4-BE49-F238E27FC236}">
                <a16:creationId xmlns:a16="http://schemas.microsoft.com/office/drawing/2014/main" id="{AE178D85-3D3A-4C4C-83F9-BD37DC81B05A}"/>
              </a:ext>
            </a:extLst>
          </p:cNvPr>
          <p:cNvPicPr>
            <a:picLocks noGrp="1" noChangeAspect="1"/>
          </p:cNvPicPr>
          <p:nvPr>
            <p:ph idx="1"/>
          </p:nvPr>
        </p:nvPicPr>
        <p:blipFill>
          <a:blip r:embed="rId2"/>
          <a:stretch>
            <a:fillRect/>
          </a:stretch>
        </p:blipFill>
        <p:spPr>
          <a:xfrm>
            <a:off x="166287" y="1392370"/>
            <a:ext cx="8818269" cy="4606348"/>
          </a:xfrm>
        </p:spPr>
      </p:pic>
    </p:spTree>
    <p:extLst>
      <p:ext uri="{BB962C8B-B14F-4D97-AF65-F5344CB8AC3E}">
        <p14:creationId xmlns:p14="http://schemas.microsoft.com/office/powerpoint/2010/main" val="870024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F84C8-7BE0-8E43-AC80-187D56400DBA}"/>
              </a:ext>
            </a:extLst>
          </p:cNvPr>
          <p:cNvSpPr>
            <a:spLocks noGrp="1"/>
          </p:cNvSpPr>
          <p:nvPr>
            <p:ph type="title"/>
          </p:nvPr>
        </p:nvSpPr>
        <p:spPr/>
        <p:txBody>
          <a:bodyPr/>
          <a:lstStyle/>
          <a:p>
            <a:r>
              <a:rPr lang="en-US"/>
              <a:t>Levels of Success</a:t>
            </a:r>
          </a:p>
        </p:txBody>
      </p:sp>
      <p:pic>
        <p:nvPicPr>
          <p:cNvPr id="5" name="Content Placeholder 4">
            <a:extLst>
              <a:ext uri="{FF2B5EF4-FFF2-40B4-BE49-F238E27FC236}">
                <a16:creationId xmlns:a16="http://schemas.microsoft.com/office/drawing/2014/main" id="{A5CBF55E-88E1-8B40-81AC-C98B18D56E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5497" y="810719"/>
            <a:ext cx="7536931" cy="5806755"/>
          </a:xfrm>
        </p:spPr>
      </p:pic>
    </p:spTree>
    <p:extLst>
      <p:ext uri="{BB962C8B-B14F-4D97-AF65-F5344CB8AC3E}">
        <p14:creationId xmlns:p14="http://schemas.microsoft.com/office/powerpoint/2010/main" val="41596798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ACEE-D94C-42DD-AE50-A7DEFA8E8F00}"/>
              </a:ext>
            </a:extLst>
          </p:cNvPr>
          <p:cNvSpPr>
            <a:spLocks noGrp="1"/>
          </p:cNvSpPr>
          <p:nvPr>
            <p:ph type="title"/>
          </p:nvPr>
        </p:nvSpPr>
        <p:spPr/>
        <p:txBody>
          <a:bodyPr/>
          <a:lstStyle/>
          <a:p>
            <a:r>
              <a:rPr lang="en-US">
                <a:latin typeface="Arial"/>
                <a:cs typeface="Arial"/>
              </a:rPr>
              <a:t>Streak Detection Testing</a:t>
            </a:r>
            <a:endParaRPr lang="en-US"/>
          </a:p>
        </p:txBody>
      </p:sp>
      <p:pic>
        <p:nvPicPr>
          <p:cNvPr id="6" name="Picture 6" descr="A close up of a map&#10;&#10;Description generated with very high confidence">
            <a:extLst>
              <a:ext uri="{FF2B5EF4-FFF2-40B4-BE49-F238E27FC236}">
                <a16:creationId xmlns:a16="http://schemas.microsoft.com/office/drawing/2014/main" id="{400EC826-C5B2-4711-AFF3-338C13EEA6F7}"/>
              </a:ext>
            </a:extLst>
          </p:cNvPr>
          <p:cNvPicPr>
            <a:picLocks noGrp="1" noChangeAspect="1"/>
          </p:cNvPicPr>
          <p:nvPr>
            <p:ph idx="1"/>
          </p:nvPr>
        </p:nvPicPr>
        <p:blipFill>
          <a:blip r:embed="rId2"/>
          <a:stretch>
            <a:fillRect/>
          </a:stretch>
        </p:blipFill>
        <p:spPr>
          <a:xfrm>
            <a:off x="188374" y="1433820"/>
            <a:ext cx="8818269" cy="4722231"/>
          </a:xfrm>
        </p:spPr>
      </p:pic>
    </p:spTree>
    <p:extLst>
      <p:ext uri="{BB962C8B-B14F-4D97-AF65-F5344CB8AC3E}">
        <p14:creationId xmlns:p14="http://schemas.microsoft.com/office/powerpoint/2010/main" val="1791249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ACEE-D94C-42DD-AE50-A7DEFA8E8F00}"/>
              </a:ext>
            </a:extLst>
          </p:cNvPr>
          <p:cNvSpPr>
            <a:spLocks noGrp="1"/>
          </p:cNvSpPr>
          <p:nvPr>
            <p:ph type="title"/>
          </p:nvPr>
        </p:nvSpPr>
        <p:spPr/>
        <p:txBody>
          <a:bodyPr/>
          <a:lstStyle/>
          <a:p>
            <a:r>
              <a:rPr lang="en-US">
                <a:latin typeface="Arial"/>
                <a:cs typeface="Arial"/>
              </a:rPr>
              <a:t>Streak Detection Testing</a:t>
            </a:r>
            <a:endParaRPr lang="en-US"/>
          </a:p>
        </p:txBody>
      </p:sp>
      <p:pic>
        <p:nvPicPr>
          <p:cNvPr id="4" name="Picture 4" descr="A close up of a piece of paper&#10;&#10;Description generated with high confidence">
            <a:extLst>
              <a:ext uri="{FF2B5EF4-FFF2-40B4-BE49-F238E27FC236}">
                <a16:creationId xmlns:a16="http://schemas.microsoft.com/office/drawing/2014/main" id="{566DCEC3-CFFC-4941-AAE9-7B28CB969866}"/>
              </a:ext>
            </a:extLst>
          </p:cNvPr>
          <p:cNvPicPr>
            <a:picLocks noGrp="1" noChangeAspect="1"/>
          </p:cNvPicPr>
          <p:nvPr>
            <p:ph idx="1"/>
          </p:nvPr>
        </p:nvPicPr>
        <p:blipFill>
          <a:blip r:embed="rId2"/>
          <a:stretch>
            <a:fillRect/>
          </a:stretch>
        </p:blipFill>
        <p:spPr>
          <a:xfrm>
            <a:off x="548034" y="1196961"/>
            <a:ext cx="8098949" cy="5195949"/>
          </a:xfrm>
        </p:spPr>
      </p:pic>
    </p:spTree>
    <p:extLst>
      <p:ext uri="{BB962C8B-B14F-4D97-AF65-F5344CB8AC3E}">
        <p14:creationId xmlns:p14="http://schemas.microsoft.com/office/powerpoint/2010/main" val="28871262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ACEE-D94C-42DD-AE50-A7DEFA8E8F00}"/>
              </a:ext>
            </a:extLst>
          </p:cNvPr>
          <p:cNvSpPr>
            <a:spLocks noGrp="1"/>
          </p:cNvSpPr>
          <p:nvPr>
            <p:ph type="title"/>
          </p:nvPr>
        </p:nvSpPr>
        <p:spPr/>
        <p:txBody>
          <a:bodyPr/>
          <a:lstStyle/>
          <a:p>
            <a:r>
              <a:rPr lang="en-US">
                <a:latin typeface="Arial"/>
                <a:cs typeface="Arial"/>
              </a:rPr>
              <a:t>Streak Detection Testing</a:t>
            </a:r>
            <a:endParaRPr lang="en-US"/>
          </a:p>
        </p:txBody>
      </p:sp>
      <p:pic>
        <p:nvPicPr>
          <p:cNvPr id="6" name="Picture 6" descr="A close up of a logo&#10;&#10;Description generated with high confidence">
            <a:extLst>
              <a:ext uri="{FF2B5EF4-FFF2-40B4-BE49-F238E27FC236}">
                <a16:creationId xmlns:a16="http://schemas.microsoft.com/office/drawing/2014/main" id="{613F8230-DC45-43CF-803B-9FA7EB27D4BC}"/>
              </a:ext>
            </a:extLst>
          </p:cNvPr>
          <p:cNvPicPr>
            <a:picLocks noGrp="1" noChangeAspect="1"/>
          </p:cNvPicPr>
          <p:nvPr>
            <p:ph idx="1"/>
          </p:nvPr>
        </p:nvPicPr>
        <p:blipFill>
          <a:blip r:embed="rId2"/>
          <a:stretch>
            <a:fillRect/>
          </a:stretch>
        </p:blipFill>
        <p:spPr>
          <a:xfrm>
            <a:off x="611623" y="1196961"/>
            <a:ext cx="7971771" cy="5195949"/>
          </a:xfrm>
        </p:spPr>
      </p:pic>
    </p:spTree>
    <p:extLst>
      <p:ext uri="{BB962C8B-B14F-4D97-AF65-F5344CB8AC3E}">
        <p14:creationId xmlns:p14="http://schemas.microsoft.com/office/powerpoint/2010/main" val="17449772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ACEE-D94C-42DD-AE50-A7DEFA8E8F00}"/>
              </a:ext>
            </a:extLst>
          </p:cNvPr>
          <p:cNvSpPr>
            <a:spLocks noGrp="1"/>
          </p:cNvSpPr>
          <p:nvPr>
            <p:ph type="title"/>
          </p:nvPr>
        </p:nvSpPr>
        <p:spPr/>
        <p:txBody>
          <a:bodyPr/>
          <a:lstStyle/>
          <a:p>
            <a:r>
              <a:rPr lang="en-US">
                <a:latin typeface="Arial"/>
                <a:cs typeface="Arial"/>
              </a:rPr>
              <a:t>Streak Detection Testing</a:t>
            </a:r>
            <a:endParaRPr lang="en-US"/>
          </a:p>
        </p:txBody>
      </p:sp>
      <p:pic>
        <p:nvPicPr>
          <p:cNvPr id="10" name="Picture 10" descr="A picture containing clock&#10;&#10;Description generated with very high confidence">
            <a:extLst>
              <a:ext uri="{FF2B5EF4-FFF2-40B4-BE49-F238E27FC236}">
                <a16:creationId xmlns:a16="http://schemas.microsoft.com/office/drawing/2014/main" id="{025FA5BA-9C29-4375-990C-0E1CCBA52386}"/>
              </a:ext>
            </a:extLst>
          </p:cNvPr>
          <p:cNvPicPr>
            <a:picLocks noGrp="1" noChangeAspect="1"/>
          </p:cNvPicPr>
          <p:nvPr>
            <p:ph idx="1"/>
          </p:nvPr>
        </p:nvPicPr>
        <p:blipFill>
          <a:blip r:embed="rId2"/>
          <a:stretch>
            <a:fillRect/>
          </a:stretch>
        </p:blipFill>
        <p:spPr>
          <a:xfrm>
            <a:off x="643315" y="1196961"/>
            <a:ext cx="7908387" cy="5195949"/>
          </a:xfrm>
        </p:spPr>
      </p:pic>
    </p:spTree>
    <p:extLst>
      <p:ext uri="{BB962C8B-B14F-4D97-AF65-F5344CB8AC3E}">
        <p14:creationId xmlns:p14="http://schemas.microsoft.com/office/powerpoint/2010/main" val="385709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ACEE-D94C-42DD-AE50-A7DEFA8E8F00}"/>
              </a:ext>
            </a:extLst>
          </p:cNvPr>
          <p:cNvSpPr>
            <a:spLocks noGrp="1"/>
          </p:cNvSpPr>
          <p:nvPr>
            <p:ph type="title"/>
          </p:nvPr>
        </p:nvSpPr>
        <p:spPr/>
        <p:txBody>
          <a:bodyPr/>
          <a:lstStyle/>
          <a:p>
            <a:r>
              <a:rPr lang="en-US">
                <a:latin typeface="Arial"/>
                <a:cs typeface="Arial"/>
              </a:rPr>
              <a:t>Streak Detection Testing</a:t>
            </a:r>
            <a:endParaRPr lang="en-US"/>
          </a:p>
        </p:txBody>
      </p:sp>
      <p:pic>
        <p:nvPicPr>
          <p:cNvPr id="6" name="Picture 6" descr="A close up of a device&#10;&#10;Description generated with high confidence">
            <a:extLst>
              <a:ext uri="{FF2B5EF4-FFF2-40B4-BE49-F238E27FC236}">
                <a16:creationId xmlns:a16="http://schemas.microsoft.com/office/drawing/2014/main" id="{8AC3D9E0-A393-4043-87F3-2E356FAD7ABB}"/>
              </a:ext>
            </a:extLst>
          </p:cNvPr>
          <p:cNvPicPr>
            <a:picLocks noGrp="1" noChangeAspect="1"/>
          </p:cNvPicPr>
          <p:nvPr>
            <p:ph idx="1"/>
          </p:nvPr>
        </p:nvPicPr>
        <p:blipFill>
          <a:blip r:embed="rId2"/>
          <a:stretch>
            <a:fillRect/>
          </a:stretch>
        </p:blipFill>
        <p:spPr>
          <a:xfrm>
            <a:off x="552293" y="1196961"/>
            <a:ext cx="8090431" cy="5195949"/>
          </a:xfrm>
        </p:spPr>
      </p:pic>
    </p:spTree>
    <p:extLst>
      <p:ext uri="{BB962C8B-B14F-4D97-AF65-F5344CB8AC3E}">
        <p14:creationId xmlns:p14="http://schemas.microsoft.com/office/powerpoint/2010/main" val="3031906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ACEE-D94C-42DD-AE50-A7DEFA8E8F00}"/>
              </a:ext>
            </a:extLst>
          </p:cNvPr>
          <p:cNvSpPr>
            <a:spLocks noGrp="1"/>
          </p:cNvSpPr>
          <p:nvPr>
            <p:ph type="title"/>
          </p:nvPr>
        </p:nvSpPr>
        <p:spPr/>
        <p:txBody>
          <a:bodyPr/>
          <a:lstStyle/>
          <a:p>
            <a:r>
              <a:rPr lang="en-US">
                <a:latin typeface="Arial"/>
                <a:cs typeface="Arial"/>
              </a:rPr>
              <a:t>Streak Detection Testing</a:t>
            </a:r>
            <a:endParaRPr lang="en-US"/>
          </a:p>
        </p:txBody>
      </p:sp>
      <p:pic>
        <p:nvPicPr>
          <p:cNvPr id="5" name="Picture 6" descr="A picture containing clock&#10;&#10;Description generated with very high confidence">
            <a:extLst>
              <a:ext uri="{FF2B5EF4-FFF2-40B4-BE49-F238E27FC236}">
                <a16:creationId xmlns:a16="http://schemas.microsoft.com/office/drawing/2014/main" id="{77F30C99-9318-4FF9-B7D3-29B7E5935739}"/>
              </a:ext>
            </a:extLst>
          </p:cNvPr>
          <p:cNvPicPr>
            <a:picLocks noGrp="1" noChangeAspect="1"/>
          </p:cNvPicPr>
          <p:nvPr>
            <p:ph idx="1"/>
          </p:nvPr>
        </p:nvPicPr>
        <p:blipFill>
          <a:blip r:embed="rId2"/>
          <a:stretch>
            <a:fillRect/>
          </a:stretch>
        </p:blipFill>
        <p:spPr>
          <a:xfrm>
            <a:off x="700547" y="1196961"/>
            <a:ext cx="7793923" cy="5195949"/>
          </a:xfrm>
        </p:spPr>
      </p:pic>
    </p:spTree>
    <p:extLst>
      <p:ext uri="{BB962C8B-B14F-4D97-AF65-F5344CB8AC3E}">
        <p14:creationId xmlns:p14="http://schemas.microsoft.com/office/powerpoint/2010/main" val="6850657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ACEE-D94C-42DD-AE50-A7DEFA8E8F00}"/>
              </a:ext>
            </a:extLst>
          </p:cNvPr>
          <p:cNvSpPr>
            <a:spLocks noGrp="1"/>
          </p:cNvSpPr>
          <p:nvPr>
            <p:ph type="title"/>
          </p:nvPr>
        </p:nvSpPr>
        <p:spPr/>
        <p:txBody>
          <a:bodyPr/>
          <a:lstStyle/>
          <a:p>
            <a:r>
              <a:rPr lang="en-US">
                <a:latin typeface="Arial"/>
                <a:cs typeface="Arial"/>
              </a:rPr>
              <a:t>Streak Detection Testing</a:t>
            </a:r>
            <a:endParaRPr lang="en-US"/>
          </a:p>
        </p:txBody>
      </p:sp>
      <p:pic>
        <p:nvPicPr>
          <p:cNvPr id="10" name="Picture 10" descr="A picture containing clock&#10;&#10;Description generated with very high confidence">
            <a:extLst>
              <a:ext uri="{FF2B5EF4-FFF2-40B4-BE49-F238E27FC236}">
                <a16:creationId xmlns:a16="http://schemas.microsoft.com/office/drawing/2014/main" id="{71344436-9A73-4DC1-95DF-97090180C463}"/>
              </a:ext>
            </a:extLst>
          </p:cNvPr>
          <p:cNvPicPr>
            <a:picLocks noGrp="1" noChangeAspect="1"/>
          </p:cNvPicPr>
          <p:nvPr>
            <p:ph idx="1"/>
          </p:nvPr>
        </p:nvPicPr>
        <p:blipFill>
          <a:blip r:embed="rId2"/>
          <a:stretch>
            <a:fillRect/>
          </a:stretch>
        </p:blipFill>
        <p:spPr>
          <a:xfrm>
            <a:off x="639520" y="1196961"/>
            <a:ext cx="7915976" cy="5195949"/>
          </a:xfrm>
        </p:spPr>
      </p:pic>
    </p:spTree>
    <p:extLst>
      <p:ext uri="{BB962C8B-B14F-4D97-AF65-F5344CB8AC3E}">
        <p14:creationId xmlns:p14="http://schemas.microsoft.com/office/powerpoint/2010/main" val="916972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8C8F2-DDE2-465D-9910-E41CBC138515}"/>
              </a:ext>
            </a:extLst>
          </p:cNvPr>
          <p:cNvSpPr>
            <a:spLocks noGrp="1"/>
          </p:cNvSpPr>
          <p:nvPr>
            <p:ph type="title"/>
          </p:nvPr>
        </p:nvSpPr>
        <p:spPr/>
        <p:txBody>
          <a:bodyPr/>
          <a:lstStyle/>
          <a:p>
            <a:r>
              <a:rPr lang="en-US">
                <a:latin typeface="Arial"/>
                <a:cs typeface="Arial"/>
              </a:rPr>
              <a:t>Camera Manufacturer Specifications</a:t>
            </a:r>
            <a:endParaRPr lang="en-US"/>
          </a:p>
        </p:txBody>
      </p:sp>
      <p:sp>
        <p:nvSpPr>
          <p:cNvPr id="3" name="Content Placeholder 2">
            <a:extLst>
              <a:ext uri="{FF2B5EF4-FFF2-40B4-BE49-F238E27FC236}">
                <a16:creationId xmlns:a16="http://schemas.microsoft.com/office/drawing/2014/main" id="{BA46D5CA-A86A-451F-9272-B718A315A0AD}"/>
              </a:ext>
            </a:extLst>
          </p:cNvPr>
          <p:cNvSpPr>
            <a:spLocks noGrp="1"/>
          </p:cNvSpPr>
          <p:nvPr>
            <p:ph idx="1"/>
          </p:nvPr>
        </p:nvSpPr>
        <p:spPr/>
        <p:txBody>
          <a:bodyPr/>
          <a:lstStyle/>
          <a:p>
            <a:r>
              <a:rPr lang="en-US" sz="2800">
                <a:latin typeface="Arial"/>
                <a:cs typeface="Arial"/>
              </a:rPr>
              <a:t>Resolution: 16Mega Pixels 4656×3520</a:t>
            </a:r>
          </a:p>
          <a:p>
            <a:r>
              <a:rPr lang="en-US" sz="2800">
                <a:latin typeface="Arial"/>
                <a:cs typeface="Arial"/>
              </a:rPr>
              <a:t>Pixel Size: 3.8µm</a:t>
            </a:r>
          </a:p>
          <a:p>
            <a:r>
              <a:rPr lang="en-US" sz="2800">
                <a:latin typeface="Arial"/>
                <a:cs typeface="Arial"/>
              </a:rPr>
              <a:t>Exposure Range: 32µs-2000s</a:t>
            </a:r>
          </a:p>
          <a:p>
            <a:r>
              <a:rPr lang="en-US" sz="2800">
                <a:latin typeface="Arial"/>
                <a:cs typeface="Arial"/>
              </a:rPr>
              <a:t>Interface: USB3.0/USB2.0</a:t>
            </a:r>
          </a:p>
          <a:p>
            <a:r>
              <a:rPr lang="en-US" sz="2800">
                <a:latin typeface="Arial"/>
                <a:cs typeface="Arial"/>
              </a:rPr>
              <a:t>Read Noise: 1.2e @30db gain</a:t>
            </a:r>
          </a:p>
          <a:p>
            <a:r>
              <a:rPr lang="en-US" sz="2800">
                <a:latin typeface="Arial"/>
                <a:cs typeface="Arial"/>
              </a:rPr>
              <a:t>Full well: 20ke</a:t>
            </a:r>
          </a:p>
          <a:p>
            <a:r>
              <a:rPr lang="en-US" sz="2800">
                <a:latin typeface="Arial"/>
                <a:cs typeface="Arial"/>
              </a:rPr>
              <a:t>Dimensions: φ62mm X 41mm</a:t>
            </a:r>
          </a:p>
          <a:p>
            <a:r>
              <a:rPr lang="en-US" sz="2800">
                <a:latin typeface="Arial"/>
                <a:cs typeface="Arial"/>
              </a:rPr>
              <a:t>Weight: 140g</a:t>
            </a:r>
          </a:p>
          <a:p>
            <a:r>
              <a:rPr lang="en-US" sz="2800">
                <a:latin typeface="Arial"/>
                <a:cs typeface="Arial"/>
              </a:rPr>
              <a:t>Working Temperature: -5°C—45°C</a:t>
            </a:r>
          </a:p>
          <a:p>
            <a:r>
              <a:rPr lang="en-US" sz="2800">
                <a:latin typeface="Arial"/>
                <a:cs typeface="Arial"/>
              </a:rPr>
              <a:t>Working Relative Humidity: 20%—80%</a:t>
            </a:r>
            <a:endParaRPr lang="en-US" sz="2800">
              <a:solidFill>
                <a:srgbClr val="000000"/>
              </a:solidFill>
            </a:endParaRPr>
          </a:p>
        </p:txBody>
      </p:sp>
    </p:spTree>
    <p:extLst>
      <p:ext uri="{BB962C8B-B14F-4D97-AF65-F5344CB8AC3E}">
        <p14:creationId xmlns:p14="http://schemas.microsoft.com/office/powerpoint/2010/main" val="1260815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BF4C-BCF3-4DF6-A65C-E3D62998CE70}"/>
              </a:ext>
            </a:extLst>
          </p:cNvPr>
          <p:cNvSpPr>
            <a:spLocks noGrp="1"/>
          </p:cNvSpPr>
          <p:nvPr>
            <p:ph type="title"/>
          </p:nvPr>
        </p:nvSpPr>
        <p:spPr/>
        <p:txBody>
          <a:bodyPr/>
          <a:lstStyle/>
          <a:p>
            <a:r>
              <a:rPr lang="en-US">
                <a:latin typeface="Arial"/>
                <a:cs typeface="Arial"/>
              </a:rPr>
              <a:t>Battery Charging Testing</a:t>
            </a:r>
            <a:endParaRPr lang="en-US">
              <a:solidFill>
                <a:srgbClr val="FF0000"/>
              </a:solidFill>
            </a:endParaRPr>
          </a:p>
        </p:txBody>
      </p:sp>
      <p:sp>
        <p:nvSpPr>
          <p:cNvPr id="3" name="Content Placeholder 2">
            <a:extLst>
              <a:ext uri="{FF2B5EF4-FFF2-40B4-BE49-F238E27FC236}">
                <a16:creationId xmlns:a16="http://schemas.microsoft.com/office/drawing/2014/main" id="{482D7246-2010-44D5-A17B-91CB2E092753}"/>
              </a:ext>
            </a:extLst>
          </p:cNvPr>
          <p:cNvSpPr>
            <a:spLocks noGrp="1"/>
          </p:cNvSpPr>
          <p:nvPr>
            <p:ph idx="1"/>
          </p:nvPr>
        </p:nvSpPr>
        <p:spPr/>
        <p:txBody>
          <a:bodyPr/>
          <a:lstStyle/>
          <a:p>
            <a:r>
              <a:rPr lang="en-US">
                <a:latin typeface="Arial"/>
                <a:cs typeface="Arial"/>
              </a:rPr>
              <a:t>What's being tested? </a:t>
            </a:r>
          </a:p>
          <a:p>
            <a:pPr lvl="1"/>
            <a:r>
              <a:rPr lang="en-US">
                <a:latin typeface="Arial"/>
                <a:cs typeface="Arial"/>
              </a:rPr>
              <a:t>Ability for batteries to recharge at required rate</a:t>
            </a:r>
            <a:endParaRPr lang="en-US"/>
          </a:p>
          <a:p>
            <a:r>
              <a:rPr lang="en-US">
                <a:latin typeface="Arial"/>
                <a:cs typeface="Arial"/>
              </a:rPr>
              <a:t>Risk Reduction:</a:t>
            </a:r>
          </a:p>
          <a:p>
            <a:pPr lvl="1"/>
            <a:r>
              <a:rPr lang="en-US">
                <a:solidFill>
                  <a:schemeClr val="accent1"/>
                </a:solidFill>
                <a:latin typeface="Arial"/>
                <a:cs typeface="Arial"/>
              </a:rPr>
              <a:t>Ensures iMagpie will have the required margin to recharge batteries during a sunny day</a:t>
            </a:r>
            <a:endParaRPr lang="en-US">
              <a:solidFill>
                <a:schemeClr val="accent1"/>
              </a:solidFill>
            </a:endParaRPr>
          </a:p>
          <a:p>
            <a:pPr lvl="1"/>
            <a:endParaRPr lang="en-US"/>
          </a:p>
        </p:txBody>
      </p:sp>
      <p:graphicFrame>
        <p:nvGraphicFramePr>
          <p:cNvPr id="4" name="Table 4">
            <a:extLst>
              <a:ext uri="{FF2B5EF4-FFF2-40B4-BE49-F238E27FC236}">
                <a16:creationId xmlns:a16="http://schemas.microsoft.com/office/drawing/2014/main" id="{5B8E6B0E-B37D-4848-B91E-9AFAF69E1197}"/>
              </a:ext>
            </a:extLst>
          </p:cNvPr>
          <p:cNvGraphicFramePr>
            <a:graphicFrameLocks noGrp="1"/>
          </p:cNvGraphicFramePr>
          <p:nvPr>
            <p:extLst>
              <p:ext uri="{D42A27DB-BD31-4B8C-83A1-F6EECF244321}">
                <p14:modId xmlns:p14="http://schemas.microsoft.com/office/powerpoint/2010/main" val="3020733687"/>
              </p:ext>
            </p:extLst>
          </p:nvPr>
        </p:nvGraphicFramePr>
        <p:xfrm>
          <a:off x="543567" y="4537588"/>
          <a:ext cx="8053794" cy="1524000"/>
        </p:xfrm>
        <a:graphic>
          <a:graphicData uri="http://schemas.openxmlformats.org/drawingml/2006/table">
            <a:tbl>
              <a:tblPr firstRow="1" bandRow="1">
                <a:tableStyleId>{EB344D84-9AFB-497E-A393-DC336BA19D2E}</a:tableStyleId>
              </a:tblPr>
              <a:tblGrid>
                <a:gridCol w="2080009">
                  <a:extLst>
                    <a:ext uri="{9D8B030D-6E8A-4147-A177-3AD203B41FA5}">
                      <a16:colId xmlns:a16="http://schemas.microsoft.com/office/drawing/2014/main" val="3594615939"/>
                    </a:ext>
                  </a:extLst>
                </a:gridCol>
                <a:gridCol w="5973785">
                  <a:extLst>
                    <a:ext uri="{9D8B030D-6E8A-4147-A177-3AD203B41FA5}">
                      <a16:colId xmlns:a16="http://schemas.microsoft.com/office/drawing/2014/main" val="4223208220"/>
                    </a:ext>
                  </a:extLst>
                </a:gridCol>
              </a:tblGrid>
              <a:tr h="370840">
                <a:tc gridSpan="2">
                  <a:txBody>
                    <a:bodyPr/>
                    <a:lstStyle/>
                    <a:p>
                      <a:r>
                        <a:rPr lang="en-US" sz="2200">
                          <a:solidFill>
                            <a:schemeClr val="tx1"/>
                          </a:solidFill>
                        </a:rPr>
                        <a:t>Relevant Requirements</a:t>
                      </a:r>
                    </a:p>
                  </a:txBody>
                  <a:tcPr/>
                </a:tc>
                <a:tc hMerge="1">
                  <a:txBody>
                    <a:bodyPr/>
                    <a:lstStyle/>
                    <a:p>
                      <a:endParaRPr lang="en-US"/>
                    </a:p>
                  </a:txBody>
                  <a:tcPr/>
                </a:tc>
                <a:extLst>
                  <a:ext uri="{0D108BD9-81ED-4DB2-BD59-A6C34878D82A}">
                    <a16:rowId xmlns:a16="http://schemas.microsoft.com/office/drawing/2014/main" val="3531996451"/>
                  </a:ext>
                </a:extLst>
              </a:tr>
              <a:tr h="370840">
                <a:tc>
                  <a:txBody>
                    <a:bodyPr/>
                    <a:lstStyle/>
                    <a:p>
                      <a:r>
                        <a:rPr lang="en-US" sz="2200"/>
                        <a:t>DR 2.2</a:t>
                      </a:r>
                    </a:p>
                  </a:txBody>
                  <a:tcPr/>
                </a:tc>
                <a:tc>
                  <a:txBody>
                    <a:bodyPr/>
                    <a:lstStyle/>
                    <a:p>
                      <a:pPr lvl="0">
                        <a:buNone/>
                      </a:pPr>
                      <a:r>
                        <a:rPr lang="en-US" sz="2200" b="0" i="0" u="none" strike="noStrike" noProof="0"/>
                        <a:t>iMagpie shall be capable of recharging its batteries to full capacity during a single day while off the grid.</a:t>
                      </a:r>
                      <a:endParaRPr lang="en-US"/>
                    </a:p>
                  </a:txBody>
                  <a:tcPr/>
                </a:tc>
                <a:extLst>
                  <a:ext uri="{0D108BD9-81ED-4DB2-BD59-A6C34878D82A}">
                    <a16:rowId xmlns:a16="http://schemas.microsoft.com/office/drawing/2014/main" val="2227036815"/>
                  </a:ext>
                </a:extLst>
              </a:tr>
            </a:tbl>
          </a:graphicData>
        </a:graphic>
      </p:graphicFrame>
      <p:graphicFrame>
        <p:nvGraphicFramePr>
          <p:cNvPr id="8" name="Table 8">
            <a:extLst>
              <a:ext uri="{FF2B5EF4-FFF2-40B4-BE49-F238E27FC236}">
                <a16:creationId xmlns:a16="http://schemas.microsoft.com/office/drawing/2014/main" id="{8B6C9185-4147-4EB8-961D-A90D04A088D6}"/>
              </a:ext>
            </a:extLst>
          </p:cNvPr>
          <p:cNvGraphicFramePr>
            <a:graphicFrameLocks noGrp="1"/>
          </p:cNvGraphicFramePr>
          <p:nvPr/>
        </p:nvGraphicFramePr>
        <p:xfrm>
          <a:off x="6814007" y="958392"/>
          <a:ext cx="1847518" cy="741680"/>
        </p:xfrm>
        <a:graphic>
          <a:graphicData uri="http://schemas.openxmlformats.org/drawingml/2006/table">
            <a:tbl>
              <a:tblPr firstRow="1" bandRow="1">
                <a:tableStyleId>{EB344D84-9AFB-497E-A393-DC336BA19D2E}</a:tableStyleId>
              </a:tblPr>
              <a:tblGrid>
                <a:gridCol w="1847518">
                  <a:extLst>
                    <a:ext uri="{9D8B030D-6E8A-4147-A177-3AD203B41FA5}">
                      <a16:colId xmlns:a16="http://schemas.microsoft.com/office/drawing/2014/main" val="2162039676"/>
                    </a:ext>
                  </a:extLst>
                </a:gridCol>
              </a:tblGrid>
              <a:tr h="370840">
                <a:tc>
                  <a:txBody>
                    <a:bodyPr/>
                    <a:lstStyle/>
                    <a:p>
                      <a:pPr algn="ctr"/>
                      <a:r>
                        <a:rPr lang="en-US">
                          <a:solidFill>
                            <a:schemeClr val="tx1"/>
                          </a:solidFill>
                        </a:rPr>
                        <a:t>Test Status</a:t>
                      </a:r>
                      <a:endParaRPr lang="en-US"/>
                    </a:p>
                  </a:txBody>
                  <a:tcPr/>
                </a:tc>
                <a:extLst>
                  <a:ext uri="{0D108BD9-81ED-4DB2-BD59-A6C34878D82A}">
                    <a16:rowId xmlns:a16="http://schemas.microsoft.com/office/drawing/2014/main" val="1253866457"/>
                  </a:ext>
                </a:extLst>
              </a:tr>
              <a:tr h="370840">
                <a:tc>
                  <a:txBody>
                    <a:bodyPr/>
                    <a:lstStyle/>
                    <a:p>
                      <a:pPr algn="ctr"/>
                      <a:r>
                        <a:rPr lang="en-US"/>
                        <a:t>Being Planned</a:t>
                      </a:r>
                    </a:p>
                  </a:txBody>
                  <a:tcPr/>
                </a:tc>
                <a:extLst>
                  <a:ext uri="{0D108BD9-81ED-4DB2-BD59-A6C34878D82A}">
                    <a16:rowId xmlns:a16="http://schemas.microsoft.com/office/drawing/2014/main" val="2582739342"/>
                  </a:ext>
                </a:extLst>
              </a:tr>
            </a:tbl>
          </a:graphicData>
        </a:graphic>
      </p:graphicFrame>
    </p:spTree>
    <p:extLst>
      <p:ext uri="{BB962C8B-B14F-4D97-AF65-F5344CB8AC3E}">
        <p14:creationId xmlns:p14="http://schemas.microsoft.com/office/powerpoint/2010/main" val="2631538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C86D-06DC-460A-ADE5-782064C22C19}"/>
              </a:ext>
            </a:extLst>
          </p:cNvPr>
          <p:cNvSpPr>
            <a:spLocks noGrp="1"/>
          </p:cNvSpPr>
          <p:nvPr>
            <p:ph type="title"/>
          </p:nvPr>
        </p:nvSpPr>
        <p:spPr/>
        <p:txBody>
          <a:bodyPr/>
          <a:lstStyle/>
          <a:p>
            <a:r>
              <a:rPr lang="en-US">
                <a:latin typeface="Arial"/>
                <a:cs typeface="Arial"/>
              </a:rPr>
              <a:t>Battery Charging Testing</a:t>
            </a:r>
            <a:endParaRPr lang="en-US" b="0">
              <a:latin typeface="Arial"/>
              <a:cs typeface="Arial"/>
            </a:endParaRPr>
          </a:p>
        </p:txBody>
      </p:sp>
      <p:sp>
        <p:nvSpPr>
          <p:cNvPr id="3" name="Content Placeholder 2">
            <a:extLst>
              <a:ext uri="{FF2B5EF4-FFF2-40B4-BE49-F238E27FC236}">
                <a16:creationId xmlns:a16="http://schemas.microsoft.com/office/drawing/2014/main" id="{03D5617A-F0AF-4276-AFF6-3B8D1BD11125}"/>
              </a:ext>
            </a:extLst>
          </p:cNvPr>
          <p:cNvSpPr>
            <a:spLocks noGrp="1"/>
          </p:cNvSpPr>
          <p:nvPr>
            <p:ph idx="1"/>
          </p:nvPr>
        </p:nvSpPr>
        <p:spPr>
          <a:xfrm>
            <a:off x="188374" y="1196961"/>
            <a:ext cx="5236781" cy="5195949"/>
          </a:xfrm>
        </p:spPr>
        <p:txBody>
          <a:bodyPr/>
          <a:lstStyle/>
          <a:p>
            <a:r>
              <a:rPr lang="en-US" sz="2800">
                <a:latin typeface="Arial"/>
                <a:cs typeface="Arial"/>
              </a:rPr>
              <a:t>Test Fixtures:</a:t>
            </a:r>
            <a:endParaRPr lang="en-US" sz="2800"/>
          </a:p>
          <a:p>
            <a:pPr lvl="1"/>
            <a:r>
              <a:rPr lang="en-US" sz="2400">
                <a:solidFill>
                  <a:schemeClr val="accent1"/>
                </a:solidFill>
                <a:latin typeface="Arial"/>
                <a:cs typeface="Arial"/>
              </a:rPr>
              <a:t>Battery connected to charger IC, and then DC power supply</a:t>
            </a:r>
            <a:endParaRPr lang="en-US" sz="2400">
              <a:solidFill>
                <a:schemeClr val="accent1"/>
              </a:solidFill>
            </a:endParaRPr>
          </a:p>
          <a:p>
            <a:r>
              <a:rPr lang="en-US" sz="2800">
                <a:latin typeface="Arial"/>
                <a:cs typeface="Arial"/>
              </a:rPr>
              <a:t>Test Procedure Overview:</a:t>
            </a:r>
          </a:p>
          <a:p>
            <a:pPr lvl="1"/>
            <a:r>
              <a:rPr lang="en-US" sz="2400">
                <a:solidFill>
                  <a:schemeClr val="accent1"/>
                </a:solidFill>
                <a:latin typeface="Arial"/>
                <a:cs typeface="Arial"/>
              </a:rPr>
              <a:t>Drain batteries to safe low voltage</a:t>
            </a:r>
          </a:p>
          <a:p>
            <a:pPr lvl="1"/>
            <a:r>
              <a:rPr lang="en-US" sz="2400">
                <a:solidFill>
                  <a:schemeClr val="accent1"/>
                </a:solidFill>
                <a:latin typeface="Arial"/>
                <a:cs typeface="Arial"/>
              </a:rPr>
              <a:t>Recharge at required rate to satisfy worst case charge times</a:t>
            </a:r>
          </a:p>
          <a:p>
            <a:r>
              <a:rPr lang="en-US" sz="2800">
                <a:latin typeface="Arial"/>
                <a:cs typeface="Arial"/>
              </a:rPr>
              <a:t>Results:</a:t>
            </a:r>
          </a:p>
          <a:p>
            <a:pPr lvl="1"/>
            <a:r>
              <a:rPr lang="en-US" sz="2400">
                <a:solidFill>
                  <a:schemeClr val="accent1"/>
                </a:solidFill>
                <a:latin typeface="Arial"/>
                <a:cs typeface="Arial"/>
              </a:rPr>
              <a:t>Batteries should be able to recharge in approximately 7h, allowing margin for sub-ideal weather</a:t>
            </a:r>
          </a:p>
        </p:txBody>
      </p:sp>
      <p:graphicFrame>
        <p:nvGraphicFramePr>
          <p:cNvPr id="4" name="Table 4">
            <a:extLst>
              <a:ext uri="{FF2B5EF4-FFF2-40B4-BE49-F238E27FC236}">
                <a16:creationId xmlns:a16="http://schemas.microsoft.com/office/drawing/2014/main" id="{A6DA68B6-A52B-436C-BAC1-A58FF2A4E87C}"/>
              </a:ext>
            </a:extLst>
          </p:cNvPr>
          <p:cNvGraphicFramePr>
            <a:graphicFrameLocks noGrp="1"/>
          </p:cNvGraphicFramePr>
          <p:nvPr>
            <p:extLst>
              <p:ext uri="{D42A27DB-BD31-4B8C-83A1-F6EECF244321}">
                <p14:modId xmlns:p14="http://schemas.microsoft.com/office/powerpoint/2010/main" val="1014678305"/>
              </p:ext>
            </p:extLst>
          </p:nvPr>
        </p:nvGraphicFramePr>
        <p:xfrm>
          <a:off x="5544589" y="2252672"/>
          <a:ext cx="2440811" cy="1010920"/>
        </p:xfrm>
        <a:graphic>
          <a:graphicData uri="http://schemas.openxmlformats.org/drawingml/2006/table">
            <a:tbl>
              <a:tblPr firstRow="1" bandRow="1">
                <a:tableStyleId>{EB344D84-9AFB-497E-A393-DC336BA19D2E}</a:tableStyleId>
              </a:tblPr>
              <a:tblGrid>
                <a:gridCol w="2440811">
                  <a:extLst>
                    <a:ext uri="{9D8B030D-6E8A-4147-A177-3AD203B41FA5}">
                      <a16:colId xmlns:a16="http://schemas.microsoft.com/office/drawing/2014/main" val="3166810279"/>
                    </a:ext>
                  </a:extLst>
                </a:gridCol>
              </a:tblGrid>
              <a:tr h="370840">
                <a:tc>
                  <a:txBody>
                    <a:bodyPr/>
                    <a:lstStyle/>
                    <a:p>
                      <a:r>
                        <a:rPr lang="en-US">
                          <a:solidFill>
                            <a:schemeClr val="tx1"/>
                          </a:solidFill>
                        </a:rPr>
                        <a:t>Required Equipment</a:t>
                      </a:r>
                    </a:p>
                  </a:txBody>
                  <a:tcPr/>
                </a:tc>
                <a:extLst>
                  <a:ext uri="{0D108BD9-81ED-4DB2-BD59-A6C34878D82A}">
                    <a16:rowId xmlns:a16="http://schemas.microsoft.com/office/drawing/2014/main" val="2424349499"/>
                  </a:ext>
                </a:extLst>
              </a:tr>
              <a:tr h="370840">
                <a:tc>
                  <a:txBody>
                    <a:bodyPr/>
                    <a:lstStyle/>
                    <a:p>
                      <a:r>
                        <a:rPr lang="en-US"/>
                        <a:t>Multimeter, DC power supply</a:t>
                      </a:r>
                    </a:p>
                  </a:txBody>
                  <a:tcPr/>
                </a:tc>
                <a:extLst>
                  <a:ext uri="{0D108BD9-81ED-4DB2-BD59-A6C34878D82A}">
                    <a16:rowId xmlns:a16="http://schemas.microsoft.com/office/drawing/2014/main" val="1300542381"/>
                  </a:ext>
                </a:extLst>
              </a:tr>
            </a:tbl>
          </a:graphicData>
        </a:graphic>
      </p:graphicFrame>
      <p:graphicFrame>
        <p:nvGraphicFramePr>
          <p:cNvPr id="6" name="Table 4">
            <a:extLst>
              <a:ext uri="{FF2B5EF4-FFF2-40B4-BE49-F238E27FC236}">
                <a16:creationId xmlns:a16="http://schemas.microsoft.com/office/drawing/2014/main" id="{7F67BFEF-D54B-4A5C-A41E-77B8FDC2B7AB}"/>
              </a:ext>
            </a:extLst>
          </p:cNvPr>
          <p:cNvGraphicFramePr>
            <a:graphicFrameLocks noGrp="1"/>
          </p:cNvGraphicFramePr>
          <p:nvPr/>
        </p:nvGraphicFramePr>
        <p:xfrm>
          <a:off x="5525696" y="1308045"/>
          <a:ext cx="2440811" cy="741680"/>
        </p:xfrm>
        <a:graphic>
          <a:graphicData uri="http://schemas.openxmlformats.org/drawingml/2006/table">
            <a:tbl>
              <a:tblPr firstRow="1" bandRow="1">
                <a:tableStyleId>{EB344D84-9AFB-497E-A393-DC336BA19D2E}</a:tableStyleId>
              </a:tblPr>
              <a:tblGrid>
                <a:gridCol w="2440811">
                  <a:extLst>
                    <a:ext uri="{9D8B030D-6E8A-4147-A177-3AD203B41FA5}">
                      <a16:colId xmlns:a16="http://schemas.microsoft.com/office/drawing/2014/main" val="3166810279"/>
                    </a:ext>
                  </a:extLst>
                </a:gridCol>
              </a:tblGrid>
              <a:tr h="370840">
                <a:tc>
                  <a:txBody>
                    <a:bodyPr/>
                    <a:lstStyle/>
                    <a:p>
                      <a:pPr lvl="0">
                        <a:buNone/>
                      </a:pPr>
                      <a:r>
                        <a:rPr lang="en-US">
                          <a:solidFill>
                            <a:schemeClr val="tx1"/>
                          </a:solidFill>
                        </a:rPr>
                        <a:t>Testing Facility</a:t>
                      </a:r>
                    </a:p>
                  </a:txBody>
                  <a:tcPr/>
                </a:tc>
                <a:extLst>
                  <a:ext uri="{0D108BD9-81ED-4DB2-BD59-A6C34878D82A}">
                    <a16:rowId xmlns:a16="http://schemas.microsoft.com/office/drawing/2014/main" val="2424349499"/>
                  </a:ext>
                </a:extLst>
              </a:tr>
              <a:tr h="370840">
                <a:tc>
                  <a:txBody>
                    <a:bodyPr/>
                    <a:lstStyle/>
                    <a:p>
                      <a:pPr lvl="0">
                        <a:buNone/>
                      </a:pPr>
                      <a:r>
                        <a:rPr lang="en-US"/>
                        <a:t>Electronics Lab</a:t>
                      </a:r>
                    </a:p>
                  </a:txBody>
                  <a:tcPr/>
                </a:tc>
                <a:extLst>
                  <a:ext uri="{0D108BD9-81ED-4DB2-BD59-A6C34878D82A}">
                    <a16:rowId xmlns:a16="http://schemas.microsoft.com/office/drawing/2014/main" val="1300542381"/>
                  </a:ext>
                </a:extLst>
              </a:tr>
            </a:tbl>
          </a:graphicData>
        </a:graphic>
      </p:graphicFrame>
    </p:spTree>
    <p:extLst>
      <p:ext uri="{BB962C8B-B14F-4D97-AF65-F5344CB8AC3E}">
        <p14:creationId xmlns:p14="http://schemas.microsoft.com/office/powerpoint/2010/main" val="4017714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C8E3-ABAA-44A6-B4FD-883527DEA7BA}"/>
              </a:ext>
            </a:extLst>
          </p:cNvPr>
          <p:cNvSpPr>
            <a:spLocks noGrp="1"/>
          </p:cNvSpPr>
          <p:nvPr>
            <p:ph type="title"/>
          </p:nvPr>
        </p:nvSpPr>
        <p:spPr/>
        <p:txBody>
          <a:bodyPr/>
          <a:lstStyle/>
          <a:p>
            <a:r>
              <a:rPr lang="en-US">
                <a:latin typeface="Arial"/>
                <a:cs typeface="Arial"/>
              </a:rPr>
              <a:t>Presentation Overview</a:t>
            </a:r>
            <a:endParaRPr lang="en-US"/>
          </a:p>
        </p:txBody>
      </p:sp>
      <p:sp>
        <p:nvSpPr>
          <p:cNvPr id="3" name="Content Placeholder 2">
            <a:extLst>
              <a:ext uri="{FF2B5EF4-FFF2-40B4-BE49-F238E27FC236}">
                <a16:creationId xmlns:a16="http://schemas.microsoft.com/office/drawing/2014/main" id="{5DC04CAF-D646-4B38-B987-D60026024655}"/>
              </a:ext>
            </a:extLst>
          </p:cNvPr>
          <p:cNvSpPr>
            <a:spLocks noGrp="1"/>
          </p:cNvSpPr>
          <p:nvPr>
            <p:ph idx="1"/>
          </p:nvPr>
        </p:nvSpPr>
        <p:spPr>
          <a:xfrm>
            <a:off x="349203" y="1081214"/>
            <a:ext cx="8449519" cy="5195949"/>
          </a:xfrm>
        </p:spPr>
        <p:txBody>
          <a:bodyPr/>
          <a:lstStyle/>
          <a:p>
            <a:r>
              <a:rPr lang="en-US">
                <a:solidFill>
                  <a:schemeClr val="bg2"/>
                </a:solidFill>
                <a:latin typeface="Arial"/>
                <a:cs typeface="Arial"/>
              </a:rPr>
              <a:t>Project Purpose and Objectives</a:t>
            </a:r>
          </a:p>
          <a:p>
            <a:r>
              <a:rPr lang="en-US">
                <a:latin typeface="Arial"/>
                <a:cs typeface="Arial"/>
              </a:rPr>
              <a:t>Design Description</a:t>
            </a:r>
            <a:endParaRPr lang="en-US"/>
          </a:p>
          <a:p>
            <a:r>
              <a:rPr lang="en-US">
                <a:solidFill>
                  <a:schemeClr val="bg2"/>
                </a:solidFill>
                <a:latin typeface="Arial"/>
                <a:cs typeface="Arial"/>
              </a:rPr>
              <a:t>Test Overview, Results, and Analysis</a:t>
            </a:r>
            <a:endParaRPr lang="en-US">
              <a:solidFill>
                <a:schemeClr val="bg2"/>
              </a:solidFill>
            </a:endParaRPr>
          </a:p>
          <a:p>
            <a:r>
              <a:rPr lang="en-US">
                <a:solidFill>
                  <a:schemeClr val="bg2"/>
                </a:solidFill>
                <a:latin typeface="Arial"/>
                <a:cs typeface="Arial"/>
              </a:rPr>
              <a:t>Systems Engineering</a:t>
            </a:r>
          </a:p>
          <a:p>
            <a:r>
              <a:rPr lang="en-US">
                <a:solidFill>
                  <a:schemeClr val="bg2"/>
                </a:solidFill>
                <a:latin typeface="Arial"/>
                <a:cs typeface="Arial"/>
              </a:rPr>
              <a:t>Project Management</a:t>
            </a:r>
          </a:p>
        </p:txBody>
      </p:sp>
    </p:spTree>
    <p:extLst>
      <p:ext uri="{BB962C8B-B14F-4D97-AF65-F5344CB8AC3E}">
        <p14:creationId xmlns:p14="http://schemas.microsoft.com/office/powerpoint/2010/main" val="1988706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BF4C-BCF3-4DF6-A65C-E3D62998CE70}"/>
              </a:ext>
            </a:extLst>
          </p:cNvPr>
          <p:cNvSpPr>
            <a:spLocks noGrp="1"/>
          </p:cNvSpPr>
          <p:nvPr>
            <p:ph type="title"/>
          </p:nvPr>
        </p:nvSpPr>
        <p:spPr/>
        <p:txBody>
          <a:bodyPr/>
          <a:lstStyle/>
          <a:p>
            <a:r>
              <a:rPr lang="en-US">
                <a:latin typeface="Arial"/>
                <a:cs typeface="Arial"/>
              </a:rPr>
              <a:t>Thermal Testing</a:t>
            </a:r>
          </a:p>
        </p:txBody>
      </p:sp>
      <p:sp>
        <p:nvSpPr>
          <p:cNvPr id="3" name="Content Placeholder 2">
            <a:extLst>
              <a:ext uri="{FF2B5EF4-FFF2-40B4-BE49-F238E27FC236}">
                <a16:creationId xmlns:a16="http://schemas.microsoft.com/office/drawing/2014/main" id="{482D7246-2010-44D5-A17B-91CB2E092753}"/>
              </a:ext>
            </a:extLst>
          </p:cNvPr>
          <p:cNvSpPr>
            <a:spLocks noGrp="1"/>
          </p:cNvSpPr>
          <p:nvPr>
            <p:ph idx="1"/>
          </p:nvPr>
        </p:nvSpPr>
        <p:spPr/>
        <p:txBody>
          <a:bodyPr/>
          <a:lstStyle/>
          <a:p>
            <a:r>
              <a:rPr lang="en-US">
                <a:latin typeface="Arial"/>
                <a:cs typeface="Arial"/>
              </a:rPr>
              <a:t>What's being tested? </a:t>
            </a:r>
          </a:p>
          <a:p>
            <a:pPr lvl="1"/>
            <a:r>
              <a:rPr lang="en-US" sz="2400">
                <a:latin typeface="Arial"/>
                <a:cs typeface="Arial"/>
              </a:rPr>
              <a:t>Ability of </a:t>
            </a:r>
            <a:r>
              <a:rPr lang="en-US" sz="2400" err="1">
                <a:latin typeface="Arial"/>
                <a:cs typeface="Arial"/>
              </a:rPr>
              <a:t>iMagpie's</a:t>
            </a:r>
            <a:r>
              <a:rPr lang="en-US" sz="2400">
                <a:latin typeface="Arial"/>
                <a:cs typeface="Arial"/>
              </a:rPr>
              <a:t> heating system/insulation</a:t>
            </a:r>
          </a:p>
          <a:p>
            <a:pPr lvl="1"/>
            <a:r>
              <a:rPr lang="en-US" sz="2400">
                <a:latin typeface="Arial"/>
                <a:cs typeface="Arial"/>
              </a:rPr>
              <a:t>Characterization of heating to compare to model</a:t>
            </a:r>
          </a:p>
          <a:p>
            <a:r>
              <a:rPr lang="en-US">
                <a:latin typeface="Arial"/>
                <a:cs typeface="Arial"/>
              </a:rPr>
              <a:t>Risk Reduction:</a:t>
            </a:r>
          </a:p>
          <a:p>
            <a:pPr lvl="1"/>
            <a:r>
              <a:rPr lang="en-US" sz="2400">
                <a:solidFill>
                  <a:schemeClr val="accent1"/>
                </a:solidFill>
                <a:latin typeface="Arial"/>
                <a:cs typeface="Arial"/>
              </a:rPr>
              <a:t>Ensures that iMagpie can prevent dew buildup and keep hardware above minimum temperatures</a:t>
            </a:r>
            <a:endParaRPr lang="en-US" sz="2400">
              <a:solidFill>
                <a:schemeClr val="accent1"/>
              </a:solidFill>
            </a:endParaRPr>
          </a:p>
          <a:p>
            <a:pPr lvl="1"/>
            <a:endParaRPr lang="en-US"/>
          </a:p>
        </p:txBody>
      </p:sp>
      <p:graphicFrame>
        <p:nvGraphicFramePr>
          <p:cNvPr id="4" name="Table 4">
            <a:extLst>
              <a:ext uri="{FF2B5EF4-FFF2-40B4-BE49-F238E27FC236}">
                <a16:creationId xmlns:a16="http://schemas.microsoft.com/office/drawing/2014/main" id="{5B8E6B0E-B37D-4848-B91E-9AFAF69E1197}"/>
              </a:ext>
            </a:extLst>
          </p:cNvPr>
          <p:cNvGraphicFramePr>
            <a:graphicFrameLocks noGrp="1"/>
          </p:cNvGraphicFramePr>
          <p:nvPr>
            <p:extLst>
              <p:ext uri="{D42A27DB-BD31-4B8C-83A1-F6EECF244321}">
                <p14:modId xmlns:p14="http://schemas.microsoft.com/office/powerpoint/2010/main" val="1599610149"/>
              </p:ext>
            </p:extLst>
          </p:nvPr>
        </p:nvGraphicFramePr>
        <p:xfrm>
          <a:off x="517584" y="4917057"/>
          <a:ext cx="8053794" cy="1554480"/>
        </p:xfrm>
        <a:graphic>
          <a:graphicData uri="http://schemas.openxmlformats.org/drawingml/2006/table">
            <a:tbl>
              <a:tblPr firstRow="1" bandRow="1">
                <a:tableStyleId>{EB344D84-9AFB-497E-A393-DC336BA19D2E}</a:tableStyleId>
              </a:tblPr>
              <a:tblGrid>
                <a:gridCol w="2080009">
                  <a:extLst>
                    <a:ext uri="{9D8B030D-6E8A-4147-A177-3AD203B41FA5}">
                      <a16:colId xmlns:a16="http://schemas.microsoft.com/office/drawing/2014/main" val="3594615939"/>
                    </a:ext>
                  </a:extLst>
                </a:gridCol>
                <a:gridCol w="5973785">
                  <a:extLst>
                    <a:ext uri="{9D8B030D-6E8A-4147-A177-3AD203B41FA5}">
                      <a16:colId xmlns:a16="http://schemas.microsoft.com/office/drawing/2014/main" val="4223208220"/>
                    </a:ext>
                  </a:extLst>
                </a:gridCol>
              </a:tblGrid>
              <a:tr h="457200">
                <a:tc gridSpan="2">
                  <a:txBody>
                    <a:bodyPr/>
                    <a:lstStyle/>
                    <a:p>
                      <a:r>
                        <a:rPr lang="en-US" sz="2200">
                          <a:solidFill>
                            <a:schemeClr val="tx1"/>
                          </a:solidFill>
                        </a:rPr>
                        <a:t>Relevant Requirements</a:t>
                      </a:r>
                    </a:p>
                  </a:txBody>
                  <a:tcPr/>
                </a:tc>
                <a:tc hMerge="1">
                  <a:txBody>
                    <a:bodyPr/>
                    <a:lstStyle/>
                    <a:p>
                      <a:endParaRPr lang="en-US"/>
                    </a:p>
                  </a:txBody>
                  <a:tcPr/>
                </a:tc>
                <a:extLst>
                  <a:ext uri="{0D108BD9-81ED-4DB2-BD59-A6C34878D82A}">
                    <a16:rowId xmlns:a16="http://schemas.microsoft.com/office/drawing/2014/main" val="3531996451"/>
                  </a:ext>
                </a:extLst>
              </a:tr>
              <a:tr h="370840">
                <a:tc>
                  <a:txBody>
                    <a:bodyPr/>
                    <a:lstStyle/>
                    <a:p>
                      <a:r>
                        <a:rPr lang="en-US" sz="2200"/>
                        <a:t>DR 7.1</a:t>
                      </a:r>
                      <a:endParaRPr lang="en-US"/>
                    </a:p>
                    <a:p>
                      <a:pPr lvl="0">
                        <a:buNone/>
                      </a:pPr>
                      <a:r>
                        <a:rPr lang="en-US" sz="2200"/>
                        <a:t>DR 7.2</a:t>
                      </a:r>
                    </a:p>
                  </a:txBody>
                  <a:tcPr/>
                </a:tc>
                <a:tc>
                  <a:txBody>
                    <a:bodyPr/>
                    <a:lstStyle/>
                    <a:p>
                      <a:r>
                        <a:rPr lang="en-US" sz="2200" err="1"/>
                        <a:t>iMagpie's</a:t>
                      </a:r>
                      <a:r>
                        <a:rPr lang="en-US" sz="2200"/>
                        <a:t> optics shall stay above dew point</a:t>
                      </a:r>
                    </a:p>
                    <a:p>
                      <a:pPr lvl="0">
                        <a:buNone/>
                      </a:pPr>
                      <a:r>
                        <a:rPr lang="en-US" sz="2200" err="1"/>
                        <a:t>IMagpie's</a:t>
                      </a:r>
                      <a:r>
                        <a:rPr lang="en-US" sz="2200"/>
                        <a:t> hardware shall be kept within operational ranges</a:t>
                      </a:r>
                    </a:p>
                  </a:txBody>
                  <a:tcPr/>
                </a:tc>
                <a:extLst>
                  <a:ext uri="{0D108BD9-81ED-4DB2-BD59-A6C34878D82A}">
                    <a16:rowId xmlns:a16="http://schemas.microsoft.com/office/drawing/2014/main" val="2227036815"/>
                  </a:ext>
                </a:extLst>
              </a:tr>
            </a:tbl>
          </a:graphicData>
        </a:graphic>
      </p:graphicFrame>
      <p:graphicFrame>
        <p:nvGraphicFramePr>
          <p:cNvPr id="8" name="Table 8">
            <a:extLst>
              <a:ext uri="{FF2B5EF4-FFF2-40B4-BE49-F238E27FC236}">
                <a16:creationId xmlns:a16="http://schemas.microsoft.com/office/drawing/2014/main" id="{8B6C9185-4147-4EB8-961D-A90D04A088D6}"/>
              </a:ext>
            </a:extLst>
          </p:cNvPr>
          <p:cNvGraphicFramePr>
            <a:graphicFrameLocks noGrp="1"/>
          </p:cNvGraphicFramePr>
          <p:nvPr>
            <p:extLst>
              <p:ext uri="{D42A27DB-BD31-4B8C-83A1-F6EECF244321}">
                <p14:modId xmlns:p14="http://schemas.microsoft.com/office/powerpoint/2010/main" val="79044893"/>
              </p:ext>
            </p:extLst>
          </p:nvPr>
        </p:nvGraphicFramePr>
        <p:xfrm>
          <a:off x="7075264" y="925735"/>
          <a:ext cx="1471475" cy="741680"/>
        </p:xfrm>
        <a:graphic>
          <a:graphicData uri="http://schemas.openxmlformats.org/drawingml/2006/table">
            <a:tbl>
              <a:tblPr firstRow="1" bandRow="1">
                <a:tableStyleId>{EB344D84-9AFB-497E-A393-DC336BA19D2E}</a:tableStyleId>
              </a:tblPr>
              <a:tblGrid>
                <a:gridCol w="1471475">
                  <a:extLst>
                    <a:ext uri="{9D8B030D-6E8A-4147-A177-3AD203B41FA5}">
                      <a16:colId xmlns:a16="http://schemas.microsoft.com/office/drawing/2014/main" val="2162039676"/>
                    </a:ext>
                  </a:extLst>
                </a:gridCol>
              </a:tblGrid>
              <a:tr h="370840">
                <a:tc>
                  <a:txBody>
                    <a:bodyPr/>
                    <a:lstStyle/>
                    <a:p>
                      <a:pPr algn="ctr"/>
                      <a:r>
                        <a:rPr lang="en-US">
                          <a:solidFill>
                            <a:schemeClr val="tx1"/>
                          </a:solidFill>
                        </a:rPr>
                        <a:t>Test Status</a:t>
                      </a:r>
                      <a:endParaRPr lang="en-US"/>
                    </a:p>
                  </a:txBody>
                  <a:tcPr/>
                </a:tc>
                <a:extLst>
                  <a:ext uri="{0D108BD9-81ED-4DB2-BD59-A6C34878D82A}">
                    <a16:rowId xmlns:a16="http://schemas.microsoft.com/office/drawing/2014/main" val="1253866457"/>
                  </a:ext>
                </a:extLst>
              </a:tr>
              <a:tr h="370840">
                <a:tc>
                  <a:txBody>
                    <a:bodyPr/>
                    <a:lstStyle/>
                    <a:p>
                      <a:pPr algn="ctr"/>
                      <a:r>
                        <a:rPr lang="en-US"/>
                        <a:t>In Planning</a:t>
                      </a:r>
                    </a:p>
                  </a:txBody>
                  <a:tcPr/>
                </a:tc>
                <a:extLst>
                  <a:ext uri="{0D108BD9-81ED-4DB2-BD59-A6C34878D82A}">
                    <a16:rowId xmlns:a16="http://schemas.microsoft.com/office/drawing/2014/main" val="2582739342"/>
                  </a:ext>
                </a:extLst>
              </a:tr>
            </a:tbl>
          </a:graphicData>
        </a:graphic>
      </p:graphicFrame>
    </p:spTree>
    <p:extLst>
      <p:ext uri="{BB962C8B-B14F-4D97-AF65-F5344CB8AC3E}">
        <p14:creationId xmlns:p14="http://schemas.microsoft.com/office/powerpoint/2010/main" val="4071073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C86D-06DC-460A-ADE5-782064C22C19}"/>
              </a:ext>
            </a:extLst>
          </p:cNvPr>
          <p:cNvSpPr>
            <a:spLocks noGrp="1"/>
          </p:cNvSpPr>
          <p:nvPr>
            <p:ph type="title"/>
          </p:nvPr>
        </p:nvSpPr>
        <p:spPr/>
        <p:txBody>
          <a:bodyPr/>
          <a:lstStyle/>
          <a:p>
            <a:r>
              <a:rPr lang="en-US">
                <a:latin typeface="Arial"/>
                <a:cs typeface="Arial"/>
              </a:rPr>
              <a:t>Thermal Testing</a:t>
            </a:r>
            <a:endParaRPr lang="en-US"/>
          </a:p>
        </p:txBody>
      </p:sp>
      <p:sp>
        <p:nvSpPr>
          <p:cNvPr id="3" name="Content Placeholder 2">
            <a:extLst>
              <a:ext uri="{FF2B5EF4-FFF2-40B4-BE49-F238E27FC236}">
                <a16:creationId xmlns:a16="http://schemas.microsoft.com/office/drawing/2014/main" id="{03D5617A-F0AF-4276-AFF6-3B8D1BD11125}"/>
              </a:ext>
            </a:extLst>
          </p:cNvPr>
          <p:cNvSpPr>
            <a:spLocks noGrp="1"/>
          </p:cNvSpPr>
          <p:nvPr>
            <p:ph idx="1"/>
          </p:nvPr>
        </p:nvSpPr>
        <p:spPr>
          <a:xfrm>
            <a:off x="188374" y="1196961"/>
            <a:ext cx="5786014" cy="5195949"/>
          </a:xfrm>
        </p:spPr>
        <p:txBody>
          <a:bodyPr/>
          <a:lstStyle/>
          <a:p>
            <a:r>
              <a:rPr lang="en-US" sz="2800">
                <a:latin typeface="Arial"/>
                <a:cs typeface="Arial"/>
              </a:rPr>
              <a:t>Test Fixtures:</a:t>
            </a:r>
            <a:endParaRPr lang="en-US" sz="2800"/>
          </a:p>
          <a:p>
            <a:pPr lvl="1"/>
            <a:r>
              <a:rPr lang="en-US" sz="2000">
                <a:solidFill>
                  <a:schemeClr val="accent1"/>
                </a:solidFill>
                <a:latin typeface="Arial"/>
                <a:cs typeface="Arial"/>
              </a:rPr>
              <a:t>Lens/Sensor</a:t>
            </a:r>
            <a:endParaRPr lang="en-US" sz="2000">
              <a:solidFill>
                <a:schemeClr val="accent1"/>
              </a:solidFill>
            </a:endParaRPr>
          </a:p>
          <a:p>
            <a:pPr lvl="1"/>
            <a:r>
              <a:rPr lang="en-US" sz="2000">
                <a:solidFill>
                  <a:schemeClr val="accent1"/>
                </a:solidFill>
                <a:latin typeface="Arial"/>
                <a:cs typeface="Arial"/>
              </a:rPr>
              <a:t>Thermal camera or temperature probe</a:t>
            </a:r>
          </a:p>
          <a:p>
            <a:r>
              <a:rPr lang="en-US" sz="2800">
                <a:latin typeface="Arial"/>
                <a:cs typeface="Arial"/>
              </a:rPr>
              <a:t>Test Procedure Overview:</a:t>
            </a:r>
          </a:p>
          <a:p>
            <a:pPr lvl="1"/>
            <a:r>
              <a:rPr lang="en-US" sz="2000">
                <a:solidFill>
                  <a:schemeClr val="accent1"/>
                </a:solidFill>
                <a:latin typeface="Arial"/>
                <a:cs typeface="Arial"/>
              </a:rPr>
              <a:t>Heat iMagpie at room temperature until steady state</a:t>
            </a:r>
          </a:p>
          <a:p>
            <a:pPr lvl="1"/>
            <a:r>
              <a:rPr lang="en-US" sz="2000">
                <a:solidFill>
                  <a:schemeClr val="accent1"/>
                </a:solidFill>
                <a:latin typeface="Arial"/>
                <a:cs typeface="Arial"/>
              </a:rPr>
              <a:t>Measure optics temperatures</a:t>
            </a:r>
          </a:p>
          <a:p>
            <a:pPr lvl="1"/>
            <a:r>
              <a:rPr lang="en-US" sz="2000">
                <a:solidFill>
                  <a:schemeClr val="accent1"/>
                </a:solidFill>
                <a:latin typeface="Arial"/>
                <a:cs typeface="Arial"/>
              </a:rPr>
              <a:t>Compare to modeling </a:t>
            </a:r>
          </a:p>
          <a:p>
            <a:pPr lvl="1"/>
            <a:r>
              <a:rPr lang="en-US" sz="2000">
                <a:latin typeface="Arial"/>
                <a:cs typeface="Arial"/>
              </a:rPr>
              <a:t>Repeat outdoors in colder temps</a:t>
            </a:r>
          </a:p>
          <a:p>
            <a:r>
              <a:rPr lang="en-US" sz="2800">
                <a:latin typeface="Arial"/>
                <a:cs typeface="Arial"/>
              </a:rPr>
              <a:t>Results:</a:t>
            </a:r>
          </a:p>
          <a:p>
            <a:pPr lvl="1"/>
            <a:r>
              <a:rPr lang="en-US" sz="2000">
                <a:latin typeface="Arial"/>
                <a:cs typeface="Arial"/>
              </a:rPr>
              <a:t>Thermal profiling of system</a:t>
            </a:r>
          </a:p>
          <a:p>
            <a:pPr lvl="1"/>
            <a:r>
              <a:rPr lang="en-US" sz="2000">
                <a:solidFill>
                  <a:schemeClr val="accent1"/>
                </a:solidFill>
                <a:latin typeface="Arial"/>
                <a:cs typeface="Arial"/>
              </a:rPr>
              <a:t>Heating system verification</a:t>
            </a:r>
          </a:p>
          <a:p>
            <a:pPr lvl="1"/>
            <a:endParaRPr lang="en-US" sz="2400">
              <a:solidFill>
                <a:schemeClr val="accent1"/>
              </a:solidFill>
              <a:latin typeface="Arial"/>
              <a:cs typeface="Arial"/>
            </a:endParaRPr>
          </a:p>
        </p:txBody>
      </p:sp>
      <p:graphicFrame>
        <p:nvGraphicFramePr>
          <p:cNvPr id="4" name="Table 4">
            <a:extLst>
              <a:ext uri="{FF2B5EF4-FFF2-40B4-BE49-F238E27FC236}">
                <a16:creationId xmlns:a16="http://schemas.microsoft.com/office/drawing/2014/main" id="{A6DA68B6-A52B-436C-BAC1-A58FF2A4E87C}"/>
              </a:ext>
            </a:extLst>
          </p:cNvPr>
          <p:cNvGraphicFramePr>
            <a:graphicFrameLocks noGrp="1"/>
          </p:cNvGraphicFramePr>
          <p:nvPr>
            <p:extLst>
              <p:ext uri="{D42A27DB-BD31-4B8C-83A1-F6EECF244321}">
                <p14:modId xmlns:p14="http://schemas.microsoft.com/office/powerpoint/2010/main" val="4218684801"/>
              </p:ext>
            </p:extLst>
          </p:nvPr>
        </p:nvGraphicFramePr>
        <p:xfrm>
          <a:off x="5998010" y="2583292"/>
          <a:ext cx="2440811" cy="1285240"/>
        </p:xfrm>
        <a:graphic>
          <a:graphicData uri="http://schemas.openxmlformats.org/drawingml/2006/table">
            <a:tbl>
              <a:tblPr firstRow="1" bandRow="1">
                <a:tableStyleId>{EB344D84-9AFB-497E-A393-DC336BA19D2E}</a:tableStyleId>
              </a:tblPr>
              <a:tblGrid>
                <a:gridCol w="2440811">
                  <a:extLst>
                    <a:ext uri="{9D8B030D-6E8A-4147-A177-3AD203B41FA5}">
                      <a16:colId xmlns:a16="http://schemas.microsoft.com/office/drawing/2014/main" val="3166810279"/>
                    </a:ext>
                  </a:extLst>
                </a:gridCol>
              </a:tblGrid>
              <a:tr h="370840">
                <a:tc>
                  <a:txBody>
                    <a:bodyPr/>
                    <a:lstStyle/>
                    <a:p>
                      <a:r>
                        <a:rPr lang="en-US">
                          <a:solidFill>
                            <a:schemeClr val="tx1"/>
                          </a:solidFill>
                        </a:rPr>
                        <a:t>Required Equipment</a:t>
                      </a:r>
                    </a:p>
                  </a:txBody>
                  <a:tcPr/>
                </a:tc>
                <a:extLst>
                  <a:ext uri="{0D108BD9-81ED-4DB2-BD59-A6C34878D82A}">
                    <a16:rowId xmlns:a16="http://schemas.microsoft.com/office/drawing/2014/main" val="2424349499"/>
                  </a:ext>
                </a:extLst>
              </a:tr>
              <a:tr h="370840">
                <a:tc>
                  <a:txBody>
                    <a:bodyPr/>
                    <a:lstStyle/>
                    <a:p>
                      <a:r>
                        <a:rPr lang="en-US"/>
                        <a:t>Sensor/Lens</a:t>
                      </a:r>
                    </a:p>
                    <a:p>
                      <a:pPr lvl="0">
                        <a:buNone/>
                      </a:pPr>
                      <a:r>
                        <a:rPr lang="en-US"/>
                        <a:t>Thermal Camera</a:t>
                      </a:r>
                    </a:p>
                    <a:p>
                      <a:pPr lvl="0">
                        <a:buNone/>
                      </a:pPr>
                      <a:r>
                        <a:rPr lang="en-US"/>
                        <a:t>Laptop</a:t>
                      </a:r>
                    </a:p>
                  </a:txBody>
                  <a:tcPr/>
                </a:tc>
                <a:extLst>
                  <a:ext uri="{0D108BD9-81ED-4DB2-BD59-A6C34878D82A}">
                    <a16:rowId xmlns:a16="http://schemas.microsoft.com/office/drawing/2014/main" val="1300542381"/>
                  </a:ext>
                </a:extLst>
              </a:tr>
            </a:tbl>
          </a:graphicData>
        </a:graphic>
      </p:graphicFrame>
      <p:graphicFrame>
        <p:nvGraphicFramePr>
          <p:cNvPr id="6" name="Table 4">
            <a:extLst>
              <a:ext uri="{FF2B5EF4-FFF2-40B4-BE49-F238E27FC236}">
                <a16:creationId xmlns:a16="http://schemas.microsoft.com/office/drawing/2014/main" id="{7F67BFEF-D54B-4A5C-A41E-77B8FDC2B7AB}"/>
              </a:ext>
            </a:extLst>
          </p:cNvPr>
          <p:cNvGraphicFramePr>
            <a:graphicFrameLocks noGrp="1"/>
          </p:cNvGraphicFramePr>
          <p:nvPr>
            <p:extLst>
              <p:ext uri="{D42A27DB-BD31-4B8C-83A1-F6EECF244321}">
                <p14:modId xmlns:p14="http://schemas.microsoft.com/office/powerpoint/2010/main" val="866969108"/>
              </p:ext>
            </p:extLst>
          </p:nvPr>
        </p:nvGraphicFramePr>
        <p:xfrm>
          <a:off x="5998010" y="1355276"/>
          <a:ext cx="2440811" cy="741680"/>
        </p:xfrm>
        <a:graphic>
          <a:graphicData uri="http://schemas.openxmlformats.org/drawingml/2006/table">
            <a:tbl>
              <a:tblPr firstRow="1" bandRow="1">
                <a:tableStyleId>{EB344D84-9AFB-497E-A393-DC336BA19D2E}</a:tableStyleId>
              </a:tblPr>
              <a:tblGrid>
                <a:gridCol w="2440811">
                  <a:extLst>
                    <a:ext uri="{9D8B030D-6E8A-4147-A177-3AD203B41FA5}">
                      <a16:colId xmlns:a16="http://schemas.microsoft.com/office/drawing/2014/main" val="3166810279"/>
                    </a:ext>
                  </a:extLst>
                </a:gridCol>
              </a:tblGrid>
              <a:tr h="370840">
                <a:tc>
                  <a:txBody>
                    <a:bodyPr/>
                    <a:lstStyle/>
                    <a:p>
                      <a:pPr lvl="0">
                        <a:buNone/>
                      </a:pPr>
                      <a:r>
                        <a:rPr lang="en-US">
                          <a:solidFill>
                            <a:schemeClr val="tx1"/>
                          </a:solidFill>
                        </a:rPr>
                        <a:t>Testing Facility</a:t>
                      </a:r>
                    </a:p>
                  </a:txBody>
                  <a:tcPr/>
                </a:tc>
                <a:extLst>
                  <a:ext uri="{0D108BD9-81ED-4DB2-BD59-A6C34878D82A}">
                    <a16:rowId xmlns:a16="http://schemas.microsoft.com/office/drawing/2014/main" val="2424349499"/>
                  </a:ext>
                </a:extLst>
              </a:tr>
              <a:tr h="370840">
                <a:tc>
                  <a:txBody>
                    <a:bodyPr/>
                    <a:lstStyle/>
                    <a:p>
                      <a:pPr lvl="0">
                        <a:buNone/>
                      </a:pPr>
                      <a:r>
                        <a:rPr lang="en-US"/>
                        <a:t>Aero Building</a:t>
                      </a:r>
                    </a:p>
                  </a:txBody>
                  <a:tcPr/>
                </a:tc>
                <a:extLst>
                  <a:ext uri="{0D108BD9-81ED-4DB2-BD59-A6C34878D82A}">
                    <a16:rowId xmlns:a16="http://schemas.microsoft.com/office/drawing/2014/main" val="1300542381"/>
                  </a:ext>
                </a:extLst>
              </a:tr>
            </a:tbl>
          </a:graphicData>
        </a:graphic>
      </p:graphicFrame>
    </p:spTree>
    <p:extLst>
      <p:ext uri="{BB962C8B-B14F-4D97-AF65-F5344CB8AC3E}">
        <p14:creationId xmlns:p14="http://schemas.microsoft.com/office/powerpoint/2010/main" val="36480366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BF4C-BCF3-4DF6-A65C-E3D62998CE70}"/>
              </a:ext>
            </a:extLst>
          </p:cNvPr>
          <p:cNvSpPr>
            <a:spLocks noGrp="1"/>
          </p:cNvSpPr>
          <p:nvPr>
            <p:ph type="title"/>
          </p:nvPr>
        </p:nvSpPr>
        <p:spPr/>
        <p:txBody>
          <a:bodyPr/>
          <a:lstStyle/>
          <a:p>
            <a:r>
              <a:rPr lang="en-US">
                <a:latin typeface="Arial"/>
                <a:cs typeface="Arial"/>
              </a:rPr>
              <a:t>Timing Testing</a:t>
            </a:r>
          </a:p>
        </p:txBody>
      </p:sp>
      <p:sp>
        <p:nvSpPr>
          <p:cNvPr id="3" name="Content Placeholder 2">
            <a:extLst>
              <a:ext uri="{FF2B5EF4-FFF2-40B4-BE49-F238E27FC236}">
                <a16:creationId xmlns:a16="http://schemas.microsoft.com/office/drawing/2014/main" id="{482D7246-2010-44D5-A17B-91CB2E092753}"/>
              </a:ext>
            </a:extLst>
          </p:cNvPr>
          <p:cNvSpPr>
            <a:spLocks noGrp="1"/>
          </p:cNvSpPr>
          <p:nvPr>
            <p:ph idx="1"/>
          </p:nvPr>
        </p:nvSpPr>
        <p:spPr/>
        <p:txBody>
          <a:bodyPr/>
          <a:lstStyle/>
          <a:p>
            <a:r>
              <a:rPr lang="en-US">
                <a:latin typeface="Arial"/>
                <a:cs typeface="Arial"/>
              </a:rPr>
              <a:t>What's being tested? </a:t>
            </a:r>
          </a:p>
          <a:p>
            <a:pPr lvl="1"/>
            <a:r>
              <a:rPr lang="en-US" sz="2400">
                <a:latin typeface="Arial"/>
                <a:cs typeface="Arial"/>
              </a:rPr>
              <a:t>Characterization of exposure timing</a:t>
            </a:r>
          </a:p>
          <a:p>
            <a:r>
              <a:rPr lang="en-US">
                <a:latin typeface="Arial"/>
                <a:cs typeface="Arial"/>
              </a:rPr>
              <a:t>Risk Reduction:</a:t>
            </a:r>
          </a:p>
          <a:p>
            <a:pPr lvl="1"/>
            <a:r>
              <a:rPr lang="en-US" sz="2400">
                <a:solidFill>
                  <a:schemeClr val="accent1"/>
                </a:solidFill>
                <a:latin typeface="Arial"/>
                <a:cs typeface="Arial"/>
              </a:rPr>
              <a:t>Ensures that iMagpie can report exposure start and stop times to 0.1 microseconds</a:t>
            </a:r>
            <a:endParaRPr lang="en-US" sz="2400">
              <a:solidFill>
                <a:schemeClr val="accent1"/>
              </a:solidFill>
            </a:endParaRPr>
          </a:p>
          <a:p>
            <a:pPr lvl="1"/>
            <a:r>
              <a:rPr lang="en-US" sz="2400">
                <a:solidFill>
                  <a:schemeClr val="accent1"/>
                </a:solidFill>
                <a:latin typeface="Arial"/>
                <a:cs typeface="Arial"/>
              </a:rPr>
              <a:t>Increases accuracy of streak data</a:t>
            </a:r>
            <a:endParaRPr lang="en-US" sz="2400">
              <a:solidFill>
                <a:schemeClr val="accent1"/>
              </a:solidFill>
            </a:endParaRPr>
          </a:p>
          <a:p>
            <a:pPr lvl="1"/>
            <a:endParaRPr lang="en-US"/>
          </a:p>
        </p:txBody>
      </p:sp>
      <p:graphicFrame>
        <p:nvGraphicFramePr>
          <p:cNvPr id="4" name="Table 4">
            <a:extLst>
              <a:ext uri="{FF2B5EF4-FFF2-40B4-BE49-F238E27FC236}">
                <a16:creationId xmlns:a16="http://schemas.microsoft.com/office/drawing/2014/main" id="{5B8E6B0E-B37D-4848-B91E-9AFAF69E1197}"/>
              </a:ext>
            </a:extLst>
          </p:cNvPr>
          <p:cNvGraphicFramePr>
            <a:graphicFrameLocks noGrp="1"/>
          </p:cNvGraphicFramePr>
          <p:nvPr>
            <p:extLst>
              <p:ext uri="{D42A27DB-BD31-4B8C-83A1-F6EECF244321}">
                <p14:modId xmlns:p14="http://schemas.microsoft.com/office/powerpoint/2010/main" val="317061360"/>
              </p:ext>
            </p:extLst>
          </p:nvPr>
        </p:nvGraphicFramePr>
        <p:xfrm>
          <a:off x="448573" y="4261449"/>
          <a:ext cx="8424975" cy="1889760"/>
        </p:xfrm>
        <a:graphic>
          <a:graphicData uri="http://schemas.openxmlformats.org/drawingml/2006/table">
            <a:tbl>
              <a:tblPr firstRow="1" bandRow="1">
                <a:tableStyleId>{EB344D84-9AFB-497E-A393-DC336BA19D2E}</a:tableStyleId>
              </a:tblPr>
              <a:tblGrid>
                <a:gridCol w="2175872">
                  <a:extLst>
                    <a:ext uri="{9D8B030D-6E8A-4147-A177-3AD203B41FA5}">
                      <a16:colId xmlns:a16="http://schemas.microsoft.com/office/drawing/2014/main" val="3594615939"/>
                    </a:ext>
                  </a:extLst>
                </a:gridCol>
                <a:gridCol w="6249103">
                  <a:extLst>
                    <a:ext uri="{9D8B030D-6E8A-4147-A177-3AD203B41FA5}">
                      <a16:colId xmlns:a16="http://schemas.microsoft.com/office/drawing/2014/main" val="4223208220"/>
                    </a:ext>
                  </a:extLst>
                </a:gridCol>
              </a:tblGrid>
              <a:tr h="457200">
                <a:tc gridSpan="2">
                  <a:txBody>
                    <a:bodyPr/>
                    <a:lstStyle/>
                    <a:p>
                      <a:r>
                        <a:rPr lang="en-US" sz="2200">
                          <a:solidFill>
                            <a:schemeClr val="tx1"/>
                          </a:solidFill>
                        </a:rPr>
                        <a:t>Relevant Requirements</a:t>
                      </a:r>
                    </a:p>
                  </a:txBody>
                  <a:tcPr/>
                </a:tc>
                <a:tc hMerge="1">
                  <a:txBody>
                    <a:bodyPr/>
                    <a:lstStyle/>
                    <a:p>
                      <a:endParaRPr lang="en-US"/>
                    </a:p>
                  </a:txBody>
                  <a:tcPr/>
                </a:tc>
                <a:extLst>
                  <a:ext uri="{0D108BD9-81ED-4DB2-BD59-A6C34878D82A}">
                    <a16:rowId xmlns:a16="http://schemas.microsoft.com/office/drawing/2014/main" val="3531996451"/>
                  </a:ext>
                </a:extLst>
              </a:tr>
              <a:tr h="370840">
                <a:tc>
                  <a:txBody>
                    <a:bodyPr/>
                    <a:lstStyle/>
                    <a:p>
                      <a:r>
                        <a:rPr lang="en-US" sz="2200"/>
                        <a:t>DR 4.1.4</a:t>
                      </a:r>
                    </a:p>
                    <a:p>
                      <a:pPr lvl="0">
                        <a:buNone/>
                      </a:pPr>
                      <a:endParaRPr lang="en-US" sz="2200"/>
                    </a:p>
                    <a:p>
                      <a:pPr lvl="0">
                        <a:buNone/>
                      </a:pPr>
                      <a:r>
                        <a:rPr lang="en-US" sz="2200"/>
                        <a:t>DR 4.1.5</a:t>
                      </a:r>
                    </a:p>
                  </a:txBody>
                  <a:tcPr/>
                </a:tc>
                <a:tc>
                  <a:txBody>
                    <a:bodyPr/>
                    <a:lstStyle/>
                    <a:p>
                      <a:r>
                        <a:rPr lang="en-US" sz="2200"/>
                        <a:t>iMagpie shall take exposures at the commanded time</a:t>
                      </a:r>
                    </a:p>
                    <a:p>
                      <a:pPr lvl="0">
                        <a:buNone/>
                      </a:pPr>
                      <a:r>
                        <a:rPr lang="en-US" sz="2200"/>
                        <a:t>iMagpie shall record the start and stop times of exposures</a:t>
                      </a:r>
                    </a:p>
                  </a:txBody>
                  <a:tcPr/>
                </a:tc>
                <a:extLst>
                  <a:ext uri="{0D108BD9-81ED-4DB2-BD59-A6C34878D82A}">
                    <a16:rowId xmlns:a16="http://schemas.microsoft.com/office/drawing/2014/main" val="2227036815"/>
                  </a:ext>
                </a:extLst>
              </a:tr>
            </a:tbl>
          </a:graphicData>
        </a:graphic>
      </p:graphicFrame>
      <p:graphicFrame>
        <p:nvGraphicFramePr>
          <p:cNvPr id="8" name="Table 8">
            <a:extLst>
              <a:ext uri="{FF2B5EF4-FFF2-40B4-BE49-F238E27FC236}">
                <a16:creationId xmlns:a16="http://schemas.microsoft.com/office/drawing/2014/main" id="{8B6C9185-4147-4EB8-961D-A90D04A088D6}"/>
              </a:ext>
            </a:extLst>
          </p:cNvPr>
          <p:cNvGraphicFramePr>
            <a:graphicFrameLocks noGrp="1"/>
          </p:cNvGraphicFramePr>
          <p:nvPr>
            <p:extLst>
              <p:ext uri="{D42A27DB-BD31-4B8C-83A1-F6EECF244321}">
                <p14:modId xmlns:p14="http://schemas.microsoft.com/office/powerpoint/2010/main" val="3836766099"/>
              </p:ext>
            </p:extLst>
          </p:nvPr>
        </p:nvGraphicFramePr>
        <p:xfrm>
          <a:off x="7075264" y="925735"/>
          <a:ext cx="1471475" cy="741680"/>
        </p:xfrm>
        <a:graphic>
          <a:graphicData uri="http://schemas.openxmlformats.org/drawingml/2006/table">
            <a:tbl>
              <a:tblPr firstRow="1" bandRow="1">
                <a:tableStyleId>{EB344D84-9AFB-497E-A393-DC336BA19D2E}</a:tableStyleId>
              </a:tblPr>
              <a:tblGrid>
                <a:gridCol w="1471475">
                  <a:extLst>
                    <a:ext uri="{9D8B030D-6E8A-4147-A177-3AD203B41FA5}">
                      <a16:colId xmlns:a16="http://schemas.microsoft.com/office/drawing/2014/main" val="2162039676"/>
                    </a:ext>
                  </a:extLst>
                </a:gridCol>
              </a:tblGrid>
              <a:tr h="370840">
                <a:tc>
                  <a:txBody>
                    <a:bodyPr/>
                    <a:lstStyle/>
                    <a:p>
                      <a:pPr algn="ctr"/>
                      <a:r>
                        <a:rPr lang="en-US">
                          <a:solidFill>
                            <a:schemeClr val="tx1"/>
                          </a:solidFill>
                        </a:rPr>
                        <a:t>Test Status</a:t>
                      </a:r>
                      <a:endParaRPr lang="en-US"/>
                    </a:p>
                  </a:txBody>
                  <a:tcPr/>
                </a:tc>
                <a:extLst>
                  <a:ext uri="{0D108BD9-81ED-4DB2-BD59-A6C34878D82A}">
                    <a16:rowId xmlns:a16="http://schemas.microsoft.com/office/drawing/2014/main" val="1253866457"/>
                  </a:ext>
                </a:extLst>
              </a:tr>
              <a:tr h="370840">
                <a:tc>
                  <a:txBody>
                    <a:bodyPr/>
                    <a:lstStyle/>
                    <a:p>
                      <a:pPr algn="ctr"/>
                      <a:r>
                        <a:rPr lang="en-US"/>
                        <a:t>Planned</a:t>
                      </a:r>
                    </a:p>
                  </a:txBody>
                  <a:tcPr/>
                </a:tc>
                <a:extLst>
                  <a:ext uri="{0D108BD9-81ED-4DB2-BD59-A6C34878D82A}">
                    <a16:rowId xmlns:a16="http://schemas.microsoft.com/office/drawing/2014/main" val="2582739342"/>
                  </a:ext>
                </a:extLst>
              </a:tr>
            </a:tbl>
          </a:graphicData>
        </a:graphic>
      </p:graphicFrame>
    </p:spTree>
    <p:extLst>
      <p:ext uri="{BB962C8B-B14F-4D97-AF65-F5344CB8AC3E}">
        <p14:creationId xmlns:p14="http://schemas.microsoft.com/office/powerpoint/2010/main" val="26799533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C86D-06DC-460A-ADE5-782064C22C19}"/>
              </a:ext>
            </a:extLst>
          </p:cNvPr>
          <p:cNvSpPr>
            <a:spLocks noGrp="1"/>
          </p:cNvSpPr>
          <p:nvPr>
            <p:ph type="title"/>
          </p:nvPr>
        </p:nvSpPr>
        <p:spPr/>
        <p:txBody>
          <a:bodyPr/>
          <a:lstStyle/>
          <a:p>
            <a:r>
              <a:rPr lang="en-US">
                <a:latin typeface="Arial"/>
                <a:cs typeface="Arial"/>
              </a:rPr>
              <a:t>Timing Testing (Cont.)</a:t>
            </a:r>
            <a:endParaRPr lang="en-US"/>
          </a:p>
        </p:txBody>
      </p:sp>
      <p:sp>
        <p:nvSpPr>
          <p:cNvPr id="3" name="Content Placeholder 2">
            <a:extLst>
              <a:ext uri="{FF2B5EF4-FFF2-40B4-BE49-F238E27FC236}">
                <a16:creationId xmlns:a16="http://schemas.microsoft.com/office/drawing/2014/main" id="{03D5617A-F0AF-4276-AFF6-3B8D1BD11125}"/>
              </a:ext>
            </a:extLst>
          </p:cNvPr>
          <p:cNvSpPr>
            <a:spLocks noGrp="1"/>
          </p:cNvSpPr>
          <p:nvPr>
            <p:ph idx="1"/>
          </p:nvPr>
        </p:nvSpPr>
        <p:spPr>
          <a:xfrm>
            <a:off x="109044" y="902257"/>
            <a:ext cx="5786014" cy="5195949"/>
          </a:xfrm>
        </p:spPr>
        <p:txBody>
          <a:bodyPr/>
          <a:lstStyle/>
          <a:p>
            <a:r>
              <a:rPr lang="en-US" sz="2400">
                <a:latin typeface="Arial"/>
                <a:cs typeface="Arial"/>
              </a:rPr>
              <a:t>Test Fixtures:</a:t>
            </a:r>
            <a:endParaRPr lang="en-US" sz="2400"/>
          </a:p>
          <a:p>
            <a:pPr lvl="1"/>
            <a:r>
              <a:rPr lang="en-US" sz="1800">
                <a:solidFill>
                  <a:schemeClr val="accent1"/>
                </a:solidFill>
                <a:latin typeface="Arial"/>
                <a:cs typeface="Arial"/>
              </a:rPr>
              <a:t>FPGA With 10bit LED counting ability</a:t>
            </a:r>
          </a:p>
          <a:p>
            <a:pPr lvl="1"/>
            <a:r>
              <a:rPr lang="en-US" sz="1800">
                <a:solidFill>
                  <a:schemeClr val="accent1"/>
                </a:solidFill>
                <a:latin typeface="Arial"/>
                <a:cs typeface="Arial"/>
              </a:rPr>
              <a:t>Raspberry Pi with GSM</a:t>
            </a:r>
          </a:p>
          <a:p>
            <a:r>
              <a:rPr lang="en-US" sz="2400">
                <a:latin typeface="Arial"/>
                <a:cs typeface="Arial"/>
              </a:rPr>
              <a:t>Test Procedure Overview:</a:t>
            </a:r>
          </a:p>
          <a:p>
            <a:pPr lvl="1"/>
            <a:r>
              <a:rPr lang="en-US" sz="1800">
                <a:solidFill>
                  <a:schemeClr val="accent1"/>
                </a:solidFill>
                <a:latin typeface="Arial"/>
                <a:cs typeface="Arial"/>
              </a:rPr>
              <a:t>Rasp. Pi records GPS time </a:t>
            </a:r>
          </a:p>
          <a:p>
            <a:pPr lvl="1"/>
            <a:r>
              <a:rPr lang="en-US" sz="1800">
                <a:solidFill>
                  <a:schemeClr val="accent1"/>
                </a:solidFill>
                <a:latin typeface="Arial"/>
                <a:cs typeface="Arial"/>
              </a:rPr>
              <a:t>Rasp. Pi sends exposure command to camera</a:t>
            </a:r>
          </a:p>
          <a:p>
            <a:pPr lvl="1"/>
            <a:r>
              <a:rPr lang="en-US" sz="1800">
                <a:solidFill>
                  <a:schemeClr val="accent1"/>
                </a:solidFill>
                <a:latin typeface="Arial"/>
                <a:cs typeface="Arial"/>
              </a:rPr>
              <a:t>Rasp. Pi records GPS time</a:t>
            </a:r>
          </a:p>
          <a:p>
            <a:pPr lvl="1"/>
            <a:r>
              <a:rPr lang="en-US" sz="1800">
                <a:solidFill>
                  <a:schemeClr val="accent1"/>
                </a:solidFill>
                <a:latin typeface="Arial"/>
                <a:cs typeface="Arial"/>
              </a:rPr>
              <a:t>Rasp. Pi sends start command to FPGA</a:t>
            </a:r>
          </a:p>
          <a:p>
            <a:pPr lvl="1"/>
            <a:r>
              <a:rPr lang="en-US" sz="1800">
                <a:solidFill>
                  <a:schemeClr val="accent1"/>
                </a:solidFill>
                <a:latin typeface="Arial"/>
                <a:cs typeface="Arial"/>
              </a:rPr>
              <a:t>FPGA begins to count on LEDs</a:t>
            </a:r>
          </a:p>
          <a:p>
            <a:pPr lvl="1"/>
            <a:r>
              <a:rPr lang="en-US" sz="1800">
                <a:solidFill>
                  <a:schemeClr val="accent1"/>
                </a:solidFill>
                <a:latin typeface="Arial"/>
                <a:cs typeface="Arial"/>
              </a:rPr>
              <a:t>Camera takes exposure of LEDs</a:t>
            </a:r>
          </a:p>
          <a:p>
            <a:pPr lvl="1"/>
            <a:r>
              <a:rPr lang="en-US" sz="1800">
                <a:solidFill>
                  <a:schemeClr val="accent1"/>
                </a:solidFill>
                <a:latin typeface="Arial"/>
                <a:cs typeface="Arial"/>
              </a:rPr>
              <a:t>LEDs along with GPS timestamps reveal exposure delay</a:t>
            </a:r>
          </a:p>
          <a:p>
            <a:r>
              <a:rPr lang="en-US" sz="2400">
                <a:latin typeface="Arial"/>
                <a:cs typeface="Arial"/>
              </a:rPr>
              <a:t>Results:</a:t>
            </a:r>
          </a:p>
          <a:p>
            <a:pPr lvl="1"/>
            <a:r>
              <a:rPr lang="en-US" sz="1800">
                <a:solidFill>
                  <a:schemeClr val="accent1"/>
                </a:solidFill>
                <a:latin typeface="Arial"/>
                <a:cs typeface="Arial"/>
              </a:rPr>
              <a:t>Start and stop times of exposure precisely known (exposure duration assumed accurate)</a:t>
            </a:r>
          </a:p>
          <a:p>
            <a:pPr lvl="1"/>
            <a:endParaRPr lang="en-US" sz="2400">
              <a:solidFill>
                <a:schemeClr val="accent1"/>
              </a:solidFill>
              <a:latin typeface="Arial"/>
              <a:cs typeface="Arial"/>
            </a:endParaRPr>
          </a:p>
        </p:txBody>
      </p:sp>
      <p:graphicFrame>
        <p:nvGraphicFramePr>
          <p:cNvPr id="4" name="Table 4">
            <a:extLst>
              <a:ext uri="{FF2B5EF4-FFF2-40B4-BE49-F238E27FC236}">
                <a16:creationId xmlns:a16="http://schemas.microsoft.com/office/drawing/2014/main" id="{A6DA68B6-A52B-436C-BAC1-A58FF2A4E87C}"/>
              </a:ext>
            </a:extLst>
          </p:cNvPr>
          <p:cNvGraphicFramePr>
            <a:graphicFrameLocks noGrp="1"/>
          </p:cNvGraphicFramePr>
          <p:nvPr>
            <p:extLst>
              <p:ext uri="{D42A27DB-BD31-4B8C-83A1-F6EECF244321}">
                <p14:modId xmlns:p14="http://schemas.microsoft.com/office/powerpoint/2010/main" val="1777666271"/>
              </p:ext>
            </p:extLst>
          </p:nvPr>
        </p:nvGraphicFramePr>
        <p:xfrm>
          <a:off x="5998010" y="2583292"/>
          <a:ext cx="2440811" cy="1833880"/>
        </p:xfrm>
        <a:graphic>
          <a:graphicData uri="http://schemas.openxmlformats.org/drawingml/2006/table">
            <a:tbl>
              <a:tblPr firstRow="1" bandRow="1">
                <a:tableStyleId>{EB344D84-9AFB-497E-A393-DC336BA19D2E}</a:tableStyleId>
              </a:tblPr>
              <a:tblGrid>
                <a:gridCol w="2440811">
                  <a:extLst>
                    <a:ext uri="{9D8B030D-6E8A-4147-A177-3AD203B41FA5}">
                      <a16:colId xmlns:a16="http://schemas.microsoft.com/office/drawing/2014/main" val="3166810279"/>
                    </a:ext>
                  </a:extLst>
                </a:gridCol>
              </a:tblGrid>
              <a:tr h="370840">
                <a:tc>
                  <a:txBody>
                    <a:bodyPr/>
                    <a:lstStyle/>
                    <a:p>
                      <a:r>
                        <a:rPr lang="en-US">
                          <a:solidFill>
                            <a:schemeClr val="tx1"/>
                          </a:solidFill>
                        </a:rPr>
                        <a:t>Required Equipment</a:t>
                      </a:r>
                    </a:p>
                  </a:txBody>
                  <a:tcPr/>
                </a:tc>
                <a:extLst>
                  <a:ext uri="{0D108BD9-81ED-4DB2-BD59-A6C34878D82A}">
                    <a16:rowId xmlns:a16="http://schemas.microsoft.com/office/drawing/2014/main" val="2424349499"/>
                  </a:ext>
                </a:extLst>
              </a:tr>
              <a:tr h="370840">
                <a:tc>
                  <a:txBody>
                    <a:bodyPr/>
                    <a:lstStyle/>
                    <a:p>
                      <a:r>
                        <a:rPr lang="en-US"/>
                        <a:t>Sensor/Lens</a:t>
                      </a:r>
                    </a:p>
                    <a:p>
                      <a:pPr lvl="0">
                        <a:buNone/>
                      </a:pPr>
                      <a:r>
                        <a:rPr lang="en-US"/>
                        <a:t>Timing Circuit</a:t>
                      </a:r>
                    </a:p>
                    <a:p>
                      <a:pPr lvl="0">
                        <a:buNone/>
                      </a:pPr>
                      <a:r>
                        <a:rPr lang="en-US"/>
                        <a:t>Raspberry Pi</a:t>
                      </a:r>
                    </a:p>
                    <a:p>
                      <a:pPr lvl="0">
                        <a:buNone/>
                      </a:pPr>
                      <a:r>
                        <a:rPr lang="en-US"/>
                        <a:t>GSM</a:t>
                      </a:r>
                    </a:p>
                    <a:p>
                      <a:pPr lvl="0">
                        <a:buNone/>
                      </a:pPr>
                      <a:r>
                        <a:rPr lang="en-US"/>
                        <a:t>Waveform Generator</a:t>
                      </a:r>
                    </a:p>
                  </a:txBody>
                  <a:tcPr/>
                </a:tc>
                <a:extLst>
                  <a:ext uri="{0D108BD9-81ED-4DB2-BD59-A6C34878D82A}">
                    <a16:rowId xmlns:a16="http://schemas.microsoft.com/office/drawing/2014/main" val="1300542381"/>
                  </a:ext>
                </a:extLst>
              </a:tr>
            </a:tbl>
          </a:graphicData>
        </a:graphic>
      </p:graphicFrame>
      <p:graphicFrame>
        <p:nvGraphicFramePr>
          <p:cNvPr id="6" name="Table 4">
            <a:extLst>
              <a:ext uri="{FF2B5EF4-FFF2-40B4-BE49-F238E27FC236}">
                <a16:creationId xmlns:a16="http://schemas.microsoft.com/office/drawing/2014/main" id="{7F67BFEF-D54B-4A5C-A41E-77B8FDC2B7AB}"/>
              </a:ext>
            </a:extLst>
          </p:cNvPr>
          <p:cNvGraphicFramePr>
            <a:graphicFrameLocks noGrp="1"/>
          </p:cNvGraphicFramePr>
          <p:nvPr>
            <p:extLst>
              <p:ext uri="{D42A27DB-BD31-4B8C-83A1-F6EECF244321}">
                <p14:modId xmlns:p14="http://schemas.microsoft.com/office/powerpoint/2010/main" val="3574415435"/>
              </p:ext>
            </p:extLst>
          </p:nvPr>
        </p:nvGraphicFramePr>
        <p:xfrm>
          <a:off x="5998010" y="1355276"/>
          <a:ext cx="2440811" cy="741680"/>
        </p:xfrm>
        <a:graphic>
          <a:graphicData uri="http://schemas.openxmlformats.org/drawingml/2006/table">
            <a:tbl>
              <a:tblPr firstRow="1" bandRow="1">
                <a:tableStyleId>{EB344D84-9AFB-497E-A393-DC336BA19D2E}</a:tableStyleId>
              </a:tblPr>
              <a:tblGrid>
                <a:gridCol w="2440811">
                  <a:extLst>
                    <a:ext uri="{9D8B030D-6E8A-4147-A177-3AD203B41FA5}">
                      <a16:colId xmlns:a16="http://schemas.microsoft.com/office/drawing/2014/main" val="3166810279"/>
                    </a:ext>
                  </a:extLst>
                </a:gridCol>
              </a:tblGrid>
              <a:tr h="370840">
                <a:tc>
                  <a:txBody>
                    <a:bodyPr/>
                    <a:lstStyle/>
                    <a:p>
                      <a:pPr lvl="0">
                        <a:buNone/>
                      </a:pPr>
                      <a:r>
                        <a:rPr lang="en-US">
                          <a:solidFill>
                            <a:schemeClr val="tx1"/>
                          </a:solidFill>
                        </a:rPr>
                        <a:t>Testing Facility</a:t>
                      </a:r>
                    </a:p>
                  </a:txBody>
                  <a:tcPr/>
                </a:tc>
                <a:extLst>
                  <a:ext uri="{0D108BD9-81ED-4DB2-BD59-A6C34878D82A}">
                    <a16:rowId xmlns:a16="http://schemas.microsoft.com/office/drawing/2014/main" val="2424349499"/>
                  </a:ext>
                </a:extLst>
              </a:tr>
              <a:tr h="370840">
                <a:tc>
                  <a:txBody>
                    <a:bodyPr/>
                    <a:lstStyle/>
                    <a:p>
                      <a:pPr lvl="0">
                        <a:buNone/>
                      </a:pPr>
                      <a:r>
                        <a:rPr lang="en-US"/>
                        <a:t>Electronics Lab</a:t>
                      </a:r>
                    </a:p>
                  </a:txBody>
                  <a:tcPr/>
                </a:tc>
                <a:extLst>
                  <a:ext uri="{0D108BD9-81ED-4DB2-BD59-A6C34878D82A}">
                    <a16:rowId xmlns:a16="http://schemas.microsoft.com/office/drawing/2014/main" val="1300542381"/>
                  </a:ext>
                </a:extLst>
              </a:tr>
            </a:tbl>
          </a:graphicData>
        </a:graphic>
      </p:graphicFrame>
    </p:spTree>
    <p:extLst>
      <p:ext uri="{BB962C8B-B14F-4D97-AF65-F5344CB8AC3E}">
        <p14:creationId xmlns:p14="http://schemas.microsoft.com/office/powerpoint/2010/main" val="41784884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535E-1E7F-436B-B5DF-7C5BA819FAC5}"/>
              </a:ext>
            </a:extLst>
          </p:cNvPr>
          <p:cNvSpPr>
            <a:spLocks noGrp="1"/>
          </p:cNvSpPr>
          <p:nvPr>
            <p:ph type="title"/>
          </p:nvPr>
        </p:nvSpPr>
        <p:spPr/>
        <p:txBody>
          <a:bodyPr/>
          <a:lstStyle/>
          <a:p>
            <a:r>
              <a:rPr lang="en-US"/>
              <a:t>Timing Testing (Cont.)</a:t>
            </a:r>
          </a:p>
        </p:txBody>
      </p:sp>
      <p:pic>
        <p:nvPicPr>
          <p:cNvPr id="7" name="Picture 6" descr="A person in a dark room&#10;&#10;Description automatically generated">
            <a:extLst>
              <a:ext uri="{FF2B5EF4-FFF2-40B4-BE49-F238E27FC236}">
                <a16:creationId xmlns:a16="http://schemas.microsoft.com/office/drawing/2014/main" id="{50B94667-88D1-4E54-B135-6BE6B9802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75" y="1342663"/>
            <a:ext cx="8544019" cy="4971330"/>
          </a:xfrm>
          <a:prstGeom prst="rect">
            <a:avLst/>
          </a:prstGeom>
        </p:spPr>
      </p:pic>
    </p:spTree>
    <p:extLst>
      <p:ext uri="{BB962C8B-B14F-4D97-AF65-F5344CB8AC3E}">
        <p14:creationId xmlns:p14="http://schemas.microsoft.com/office/powerpoint/2010/main" val="30723888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4BBA-45FE-4593-A493-EBD7517DC996}"/>
              </a:ext>
            </a:extLst>
          </p:cNvPr>
          <p:cNvSpPr>
            <a:spLocks noGrp="1"/>
          </p:cNvSpPr>
          <p:nvPr>
            <p:ph type="title"/>
          </p:nvPr>
        </p:nvSpPr>
        <p:spPr/>
        <p:txBody>
          <a:bodyPr/>
          <a:lstStyle/>
          <a:p>
            <a:r>
              <a:rPr lang="en-US">
                <a:latin typeface="Arial"/>
                <a:cs typeface="Arial"/>
              </a:rPr>
              <a:t>Communications System Test</a:t>
            </a:r>
            <a:endParaRPr lang="en-US"/>
          </a:p>
        </p:txBody>
      </p:sp>
      <p:sp>
        <p:nvSpPr>
          <p:cNvPr id="5" name="Content Placeholder 2">
            <a:extLst>
              <a:ext uri="{FF2B5EF4-FFF2-40B4-BE49-F238E27FC236}">
                <a16:creationId xmlns:a16="http://schemas.microsoft.com/office/drawing/2014/main" id="{B08A9EC1-43B3-435B-8451-10D47F83E297}"/>
              </a:ext>
            </a:extLst>
          </p:cNvPr>
          <p:cNvSpPr>
            <a:spLocks noGrp="1"/>
          </p:cNvSpPr>
          <p:nvPr>
            <p:ph idx="1"/>
          </p:nvPr>
        </p:nvSpPr>
        <p:spPr>
          <a:xfrm>
            <a:off x="164478" y="926146"/>
            <a:ext cx="8818269" cy="5195949"/>
          </a:xfrm>
        </p:spPr>
        <p:txBody>
          <a:bodyPr/>
          <a:lstStyle/>
          <a:p>
            <a:r>
              <a:rPr lang="en-US" sz="2400">
                <a:latin typeface="Arial"/>
                <a:cs typeface="Arial"/>
              </a:rPr>
              <a:t>What's being tested? </a:t>
            </a:r>
          </a:p>
          <a:p>
            <a:pPr lvl="1"/>
            <a:r>
              <a:rPr lang="en-US" sz="2400">
                <a:latin typeface="Arial"/>
                <a:cs typeface="Arial"/>
              </a:rPr>
              <a:t>SMS Send/Receive</a:t>
            </a:r>
            <a:endParaRPr lang="en-US" sz="2400"/>
          </a:p>
          <a:p>
            <a:pPr lvl="1"/>
            <a:r>
              <a:rPr lang="en-US" sz="2400">
                <a:latin typeface="Arial"/>
                <a:cs typeface="Arial"/>
              </a:rPr>
              <a:t>Status Report</a:t>
            </a:r>
          </a:p>
          <a:p>
            <a:r>
              <a:rPr lang="en-US" sz="2400">
                <a:latin typeface="Arial"/>
                <a:cs typeface="Arial"/>
              </a:rPr>
              <a:t>How is it tested?</a:t>
            </a:r>
            <a:endParaRPr lang="en-US" sz="2400">
              <a:solidFill>
                <a:srgbClr val="000000"/>
              </a:solidFill>
            </a:endParaRPr>
          </a:p>
          <a:p>
            <a:pPr lvl="1"/>
            <a:r>
              <a:rPr lang="en-US" sz="2400">
                <a:latin typeface="Arial"/>
                <a:cs typeface="Arial"/>
              </a:rPr>
              <a:t>Send/Receive sample SMS to/from outside device</a:t>
            </a:r>
            <a:endParaRPr lang="en-US" sz="2400"/>
          </a:p>
          <a:p>
            <a:pPr lvl="1"/>
            <a:r>
              <a:rPr lang="en-US" sz="2400">
                <a:latin typeface="Arial"/>
                <a:cs typeface="Arial"/>
              </a:rPr>
              <a:t>Check Status Report info against known info</a:t>
            </a:r>
            <a:endParaRPr lang="en-US" sz="2400"/>
          </a:p>
          <a:p>
            <a:pPr lvl="1"/>
            <a:endParaRPr lang="en-US"/>
          </a:p>
        </p:txBody>
      </p:sp>
      <p:graphicFrame>
        <p:nvGraphicFramePr>
          <p:cNvPr id="7" name="Table 4">
            <a:extLst>
              <a:ext uri="{FF2B5EF4-FFF2-40B4-BE49-F238E27FC236}">
                <a16:creationId xmlns:a16="http://schemas.microsoft.com/office/drawing/2014/main" id="{B0D6C6C0-1D2A-4115-8371-9A002123ECF9}"/>
              </a:ext>
            </a:extLst>
          </p:cNvPr>
          <p:cNvGraphicFramePr>
            <a:graphicFrameLocks noGrp="1"/>
          </p:cNvGraphicFramePr>
          <p:nvPr>
            <p:extLst>
              <p:ext uri="{D42A27DB-BD31-4B8C-83A1-F6EECF244321}">
                <p14:modId xmlns:p14="http://schemas.microsoft.com/office/powerpoint/2010/main" val="2528580919"/>
              </p:ext>
            </p:extLst>
          </p:nvPr>
        </p:nvGraphicFramePr>
        <p:xfrm>
          <a:off x="546715" y="4213738"/>
          <a:ext cx="8053794" cy="1280160"/>
        </p:xfrm>
        <a:graphic>
          <a:graphicData uri="http://schemas.openxmlformats.org/drawingml/2006/table">
            <a:tbl>
              <a:tblPr firstRow="1" bandRow="1">
                <a:tableStyleId>{EB344D84-9AFB-497E-A393-DC336BA19D2E}</a:tableStyleId>
              </a:tblPr>
              <a:tblGrid>
                <a:gridCol w="2080009">
                  <a:extLst>
                    <a:ext uri="{9D8B030D-6E8A-4147-A177-3AD203B41FA5}">
                      <a16:colId xmlns:a16="http://schemas.microsoft.com/office/drawing/2014/main" val="3594615939"/>
                    </a:ext>
                  </a:extLst>
                </a:gridCol>
                <a:gridCol w="5973785">
                  <a:extLst>
                    <a:ext uri="{9D8B030D-6E8A-4147-A177-3AD203B41FA5}">
                      <a16:colId xmlns:a16="http://schemas.microsoft.com/office/drawing/2014/main" val="4223208220"/>
                    </a:ext>
                  </a:extLst>
                </a:gridCol>
              </a:tblGrid>
              <a:tr h="370840">
                <a:tc gridSpan="2">
                  <a:txBody>
                    <a:bodyPr/>
                    <a:lstStyle/>
                    <a:p>
                      <a:r>
                        <a:rPr lang="en-US" sz="2200">
                          <a:solidFill>
                            <a:schemeClr val="tx1"/>
                          </a:solidFill>
                        </a:rPr>
                        <a:t>Relevant Requirements</a:t>
                      </a:r>
                    </a:p>
                  </a:txBody>
                  <a:tcPr/>
                </a:tc>
                <a:tc hMerge="1">
                  <a:txBody>
                    <a:bodyPr/>
                    <a:lstStyle/>
                    <a:p>
                      <a:endParaRPr lang="en-US"/>
                    </a:p>
                  </a:txBody>
                  <a:tcPr/>
                </a:tc>
                <a:extLst>
                  <a:ext uri="{0D108BD9-81ED-4DB2-BD59-A6C34878D82A}">
                    <a16:rowId xmlns:a16="http://schemas.microsoft.com/office/drawing/2014/main" val="3531996451"/>
                  </a:ext>
                </a:extLst>
              </a:tr>
              <a:tr h="370840">
                <a:tc>
                  <a:txBody>
                    <a:bodyPr/>
                    <a:lstStyle/>
                    <a:p>
                      <a:pPr lvl="0">
                        <a:buNone/>
                      </a:pPr>
                      <a:r>
                        <a:rPr lang="en-US" sz="2200"/>
                        <a:t>DR 6.1</a:t>
                      </a:r>
                    </a:p>
                  </a:txBody>
                  <a:tcPr/>
                </a:tc>
                <a:tc>
                  <a:txBody>
                    <a:bodyPr/>
                    <a:lstStyle/>
                    <a:p>
                      <a:pPr lvl="0">
                        <a:buNone/>
                      </a:pPr>
                      <a:r>
                        <a:rPr lang="en-US" sz="2200" u="none" strike="noStrike" noProof="0"/>
                        <a:t>Receive Task requirement</a:t>
                      </a:r>
                      <a:endParaRPr lang="en-US" sz="2200" b="0" i="0" u="none" strike="noStrike" noProof="0"/>
                    </a:p>
                  </a:txBody>
                  <a:tcPr/>
                </a:tc>
                <a:extLst>
                  <a:ext uri="{0D108BD9-81ED-4DB2-BD59-A6C34878D82A}">
                    <a16:rowId xmlns:a16="http://schemas.microsoft.com/office/drawing/2014/main" val="2227036815"/>
                  </a:ext>
                </a:extLst>
              </a:tr>
              <a:tr h="370839">
                <a:tc>
                  <a:txBody>
                    <a:bodyPr/>
                    <a:lstStyle/>
                    <a:p>
                      <a:pPr lvl="0">
                        <a:buNone/>
                      </a:pPr>
                      <a:r>
                        <a:rPr lang="en-US" sz="2200"/>
                        <a:t>DR 6.2</a:t>
                      </a:r>
                    </a:p>
                  </a:txBody>
                  <a:tcPr/>
                </a:tc>
                <a:tc>
                  <a:txBody>
                    <a:bodyPr/>
                    <a:lstStyle/>
                    <a:p>
                      <a:pPr lvl="0">
                        <a:buNone/>
                      </a:pPr>
                      <a:r>
                        <a:rPr lang="en-US" sz="2200" u="none" strike="noStrike" noProof="0"/>
                        <a:t>Send data requirement</a:t>
                      </a:r>
                      <a:endParaRPr lang="en-US" sz="2200" b="0" i="0" u="none" strike="noStrike" noProof="0"/>
                    </a:p>
                  </a:txBody>
                  <a:tcPr/>
                </a:tc>
                <a:extLst>
                  <a:ext uri="{0D108BD9-81ED-4DB2-BD59-A6C34878D82A}">
                    <a16:rowId xmlns:a16="http://schemas.microsoft.com/office/drawing/2014/main" val="2468715371"/>
                  </a:ext>
                </a:extLst>
              </a:tr>
            </a:tbl>
          </a:graphicData>
        </a:graphic>
      </p:graphicFrame>
      <p:graphicFrame>
        <p:nvGraphicFramePr>
          <p:cNvPr id="9" name="Table 8">
            <a:extLst>
              <a:ext uri="{FF2B5EF4-FFF2-40B4-BE49-F238E27FC236}">
                <a16:creationId xmlns:a16="http://schemas.microsoft.com/office/drawing/2014/main" id="{9FB56CDC-D95F-44BA-9E77-BD04B71FCDD3}"/>
              </a:ext>
            </a:extLst>
          </p:cNvPr>
          <p:cNvGraphicFramePr>
            <a:graphicFrameLocks noGrp="1"/>
          </p:cNvGraphicFramePr>
          <p:nvPr/>
        </p:nvGraphicFramePr>
        <p:xfrm>
          <a:off x="7064939" y="810719"/>
          <a:ext cx="1847518" cy="741680"/>
        </p:xfrm>
        <a:graphic>
          <a:graphicData uri="http://schemas.openxmlformats.org/drawingml/2006/table">
            <a:tbl>
              <a:tblPr firstRow="1" bandRow="1">
                <a:tableStyleId>{EB344D84-9AFB-497E-A393-DC336BA19D2E}</a:tableStyleId>
              </a:tblPr>
              <a:tblGrid>
                <a:gridCol w="1847518">
                  <a:extLst>
                    <a:ext uri="{9D8B030D-6E8A-4147-A177-3AD203B41FA5}">
                      <a16:colId xmlns:a16="http://schemas.microsoft.com/office/drawing/2014/main" val="2162039676"/>
                    </a:ext>
                  </a:extLst>
                </a:gridCol>
              </a:tblGrid>
              <a:tr h="370840">
                <a:tc>
                  <a:txBody>
                    <a:bodyPr/>
                    <a:lstStyle/>
                    <a:p>
                      <a:pPr algn="ctr"/>
                      <a:r>
                        <a:rPr lang="en-US">
                          <a:solidFill>
                            <a:schemeClr val="tx1"/>
                          </a:solidFill>
                        </a:rPr>
                        <a:t>Test Status</a:t>
                      </a:r>
                      <a:endParaRPr lang="en-US"/>
                    </a:p>
                  </a:txBody>
                  <a:tcPr/>
                </a:tc>
                <a:extLst>
                  <a:ext uri="{0D108BD9-81ED-4DB2-BD59-A6C34878D82A}">
                    <a16:rowId xmlns:a16="http://schemas.microsoft.com/office/drawing/2014/main" val="1253866457"/>
                  </a:ext>
                </a:extLst>
              </a:tr>
              <a:tr h="370840">
                <a:tc>
                  <a:txBody>
                    <a:bodyPr/>
                    <a:lstStyle/>
                    <a:p>
                      <a:pPr algn="ctr"/>
                      <a:r>
                        <a:rPr lang="en-US"/>
                        <a:t>In Progress</a:t>
                      </a:r>
                    </a:p>
                  </a:txBody>
                  <a:tcPr/>
                </a:tc>
                <a:extLst>
                  <a:ext uri="{0D108BD9-81ED-4DB2-BD59-A6C34878D82A}">
                    <a16:rowId xmlns:a16="http://schemas.microsoft.com/office/drawing/2014/main" val="2582739342"/>
                  </a:ext>
                </a:extLst>
              </a:tr>
            </a:tbl>
          </a:graphicData>
        </a:graphic>
      </p:graphicFrame>
      <p:graphicFrame>
        <p:nvGraphicFramePr>
          <p:cNvPr id="6" name="Table 5">
            <a:extLst>
              <a:ext uri="{FF2B5EF4-FFF2-40B4-BE49-F238E27FC236}">
                <a16:creationId xmlns:a16="http://schemas.microsoft.com/office/drawing/2014/main" id="{F62BF4D3-B7F7-4D4C-A6BA-41FEF690C9C5}"/>
              </a:ext>
            </a:extLst>
          </p:cNvPr>
          <p:cNvGraphicFramePr>
            <a:graphicFrameLocks noGrp="1"/>
          </p:cNvGraphicFramePr>
          <p:nvPr/>
        </p:nvGraphicFramePr>
        <p:xfrm>
          <a:off x="5340759" y="811083"/>
          <a:ext cx="1847518" cy="745060"/>
        </p:xfrm>
        <a:graphic>
          <a:graphicData uri="http://schemas.openxmlformats.org/drawingml/2006/table">
            <a:tbl>
              <a:tblPr firstRow="1" bandRow="1">
                <a:tableStyleId>{EB344D84-9AFB-497E-A393-DC336BA19D2E}</a:tableStyleId>
              </a:tblPr>
              <a:tblGrid>
                <a:gridCol w="1847518">
                  <a:extLst>
                    <a:ext uri="{9D8B030D-6E8A-4147-A177-3AD203B41FA5}">
                      <a16:colId xmlns:a16="http://schemas.microsoft.com/office/drawing/2014/main" val="2162039676"/>
                    </a:ext>
                  </a:extLst>
                </a:gridCol>
              </a:tblGrid>
              <a:tr h="374220">
                <a:tc>
                  <a:txBody>
                    <a:bodyPr/>
                    <a:lstStyle/>
                    <a:p>
                      <a:pPr algn="ctr"/>
                      <a:r>
                        <a:rPr lang="en-US">
                          <a:solidFill>
                            <a:schemeClr val="tx1"/>
                          </a:solidFill>
                        </a:rPr>
                        <a:t>Test Location</a:t>
                      </a:r>
                      <a:endParaRPr lang="en-US"/>
                    </a:p>
                  </a:txBody>
                  <a:tcPr/>
                </a:tc>
                <a:extLst>
                  <a:ext uri="{0D108BD9-81ED-4DB2-BD59-A6C34878D82A}">
                    <a16:rowId xmlns:a16="http://schemas.microsoft.com/office/drawing/2014/main" val="1253866457"/>
                  </a:ext>
                </a:extLst>
              </a:tr>
              <a:tr h="370840">
                <a:tc>
                  <a:txBody>
                    <a:bodyPr/>
                    <a:lstStyle/>
                    <a:p>
                      <a:pPr algn="ctr"/>
                      <a:r>
                        <a:rPr lang="en-US"/>
                        <a:t>Aero 140</a:t>
                      </a:r>
                    </a:p>
                  </a:txBody>
                  <a:tcPr/>
                </a:tc>
                <a:extLst>
                  <a:ext uri="{0D108BD9-81ED-4DB2-BD59-A6C34878D82A}">
                    <a16:rowId xmlns:a16="http://schemas.microsoft.com/office/drawing/2014/main" val="2582739342"/>
                  </a:ext>
                </a:extLst>
              </a:tr>
            </a:tbl>
          </a:graphicData>
        </a:graphic>
      </p:graphicFrame>
    </p:spTree>
    <p:extLst>
      <p:ext uri="{BB962C8B-B14F-4D97-AF65-F5344CB8AC3E}">
        <p14:creationId xmlns:p14="http://schemas.microsoft.com/office/powerpoint/2010/main" val="1613972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0FB6-6E50-4C76-905C-A16515290F01}"/>
              </a:ext>
            </a:extLst>
          </p:cNvPr>
          <p:cNvSpPr>
            <a:spLocks noGrp="1"/>
          </p:cNvSpPr>
          <p:nvPr>
            <p:ph type="ctrTitle"/>
          </p:nvPr>
        </p:nvSpPr>
        <p:spPr/>
        <p:txBody>
          <a:bodyPr/>
          <a:lstStyle/>
          <a:p>
            <a:r>
              <a:rPr lang="en-US">
                <a:latin typeface="Arial"/>
                <a:cs typeface="Arial"/>
              </a:rPr>
              <a:t>Electronics Schematics Backup</a:t>
            </a:r>
            <a:endParaRPr lang="en-US"/>
          </a:p>
        </p:txBody>
      </p:sp>
      <p:sp>
        <p:nvSpPr>
          <p:cNvPr id="3" name="Subtitle 2">
            <a:extLst>
              <a:ext uri="{FF2B5EF4-FFF2-40B4-BE49-F238E27FC236}">
                <a16:creationId xmlns:a16="http://schemas.microsoft.com/office/drawing/2014/main" id="{E8A8FB38-30F6-4E81-92E7-AADB2865BD7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72349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9C58A-49EC-48F8-AA9D-A2C344086EB2}"/>
              </a:ext>
            </a:extLst>
          </p:cNvPr>
          <p:cNvSpPr>
            <a:spLocks noGrp="1"/>
          </p:cNvSpPr>
          <p:nvPr>
            <p:ph type="title"/>
          </p:nvPr>
        </p:nvSpPr>
        <p:spPr/>
        <p:txBody>
          <a:bodyPr/>
          <a:lstStyle/>
          <a:p>
            <a:r>
              <a:rPr lang="en-US">
                <a:latin typeface="Arial"/>
                <a:cs typeface="Arial"/>
              </a:rPr>
              <a:t>Electronic Schematic</a:t>
            </a:r>
            <a:endParaRPr lang="en-US"/>
          </a:p>
        </p:txBody>
      </p:sp>
      <p:pic>
        <p:nvPicPr>
          <p:cNvPr id="4" name="Picture 4" descr="A close up of a map&#10;&#10;Description generated with high confidence">
            <a:extLst>
              <a:ext uri="{FF2B5EF4-FFF2-40B4-BE49-F238E27FC236}">
                <a16:creationId xmlns:a16="http://schemas.microsoft.com/office/drawing/2014/main" id="{04BC67CC-E424-4E81-8860-D80083D6F728}"/>
              </a:ext>
            </a:extLst>
          </p:cNvPr>
          <p:cNvPicPr>
            <a:picLocks noGrp="1" noChangeAspect="1"/>
          </p:cNvPicPr>
          <p:nvPr>
            <p:ph idx="1"/>
          </p:nvPr>
        </p:nvPicPr>
        <p:blipFill>
          <a:blip r:embed="rId2"/>
          <a:stretch>
            <a:fillRect/>
          </a:stretch>
        </p:blipFill>
        <p:spPr>
          <a:xfrm>
            <a:off x="647650" y="1005129"/>
            <a:ext cx="7851759" cy="5195949"/>
          </a:xfrm>
        </p:spPr>
      </p:pic>
    </p:spTree>
    <p:extLst>
      <p:ext uri="{BB962C8B-B14F-4D97-AF65-F5344CB8AC3E}">
        <p14:creationId xmlns:p14="http://schemas.microsoft.com/office/powerpoint/2010/main" val="1859219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1113-997C-4ED2-8A71-F50CEAC6F6AE}"/>
              </a:ext>
            </a:extLst>
          </p:cNvPr>
          <p:cNvSpPr>
            <a:spLocks noGrp="1"/>
          </p:cNvSpPr>
          <p:nvPr>
            <p:ph type="title"/>
          </p:nvPr>
        </p:nvSpPr>
        <p:spPr/>
        <p:txBody>
          <a:bodyPr/>
          <a:lstStyle/>
          <a:p>
            <a:r>
              <a:rPr lang="en-US">
                <a:latin typeface="Arial"/>
                <a:cs typeface="Arial"/>
              </a:rPr>
              <a:t>Electronic Schematic (cont.)</a:t>
            </a:r>
            <a:endParaRPr lang="en-US" b="0"/>
          </a:p>
        </p:txBody>
      </p:sp>
      <p:pic>
        <p:nvPicPr>
          <p:cNvPr id="4" name="Picture 4" descr="A screenshot of a cell phone&#10;&#10;Description generated with very high confidence">
            <a:extLst>
              <a:ext uri="{FF2B5EF4-FFF2-40B4-BE49-F238E27FC236}">
                <a16:creationId xmlns:a16="http://schemas.microsoft.com/office/drawing/2014/main" id="{DBFE1108-5898-4EC1-AF75-C448AE4328C0}"/>
              </a:ext>
            </a:extLst>
          </p:cNvPr>
          <p:cNvPicPr>
            <a:picLocks noGrp="1" noChangeAspect="1"/>
          </p:cNvPicPr>
          <p:nvPr>
            <p:ph idx="1"/>
          </p:nvPr>
        </p:nvPicPr>
        <p:blipFill>
          <a:blip r:embed="rId2"/>
          <a:stretch>
            <a:fillRect/>
          </a:stretch>
        </p:blipFill>
        <p:spPr>
          <a:xfrm>
            <a:off x="487359" y="1196961"/>
            <a:ext cx="8220299" cy="5195949"/>
          </a:xfrm>
        </p:spPr>
      </p:pic>
    </p:spTree>
    <p:extLst>
      <p:ext uri="{BB962C8B-B14F-4D97-AF65-F5344CB8AC3E}">
        <p14:creationId xmlns:p14="http://schemas.microsoft.com/office/powerpoint/2010/main" val="8068148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1113-997C-4ED2-8A71-F50CEAC6F6AE}"/>
              </a:ext>
            </a:extLst>
          </p:cNvPr>
          <p:cNvSpPr>
            <a:spLocks noGrp="1"/>
          </p:cNvSpPr>
          <p:nvPr>
            <p:ph type="title"/>
          </p:nvPr>
        </p:nvSpPr>
        <p:spPr/>
        <p:txBody>
          <a:bodyPr/>
          <a:lstStyle/>
          <a:p>
            <a:r>
              <a:rPr lang="en-US">
                <a:latin typeface="Arial"/>
                <a:cs typeface="Arial"/>
              </a:rPr>
              <a:t>Electronic Schematic (cont.)</a:t>
            </a:r>
            <a:endParaRPr lang="en-US" b="0"/>
          </a:p>
        </p:txBody>
      </p:sp>
      <p:pic>
        <p:nvPicPr>
          <p:cNvPr id="4" name="Picture 4" descr="A close up of text on a white background&#10;&#10;Description generated with very high confidence">
            <a:extLst>
              <a:ext uri="{FF2B5EF4-FFF2-40B4-BE49-F238E27FC236}">
                <a16:creationId xmlns:a16="http://schemas.microsoft.com/office/drawing/2014/main" id="{AA8A9A69-0833-4D80-9047-0A6491A18DE2}"/>
              </a:ext>
            </a:extLst>
          </p:cNvPr>
          <p:cNvPicPr>
            <a:picLocks noGrp="1" noChangeAspect="1"/>
          </p:cNvPicPr>
          <p:nvPr>
            <p:ph idx="1"/>
          </p:nvPr>
        </p:nvPicPr>
        <p:blipFill>
          <a:blip r:embed="rId2"/>
          <a:stretch>
            <a:fillRect/>
          </a:stretch>
        </p:blipFill>
        <p:spPr>
          <a:xfrm>
            <a:off x="188374" y="1467491"/>
            <a:ext cx="8818269" cy="4654890"/>
          </a:xfrm>
        </p:spPr>
      </p:pic>
    </p:spTree>
    <p:extLst>
      <p:ext uri="{BB962C8B-B14F-4D97-AF65-F5344CB8AC3E}">
        <p14:creationId xmlns:p14="http://schemas.microsoft.com/office/powerpoint/2010/main" val="255204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4837C-90E4-544C-B633-853938AC2E35}"/>
              </a:ext>
            </a:extLst>
          </p:cNvPr>
          <p:cNvSpPr>
            <a:spLocks noGrp="1"/>
          </p:cNvSpPr>
          <p:nvPr>
            <p:ph type="title"/>
          </p:nvPr>
        </p:nvSpPr>
        <p:spPr/>
        <p:txBody>
          <a:bodyPr/>
          <a:lstStyle/>
          <a:p>
            <a:r>
              <a:rPr lang="en-US"/>
              <a:t>Functional Block Diagram</a:t>
            </a:r>
          </a:p>
        </p:txBody>
      </p:sp>
      <p:pic>
        <p:nvPicPr>
          <p:cNvPr id="7" name="Picture 6">
            <a:extLst>
              <a:ext uri="{FF2B5EF4-FFF2-40B4-BE49-F238E27FC236}">
                <a16:creationId xmlns:a16="http://schemas.microsoft.com/office/drawing/2014/main" id="{FCF517EE-24CF-B641-8BCD-04C0126EA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92" y="874517"/>
            <a:ext cx="7711381" cy="5700914"/>
          </a:xfrm>
          <a:prstGeom prst="rect">
            <a:avLst/>
          </a:prstGeom>
        </p:spPr>
      </p:pic>
      <p:pic>
        <p:nvPicPr>
          <p:cNvPr id="9" name="Picture 8">
            <a:extLst>
              <a:ext uri="{FF2B5EF4-FFF2-40B4-BE49-F238E27FC236}">
                <a16:creationId xmlns:a16="http://schemas.microsoft.com/office/drawing/2014/main" id="{29F2DEB4-54F8-4341-993D-2C40A0274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292" y="874517"/>
            <a:ext cx="7711381" cy="5700914"/>
          </a:xfrm>
          <a:prstGeom prst="rect">
            <a:avLst/>
          </a:prstGeom>
        </p:spPr>
      </p:pic>
      <p:pic>
        <p:nvPicPr>
          <p:cNvPr id="11" name="Picture 10">
            <a:extLst>
              <a:ext uri="{FF2B5EF4-FFF2-40B4-BE49-F238E27FC236}">
                <a16:creationId xmlns:a16="http://schemas.microsoft.com/office/drawing/2014/main" id="{53CB4FE9-3716-B64C-A32B-4BE9B10D7A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292" y="874517"/>
            <a:ext cx="7711381" cy="5700914"/>
          </a:xfrm>
          <a:prstGeom prst="rect">
            <a:avLst/>
          </a:prstGeom>
        </p:spPr>
      </p:pic>
      <p:pic>
        <p:nvPicPr>
          <p:cNvPr id="13" name="Picture 12">
            <a:extLst>
              <a:ext uri="{FF2B5EF4-FFF2-40B4-BE49-F238E27FC236}">
                <a16:creationId xmlns:a16="http://schemas.microsoft.com/office/drawing/2014/main" id="{C465E3DA-C03F-3D46-A88B-05B9E34BAB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292" y="874517"/>
            <a:ext cx="7711381" cy="5700914"/>
          </a:xfrm>
          <a:prstGeom prst="rect">
            <a:avLst/>
          </a:prstGeom>
        </p:spPr>
      </p:pic>
      <p:pic>
        <p:nvPicPr>
          <p:cNvPr id="15" name="Picture 14">
            <a:extLst>
              <a:ext uri="{FF2B5EF4-FFF2-40B4-BE49-F238E27FC236}">
                <a16:creationId xmlns:a16="http://schemas.microsoft.com/office/drawing/2014/main" id="{557DAE68-1D1F-7A4A-ABAC-E77B20C613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292" y="874517"/>
            <a:ext cx="7711381" cy="5700914"/>
          </a:xfrm>
          <a:prstGeom prst="rect">
            <a:avLst/>
          </a:prstGeom>
        </p:spPr>
      </p:pic>
      <p:pic>
        <p:nvPicPr>
          <p:cNvPr id="17" name="Picture 16">
            <a:extLst>
              <a:ext uri="{FF2B5EF4-FFF2-40B4-BE49-F238E27FC236}">
                <a16:creationId xmlns:a16="http://schemas.microsoft.com/office/drawing/2014/main" id="{1227BB4C-2050-6345-A7C9-47364391A9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292" y="874517"/>
            <a:ext cx="7711381" cy="5700914"/>
          </a:xfrm>
          <a:prstGeom prst="rect">
            <a:avLst/>
          </a:prstGeom>
        </p:spPr>
      </p:pic>
      <p:pic>
        <p:nvPicPr>
          <p:cNvPr id="6" name="Picture 5">
            <a:extLst>
              <a:ext uri="{FF2B5EF4-FFF2-40B4-BE49-F238E27FC236}">
                <a16:creationId xmlns:a16="http://schemas.microsoft.com/office/drawing/2014/main" id="{1BFE0A09-0404-417B-A4D1-D4AC66A5EE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937" y="874995"/>
            <a:ext cx="7710090" cy="5699959"/>
          </a:xfrm>
          <a:prstGeom prst="rect">
            <a:avLst/>
          </a:prstGeom>
        </p:spPr>
      </p:pic>
      <p:pic>
        <p:nvPicPr>
          <p:cNvPr id="8" name="Picture 7">
            <a:extLst>
              <a:ext uri="{FF2B5EF4-FFF2-40B4-BE49-F238E27FC236}">
                <a16:creationId xmlns:a16="http://schemas.microsoft.com/office/drawing/2014/main" id="{49517773-7206-4B78-9405-C6CD168CE9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937" y="874995"/>
            <a:ext cx="7710090" cy="5699959"/>
          </a:xfrm>
          <a:prstGeom prst="rect">
            <a:avLst/>
          </a:prstGeom>
        </p:spPr>
      </p:pic>
      <p:pic>
        <p:nvPicPr>
          <p:cNvPr id="10" name="Picture 9">
            <a:extLst>
              <a:ext uri="{FF2B5EF4-FFF2-40B4-BE49-F238E27FC236}">
                <a16:creationId xmlns:a16="http://schemas.microsoft.com/office/drawing/2014/main" id="{A47F6432-D7AE-4BCA-9763-CB29C50A25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938" y="874995"/>
            <a:ext cx="7710089" cy="5699958"/>
          </a:xfrm>
          <a:prstGeom prst="rect">
            <a:avLst/>
          </a:prstGeom>
        </p:spPr>
      </p:pic>
    </p:spTree>
    <p:extLst>
      <p:ext uri="{BB962C8B-B14F-4D97-AF65-F5344CB8AC3E}">
        <p14:creationId xmlns:p14="http://schemas.microsoft.com/office/powerpoint/2010/main" val="32297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1113-997C-4ED2-8A71-F50CEAC6F6AE}"/>
              </a:ext>
            </a:extLst>
          </p:cNvPr>
          <p:cNvSpPr>
            <a:spLocks noGrp="1"/>
          </p:cNvSpPr>
          <p:nvPr>
            <p:ph type="title"/>
          </p:nvPr>
        </p:nvSpPr>
        <p:spPr/>
        <p:txBody>
          <a:bodyPr/>
          <a:lstStyle/>
          <a:p>
            <a:r>
              <a:rPr lang="en-US">
                <a:latin typeface="Arial"/>
                <a:cs typeface="Arial"/>
              </a:rPr>
              <a:t>Electronic Schematic (cont.)</a:t>
            </a:r>
            <a:endParaRPr lang="en-US" b="0"/>
          </a:p>
        </p:txBody>
      </p:sp>
      <p:pic>
        <p:nvPicPr>
          <p:cNvPr id="4" name="Picture 4" descr="A close up of a map&#10;&#10;Description generated with very high confidence">
            <a:extLst>
              <a:ext uri="{FF2B5EF4-FFF2-40B4-BE49-F238E27FC236}">
                <a16:creationId xmlns:a16="http://schemas.microsoft.com/office/drawing/2014/main" id="{6276323F-45EC-46D0-BAEE-ACB7B34D9467}"/>
              </a:ext>
            </a:extLst>
          </p:cNvPr>
          <p:cNvPicPr>
            <a:picLocks noGrp="1" noChangeAspect="1"/>
          </p:cNvPicPr>
          <p:nvPr>
            <p:ph idx="1"/>
          </p:nvPr>
        </p:nvPicPr>
        <p:blipFill>
          <a:blip r:embed="rId2"/>
          <a:stretch>
            <a:fillRect/>
          </a:stretch>
        </p:blipFill>
        <p:spPr>
          <a:xfrm>
            <a:off x="2519989" y="1196961"/>
            <a:ext cx="4155039" cy="5195949"/>
          </a:xfrm>
        </p:spPr>
      </p:pic>
    </p:spTree>
    <p:extLst>
      <p:ext uri="{BB962C8B-B14F-4D97-AF65-F5344CB8AC3E}">
        <p14:creationId xmlns:p14="http://schemas.microsoft.com/office/powerpoint/2010/main" val="23844405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1113-997C-4ED2-8A71-F50CEAC6F6AE}"/>
              </a:ext>
            </a:extLst>
          </p:cNvPr>
          <p:cNvSpPr>
            <a:spLocks noGrp="1"/>
          </p:cNvSpPr>
          <p:nvPr>
            <p:ph type="title"/>
          </p:nvPr>
        </p:nvSpPr>
        <p:spPr/>
        <p:txBody>
          <a:bodyPr/>
          <a:lstStyle/>
          <a:p>
            <a:r>
              <a:rPr lang="en-US">
                <a:latin typeface="Arial"/>
                <a:cs typeface="Arial"/>
              </a:rPr>
              <a:t>Electronic Schematic (cont.)</a:t>
            </a:r>
            <a:endParaRPr lang="en-US" b="0"/>
          </a:p>
        </p:txBody>
      </p:sp>
      <p:pic>
        <p:nvPicPr>
          <p:cNvPr id="4" name="Picture 4" descr="A close up of text on a white background&#10;&#10;Description generated with high confidence">
            <a:extLst>
              <a:ext uri="{FF2B5EF4-FFF2-40B4-BE49-F238E27FC236}">
                <a16:creationId xmlns:a16="http://schemas.microsoft.com/office/drawing/2014/main" id="{59AD0B38-AB86-4913-904E-9C1E378F4C21}"/>
              </a:ext>
            </a:extLst>
          </p:cNvPr>
          <p:cNvPicPr>
            <a:picLocks noGrp="1" noChangeAspect="1"/>
          </p:cNvPicPr>
          <p:nvPr>
            <p:ph idx="1"/>
          </p:nvPr>
        </p:nvPicPr>
        <p:blipFill>
          <a:blip r:embed="rId2"/>
          <a:stretch>
            <a:fillRect/>
          </a:stretch>
        </p:blipFill>
        <p:spPr>
          <a:xfrm>
            <a:off x="2404967" y="1196961"/>
            <a:ext cx="4385082" cy="5195949"/>
          </a:xfrm>
        </p:spPr>
      </p:pic>
    </p:spTree>
    <p:extLst>
      <p:ext uri="{BB962C8B-B14F-4D97-AF65-F5344CB8AC3E}">
        <p14:creationId xmlns:p14="http://schemas.microsoft.com/office/powerpoint/2010/main" val="22620698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1113-997C-4ED2-8A71-F50CEAC6F6AE}"/>
              </a:ext>
            </a:extLst>
          </p:cNvPr>
          <p:cNvSpPr>
            <a:spLocks noGrp="1"/>
          </p:cNvSpPr>
          <p:nvPr>
            <p:ph type="title"/>
          </p:nvPr>
        </p:nvSpPr>
        <p:spPr/>
        <p:txBody>
          <a:bodyPr/>
          <a:lstStyle/>
          <a:p>
            <a:r>
              <a:rPr lang="en-US">
                <a:latin typeface="Arial"/>
                <a:cs typeface="Arial"/>
              </a:rPr>
              <a:t>Electronic Schematic (cont.)</a:t>
            </a:r>
            <a:endParaRPr lang="en-US" b="0"/>
          </a:p>
        </p:txBody>
      </p:sp>
      <p:pic>
        <p:nvPicPr>
          <p:cNvPr id="4" name="Picture 4" descr="A close up of text on a white background&#10;&#10;Description generated with very high confidence">
            <a:extLst>
              <a:ext uri="{FF2B5EF4-FFF2-40B4-BE49-F238E27FC236}">
                <a16:creationId xmlns:a16="http://schemas.microsoft.com/office/drawing/2014/main" id="{B0BF1E8F-F6EE-43E1-B0F3-0E8FD7ADC934}"/>
              </a:ext>
            </a:extLst>
          </p:cNvPr>
          <p:cNvPicPr>
            <a:picLocks noGrp="1" noChangeAspect="1"/>
          </p:cNvPicPr>
          <p:nvPr>
            <p:ph idx="1"/>
          </p:nvPr>
        </p:nvPicPr>
        <p:blipFill>
          <a:blip r:embed="rId2"/>
          <a:stretch>
            <a:fillRect/>
          </a:stretch>
        </p:blipFill>
        <p:spPr>
          <a:xfrm>
            <a:off x="3363355" y="1196961"/>
            <a:ext cx="2468307" cy="5195949"/>
          </a:xfrm>
        </p:spPr>
      </p:pic>
    </p:spTree>
    <p:extLst>
      <p:ext uri="{BB962C8B-B14F-4D97-AF65-F5344CB8AC3E}">
        <p14:creationId xmlns:p14="http://schemas.microsoft.com/office/powerpoint/2010/main" val="33269861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1113-997C-4ED2-8A71-F50CEAC6F6AE}"/>
              </a:ext>
            </a:extLst>
          </p:cNvPr>
          <p:cNvSpPr>
            <a:spLocks noGrp="1"/>
          </p:cNvSpPr>
          <p:nvPr>
            <p:ph type="title"/>
          </p:nvPr>
        </p:nvSpPr>
        <p:spPr/>
        <p:txBody>
          <a:bodyPr/>
          <a:lstStyle/>
          <a:p>
            <a:r>
              <a:rPr lang="en-US">
                <a:latin typeface="Arial"/>
                <a:cs typeface="Arial"/>
              </a:rPr>
              <a:t>Electronic Schematic (cont.)</a:t>
            </a:r>
            <a:endParaRPr lang="en-US" b="0"/>
          </a:p>
        </p:txBody>
      </p:sp>
      <p:pic>
        <p:nvPicPr>
          <p:cNvPr id="4" name="Picture 4" descr="A close up of a logo&#10;&#10;Description generated with very high confidence">
            <a:extLst>
              <a:ext uri="{FF2B5EF4-FFF2-40B4-BE49-F238E27FC236}">
                <a16:creationId xmlns:a16="http://schemas.microsoft.com/office/drawing/2014/main" id="{DE95A3CC-4899-46FF-A7DF-25F8996A0ECF}"/>
              </a:ext>
            </a:extLst>
          </p:cNvPr>
          <p:cNvPicPr>
            <a:picLocks noGrp="1" noChangeAspect="1"/>
          </p:cNvPicPr>
          <p:nvPr>
            <p:ph idx="1"/>
          </p:nvPr>
        </p:nvPicPr>
        <p:blipFill>
          <a:blip r:embed="rId2"/>
          <a:stretch>
            <a:fillRect/>
          </a:stretch>
        </p:blipFill>
        <p:spPr>
          <a:xfrm>
            <a:off x="188374" y="2353414"/>
            <a:ext cx="8818269" cy="2883043"/>
          </a:xfrm>
        </p:spPr>
      </p:pic>
    </p:spTree>
    <p:extLst>
      <p:ext uri="{BB962C8B-B14F-4D97-AF65-F5344CB8AC3E}">
        <p14:creationId xmlns:p14="http://schemas.microsoft.com/office/powerpoint/2010/main" val="30508518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1113-997C-4ED2-8A71-F50CEAC6F6AE}"/>
              </a:ext>
            </a:extLst>
          </p:cNvPr>
          <p:cNvSpPr>
            <a:spLocks noGrp="1"/>
          </p:cNvSpPr>
          <p:nvPr>
            <p:ph type="title"/>
          </p:nvPr>
        </p:nvSpPr>
        <p:spPr/>
        <p:txBody>
          <a:bodyPr/>
          <a:lstStyle/>
          <a:p>
            <a:r>
              <a:rPr lang="en-US">
                <a:latin typeface="Arial"/>
                <a:cs typeface="Arial"/>
              </a:rPr>
              <a:t>Electronic Schematic (cont.)</a:t>
            </a:r>
            <a:endParaRPr lang="en-US" b="0"/>
          </a:p>
        </p:txBody>
      </p:sp>
      <p:pic>
        <p:nvPicPr>
          <p:cNvPr id="4" name="Picture 4" descr="A close up of a map&#10;&#10;Description generated with very high confidence">
            <a:extLst>
              <a:ext uri="{FF2B5EF4-FFF2-40B4-BE49-F238E27FC236}">
                <a16:creationId xmlns:a16="http://schemas.microsoft.com/office/drawing/2014/main" id="{BC18ED24-F05A-4E0E-9A7F-F632F6A4F1F9}"/>
              </a:ext>
            </a:extLst>
          </p:cNvPr>
          <p:cNvPicPr>
            <a:picLocks noGrp="1" noChangeAspect="1"/>
          </p:cNvPicPr>
          <p:nvPr>
            <p:ph idx="1"/>
          </p:nvPr>
        </p:nvPicPr>
        <p:blipFill>
          <a:blip r:embed="rId2"/>
          <a:stretch>
            <a:fillRect/>
          </a:stretch>
        </p:blipFill>
        <p:spPr>
          <a:xfrm>
            <a:off x="2888315" y="1196961"/>
            <a:ext cx="3418387" cy="5195949"/>
          </a:xfrm>
        </p:spPr>
      </p:pic>
    </p:spTree>
    <p:extLst>
      <p:ext uri="{BB962C8B-B14F-4D97-AF65-F5344CB8AC3E}">
        <p14:creationId xmlns:p14="http://schemas.microsoft.com/office/powerpoint/2010/main" val="12032084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654B-621F-4896-8237-34B5C5B3D6BB}"/>
              </a:ext>
            </a:extLst>
          </p:cNvPr>
          <p:cNvSpPr>
            <a:spLocks noGrp="1"/>
          </p:cNvSpPr>
          <p:nvPr>
            <p:ph type="title"/>
          </p:nvPr>
        </p:nvSpPr>
        <p:spPr/>
        <p:txBody>
          <a:bodyPr/>
          <a:lstStyle/>
          <a:p>
            <a:r>
              <a:rPr lang="en-US">
                <a:latin typeface="Arial"/>
                <a:cs typeface="Arial"/>
              </a:rPr>
              <a:t>Battery Charger IC Schematic</a:t>
            </a:r>
            <a:endParaRPr lang="en-US"/>
          </a:p>
        </p:txBody>
      </p:sp>
      <p:pic>
        <p:nvPicPr>
          <p:cNvPr id="4" name="Picture 4" descr="A close up of a map&#10;&#10;Description generated with very high confidence">
            <a:extLst>
              <a:ext uri="{FF2B5EF4-FFF2-40B4-BE49-F238E27FC236}">
                <a16:creationId xmlns:a16="http://schemas.microsoft.com/office/drawing/2014/main" id="{222DDC5F-E803-4568-BE55-D8540640974F}"/>
              </a:ext>
            </a:extLst>
          </p:cNvPr>
          <p:cNvPicPr>
            <a:picLocks noGrp="1" noChangeAspect="1"/>
          </p:cNvPicPr>
          <p:nvPr>
            <p:ph idx="1"/>
          </p:nvPr>
        </p:nvPicPr>
        <p:blipFill>
          <a:blip r:embed="rId2"/>
          <a:stretch>
            <a:fillRect/>
          </a:stretch>
        </p:blipFill>
        <p:spPr>
          <a:xfrm>
            <a:off x="711175" y="870390"/>
            <a:ext cx="7837981" cy="5800105"/>
          </a:xfrm>
        </p:spPr>
      </p:pic>
    </p:spTree>
    <p:extLst>
      <p:ext uri="{BB962C8B-B14F-4D97-AF65-F5344CB8AC3E}">
        <p14:creationId xmlns:p14="http://schemas.microsoft.com/office/powerpoint/2010/main" val="10594354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256B-7EFF-47B9-88B4-7D7B20EEF877}"/>
              </a:ext>
            </a:extLst>
          </p:cNvPr>
          <p:cNvSpPr>
            <a:spLocks noGrp="1"/>
          </p:cNvSpPr>
          <p:nvPr>
            <p:ph type="title"/>
          </p:nvPr>
        </p:nvSpPr>
        <p:spPr>
          <a:xfrm>
            <a:off x="235469" y="343994"/>
            <a:ext cx="8676988" cy="466725"/>
          </a:xfrm>
        </p:spPr>
        <p:txBody>
          <a:bodyPr/>
          <a:lstStyle/>
          <a:p>
            <a:r>
              <a:rPr lang="en-US">
                <a:latin typeface="Arial"/>
                <a:cs typeface="Arial"/>
              </a:rPr>
              <a:t>Apparent Magnitude</a:t>
            </a:r>
            <a:endParaRPr lang="en-US"/>
          </a:p>
        </p:txBody>
      </p:sp>
      <p:sp>
        <p:nvSpPr>
          <p:cNvPr id="3" name="Content Placeholder 2">
            <a:extLst>
              <a:ext uri="{FF2B5EF4-FFF2-40B4-BE49-F238E27FC236}">
                <a16:creationId xmlns:a16="http://schemas.microsoft.com/office/drawing/2014/main" id="{936A7A71-39C1-4D1F-A470-0E08F52D8263}"/>
              </a:ext>
            </a:extLst>
          </p:cNvPr>
          <p:cNvSpPr>
            <a:spLocks noGrp="1"/>
          </p:cNvSpPr>
          <p:nvPr>
            <p:ph idx="1"/>
          </p:nvPr>
        </p:nvSpPr>
        <p:spPr>
          <a:xfrm>
            <a:off x="162866" y="1120790"/>
            <a:ext cx="8818269" cy="2143406"/>
          </a:xfrm>
        </p:spPr>
        <p:txBody>
          <a:bodyPr/>
          <a:lstStyle/>
          <a:p>
            <a:r>
              <a:rPr lang="en-US" sz="2800">
                <a:latin typeface="Arial"/>
                <a:cs typeface="Arial"/>
              </a:rPr>
              <a:t>Measure of objects brightness as seen from Earth</a:t>
            </a:r>
          </a:p>
          <a:p>
            <a:pPr lvl="1"/>
            <a:r>
              <a:rPr lang="en-US" sz="2400">
                <a:latin typeface="Arial"/>
                <a:cs typeface="Arial"/>
              </a:rPr>
              <a:t>Reverse logarithmic scale</a:t>
            </a:r>
          </a:p>
          <a:p>
            <a:pPr lvl="1"/>
            <a:r>
              <a:rPr lang="en-US" sz="2400">
                <a:latin typeface="Arial"/>
                <a:cs typeface="Arial"/>
              </a:rPr>
              <a:t>Magnitude of 5 greater = brightness 100 times dimmer</a:t>
            </a:r>
          </a:p>
          <a:p>
            <a:pPr lvl="1"/>
            <a:r>
              <a:rPr lang="en-US" sz="2400">
                <a:latin typeface="Arial"/>
                <a:cs typeface="Arial"/>
              </a:rPr>
              <a:t>Magnitude 13 is ~400 times dimmer than naked eye limit</a:t>
            </a:r>
            <a:endParaRPr lang="en-US" sz="2400"/>
          </a:p>
        </p:txBody>
      </p:sp>
      <p:pic>
        <p:nvPicPr>
          <p:cNvPr id="5" name="Picture 4">
            <a:extLst>
              <a:ext uri="{FF2B5EF4-FFF2-40B4-BE49-F238E27FC236}">
                <a16:creationId xmlns:a16="http://schemas.microsoft.com/office/drawing/2014/main" id="{83A793A6-5F27-5D43-B1B1-E1E6D03A8197}"/>
              </a:ext>
            </a:extLst>
          </p:cNvPr>
          <p:cNvPicPr>
            <a:picLocks noChangeAspect="1"/>
          </p:cNvPicPr>
          <p:nvPr/>
        </p:nvPicPr>
        <p:blipFill rotWithShape="1">
          <a:blip r:embed="rId3">
            <a:extLst>
              <a:ext uri="{28A0092B-C50C-407E-A947-70E740481C1C}">
                <a14:useLocalDpi xmlns:a14="http://schemas.microsoft.com/office/drawing/2010/main" val="0"/>
              </a:ext>
            </a:extLst>
          </a:blip>
          <a:srcRect t="9677"/>
          <a:stretch/>
        </p:blipFill>
        <p:spPr>
          <a:xfrm>
            <a:off x="344467" y="4072270"/>
            <a:ext cx="8263680" cy="2009551"/>
          </a:xfrm>
          <a:prstGeom prst="rect">
            <a:avLst/>
          </a:prstGeom>
        </p:spPr>
      </p:pic>
      <p:sp>
        <p:nvSpPr>
          <p:cNvPr id="13" name="Down Arrow 12">
            <a:extLst>
              <a:ext uri="{FF2B5EF4-FFF2-40B4-BE49-F238E27FC236}">
                <a16:creationId xmlns:a16="http://schemas.microsoft.com/office/drawing/2014/main" id="{3C9EF74B-8F25-0A4D-AA20-4E1960C031F6}"/>
              </a:ext>
            </a:extLst>
          </p:cNvPr>
          <p:cNvSpPr/>
          <p:nvPr/>
        </p:nvSpPr>
        <p:spPr bwMode="auto">
          <a:xfrm>
            <a:off x="3062176" y="3636336"/>
            <a:ext cx="148856" cy="89313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14" name="TextBox 13">
            <a:extLst>
              <a:ext uri="{FF2B5EF4-FFF2-40B4-BE49-F238E27FC236}">
                <a16:creationId xmlns:a16="http://schemas.microsoft.com/office/drawing/2014/main" id="{9F503D83-A423-F94D-8763-006FB03ED42A}"/>
              </a:ext>
            </a:extLst>
          </p:cNvPr>
          <p:cNvSpPr txBox="1"/>
          <p:nvPr/>
        </p:nvSpPr>
        <p:spPr>
          <a:xfrm>
            <a:off x="1818167" y="3221664"/>
            <a:ext cx="2785730" cy="369332"/>
          </a:xfrm>
          <a:prstGeom prst="rect">
            <a:avLst/>
          </a:prstGeom>
          <a:noFill/>
        </p:spPr>
        <p:txBody>
          <a:bodyPr wrap="square" rtlCol="0" anchor="t">
            <a:spAutoFit/>
          </a:bodyPr>
          <a:lstStyle/>
          <a:p>
            <a:r>
              <a:rPr lang="en-US" sz="1800" b="0">
                <a:solidFill>
                  <a:schemeClr val="accent4"/>
                </a:solidFill>
                <a:latin typeface="Arial"/>
                <a:cs typeface="Arial"/>
              </a:rPr>
              <a:t>iMagpie Design Goal</a:t>
            </a:r>
          </a:p>
        </p:txBody>
      </p:sp>
      <p:sp>
        <p:nvSpPr>
          <p:cNvPr id="4" name="TextBox 3">
            <a:extLst>
              <a:ext uri="{FF2B5EF4-FFF2-40B4-BE49-F238E27FC236}">
                <a16:creationId xmlns:a16="http://schemas.microsoft.com/office/drawing/2014/main" id="{E751A8AD-6517-4A8E-B98B-77CC5E0F2C88}"/>
              </a:ext>
            </a:extLst>
          </p:cNvPr>
          <p:cNvSpPr txBox="1"/>
          <p:nvPr/>
        </p:nvSpPr>
        <p:spPr>
          <a:xfrm>
            <a:off x="8202821" y="6046218"/>
            <a:ext cx="94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rPr>
              <a:t>[xx]</a:t>
            </a:r>
          </a:p>
        </p:txBody>
      </p:sp>
    </p:spTree>
    <p:extLst>
      <p:ext uri="{BB962C8B-B14F-4D97-AF65-F5344CB8AC3E}">
        <p14:creationId xmlns:p14="http://schemas.microsoft.com/office/powerpoint/2010/main" val="34102365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57F7-8906-774B-B87F-F7D8E6FF7A8F}"/>
              </a:ext>
            </a:extLst>
          </p:cNvPr>
          <p:cNvSpPr>
            <a:spLocks noGrp="1"/>
          </p:cNvSpPr>
          <p:nvPr>
            <p:ph type="title"/>
          </p:nvPr>
        </p:nvSpPr>
        <p:spPr/>
        <p:txBody>
          <a:bodyPr/>
          <a:lstStyle/>
          <a:p>
            <a:r>
              <a:rPr lang="en-US"/>
              <a:t>Team Photo</a:t>
            </a:r>
          </a:p>
        </p:txBody>
      </p:sp>
      <p:pic>
        <p:nvPicPr>
          <p:cNvPr id="5" name="Content Placeholder 4">
            <a:extLst>
              <a:ext uri="{FF2B5EF4-FFF2-40B4-BE49-F238E27FC236}">
                <a16:creationId xmlns:a16="http://schemas.microsoft.com/office/drawing/2014/main" id="{5A392708-CD06-8E48-9318-B696964DDDD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074"/>
          <a:stretch/>
        </p:blipFill>
        <p:spPr>
          <a:xfrm>
            <a:off x="810544" y="973776"/>
            <a:ext cx="7522913" cy="4904509"/>
          </a:xfrm>
        </p:spPr>
      </p:pic>
    </p:spTree>
    <p:extLst>
      <p:ext uri="{BB962C8B-B14F-4D97-AF65-F5344CB8AC3E}">
        <p14:creationId xmlns:p14="http://schemas.microsoft.com/office/powerpoint/2010/main" val="2514903683"/>
      </p:ext>
    </p:extLst>
  </p:cSld>
  <p:clrMapOvr>
    <a:masterClrMapping/>
  </p:clrMapOvr>
</p:sld>
</file>

<file path=ppt/theme/theme1.xml><?xml version="1.0" encoding="utf-8"?>
<a:theme xmlns:a="http://schemas.openxmlformats.org/drawingml/2006/main" name="Blank Presentation">
  <a:themeElements>
    <a:clrScheme name="Custom 1">
      <a:dk1>
        <a:srgbClr val="000000"/>
      </a:dk1>
      <a:lt1>
        <a:srgbClr val="FFFFFF"/>
      </a:lt1>
      <a:dk2>
        <a:srgbClr val="000000"/>
      </a:dk2>
      <a:lt2>
        <a:srgbClr val="808080"/>
      </a:lt2>
      <a:accent1>
        <a:srgbClr val="996633"/>
      </a:accent1>
      <a:accent2>
        <a:srgbClr val="653300"/>
      </a:accent2>
      <a:accent3>
        <a:srgbClr val="FFFFFF"/>
      </a:accent3>
      <a:accent4>
        <a:srgbClr val="000000"/>
      </a:accent4>
      <a:accent5>
        <a:srgbClr val="AAE2CA"/>
      </a:accent5>
      <a:accent6>
        <a:srgbClr val="2D2DB9"/>
      </a:accent6>
      <a:hlink>
        <a:srgbClr val="CCCCFF"/>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4382</Words>
  <Application>Microsoft Office PowerPoint</Application>
  <PresentationFormat>On-screen Show (4:3)</PresentationFormat>
  <Paragraphs>820</Paragraphs>
  <Slides>97</Slides>
  <Notes>20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97</vt:i4>
      </vt:variant>
    </vt:vector>
  </HeadingPairs>
  <TitlesOfParts>
    <vt:vector size="107" baseType="lpstr">
      <vt:lpstr>Arial</vt:lpstr>
      <vt:lpstr>Arial Black</vt:lpstr>
      <vt:lpstr>Arial,Sans-Serif</vt:lpstr>
      <vt:lpstr>Calibri</vt:lpstr>
      <vt:lpstr>Calibri Light</vt:lpstr>
      <vt:lpstr>Times New Roman</vt:lpstr>
      <vt:lpstr>Verdana</vt:lpstr>
      <vt:lpstr>Wingdings</vt:lpstr>
      <vt:lpstr>Blank Presentation</vt:lpstr>
      <vt:lpstr>Office Theme</vt:lpstr>
      <vt:lpstr>Final Oral Review: iMagpie</vt:lpstr>
      <vt:lpstr>Presentation Overview</vt:lpstr>
      <vt:lpstr>Presentation Overview</vt:lpstr>
      <vt:lpstr>Project Purpose</vt:lpstr>
      <vt:lpstr>Customer Objectives and Constraints</vt:lpstr>
      <vt:lpstr>PowerPoint Presentation</vt:lpstr>
      <vt:lpstr>Levels of Success</vt:lpstr>
      <vt:lpstr>Presentation Overview</vt:lpstr>
      <vt:lpstr>Functional Block Diagram</vt:lpstr>
      <vt:lpstr>Design Overview</vt:lpstr>
      <vt:lpstr>Processor Box Design</vt:lpstr>
      <vt:lpstr>Design Mass and Volume</vt:lpstr>
      <vt:lpstr>Critical Project Elements</vt:lpstr>
      <vt:lpstr>Presentation Overview</vt:lpstr>
      <vt:lpstr>Test Overview</vt:lpstr>
      <vt:lpstr>Control System Test</vt:lpstr>
      <vt:lpstr>Control System Test</vt:lpstr>
      <vt:lpstr>Control System – Cadence Model</vt:lpstr>
      <vt:lpstr>Thermal System Test</vt:lpstr>
      <vt:lpstr>Thermal System Test</vt:lpstr>
      <vt:lpstr>Thermal System Test</vt:lpstr>
      <vt:lpstr>Limiting Magnitude Test</vt:lpstr>
      <vt:lpstr>Limiting Magnitude Test</vt:lpstr>
      <vt:lpstr>Limiting Magnitude Test (Cont.)</vt:lpstr>
      <vt:lpstr>Limiting Magnitude (Cont.)</vt:lpstr>
      <vt:lpstr>Image Processing Test </vt:lpstr>
      <vt:lpstr>Image Processing Test</vt:lpstr>
      <vt:lpstr>Image Processing Test</vt:lpstr>
      <vt:lpstr>Image Processing Test</vt:lpstr>
      <vt:lpstr>Image Processing Test: Start Point Error</vt:lpstr>
      <vt:lpstr>Image Processing Test: Stop Point Error</vt:lpstr>
      <vt:lpstr>Image Processing Test:  3σ Accuracy </vt:lpstr>
      <vt:lpstr>Image Processing Test: 3σ Accuracy</vt:lpstr>
      <vt:lpstr>Image Processing Test: 3σ Accuracy</vt:lpstr>
      <vt:lpstr>Image Processing Test: 3σ Accuracy</vt:lpstr>
      <vt:lpstr>Image Processing Test: 3σ Accuracy</vt:lpstr>
      <vt:lpstr>Image Processing Test: Timing</vt:lpstr>
      <vt:lpstr>Image Processing Test:  Conclusions</vt:lpstr>
      <vt:lpstr>Image Processing Test:  Conclusions</vt:lpstr>
      <vt:lpstr>Power System Test</vt:lpstr>
      <vt:lpstr>Power System Test</vt:lpstr>
      <vt:lpstr>Full System Test</vt:lpstr>
      <vt:lpstr>Full System Test</vt:lpstr>
      <vt:lpstr>Full System Test</vt:lpstr>
      <vt:lpstr>Presentation Overview</vt:lpstr>
      <vt:lpstr>Systems Engineering Approach</vt:lpstr>
      <vt:lpstr>Expected Risks: Software</vt:lpstr>
      <vt:lpstr>Expected Risks: Hardware</vt:lpstr>
      <vt:lpstr>Encountered Risks</vt:lpstr>
      <vt:lpstr>Systems Engineering:  Lessons Learned</vt:lpstr>
      <vt:lpstr>Presentation Overview</vt:lpstr>
      <vt:lpstr>Project Management:  Organization Chart</vt:lpstr>
      <vt:lpstr>Project Management</vt:lpstr>
      <vt:lpstr>Project Management: Lessons Learned</vt:lpstr>
      <vt:lpstr>Financial Budget</vt:lpstr>
      <vt:lpstr>Significant Budget Differences</vt:lpstr>
      <vt:lpstr>Estimated Industry Cost</vt:lpstr>
      <vt:lpstr>Acknowledgements</vt:lpstr>
      <vt:lpstr>Questions?</vt:lpstr>
      <vt:lpstr>References</vt:lpstr>
      <vt:lpstr>RA/Dec Coordinate Transform</vt:lpstr>
      <vt:lpstr>Design Requirements</vt:lpstr>
      <vt:lpstr>Design Requirements (cont.)</vt:lpstr>
      <vt:lpstr>Design Requirements (cont.)</vt:lpstr>
      <vt:lpstr>Design Requirements (cont.)</vt:lpstr>
      <vt:lpstr>Test Backups</vt:lpstr>
      <vt:lpstr>Image Processing Error Calculation</vt:lpstr>
      <vt:lpstr>Streak Detection Testing</vt:lpstr>
      <vt:lpstr>Streak Detection Testing</vt:lpstr>
      <vt:lpstr>Streak Detection Testing</vt:lpstr>
      <vt:lpstr>Streak Detection Testing</vt:lpstr>
      <vt:lpstr>Streak Detection Testing</vt:lpstr>
      <vt:lpstr>Streak Detection Testing</vt:lpstr>
      <vt:lpstr>Streak Detection Testing</vt:lpstr>
      <vt:lpstr>Streak Detection Testing</vt:lpstr>
      <vt:lpstr>Streak Detection Testing</vt:lpstr>
      <vt:lpstr>Camera Manufacturer Specifications</vt:lpstr>
      <vt:lpstr>Battery Charging Testing</vt:lpstr>
      <vt:lpstr>Battery Charging Testing</vt:lpstr>
      <vt:lpstr>Thermal Testing</vt:lpstr>
      <vt:lpstr>Thermal Testing</vt:lpstr>
      <vt:lpstr>Timing Testing</vt:lpstr>
      <vt:lpstr>Timing Testing (Cont.)</vt:lpstr>
      <vt:lpstr>Timing Testing (Cont.)</vt:lpstr>
      <vt:lpstr>Communications System Test</vt:lpstr>
      <vt:lpstr>Electronics Schematics Backup</vt:lpstr>
      <vt:lpstr>Electronic Schematic</vt:lpstr>
      <vt:lpstr>Electronic Schematic (cont.)</vt:lpstr>
      <vt:lpstr>Electronic Schematic (cont.)</vt:lpstr>
      <vt:lpstr>Electronic Schematic (cont.)</vt:lpstr>
      <vt:lpstr>Electronic Schematic (cont.)</vt:lpstr>
      <vt:lpstr>Electronic Schematic (cont.)</vt:lpstr>
      <vt:lpstr>Electronic Schematic (cont.)</vt:lpstr>
      <vt:lpstr>Electronic Schematic (cont.)</vt:lpstr>
      <vt:lpstr>Battery Charger IC Schematic</vt:lpstr>
      <vt:lpstr>Apparent Magnitude</vt:lpstr>
      <vt:lpstr>Team Photo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Design Review: iMagpie</dc:title>
  <dc:creator>Alex Pulliam</dc:creator>
  <cp:lastModifiedBy>Jeff Zehnder</cp:lastModifiedBy>
  <cp:revision>456</cp:revision>
  <cp:lastPrinted>2020-02-03T19:39:39Z</cp:lastPrinted>
  <dcterms:created xsi:type="dcterms:W3CDTF">2019-12-02T07:23:16Z</dcterms:created>
  <dcterms:modified xsi:type="dcterms:W3CDTF">2020-05-28T02:41:06Z</dcterms:modified>
</cp:coreProperties>
</file>