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6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144000" cy="5143500" type="screen16x9"/>
  <p:notesSz cx="6858000" cy="9144000"/>
  <p:embeddedFontLst>
    <p:embeddedFont>
      <p:font typeface="Garamond" panose="02020404030301010803" pitchFamily="18" charset="0"/>
      <p:regular r:id="rId69"/>
      <p:bold r:id="rId70"/>
      <p:italic r:id="rId71"/>
    </p:embeddedFont>
    <p:embeddedFont>
      <p:font typeface="EB Garamond" panose="020B0604020202020204" charset="0"/>
      <p:regular r:id="rId72"/>
      <p:bold r:id="rId73"/>
      <p:italic r:id="rId74"/>
      <p:boldItalic r:id="rId75"/>
    </p:embeddedFont>
    <p:embeddedFont>
      <p:font typeface="Century Schoolbook" panose="020B0604020202020204" charset="0"/>
      <p:regular r:id="rId76"/>
      <p:bold r:id="rId77"/>
      <p:italic r:id="rId78"/>
      <p:boldItalic r:id="rId79"/>
    </p:embeddedFont>
    <p:embeddedFont>
      <p:font typeface="EB Garamond Medium" panose="020B0604020202020204" charset="0"/>
      <p:regular r:id="rId80"/>
      <p:bold r:id="rId81"/>
      <p:italic r:id="rId82"/>
      <p:boldItalic r:id="rId83"/>
    </p:embeddedFont>
    <p:embeddedFont>
      <p:font typeface="Corbel" panose="020B050302020402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lee Baugh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70D89-F406-4924-A140-1B12C3A00C16}">
  <a:tblStyle styleId="{87970D89-F406-4924-A140-1B12C3A00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55" autoAdjust="0"/>
  </p:normalViewPr>
  <p:slideViewPr>
    <p:cSldViewPr snapToGrid="0">
      <p:cViewPr varScale="1">
        <p:scale>
          <a:sx n="87" d="100"/>
          <a:sy n="87" d="100"/>
        </p:scale>
        <p:origin x="6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font" Target="fonts/font16.fntdata"/><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font" Target="fonts/font19.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4.fntdata"/><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2-27T19:29:26.771" idx="1">
    <p:pos x="6000" y="0"/>
    <p:text>make sure to include how tests reduce risk, the expected results and what models are being validated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588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46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e6f3219b6_2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e6f3219b6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33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e6f3219b6_2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4e6f3219b6_2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67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c76376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c76376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13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0836e1bf4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0836e1bf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changes since MSR</a:t>
            </a:r>
            <a:endParaRPr/>
          </a:p>
          <a:p>
            <a:pPr marL="457200" lvl="0" indent="-298450" algn="l" rtl="0">
              <a:spcBef>
                <a:spcPts val="0"/>
              </a:spcBef>
              <a:spcAft>
                <a:spcPts val="0"/>
              </a:spcAft>
              <a:buSzPts val="1100"/>
              <a:buChar char="-"/>
            </a:pPr>
            <a:r>
              <a:rPr lang="en"/>
              <a:t>Moved mag sys testing up a week, since bus was assembled/system integrated a week early</a:t>
            </a:r>
            <a:endParaRPr/>
          </a:p>
          <a:p>
            <a:pPr marL="457200" lvl="0" indent="-298450" algn="l" rtl="0">
              <a:spcBef>
                <a:spcPts val="0"/>
              </a:spcBef>
              <a:spcAft>
                <a:spcPts val="0"/>
              </a:spcAft>
              <a:buSzPts val="1100"/>
              <a:buChar char="-"/>
            </a:pPr>
            <a:r>
              <a:rPr lang="en"/>
              <a:t>Gives an extra week for margin for either mag sys testing or full system testing</a:t>
            </a:r>
            <a:endParaRPr/>
          </a:p>
        </p:txBody>
      </p:sp>
    </p:spTree>
    <p:extLst>
      <p:ext uri="{BB962C8B-B14F-4D97-AF65-F5344CB8AC3E}">
        <p14:creationId xmlns:p14="http://schemas.microsoft.com/office/powerpoint/2010/main" val="3314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cc763768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4cc763768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27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50a6ef2ae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50a6ef2ae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01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cc7637689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4cc763768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265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4cec2b36b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4cec2b36b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S</a:t>
            </a:r>
            <a:endParaRPr/>
          </a:p>
          <a:p>
            <a:pPr marL="0" lvl="0" indent="0" algn="l" rtl="0">
              <a:spcBef>
                <a:spcPts val="0"/>
              </a:spcBef>
              <a:spcAft>
                <a:spcPts val="0"/>
              </a:spcAft>
              <a:buNone/>
            </a:pPr>
            <a:endParaRPr/>
          </a:p>
          <a:p>
            <a:pPr marL="0" lvl="0" indent="0" algn="l" rtl="0">
              <a:spcBef>
                <a:spcPts val="0"/>
              </a:spcBef>
              <a:spcAft>
                <a:spcPts val="0"/>
              </a:spcAft>
              <a:buNone/>
            </a:pPr>
            <a:r>
              <a:rPr lang="en"/>
              <a:t>In Progress pending results of this weeks testing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5335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4cec2b36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4cec2b36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Colin 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Progress pending results of this weeks testing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S/N predicted plot as well as current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4901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08ebff4c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08ebff4c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Colin 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Progress pending results of this weeks testing</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6205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317e4323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317e432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78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08ebff4cb_4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508ebff4cb_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03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015857c5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015857c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how we still meet mission success by having adequate downlink rates, but we will continue to look at our compression for improvements because it means shorter telemetry times and less power consumption</a:t>
            </a:r>
            <a:endParaRPr/>
          </a:p>
        </p:txBody>
      </p:sp>
    </p:spTree>
    <p:extLst>
      <p:ext uri="{BB962C8B-B14F-4D97-AF65-F5344CB8AC3E}">
        <p14:creationId xmlns:p14="http://schemas.microsoft.com/office/powerpoint/2010/main" val="357460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08ebff4cb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08ebff4cb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759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015857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5015857c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13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02e5e4f1d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02e5e4f1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how we still meet mission success by having adequate downlink rates, but we will continue to look at our compression for improvements because it means shorter telemetry times and less power consumption</a:t>
            </a:r>
            <a:endParaRPr/>
          </a:p>
        </p:txBody>
      </p:sp>
    </p:spTree>
    <p:extLst>
      <p:ext uri="{BB962C8B-B14F-4D97-AF65-F5344CB8AC3E}">
        <p14:creationId xmlns:p14="http://schemas.microsoft.com/office/powerpoint/2010/main" val="104687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4cc763768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4cc763768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480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502f78e65a_2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502f78e65a_2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8152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50836e1b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50836e1b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p:txBody>
      </p:sp>
    </p:spTree>
    <p:extLst>
      <p:ext uri="{BB962C8B-B14F-4D97-AF65-F5344CB8AC3E}">
        <p14:creationId xmlns:p14="http://schemas.microsoft.com/office/powerpoint/2010/main" val="352105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4fff574e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4fff574e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p:txBody>
      </p:sp>
    </p:spTree>
    <p:extLst>
      <p:ext uri="{BB962C8B-B14F-4D97-AF65-F5344CB8AC3E}">
        <p14:creationId xmlns:p14="http://schemas.microsoft.com/office/powerpoint/2010/main" val="49405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02f78e65a_2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502f78e65a_2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p:txBody>
      </p:sp>
    </p:spTree>
    <p:extLst>
      <p:ext uri="{BB962C8B-B14F-4D97-AF65-F5344CB8AC3E}">
        <p14:creationId xmlns:p14="http://schemas.microsoft.com/office/powerpoint/2010/main" val="71285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317e4323f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317e4323f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-optical system to image auroras</a:t>
            </a:r>
            <a:endParaRPr/>
          </a:p>
          <a:p>
            <a:pPr marL="0" lvl="0" indent="0" algn="l" rtl="0">
              <a:spcBef>
                <a:spcPts val="0"/>
              </a:spcBef>
              <a:spcAft>
                <a:spcPts val="0"/>
              </a:spcAft>
              <a:buNone/>
            </a:pPr>
            <a:r>
              <a:rPr lang="en"/>
              <a:t>-software to compress, filter, process, and map the images of the auroras</a:t>
            </a:r>
            <a:endParaRPr/>
          </a:p>
          <a:p>
            <a:pPr marL="0" lvl="0" indent="0" algn="l" rtl="0">
              <a:spcBef>
                <a:spcPts val="0"/>
              </a:spcBef>
              <a:spcAft>
                <a:spcPts val="0"/>
              </a:spcAft>
              <a:buNone/>
            </a:pPr>
            <a:r>
              <a:rPr lang="en"/>
              <a:t>-magentometer to measure the magnetic field of the auroras</a:t>
            </a:r>
            <a:endParaRPr/>
          </a:p>
          <a:p>
            <a:pPr marL="0" lvl="0" indent="0" algn="l" rtl="0">
              <a:spcBef>
                <a:spcPts val="0"/>
              </a:spcBef>
              <a:spcAft>
                <a:spcPts val="0"/>
              </a:spcAft>
              <a:buNone/>
            </a:pPr>
            <a:r>
              <a:rPr lang="en"/>
              <a:t>-the command and data handling system to receive commands and downlink collected data</a:t>
            </a:r>
            <a:endParaRPr/>
          </a:p>
          <a:p>
            <a:pPr marL="0" lvl="0" indent="0" algn="l" rtl="0">
              <a:spcBef>
                <a:spcPts val="0"/>
              </a:spcBef>
              <a:spcAft>
                <a:spcPts val="0"/>
              </a:spcAft>
              <a:buNone/>
            </a:pPr>
            <a:r>
              <a:rPr lang="en"/>
              <a:t>-prototype bus structure to hold the payload</a:t>
            </a:r>
            <a:endParaRPr/>
          </a:p>
        </p:txBody>
      </p:sp>
    </p:spTree>
    <p:extLst>
      <p:ext uri="{BB962C8B-B14F-4D97-AF65-F5344CB8AC3E}">
        <p14:creationId xmlns:p14="http://schemas.microsoft.com/office/powerpoint/2010/main" val="4247829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0a7ee6588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50a7ee6588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p:txBody>
      </p:sp>
    </p:spTree>
    <p:extLst>
      <p:ext uri="{BB962C8B-B14F-4D97-AF65-F5344CB8AC3E}">
        <p14:creationId xmlns:p14="http://schemas.microsoft.com/office/powerpoint/2010/main" val="247106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4cc763768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4cc763768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993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0a6ef2a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0a6ef2ae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342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0836e1bf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0836e1bf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Colin B</a:t>
            </a:r>
            <a:endParaRPr/>
          </a:p>
        </p:txBody>
      </p:sp>
    </p:spTree>
    <p:extLst>
      <p:ext uri="{BB962C8B-B14F-4D97-AF65-F5344CB8AC3E}">
        <p14:creationId xmlns:p14="http://schemas.microsoft.com/office/powerpoint/2010/main" val="3600670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08ebff4cb_4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08ebff4cb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352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093c2725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093c2725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108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5093c27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5093c27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97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5093c2725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5093c272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446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4cc763768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4cc763768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21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4ce7c0ad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4ce7c0a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8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5b0d26a06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5b0d26a0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 polar ground station is placed by DigitalGlobe to support the constellation by providing uplink and downlink capabilities.</a:t>
            </a:r>
            <a:endParaRPr/>
          </a:p>
        </p:txBody>
      </p:sp>
    </p:spTree>
    <p:extLst>
      <p:ext uri="{BB962C8B-B14F-4D97-AF65-F5344CB8AC3E}">
        <p14:creationId xmlns:p14="http://schemas.microsoft.com/office/powerpoint/2010/main" val="1854114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4ce7c0ad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4ce7c0ad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359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023cdb6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023cdb6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921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5023cdb63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5023cdb6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356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5023cdb63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5023cdb63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50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02e5e4f1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02e5e4f1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776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509cf2c1e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509cf2c1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8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4cec2b36b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4cec2b36b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Colin 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Progress pending results of this weeks testing</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19505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4cec2b36b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4cec2b36b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Colin 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Progress pending results of this weeks testing</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0223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02e5e4f1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502e5e4f1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Backup slide</a:t>
            </a:r>
            <a:endParaRPr/>
          </a:p>
        </p:txBody>
      </p:sp>
    </p:spTree>
    <p:extLst>
      <p:ext uri="{BB962C8B-B14F-4D97-AF65-F5344CB8AC3E}">
        <p14:creationId xmlns:p14="http://schemas.microsoft.com/office/powerpoint/2010/main" val="3955918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502f78e65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502f78e65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49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73977a6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73977a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We are not designing the ADCS system nor will we be implementing a physical boom for the magnetometer</a:t>
            </a:r>
            <a:endParaRPr/>
          </a:p>
          <a:p>
            <a:pPr marL="0" lvl="0" indent="0" algn="l" rtl="0">
              <a:spcBef>
                <a:spcPts val="0"/>
              </a:spcBef>
              <a:spcAft>
                <a:spcPts val="0"/>
              </a:spcAft>
              <a:buNone/>
            </a:pPr>
            <a:r>
              <a:rPr lang="en"/>
              <a:t>Overall Test Readiness Level of 4 is that the system is validated in a laboratory environment with performance predictions for the operating environment, but the system will not be tested in a relevant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
              <a:t>TRL of 4 (short version): Component and/or breadboard validation in laboratory environment.</a:t>
            </a:r>
            <a:endParaRPr/>
          </a:p>
          <a:p>
            <a:pPr marL="0" lvl="0" indent="0" algn="l" rtl="0">
              <a:spcBef>
                <a:spcPts val="0"/>
              </a:spcBef>
              <a:spcAft>
                <a:spcPts val="0"/>
              </a:spcAft>
              <a:buNone/>
            </a:pPr>
            <a:r>
              <a:rPr lang="en"/>
              <a:t>TRL of 4 (long version): HARDWARE - A low fidelity system/component breadboard is built and operated to demonstrate basic functionality and critical test environments, and associated performance predictions are defined relative to the final operating environment. SOFTWARE - Key, functionally critical, software components are integrated, and functionality validated, to establish interoperability and begin architecture development. Relevant environments defined and performance in this environment predicted.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Be clear about the fact that this bus is not flight ready and is solely for the purpose of keeping the hardware together and visualizing the CubeSat as a whole </a:t>
            </a:r>
            <a:endParaRPr/>
          </a:p>
        </p:txBody>
      </p:sp>
    </p:spTree>
    <p:extLst>
      <p:ext uri="{BB962C8B-B14F-4D97-AF65-F5344CB8AC3E}">
        <p14:creationId xmlns:p14="http://schemas.microsoft.com/office/powerpoint/2010/main" val="120301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502f78e65a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502f78e65a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a:p>
            <a:pPr marL="0" lvl="0" indent="0" algn="l" rtl="0">
              <a:spcBef>
                <a:spcPts val="0"/>
              </a:spcBef>
              <a:spcAft>
                <a:spcPts val="0"/>
              </a:spcAft>
              <a:buClr>
                <a:schemeClr val="dk1"/>
              </a:buClr>
              <a:buSzPts val="1100"/>
              <a:buFont typeface="Arial"/>
              <a:buNone/>
            </a:pPr>
            <a:r>
              <a:rPr lang="en"/>
              <a:t>Our noise determined by factor of sqrt(2.5)</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84554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02f78e65a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02f78e65a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a:p>
            <a:pPr marL="0" lvl="0" indent="0" algn="l" rtl="0">
              <a:spcBef>
                <a:spcPts val="0"/>
              </a:spcBef>
              <a:spcAft>
                <a:spcPts val="0"/>
              </a:spcAft>
              <a:buNone/>
            </a:pPr>
            <a:r>
              <a:rPr lang="en"/>
              <a:t>“A Bartinton Mag690 three axis magnetic fluxgate was used for these tests. This magnetometer has a noise level of between 10 and 20pTrms at 1 Hz, with measuring ranges up to +/- 1000 μT.” </a:t>
            </a:r>
            <a:endParaRPr/>
          </a:p>
          <a:p>
            <a:pPr marL="0" lvl="0" indent="0" algn="l" rtl="0">
              <a:spcBef>
                <a:spcPts val="0"/>
              </a:spcBef>
              <a:spcAft>
                <a:spcPts val="0"/>
              </a:spcAft>
              <a:buNone/>
            </a:pPr>
            <a:endParaRPr/>
          </a:p>
          <a:p>
            <a:pPr marL="0" lvl="0" indent="0" algn="l" rtl="0">
              <a:spcBef>
                <a:spcPts val="0"/>
              </a:spcBef>
              <a:spcAft>
                <a:spcPts val="0"/>
              </a:spcAft>
              <a:buNone/>
            </a:pPr>
            <a:r>
              <a:rPr lang="en"/>
              <a:t>“As can be noted from above the standard deviation of the magnetic field is never greater than 5.3 nT, which is promising as the noise that the World Magnetic Map can handle is 10 nT.”</a:t>
            </a:r>
            <a:endParaRPr/>
          </a:p>
          <a:p>
            <a:pPr marL="0" lvl="0" indent="0" algn="l" rtl="0">
              <a:spcBef>
                <a:spcPts val="0"/>
              </a:spcBef>
              <a:spcAft>
                <a:spcPts val="0"/>
              </a:spcAft>
              <a:buClr>
                <a:schemeClr val="dk1"/>
              </a:buClr>
              <a:buSzPts val="1100"/>
              <a:buFont typeface="Arial"/>
              <a:buNone/>
            </a:pPr>
            <a:r>
              <a:rPr lang="en"/>
              <a:t>-Carolina</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75287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502f78e65a_2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502f78e65a_2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a:p>
            <a:pPr marL="0" lvl="0" indent="0" algn="l" rtl="0">
              <a:spcBef>
                <a:spcPts val="0"/>
              </a:spcBef>
              <a:spcAft>
                <a:spcPts val="0"/>
              </a:spcAft>
              <a:buNone/>
            </a:pPr>
            <a:r>
              <a:rPr lang="en"/>
              <a:t>“A Bartinton Mag690 three axis magnetic fluxgate was used for these tests. This magnetometer has a noise level of between 10 and 20pTrms at 1 Hz, with measuring ranges up to +/- 1000 μT.” </a:t>
            </a:r>
            <a:endParaRPr/>
          </a:p>
          <a:p>
            <a:pPr marL="0" lvl="0" indent="0" algn="l" rtl="0">
              <a:spcBef>
                <a:spcPts val="0"/>
              </a:spcBef>
              <a:spcAft>
                <a:spcPts val="0"/>
              </a:spcAft>
              <a:buNone/>
            </a:pPr>
            <a:endParaRPr/>
          </a:p>
          <a:p>
            <a:pPr marL="0" lvl="0" indent="0" algn="l" rtl="0">
              <a:spcBef>
                <a:spcPts val="0"/>
              </a:spcBef>
              <a:spcAft>
                <a:spcPts val="0"/>
              </a:spcAft>
              <a:buNone/>
            </a:pPr>
            <a:r>
              <a:rPr lang="en"/>
              <a:t>“As can be noted from above the standard deviation of the magnetic field is never greater than 5.3 nT, which is promising as the noise that the World Magnetic Map can handle is 10 nT.”</a:t>
            </a:r>
            <a:endParaRPr/>
          </a:p>
          <a:p>
            <a:pPr marL="0" lvl="0" indent="0" algn="l" rtl="0">
              <a:spcBef>
                <a:spcPts val="0"/>
              </a:spcBef>
              <a:spcAft>
                <a:spcPts val="0"/>
              </a:spcAft>
              <a:buClr>
                <a:schemeClr val="dk1"/>
              </a:buClr>
              <a:buSzPts val="1100"/>
              <a:buFont typeface="Arial"/>
              <a:buNone/>
            </a:pPr>
            <a:r>
              <a:rPr lang="en"/>
              <a:t>-Carolina</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156874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502f78e65a_2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502f78e65a_2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a:p>
            <a:pPr marL="0" lvl="0" indent="0" algn="l" rtl="0">
              <a:spcBef>
                <a:spcPts val="0"/>
              </a:spcBef>
              <a:spcAft>
                <a:spcPts val="0"/>
              </a:spcAft>
              <a:buNone/>
            </a:pPr>
            <a:r>
              <a:rPr lang="en"/>
              <a:t>“A Bartinton Mag690 three axis magnetic fluxgate was used for these tests. This magnetometer has a noise level of between 10 and 20pTrms at 1 Hz, with measuring ranges up to +/- 1000 μT.” </a:t>
            </a:r>
            <a:endParaRPr/>
          </a:p>
          <a:p>
            <a:pPr marL="0" lvl="0" indent="0" algn="l" rtl="0">
              <a:spcBef>
                <a:spcPts val="0"/>
              </a:spcBef>
              <a:spcAft>
                <a:spcPts val="0"/>
              </a:spcAft>
              <a:buNone/>
            </a:pPr>
            <a:endParaRPr/>
          </a:p>
          <a:p>
            <a:pPr marL="0" lvl="0" indent="0" algn="l" rtl="0">
              <a:spcBef>
                <a:spcPts val="0"/>
              </a:spcBef>
              <a:spcAft>
                <a:spcPts val="0"/>
              </a:spcAft>
              <a:buNone/>
            </a:pPr>
            <a:r>
              <a:rPr lang="en"/>
              <a:t>“As can be noted from above the standard deviation of the magnetic field is never greater than 5.3 nT, which is promising as the noise that the World Magnetic Map can handle is 10 nT.”</a:t>
            </a:r>
            <a:endParaRPr/>
          </a:p>
          <a:p>
            <a:pPr marL="0" lvl="0" indent="0" algn="l" rtl="0">
              <a:spcBef>
                <a:spcPts val="0"/>
              </a:spcBef>
              <a:spcAft>
                <a:spcPts val="0"/>
              </a:spcAft>
              <a:buClr>
                <a:schemeClr val="dk1"/>
              </a:buClr>
              <a:buSzPts val="1100"/>
              <a:buFont typeface="Arial"/>
              <a:buNone/>
            </a:pPr>
            <a:r>
              <a:rPr lang="en"/>
              <a:t>-Carolina</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61223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502f78e65a_2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502f78e65a_2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057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502f78e65a_2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502f78e65a_2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0" lvl="0" indent="0" algn="l" rtl="0">
              <a:spcBef>
                <a:spcPts val="0"/>
              </a:spcBef>
              <a:spcAft>
                <a:spcPts val="0"/>
              </a:spcAft>
              <a:buNone/>
            </a:pPr>
            <a:endParaRPr/>
          </a:p>
          <a:p>
            <a:pPr marL="0" lvl="0" indent="0" algn="l" rtl="0">
              <a:spcBef>
                <a:spcPts val="0"/>
              </a:spcBef>
              <a:spcAft>
                <a:spcPts val="0"/>
              </a:spcAft>
              <a:buNone/>
            </a:pPr>
            <a:r>
              <a:rPr lang="en"/>
              <a:t>By treating the system as a wire with diameter equal to the length of the bus, the EMI from the system can be approximated. In reality, the area would not be this large, making this an overapproximation. By using the Biot-Savart Law for this approximated circular wire, the noise of the system can be estimated as a function of distance from the center of the circle, where x is the distance from the center, R is the radius of the circle, and Bx is the magnetic field strength that will be present at this distance.</a:t>
            </a:r>
            <a:endParaRPr/>
          </a:p>
        </p:txBody>
      </p:sp>
    </p:spTree>
    <p:extLst>
      <p:ext uri="{BB962C8B-B14F-4D97-AF65-F5344CB8AC3E}">
        <p14:creationId xmlns:p14="http://schemas.microsoft.com/office/powerpoint/2010/main" val="1731377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50836e1bf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50836e1bf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Colin B</a:t>
            </a:r>
            <a:endParaRPr/>
          </a:p>
        </p:txBody>
      </p:sp>
    </p:spTree>
    <p:extLst>
      <p:ext uri="{BB962C8B-B14F-4D97-AF65-F5344CB8AC3E}">
        <p14:creationId xmlns:p14="http://schemas.microsoft.com/office/powerpoint/2010/main" val="2567365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502f78e65a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502f78e65a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12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502f78e65a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502f78e65a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165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02f78e65a_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02f78e65a_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47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841524666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84152466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Here you can see the hepcats project. The project consists of the spacecraft bus, which will house onboard computer, image processing software, and imaging system. Attached you can see the magnetometer, which is attached to the payload, and the the simulated ground station which consists of a laptop computer which will be used to simulate a ground control station and receive telemetry from the bus. </a:t>
            </a:r>
            <a:endParaRPr/>
          </a:p>
        </p:txBody>
      </p:sp>
    </p:spTree>
    <p:extLst>
      <p:ext uri="{BB962C8B-B14F-4D97-AF65-F5344CB8AC3E}">
        <p14:creationId xmlns:p14="http://schemas.microsoft.com/office/powerpoint/2010/main" val="3797930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502f78e65a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502f78e65a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6006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502f78e65a_6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502f78e65a_6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625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502f78e65a_6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502f78e65a_6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562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02f78e65a_6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502f78e65a_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5217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02f78e65a_6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02f78e65a_6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63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e1158247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4e1158247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Part2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-will involve two separate procedures where we will capture auroral images and measure the magenetic field during the ROI start and stop times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well as downlink this information to the simulated groundstation</a:t>
            </a:r>
            <a:endParaRPr>
              <a:solidFill>
                <a:schemeClr val="dk1"/>
              </a:solidFill>
            </a:endParaRPr>
          </a:p>
        </p:txBody>
      </p:sp>
    </p:spTree>
    <p:extLst>
      <p:ext uri="{BB962C8B-B14F-4D97-AF65-F5344CB8AC3E}">
        <p14:creationId xmlns:p14="http://schemas.microsoft.com/office/powerpoint/2010/main" val="315019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e6f3219b6_2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e6f3219b6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4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e6f3219b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e6f3219b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35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sp>
        <p:nvSpPr>
          <p:cNvPr id="12" name="Google Shape;12;p2" title="Page Number Shape"/>
          <p:cNvSpPr/>
          <p:nvPr/>
        </p:nvSpPr>
        <p:spPr>
          <a:xfrm>
            <a:off x="8838008" y="891903"/>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3" name="Google Shape;13;p2"/>
          <p:cNvSpPr txBox="1">
            <a:spLocks noGrp="1"/>
          </p:cNvSpPr>
          <p:nvPr>
            <p:ph type="ctrTitle"/>
          </p:nvPr>
        </p:nvSpPr>
        <p:spPr>
          <a:xfrm>
            <a:off x="816685" y="857470"/>
            <a:ext cx="5275800" cy="3201600"/>
          </a:xfrm>
          <a:prstGeom prst="rect">
            <a:avLst/>
          </a:prstGeom>
          <a:noFill/>
          <a:ln>
            <a:noFill/>
          </a:ln>
        </p:spPr>
        <p:txBody>
          <a:bodyPr spcFirstLastPara="1" wrap="square" lIns="68575" tIns="34275" rIns="68575" bIns="34275" anchor="t" anchorCtr="0"/>
          <a:lstStyle>
            <a:lvl1pPr marR="0" lvl="0" algn="l" rtl="0">
              <a:lnSpc>
                <a:spcPct val="85000"/>
              </a:lnSpc>
              <a:spcBef>
                <a:spcPts val="0"/>
              </a:spcBef>
              <a:spcAft>
                <a:spcPts val="0"/>
              </a:spcAft>
              <a:buClr>
                <a:schemeClr val="lt2"/>
              </a:buClr>
              <a:buSzPts val="5800"/>
              <a:buNone/>
              <a:defRPr sz="5800" i="1" u="none" strike="noStrike" cap="none">
                <a:solidFill>
                  <a:schemeClr val="lt2"/>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 name="Google Shape;14;p2"/>
          <p:cNvSpPr txBox="1">
            <a:spLocks noGrp="1"/>
          </p:cNvSpPr>
          <p:nvPr>
            <p:ph type="subTitle" idx="1"/>
          </p:nvPr>
        </p:nvSpPr>
        <p:spPr>
          <a:xfrm>
            <a:off x="816685" y="4153444"/>
            <a:ext cx="5275800" cy="529800"/>
          </a:xfrm>
          <a:prstGeom prst="rect">
            <a:avLst/>
          </a:prstGeom>
          <a:noFill/>
          <a:ln>
            <a:noFill/>
          </a:ln>
        </p:spPr>
        <p:txBody>
          <a:bodyPr spcFirstLastPara="1" wrap="square" lIns="68575" tIns="34275" rIns="68575" bIns="34275" anchor="t" anchorCtr="0"/>
          <a:lstStyle>
            <a:lvl1pPr marR="0" lvl="0" algn="l" rtl="0">
              <a:lnSpc>
                <a:spcPct val="114000"/>
              </a:lnSpc>
              <a:spcBef>
                <a:spcPts val="0"/>
              </a:spcBef>
              <a:spcAft>
                <a:spcPts val="0"/>
              </a:spcAft>
              <a:buClr>
                <a:schemeClr val="lt2"/>
              </a:buClr>
              <a:buSzPts val="1500"/>
              <a:buNone/>
              <a:defRPr sz="1500" i="1" u="none" strike="noStrike" cap="none">
                <a:solidFill>
                  <a:schemeClr val="lt2"/>
                </a:solidFill>
              </a:defRPr>
            </a:lvl1pPr>
            <a:lvl2pPr marR="0" lvl="1" algn="ctr" rtl="0">
              <a:lnSpc>
                <a:spcPct val="112000"/>
              </a:lnSpc>
              <a:spcBef>
                <a:spcPts val="700"/>
              </a:spcBef>
              <a:spcAft>
                <a:spcPts val="0"/>
              </a:spcAft>
              <a:buClr>
                <a:srgbClr val="FEFEFE"/>
              </a:buClr>
              <a:buSzPts val="1500"/>
              <a:buNone/>
              <a:defRPr sz="1500" i="0" u="none" strike="noStrike" cap="none">
                <a:solidFill>
                  <a:srgbClr val="FEFEFE"/>
                </a:solidFill>
              </a:defRPr>
            </a:lvl2pPr>
            <a:lvl3pPr marR="0" lvl="2" algn="ctr" rtl="0">
              <a:lnSpc>
                <a:spcPct val="112000"/>
              </a:lnSpc>
              <a:spcBef>
                <a:spcPts val="700"/>
              </a:spcBef>
              <a:spcAft>
                <a:spcPts val="0"/>
              </a:spcAft>
              <a:buClr>
                <a:srgbClr val="FEFEFE"/>
              </a:buClr>
              <a:buSzPts val="1400"/>
              <a:buNone/>
              <a:defRPr sz="1400" i="0" u="none" strike="noStrike" cap="none">
                <a:solidFill>
                  <a:srgbClr val="FEFEFE"/>
                </a:solidFill>
              </a:defRPr>
            </a:lvl3pPr>
            <a:lvl4pPr marR="0" lvl="3" algn="ctr" rtl="0">
              <a:lnSpc>
                <a:spcPct val="112000"/>
              </a:lnSpc>
              <a:spcBef>
                <a:spcPts val="700"/>
              </a:spcBef>
              <a:spcAft>
                <a:spcPts val="0"/>
              </a:spcAft>
              <a:buClr>
                <a:srgbClr val="FEFEFE"/>
              </a:buClr>
              <a:buSzPts val="1200"/>
              <a:buNone/>
              <a:defRPr sz="1200" i="0" u="none" strike="noStrike" cap="none">
                <a:solidFill>
                  <a:srgbClr val="FEFEFE"/>
                </a:solidFill>
              </a:defRPr>
            </a:lvl4pPr>
            <a:lvl5pPr marR="0" lvl="4" algn="ctr" rtl="0">
              <a:lnSpc>
                <a:spcPct val="112000"/>
              </a:lnSpc>
              <a:spcBef>
                <a:spcPts val="700"/>
              </a:spcBef>
              <a:spcAft>
                <a:spcPts val="0"/>
              </a:spcAft>
              <a:buClr>
                <a:srgbClr val="FEFEFE"/>
              </a:buClr>
              <a:buSzPts val="1200"/>
              <a:buNone/>
              <a:defRPr sz="1200" i="1" u="none" strike="noStrike" cap="none">
                <a:solidFill>
                  <a:srgbClr val="FEFEFE"/>
                </a:solidFill>
              </a:defRPr>
            </a:lvl5pPr>
            <a:lvl6pPr marR="0" lvl="5" algn="ctr" rtl="0">
              <a:lnSpc>
                <a:spcPct val="112000"/>
              </a:lnSpc>
              <a:spcBef>
                <a:spcPts val="1000"/>
              </a:spcBef>
              <a:spcAft>
                <a:spcPts val="0"/>
              </a:spcAft>
              <a:buClr>
                <a:srgbClr val="FEFEFE"/>
              </a:buClr>
              <a:buSzPts val="1200"/>
              <a:buNone/>
              <a:defRPr sz="1200" i="0" u="none" strike="noStrike" cap="none">
                <a:solidFill>
                  <a:srgbClr val="FEFEFE"/>
                </a:solidFill>
              </a:defRPr>
            </a:lvl6pPr>
            <a:lvl7pPr marR="0" lvl="6" algn="ctr" rtl="0">
              <a:lnSpc>
                <a:spcPct val="112000"/>
              </a:lnSpc>
              <a:spcBef>
                <a:spcPts val="1000"/>
              </a:spcBef>
              <a:spcAft>
                <a:spcPts val="0"/>
              </a:spcAft>
              <a:buClr>
                <a:srgbClr val="FEFEFE"/>
              </a:buClr>
              <a:buSzPts val="1200"/>
              <a:buNone/>
              <a:defRPr sz="1200" i="1" u="none" strike="noStrike" cap="none">
                <a:solidFill>
                  <a:srgbClr val="FEFEFE"/>
                </a:solidFill>
              </a:defRPr>
            </a:lvl7pPr>
            <a:lvl8pPr marR="0" lvl="7" algn="ctr" rtl="0">
              <a:lnSpc>
                <a:spcPct val="112000"/>
              </a:lnSpc>
              <a:spcBef>
                <a:spcPts val="1000"/>
              </a:spcBef>
              <a:spcAft>
                <a:spcPts val="0"/>
              </a:spcAft>
              <a:buClr>
                <a:srgbClr val="FEFEFE"/>
              </a:buClr>
              <a:buSzPts val="1200"/>
              <a:buNone/>
              <a:defRPr sz="1200" i="0" u="none" strike="noStrike" cap="none">
                <a:solidFill>
                  <a:srgbClr val="FEFEFE"/>
                </a:solidFill>
              </a:defRPr>
            </a:lvl8pPr>
            <a:lvl9pPr marR="0" lvl="8" algn="ctr"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15" name="Google Shape;15;p2"/>
          <p:cNvSpPr txBox="1">
            <a:spLocks noGrp="1"/>
          </p:cNvSpPr>
          <p:nvPr>
            <p:ph type="dt" idx="10"/>
          </p:nvPr>
        </p:nvSpPr>
        <p:spPr>
          <a:xfrm>
            <a:off x="816685" y="4735830"/>
            <a:ext cx="11976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400"/>
              <a:buNone/>
              <a:defRPr sz="900" i="1" u="none" strike="noStrike" cap="none">
                <a:solidFill>
                  <a:schemeClr val="lt2"/>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16" name="Google Shape;16;p2"/>
          <p:cNvSpPr txBox="1">
            <a:spLocks noGrp="1"/>
          </p:cNvSpPr>
          <p:nvPr>
            <p:ph type="ftr" idx="11"/>
          </p:nvPr>
        </p:nvSpPr>
        <p:spPr>
          <a:xfrm>
            <a:off x="2250443" y="4735830"/>
            <a:ext cx="38421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400"/>
              <a:buNone/>
              <a:defRPr sz="900" i="1" u="none" strike="noStrike" cap="none">
                <a:solidFill>
                  <a:schemeClr val="lt2"/>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cxnSp>
        <p:nvCxnSpPr>
          <p:cNvPr id="17" name="Google Shape;17;p2" title="Verticle Rule Line"/>
          <p:cNvCxnSpPr/>
          <p:nvPr/>
        </p:nvCxnSpPr>
        <p:spPr>
          <a:xfrm>
            <a:off x="580391" y="942975"/>
            <a:ext cx="0" cy="4200600"/>
          </a:xfrm>
          <a:prstGeom prst="straightConnector1">
            <a:avLst/>
          </a:prstGeom>
          <a:noFill/>
          <a:ln w="25400" cap="flat" cmpd="sng">
            <a:solidFill>
              <a:schemeClr val="lt2"/>
            </a:solidFill>
            <a:prstDash val="solid"/>
            <a:round/>
            <a:headEnd type="none" w="sm" len="sm"/>
            <a:tailEnd type="none" w="sm" len="sm"/>
          </a:ln>
        </p:spPr>
      </p:cxnSp>
      <p:sp>
        <p:nvSpPr>
          <p:cNvPr id="18" name="Google Shape;18;p2"/>
          <p:cNvSpPr txBox="1">
            <a:spLocks noGrp="1"/>
          </p:cNvSpPr>
          <p:nvPr>
            <p:ph type="sldNum" idx="12"/>
          </p:nvPr>
        </p:nvSpPr>
        <p:spPr>
          <a:xfrm>
            <a:off x="8838008" y="1062144"/>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59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5" name="Google Shape;75;p11"/>
          <p:cNvSpPr txBox="1">
            <a:spLocks noGrp="1"/>
          </p:cNvSpPr>
          <p:nvPr>
            <p:ph type="body" idx="1"/>
          </p:nvPr>
        </p:nvSpPr>
        <p:spPr>
          <a:xfrm rot="5400000">
            <a:off x="4135348" y="230910"/>
            <a:ext cx="4188000" cy="46863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76" name="Google Shape;76;p11"/>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77" name="Google Shape;77;p11"/>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78" name="Google Shape;78;p11"/>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title="Page Number Shape"/>
          <p:cNvSpPr/>
          <p:nvPr/>
        </p:nvSpPr>
        <p:spPr>
          <a:xfrm>
            <a:off x="8838008" y="40354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81" name="Google Shape;81;p12"/>
          <p:cNvSpPr txBox="1">
            <a:spLocks noGrp="1"/>
          </p:cNvSpPr>
          <p:nvPr>
            <p:ph type="title"/>
          </p:nvPr>
        </p:nvSpPr>
        <p:spPr>
          <a:xfrm rot="5400000">
            <a:off x="5156276" y="1318898"/>
            <a:ext cx="3508500" cy="18351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2" name="Google Shape;82;p12"/>
          <p:cNvSpPr txBox="1">
            <a:spLocks noGrp="1"/>
          </p:cNvSpPr>
          <p:nvPr>
            <p:ph type="body" idx="1"/>
          </p:nvPr>
        </p:nvSpPr>
        <p:spPr>
          <a:xfrm rot="5400000">
            <a:off x="1525859" y="-415101"/>
            <a:ext cx="3508500" cy="5303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83" name="Google Shape;83;p12"/>
          <p:cNvSpPr txBox="1">
            <a:spLocks noGrp="1"/>
          </p:cNvSpPr>
          <p:nvPr>
            <p:ph type="dt" idx="10"/>
          </p:nvPr>
        </p:nvSpPr>
        <p:spPr>
          <a:xfrm>
            <a:off x="4902140" y="4445348"/>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84" name="Google Shape;84;p12"/>
          <p:cNvSpPr txBox="1">
            <a:spLocks noGrp="1"/>
          </p:cNvSpPr>
          <p:nvPr>
            <p:ph type="ftr" idx="11"/>
          </p:nvPr>
        </p:nvSpPr>
        <p:spPr>
          <a:xfrm>
            <a:off x="4902140" y="4736962"/>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cxnSp>
        <p:nvCxnSpPr>
          <p:cNvPr id="85" name="Google Shape;85;p12" title="Horizontal Rule Line"/>
          <p:cNvCxnSpPr/>
          <p:nvPr/>
        </p:nvCxnSpPr>
        <p:spPr>
          <a:xfrm>
            <a:off x="0" y="4649798"/>
            <a:ext cx="7695000" cy="0"/>
          </a:xfrm>
          <a:prstGeom prst="straightConnector1">
            <a:avLst/>
          </a:prstGeom>
          <a:noFill/>
          <a:ln w="25400" cap="flat" cmpd="sng">
            <a:solidFill>
              <a:srgbClr val="FEFEFE"/>
            </a:solidFill>
            <a:prstDash val="solid"/>
            <a:round/>
            <a:headEnd type="none" w="sm" len="sm"/>
            <a:tailEnd type="none" w="sm" len="sm"/>
          </a:ln>
        </p:spPr>
      </p:cxnSp>
      <p:sp>
        <p:nvSpPr>
          <p:cNvPr id="86" name="Google Shape;86;p12"/>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9" name="Google Shape;89;p13"/>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b="0"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400" b="0" i="0" u="none" strike="noStrike" cap="none">
                <a:solidFill>
                  <a:schemeClr val="lt1"/>
                </a:solidFill>
                <a:latin typeface="Corbel"/>
                <a:ea typeface="Corbel"/>
                <a:cs typeface="Corbel"/>
                <a:sym typeface="Corbel"/>
              </a:defRPr>
            </a:lvl9pPr>
          </a:lstStyle>
          <a:p>
            <a:endParaRPr/>
          </a:p>
        </p:txBody>
      </p:sp>
      <p:sp>
        <p:nvSpPr>
          <p:cNvPr id="90" name="Google Shape;90;p13"/>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b="1"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400" b="0" i="0" u="none" strike="noStrike" cap="none">
                <a:solidFill>
                  <a:schemeClr val="lt1"/>
                </a:solidFill>
                <a:latin typeface="Corbel"/>
                <a:ea typeface="Corbel"/>
                <a:cs typeface="Corbel"/>
                <a:sym typeface="Corbel"/>
              </a:defRPr>
            </a:lvl9pPr>
          </a:lstStyle>
          <a:p>
            <a:endParaRPr/>
          </a:p>
        </p:txBody>
      </p:sp>
      <p:sp>
        <p:nvSpPr>
          <p:cNvPr id="91" name="Google Shape;91;p13"/>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4"/>
          <p:cNvSpPr txBox="1">
            <a:spLocks noGrp="1"/>
          </p:cNvSpPr>
          <p:nvPr>
            <p:ph type="sldNum" idx="12"/>
          </p:nvPr>
        </p:nvSpPr>
        <p:spPr>
          <a:xfrm>
            <a:off x="8733878" y="4510450"/>
            <a:ext cx="5142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cxnSp>
        <p:nvCxnSpPr>
          <p:cNvPr id="95" name="Google Shape;95;p14" title="Horizontal Rule Line"/>
          <p:cNvCxnSpPr/>
          <p:nvPr/>
        </p:nvCxnSpPr>
        <p:spPr>
          <a:xfrm rot="10800000" flipH="1">
            <a:off x="0" y="4654160"/>
            <a:ext cx="2214300" cy="300"/>
          </a:xfrm>
          <a:prstGeom prst="straightConnector1">
            <a:avLst/>
          </a:prstGeom>
          <a:noFill/>
          <a:ln w="25400" cap="flat" cmpd="sng">
            <a:solidFill>
              <a:srgbClr val="FEFEFE"/>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lstStyle>
            <a:lvl1pPr lvl="0" algn="l"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lstStyle>
            <a:lvl1pPr marL="457200" lvl="0" indent="-323850" rtl="0">
              <a:spcBef>
                <a:spcPts val="700"/>
              </a:spcBef>
              <a:spcAft>
                <a:spcPts val="0"/>
              </a:spcAft>
              <a:buSzPts val="1500"/>
              <a:buChar char="•"/>
              <a:defRPr/>
            </a:lvl1pPr>
            <a:lvl2pPr marL="914400" lvl="1" indent="-317500" rtl="0">
              <a:spcBef>
                <a:spcPts val="700"/>
              </a:spcBef>
              <a:spcAft>
                <a:spcPts val="0"/>
              </a:spcAft>
              <a:buSzPts val="1400"/>
              <a:buChar char="–"/>
              <a:defRPr/>
            </a:lvl2pPr>
            <a:lvl3pPr marL="1371600" lvl="2" indent="-304800" rtl="0">
              <a:spcBef>
                <a:spcPts val="700"/>
              </a:spcBef>
              <a:spcAft>
                <a:spcPts val="0"/>
              </a:spcAft>
              <a:buSzPts val="1200"/>
              <a:buChar char="•"/>
              <a:defRPr/>
            </a:lvl3pPr>
            <a:lvl4pPr marL="1828800" lvl="3" indent="-298450" rtl="0">
              <a:spcBef>
                <a:spcPts val="700"/>
              </a:spcBef>
              <a:spcAft>
                <a:spcPts val="0"/>
              </a:spcAft>
              <a:buSzPts val="1100"/>
              <a:buChar char="–"/>
              <a:defRPr/>
            </a:lvl4pPr>
            <a:lvl5pPr marL="2286000" lvl="4" indent="-298450" rtl="0">
              <a:spcBef>
                <a:spcPts val="700"/>
              </a:spcBef>
              <a:spcAft>
                <a:spcPts val="0"/>
              </a:spcAft>
              <a:buSzPts val="1100"/>
              <a:buChar char="•"/>
              <a:defRPr/>
            </a:lvl5pPr>
            <a:lvl6pPr marL="2743200" lvl="5" indent="-298450" rtl="0">
              <a:spcBef>
                <a:spcPts val="1000"/>
              </a:spcBef>
              <a:spcAft>
                <a:spcPts val="0"/>
              </a:spcAft>
              <a:buSzPts val="1100"/>
              <a:buChar char="–"/>
              <a:defRPr/>
            </a:lvl6pPr>
            <a:lvl7pPr marL="3200400" lvl="6" indent="-298450" rtl="0">
              <a:spcBef>
                <a:spcPts val="1000"/>
              </a:spcBef>
              <a:spcAft>
                <a:spcPts val="0"/>
              </a:spcAft>
              <a:buSzPts val="1100"/>
              <a:buChar char="•"/>
              <a:defRPr/>
            </a:lvl7pPr>
            <a:lvl8pPr marL="3657600" lvl="7" indent="-298450" rtl="0">
              <a:spcBef>
                <a:spcPts val="1000"/>
              </a:spcBef>
              <a:spcAft>
                <a:spcPts val="0"/>
              </a:spcAft>
              <a:buSzPts val="1100"/>
              <a:buChar char="–"/>
              <a:defRPr/>
            </a:lvl8pPr>
            <a:lvl9pPr marL="4114800" lvl="8" indent="-298450" rtl="0">
              <a:spcBef>
                <a:spcPts val="1000"/>
              </a:spcBef>
              <a:spcAft>
                <a:spcPts val="0"/>
              </a:spcAft>
              <a:buSzPts val="1100"/>
              <a:buChar char="•"/>
              <a:defRPr/>
            </a:lvl9pPr>
          </a:lstStyle>
          <a:p>
            <a:endParaRPr/>
          </a:p>
        </p:txBody>
      </p:sp>
      <p:sp>
        <p:nvSpPr>
          <p:cNvPr id="99" name="Google Shape;99;p15"/>
          <p:cNvSpPr txBox="1">
            <a:spLocks noGrp="1"/>
          </p:cNvSpPr>
          <p:nvPr>
            <p:ph type="sldNum" idx="12"/>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9"/>
        <p:cNvGrpSpPr/>
        <p:nvPr/>
      </p:nvGrpSpPr>
      <p:grpSpPr>
        <a:xfrm>
          <a:off x="0" y="0"/>
          <a:ext cx="0" cy="0"/>
          <a:chOff x="0" y="0"/>
          <a:chExt cx="0" cy="0"/>
        </a:xfrm>
      </p:grpSpPr>
      <p:sp>
        <p:nvSpPr>
          <p:cNvPr id="110" name="Google Shape;110;p17" title="Page Number Shape"/>
          <p:cNvSpPr/>
          <p:nvPr/>
        </p:nvSpPr>
        <p:spPr>
          <a:xfrm>
            <a:off x="8838008" y="891903"/>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11" name="Google Shape;111;p17"/>
          <p:cNvSpPr txBox="1">
            <a:spLocks noGrp="1"/>
          </p:cNvSpPr>
          <p:nvPr>
            <p:ph type="ctrTitle"/>
          </p:nvPr>
        </p:nvSpPr>
        <p:spPr>
          <a:xfrm>
            <a:off x="816685" y="857470"/>
            <a:ext cx="5275800" cy="3201600"/>
          </a:xfrm>
          <a:prstGeom prst="rect">
            <a:avLst/>
          </a:prstGeom>
          <a:noFill/>
          <a:ln>
            <a:noFill/>
          </a:ln>
        </p:spPr>
        <p:txBody>
          <a:bodyPr spcFirstLastPara="1" wrap="square" lIns="68575" tIns="34275" rIns="68575" bIns="34275" anchor="t" anchorCtr="0"/>
          <a:lstStyle>
            <a:lvl1pPr marR="0" lvl="0" algn="l" rtl="0">
              <a:lnSpc>
                <a:spcPct val="85000"/>
              </a:lnSpc>
              <a:spcBef>
                <a:spcPts val="0"/>
              </a:spcBef>
              <a:spcAft>
                <a:spcPts val="0"/>
              </a:spcAft>
              <a:buClr>
                <a:schemeClr val="lt2"/>
              </a:buClr>
              <a:buSzPts val="5800"/>
              <a:buNone/>
              <a:defRPr sz="5800" i="1" u="none" strike="noStrike" cap="none">
                <a:solidFill>
                  <a:schemeClr val="lt2"/>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2" name="Google Shape;112;p17"/>
          <p:cNvSpPr txBox="1">
            <a:spLocks noGrp="1"/>
          </p:cNvSpPr>
          <p:nvPr>
            <p:ph type="subTitle" idx="1"/>
          </p:nvPr>
        </p:nvSpPr>
        <p:spPr>
          <a:xfrm>
            <a:off x="816685" y="4153444"/>
            <a:ext cx="5275800" cy="529800"/>
          </a:xfrm>
          <a:prstGeom prst="rect">
            <a:avLst/>
          </a:prstGeom>
          <a:noFill/>
          <a:ln>
            <a:noFill/>
          </a:ln>
        </p:spPr>
        <p:txBody>
          <a:bodyPr spcFirstLastPara="1" wrap="square" lIns="68575" tIns="34275" rIns="68575" bIns="34275" anchor="t" anchorCtr="0"/>
          <a:lstStyle>
            <a:lvl1pPr marR="0" lvl="0" algn="l" rtl="0">
              <a:lnSpc>
                <a:spcPct val="114000"/>
              </a:lnSpc>
              <a:spcBef>
                <a:spcPts val="0"/>
              </a:spcBef>
              <a:spcAft>
                <a:spcPts val="0"/>
              </a:spcAft>
              <a:buClr>
                <a:schemeClr val="lt2"/>
              </a:buClr>
              <a:buSzPts val="1500"/>
              <a:buNone/>
              <a:defRPr sz="1500" i="1" u="none" strike="noStrike" cap="none">
                <a:solidFill>
                  <a:schemeClr val="lt2"/>
                </a:solidFill>
              </a:defRPr>
            </a:lvl1pPr>
            <a:lvl2pPr marR="0" lvl="1" algn="ctr" rtl="0">
              <a:lnSpc>
                <a:spcPct val="112000"/>
              </a:lnSpc>
              <a:spcBef>
                <a:spcPts val="700"/>
              </a:spcBef>
              <a:spcAft>
                <a:spcPts val="0"/>
              </a:spcAft>
              <a:buClr>
                <a:srgbClr val="FEFEFE"/>
              </a:buClr>
              <a:buSzPts val="1500"/>
              <a:buNone/>
              <a:defRPr sz="1500" i="0" u="none" strike="noStrike" cap="none">
                <a:solidFill>
                  <a:srgbClr val="FEFEFE"/>
                </a:solidFill>
              </a:defRPr>
            </a:lvl2pPr>
            <a:lvl3pPr marR="0" lvl="2" algn="ctr" rtl="0">
              <a:lnSpc>
                <a:spcPct val="112000"/>
              </a:lnSpc>
              <a:spcBef>
                <a:spcPts val="700"/>
              </a:spcBef>
              <a:spcAft>
                <a:spcPts val="0"/>
              </a:spcAft>
              <a:buClr>
                <a:srgbClr val="FEFEFE"/>
              </a:buClr>
              <a:buSzPts val="1400"/>
              <a:buNone/>
              <a:defRPr sz="1400" i="0" u="none" strike="noStrike" cap="none">
                <a:solidFill>
                  <a:srgbClr val="FEFEFE"/>
                </a:solidFill>
              </a:defRPr>
            </a:lvl3pPr>
            <a:lvl4pPr marR="0" lvl="3" algn="ctr" rtl="0">
              <a:lnSpc>
                <a:spcPct val="112000"/>
              </a:lnSpc>
              <a:spcBef>
                <a:spcPts val="700"/>
              </a:spcBef>
              <a:spcAft>
                <a:spcPts val="0"/>
              </a:spcAft>
              <a:buClr>
                <a:srgbClr val="FEFEFE"/>
              </a:buClr>
              <a:buSzPts val="1200"/>
              <a:buNone/>
              <a:defRPr sz="1200" i="0" u="none" strike="noStrike" cap="none">
                <a:solidFill>
                  <a:srgbClr val="FEFEFE"/>
                </a:solidFill>
              </a:defRPr>
            </a:lvl4pPr>
            <a:lvl5pPr marR="0" lvl="4" algn="ctr" rtl="0">
              <a:lnSpc>
                <a:spcPct val="112000"/>
              </a:lnSpc>
              <a:spcBef>
                <a:spcPts val="700"/>
              </a:spcBef>
              <a:spcAft>
                <a:spcPts val="0"/>
              </a:spcAft>
              <a:buClr>
                <a:srgbClr val="FEFEFE"/>
              </a:buClr>
              <a:buSzPts val="1200"/>
              <a:buNone/>
              <a:defRPr sz="1200" i="1" u="none" strike="noStrike" cap="none">
                <a:solidFill>
                  <a:srgbClr val="FEFEFE"/>
                </a:solidFill>
              </a:defRPr>
            </a:lvl5pPr>
            <a:lvl6pPr marR="0" lvl="5" algn="ctr" rtl="0">
              <a:lnSpc>
                <a:spcPct val="112000"/>
              </a:lnSpc>
              <a:spcBef>
                <a:spcPts val="1000"/>
              </a:spcBef>
              <a:spcAft>
                <a:spcPts val="0"/>
              </a:spcAft>
              <a:buClr>
                <a:srgbClr val="FEFEFE"/>
              </a:buClr>
              <a:buSzPts val="1200"/>
              <a:buNone/>
              <a:defRPr sz="1200" i="0" u="none" strike="noStrike" cap="none">
                <a:solidFill>
                  <a:srgbClr val="FEFEFE"/>
                </a:solidFill>
              </a:defRPr>
            </a:lvl6pPr>
            <a:lvl7pPr marR="0" lvl="6" algn="ctr" rtl="0">
              <a:lnSpc>
                <a:spcPct val="112000"/>
              </a:lnSpc>
              <a:spcBef>
                <a:spcPts val="1000"/>
              </a:spcBef>
              <a:spcAft>
                <a:spcPts val="0"/>
              </a:spcAft>
              <a:buClr>
                <a:srgbClr val="FEFEFE"/>
              </a:buClr>
              <a:buSzPts val="1200"/>
              <a:buNone/>
              <a:defRPr sz="1200" i="1" u="none" strike="noStrike" cap="none">
                <a:solidFill>
                  <a:srgbClr val="FEFEFE"/>
                </a:solidFill>
              </a:defRPr>
            </a:lvl7pPr>
            <a:lvl8pPr marR="0" lvl="7" algn="ctr" rtl="0">
              <a:lnSpc>
                <a:spcPct val="112000"/>
              </a:lnSpc>
              <a:spcBef>
                <a:spcPts val="1000"/>
              </a:spcBef>
              <a:spcAft>
                <a:spcPts val="0"/>
              </a:spcAft>
              <a:buClr>
                <a:srgbClr val="FEFEFE"/>
              </a:buClr>
              <a:buSzPts val="1200"/>
              <a:buNone/>
              <a:defRPr sz="1200" i="0" u="none" strike="noStrike" cap="none">
                <a:solidFill>
                  <a:srgbClr val="FEFEFE"/>
                </a:solidFill>
              </a:defRPr>
            </a:lvl8pPr>
            <a:lvl9pPr marR="0" lvl="8" algn="ctr"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113" name="Google Shape;113;p17"/>
          <p:cNvSpPr txBox="1">
            <a:spLocks noGrp="1"/>
          </p:cNvSpPr>
          <p:nvPr>
            <p:ph type="dt" idx="10"/>
          </p:nvPr>
        </p:nvSpPr>
        <p:spPr>
          <a:xfrm>
            <a:off x="816685" y="4735830"/>
            <a:ext cx="11976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900" i="1" u="none" strike="noStrike" cap="none">
                <a:solidFill>
                  <a:schemeClr val="lt2"/>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14" name="Google Shape;114;p17"/>
          <p:cNvSpPr txBox="1">
            <a:spLocks noGrp="1"/>
          </p:cNvSpPr>
          <p:nvPr>
            <p:ph type="ftr" idx="11"/>
          </p:nvPr>
        </p:nvSpPr>
        <p:spPr>
          <a:xfrm>
            <a:off x="2250443" y="4735830"/>
            <a:ext cx="38421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900" i="1" u="none" strike="noStrike" cap="none">
                <a:solidFill>
                  <a:schemeClr val="lt2"/>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115" name="Google Shape;115;p17" title="Verticle Rule Line"/>
          <p:cNvCxnSpPr/>
          <p:nvPr/>
        </p:nvCxnSpPr>
        <p:spPr>
          <a:xfrm>
            <a:off x="580391" y="942975"/>
            <a:ext cx="0" cy="4200600"/>
          </a:xfrm>
          <a:prstGeom prst="straightConnector1">
            <a:avLst/>
          </a:prstGeom>
          <a:noFill/>
          <a:ln w="25400" cap="flat" cmpd="sng">
            <a:solidFill>
              <a:schemeClr val="lt2"/>
            </a:solidFill>
            <a:prstDash val="solid"/>
            <a:round/>
            <a:headEnd type="none" w="sm" len="sm"/>
            <a:tailEnd type="none" w="sm" len="sm"/>
          </a:ln>
        </p:spPr>
      </p:cxnSp>
      <p:sp>
        <p:nvSpPr>
          <p:cNvPr id="116" name="Google Shape;116;p17"/>
          <p:cNvSpPr txBox="1">
            <a:spLocks noGrp="1"/>
          </p:cNvSpPr>
          <p:nvPr>
            <p:ph type="sldNum" idx="12"/>
          </p:nvPr>
        </p:nvSpPr>
        <p:spPr>
          <a:xfrm>
            <a:off x="8838008" y="1062144"/>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59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18"/>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20" name="Google Shape;120;p18"/>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21" name="Google Shape;121;p18"/>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22" name="Google Shape;122;p18"/>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3"/>
        <p:cNvGrpSpPr/>
        <p:nvPr/>
      </p:nvGrpSpPr>
      <p:grpSpPr>
        <a:xfrm>
          <a:off x="0" y="0"/>
          <a:ext cx="0" cy="0"/>
          <a:chOff x="0" y="0"/>
          <a:chExt cx="0" cy="0"/>
        </a:xfrm>
      </p:grpSpPr>
      <p:sp>
        <p:nvSpPr>
          <p:cNvPr id="124" name="Google Shape;124;p19" title="Page Number Shape"/>
          <p:cNvSpPr/>
          <p:nvPr/>
        </p:nvSpPr>
        <p:spPr>
          <a:xfrm>
            <a:off x="8838008" y="1045311"/>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125" name="Google Shape;125;p19"/>
          <p:cNvSpPr txBox="1">
            <a:spLocks noGrp="1"/>
          </p:cNvSpPr>
          <p:nvPr>
            <p:ph type="title"/>
          </p:nvPr>
        </p:nvSpPr>
        <p:spPr>
          <a:xfrm>
            <a:off x="1460755" y="1928792"/>
            <a:ext cx="6222600" cy="2464500"/>
          </a:xfrm>
          <a:prstGeom prst="rect">
            <a:avLst/>
          </a:prstGeom>
          <a:noFill/>
          <a:ln>
            <a:noFill/>
          </a:ln>
        </p:spPr>
        <p:txBody>
          <a:bodyPr spcFirstLastPara="1" wrap="square" lIns="68575" tIns="34275" rIns="68575" bIns="34275" anchor="t" anchorCtr="0"/>
          <a:lstStyle>
            <a:lvl1pPr marR="0" lvl="0" algn="r" rtl="0">
              <a:lnSpc>
                <a:spcPct val="85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6" name="Google Shape;126;p19"/>
          <p:cNvSpPr txBox="1">
            <a:spLocks noGrp="1"/>
          </p:cNvSpPr>
          <p:nvPr>
            <p:ph type="body" idx="1"/>
          </p:nvPr>
        </p:nvSpPr>
        <p:spPr>
          <a:xfrm>
            <a:off x="1460755" y="1045311"/>
            <a:ext cx="6301200" cy="614400"/>
          </a:xfrm>
          <a:prstGeom prst="rect">
            <a:avLst/>
          </a:prstGeom>
          <a:noFill/>
          <a:ln>
            <a:noFill/>
          </a:ln>
        </p:spPr>
        <p:txBody>
          <a:bodyPr spcFirstLastPara="1" wrap="square" lIns="68575" tIns="34275" rIns="68575" bIns="34275" anchor="ctr" anchorCtr="0"/>
          <a:lstStyle>
            <a:lvl1pPr marL="457200" marR="0" lvl="0" indent="-228600" algn="r" rtl="0">
              <a:lnSpc>
                <a:spcPct val="113000"/>
              </a:lnSpc>
              <a:spcBef>
                <a:spcPts val="0"/>
              </a:spcBef>
              <a:spcAft>
                <a:spcPts val="0"/>
              </a:spcAft>
              <a:buClr>
                <a:srgbClr val="FEFEFE"/>
              </a:buClr>
              <a:buSzPts val="1500"/>
              <a:buNone/>
              <a:defRPr sz="1500" i="1" u="none" strike="noStrike" cap="none">
                <a:solidFill>
                  <a:srgbClr val="FEFEFE"/>
                </a:solidFill>
              </a:defRPr>
            </a:lvl1pPr>
            <a:lvl2pPr marL="914400" marR="0" lvl="1" indent="-228600" algn="l" rtl="0">
              <a:lnSpc>
                <a:spcPct val="112000"/>
              </a:lnSpc>
              <a:spcBef>
                <a:spcPts val="700"/>
              </a:spcBef>
              <a:spcAft>
                <a:spcPts val="0"/>
              </a:spcAft>
              <a:buClr>
                <a:schemeClr val="lt1"/>
              </a:buClr>
              <a:buSzPts val="1500"/>
              <a:buNone/>
              <a:defRPr sz="1500" i="0" u="none" strike="noStrike" cap="none">
                <a:solidFill>
                  <a:schemeClr val="lt1"/>
                </a:solidFill>
              </a:defRPr>
            </a:lvl2pPr>
            <a:lvl3pPr marL="1371600" marR="0" lvl="2" indent="-228600" algn="l" rtl="0">
              <a:lnSpc>
                <a:spcPct val="112000"/>
              </a:lnSpc>
              <a:spcBef>
                <a:spcPts val="700"/>
              </a:spcBef>
              <a:spcAft>
                <a:spcPts val="0"/>
              </a:spcAft>
              <a:buClr>
                <a:schemeClr val="lt1"/>
              </a:buClr>
              <a:buSzPts val="1400"/>
              <a:buNone/>
              <a:defRPr sz="1400" i="0" u="none" strike="noStrike" cap="none">
                <a:solidFill>
                  <a:schemeClr val="lt1"/>
                </a:solidFill>
              </a:defRPr>
            </a:lvl3pPr>
            <a:lvl4pPr marL="1828800" marR="0" lvl="3" indent="-228600" algn="l" rtl="0">
              <a:lnSpc>
                <a:spcPct val="112000"/>
              </a:lnSpc>
              <a:spcBef>
                <a:spcPts val="700"/>
              </a:spcBef>
              <a:spcAft>
                <a:spcPts val="0"/>
              </a:spcAft>
              <a:buClr>
                <a:schemeClr val="lt1"/>
              </a:buClr>
              <a:buSzPts val="1200"/>
              <a:buNone/>
              <a:defRPr sz="1200" i="0" u="none" strike="noStrike" cap="none">
                <a:solidFill>
                  <a:schemeClr val="lt1"/>
                </a:solidFill>
              </a:defRPr>
            </a:lvl4pPr>
            <a:lvl5pPr marL="2286000" marR="0" lvl="4" indent="-228600" algn="l" rtl="0">
              <a:lnSpc>
                <a:spcPct val="112000"/>
              </a:lnSpc>
              <a:spcBef>
                <a:spcPts val="700"/>
              </a:spcBef>
              <a:spcAft>
                <a:spcPts val="0"/>
              </a:spcAft>
              <a:buClr>
                <a:schemeClr val="lt1"/>
              </a:buClr>
              <a:buSzPts val="1200"/>
              <a:buNone/>
              <a:defRPr sz="1200" i="1" u="none" strike="noStrike" cap="none">
                <a:solidFill>
                  <a:schemeClr val="lt1"/>
                </a:solidFill>
              </a:defRPr>
            </a:lvl5pPr>
            <a:lvl6pPr marL="2743200" marR="0" lvl="5" indent="-228600" algn="l" rtl="0">
              <a:lnSpc>
                <a:spcPct val="112000"/>
              </a:lnSpc>
              <a:spcBef>
                <a:spcPts val="1000"/>
              </a:spcBef>
              <a:spcAft>
                <a:spcPts val="0"/>
              </a:spcAft>
              <a:buClr>
                <a:schemeClr val="lt1"/>
              </a:buClr>
              <a:buSzPts val="1200"/>
              <a:buNone/>
              <a:defRPr sz="1200" i="0" u="none" strike="noStrike" cap="none">
                <a:solidFill>
                  <a:schemeClr val="lt1"/>
                </a:solidFill>
              </a:defRPr>
            </a:lvl6pPr>
            <a:lvl7pPr marL="3200400" marR="0" lvl="6" indent="-228600" algn="l" rtl="0">
              <a:lnSpc>
                <a:spcPct val="112000"/>
              </a:lnSpc>
              <a:spcBef>
                <a:spcPts val="1000"/>
              </a:spcBef>
              <a:spcAft>
                <a:spcPts val="0"/>
              </a:spcAft>
              <a:buClr>
                <a:schemeClr val="lt1"/>
              </a:buClr>
              <a:buSzPts val="1200"/>
              <a:buNone/>
              <a:defRPr sz="1200" i="1" u="none" strike="noStrike" cap="none">
                <a:solidFill>
                  <a:schemeClr val="lt1"/>
                </a:solidFill>
              </a:defRPr>
            </a:lvl7pPr>
            <a:lvl8pPr marL="3657600" marR="0" lvl="7" indent="-228600" algn="l" rtl="0">
              <a:lnSpc>
                <a:spcPct val="112000"/>
              </a:lnSpc>
              <a:spcBef>
                <a:spcPts val="1000"/>
              </a:spcBef>
              <a:spcAft>
                <a:spcPts val="0"/>
              </a:spcAft>
              <a:buClr>
                <a:schemeClr val="lt1"/>
              </a:buClr>
              <a:buSzPts val="1200"/>
              <a:buNone/>
              <a:defRPr sz="1200" i="0" u="none" strike="noStrike" cap="none">
                <a:solidFill>
                  <a:schemeClr val="lt1"/>
                </a:solidFill>
              </a:defRPr>
            </a:lvl8pPr>
            <a:lvl9pPr marL="4114800" marR="0" lvl="8" indent="-228600" algn="l" rtl="0">
              <a:lnSpc>
                <a:spcPct val="112000"/>
              </a:lnSpc>
              <a:spcBef>
                <a:spcPts val="1000"/>
              </a:spcBef>
              <a:spcAft>
                <a:spcPts val="0"/>
              </a:spcAft>
              <a:buClr>
                <a:schemeClr val="lt1"/>
              </a:buClr>
              <a:buSzPts val="1200"/>
              <a:buNone/>
              <a:defRPr sz="1200" i="1" u="none" strike="noStrike" cap="none">
                <a:solidFill>
                  <a:schemeClr val="lt1"/>
                </a:solidFill>
              </a:defRPr>
            </a:lvl9pPr>
          </a:lstStyle>
          <a:p>
            <a:endParaRPr/>
          </a:p>
        </p:txBody>
      </p:sp>
      <p:sp>
        <p:nvSpPr>
          <p:cNvPr id="127" name="Google Shape;127;p19"/>
          <p:cNvSpPr txBox="1">
            <a:spLocks noGrp="1"/>
          </p:cNvSpPr>
          <p:nvPr>
            <p:ph type="dt" idx="10"/>
          </p:nvPr>
        </p:nvSpPr>
        <p:spPr>
          <a:xfrm>
            <a:off x="6557216" y="4735829"/>
            <a:ext cx="11976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28" name="Google Shape;128;p19"/>
          <p:cNvSpPr txBox="1">
            <a:spLocks noGrp="1"/>
          </p:cNvSpPr>
          <p:nvPr>
            <p:ph type="ftr" idx="11"/>
          </p:nvPr>
        </p:nvSpPr>
        <p:spPr>
          <a:xfrm>
            <a:off x="1460755" y="4735830"/>
            <a:ext cx="48603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129" name="Google Shape;129;p19" title="Horizontal Rule Line"/>
          <p:cNvCxnSpPr/>
          <p:nvPr/>
        </p:nvCxnSpPr>
        <p:spPr>
          <a:xfrm rot="10800000">
            <a:off x="-54" y="4633625"/>
            <a:ext cx="7683300" cy="0"/>
          </a:xfrm>
          <a:prstGeom prst="straightConnector1">
            <a:avLst/>
          </a:prstGeom>
          <a:noFill/>
          <a:ln w="25400" cap="flat" cmpd="sng">
            <a:solidFill>
              <a:srgbClr val="FEFEFE"/>
            </a:solidFill>
            <a:prstDash val="solid"/>
            <a:round/>
            <a:headEnd type="none" w="sm" len="sm"/>
            <a:tailEnd type="none" w="sm" len="sm"/>
          </a:ln>
        </p:spPr>
      </p:cxnSp>
      <p:sp>
        <p:nvSpPr>
          <p:cNvPr id="130" name="Google Shape;130;p19"/>
          <p:cNvSpPr txBox="1">
            <a:spLocks noGrp="1"/>
          </p:cNvSpPr>
          <p:nvPr>
            <p:ph type="sldNum" idx="12"/>
          </p:nvPr>
        </p:nvSpPr>
        <p:spPr>
          <a:xfrm>
            <a:off x="8838008" y="12155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3" name="Google Shape;133;p20"/>
          <p:cNvSpPr txBox="1">
            <a:spLocks noGrp="1"/>
          </p:cNvSpPr>
          <p:nvPr>
            <p:ph type="body" idx="1"/>
          </p:nvPr>
        </p:nvSpPr>
        <p:spPr>
          <a:xfrm>
            <a:off x="3886200" y="405471"/>
            <a:ext cx="4686300" cy="18666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34" name="Google Shape;134;p20"/>
          <p:cNvSpPr txBox="1">
            <a:spLocks noGrp="1"/>
          </p:cNvSpPr>
          <p:nvPr>
            <p:ph type="body" idx="2"/>
          </p:nvPr>
        </p:nvSpPr>
        <p:spPr>
          <a:xfrm>
            <a:off x="3886200" y="2784350"/>
            <a:ext cx="4686300" cy="18618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35" name="Google Shape;135;p20"/>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36" name="Google Shape;136;p20"/>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37" name="Google Shape;137;p20"/>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571500" y="418338"/>
            <a:ext cx="2873400" cy="37170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0" name="Google Shape;140;p21"/>
          <p:cNvSpPr txBox="1">
            <a:spLocks noGrp="1"/>
          </p:cNvSpPr>
          <p:nvPr>
            <p:ph type="body" idx="1"/>
          </p:nvPr>
        </p:nvSpPr>
        <p:spPr>
          <a:xfrm>
            <a:off x="3886200" y="418549"/>
            <a:ext cx="4683900" cy="685800"/>
          </a:xfrm>
          <a:prstGeom prst="rect">
            <a:avLst/>
          </a:prstGeom>
          <a:noFill/>
          <a:ln>
            <a:noFill/>
          </a:ln>
        </p:spPr>
        <p:txBody>
          <a:bodyPr spcFirstLastPara="1" wrap="square" lIns="68575" tIns="34275" rIns="68575" bIns="34275" anchor="b" anchorCtr="0"/>
          <a:lstStyle>
            <a:lvl1pPr marL="457200" marR="0" lvl="0" indent="-228600" algn="l" rtl="0">
              <a:lnSpc>
                <a:spcPct val="113000"/>
              </a:lnSpc>
              <a:spcBef>
                <a:spcPts val="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141" name="Google Shape;141;p21"/>
          <p:cNvSpPr txBox="1">
            <a:spLocks noGrp="1"/>
          </p:cNvSpPr>
          <p:nvPr>
            <p:ph type="body" idx="2"/>
          </p:nvPr>
        </p:nvSpPr>
        <p:spPr>
          <a:xfrm>
            <a:off x="3886200" y="1145003"/>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Arial"/>
              <a:buChar char="•"/>
              <a:defRPr sz="1500" b="0" i="0" u="none" strike="noStrike" cap="none">
                <a:solidFill>
                  <a:srgbClr val="FEFEFE"/>
                </a:solidFill>
                <a:latin typeface="Corbel"/>
                <a:ea typeface="Corbel"/>
                <a:cs typeface="Corbel"/>
                <a:sym typeface="Corbel"/>
              </a:defRPr>
            </a:lvl1pPr>
            <a:lvl2pPr marL="914400" marR="0" lvl="1" indent="-317500" algn="l" rtl="0">
              <a:lnSpc>
                <a:spcPct val="112000"/>
              </a:lnSpc>
              <a:spcBef>
                <a:spcPts val="7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2pPr>
            <a:lvl3pPr marL="1371600" marR="0" lvl="2" indent="-304800" algn="l" rtl="0">
              <a:lnSpc>
                <a:spcPct val="112000"/>
              </a:lnSpc>
              <a:spcBef>
                <a:spcPts val="700"/>
              </a:spcBef>
              <a:spcAft>
                <a:spcPts val="0"/>
              </a:spcAft>
              <a:buClr>
                <a:srgbClr val="FEFEFE"/>
              </a:buClr>
              <a:buSzPts val="1200"/>
              <a:buFont typeface="Arial"/>
              <a:buChar char="•"/>
              <a:defRPr sz="1200" b="0" i="0" u="none" strike="noStrike" cap="none">
                <a:solidFill>
                  <a:srgbClr val="FEFEFE"/>
                </a:solidFill>
                <a:latin typeface="Corbel"/>
                <a:ea typeface="Corbel"/>
                <a:cs typeface="Corbel"/>
                <a:sym typeface="Corbel"/>
              </a:defRPr>
            </a:lvl3pPr>
            <a:lvl4pPr marL="1828800" marR="0" lvl="3" indent="-298450" algn="l" rtl="0">
              <a:lnSpc>
                <a:spcPct val="112000"/>
              </a:lnSpc>
              <a:spcBef>
                <a:spcPts val="7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4pPr>
            <a:lvl5pPr marL="2286000" marR="0" lvl="4" indent="-298450" algn="l" rtl="0">
              <a:lnSpc>
                <a:spcPct val="112000"/>
              </a:lnSpc>
              <a:spcBef>
                <a:spcPts val="7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5pPr>
            <a:lvl6pPr marL="2743200" marR="0" lvl="5"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6pPr>
            <a:lvl7pPr marL="3200400" marR="0" lvl="6"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7pPr>
            <a:lvl8pPr marL="3657600" marR="0" lvl="7"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8pPr>
            <a:lvl9pPr marL="4114800" marR="0" lvl="8"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9pPr>
          </a:lstStyle>
          <a:p>
            <a:endParaRPr/>
          </a:p>
        </p:txBody>
      </p:sp>
      <p:sp>
        <p:nvSpPr>
          <p:cNvPr id="142" name="Google Shape;142;p21"/>
          <p:cNvSpPr txBox="1">
            <a:spLocks noGrp="1"/>
          </p:cNvSpPr>
          <p:nvPr>
            <p:ph type="body" idx="3"/>
          </p:nvPr>
        </p:nvSpPr>
        <p:spPr>
          <a:xfrm>
            <a:off x="3886200" y="2775620"/>
            <a:ext cx="4686300" cy="685800"/>
          </a:xfrm>
          <a:prstGeom prst="rect">
            <a:avLst/>
          </a:prstGeom>
          <a:noFill/>
          <a:ln>
            <a:noFill/>
          </a:ln>
        </p:spPr>
        <p:txBody>
          <a:bodyPr spcFirstLastPara="1" wrap="square" lIns="68575" tIns="34275" rIns="68575" bIns="34275" anchor="b" anchorCtr="0"/>
          <a:lstStyle>
            <a:lvl1pPr marL="457200" marR="0" lvl="0" indent="-228600" algn="l" rtl="0">
              <a:lnSpc>
                <a:spcPct val="112000"/>
              </a:lnSpc>
              <a:spcBef>
                <a:spcPts val="70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143" name="Google Shape;143;p21"/>
          <p:cNvSpPr txBox="1">
            <a:spLocks noGrp="1"/>
          </p:cNvSpPr>
          <p:nvPr>
            <p:ph type="body" idx="4"/>
          </p:nvPr>
        </p:nvSpPr>
        <p:spPr>
          <a:xfrm>
            <a:off x="3886200" y="3502074"/>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44" name="Google Shape;144;p21"/>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45" name="Google Shape;145;p21"/>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46" name="Google Shape;146;p21"/>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 name="Google Shape;21;p3"/>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2" name="Google Shape;22;p3"/>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23" name="Google Shape;23;p3"/>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24" name="Google Shape;24;p3"/>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9" name="Google Shape;149;p22"/>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50" name="Google Shape;150;p22"/>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51" name="Google Shape;151;p22"/>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23"/>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54" name="Google Shape;154;p23"/>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55" name="Google Shape;155;p23"/>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571500" y="416609"/>
            <a:ext cx="2879100" cy="14409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8" name="Google Shape;158;p24"/>
          <p:cNvSpPr txBox="1">
            <a:spLocks noGrp="1"/>
          </p:cNvSpPr>
          <p:nvPr>
            <p:ph type="body" idx="1"/>
          </p:nvPr>
        </p:nvSpPr>
        <p:spPr>
          <a:xfrm>
            <a:off x="3886200" y="423110"/>
            <a:ext cx="4686300" cy="4217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59" name="Google Shape;159;p24"/>
          <p:cNvSpPr txBox="1">
            <a:spLocks noGrp="1"/>
          </p:cNvSpPr>
          <p:nvPr>
            <p:ph type="body" idx="2"/>
          </p:nvPr>
        </p:nvSpPr>
        <p:spPr>
          <a:xfrm>
            <a:off x="571500" y="1966134"/>
            <a:ext cx="2879100" cy="24297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160" name="Google Shape;160;p24"/>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61" name="Google Shape;161;p24"/>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62" name="Google Shape;162;p24"/>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569214" y="417946"/>
            <a:ext cx="2880300" cy="14394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5" name="Google Shape;165;p25"/>
          <p:cNvSpPr>
            <a:spLocks noGrp="1"/>
          </p:cNvSpPr>
          <p:nvPr>
            <p:ph type="pic" idx="2"/>
          </p:nvPr>
        </p:nvSpPr>
        <p:spPr>
          <a:xfrm>
            <a:off x="3943350" y="0"/>
            <a:ext cx="4629000" cy="5143500"/>
          </a:xfrm>
          <a:prstGeom prst="rect">
            <a:avLst/>
          </a:prstGeom>
          <a:noFill/>
          <a:ln>
            <a:noFill/>
          </a:ln>
        </p:spPr>
        <p:txBody>
          <a:bodyPr spcFirstLastPara="1" wrap="square" lIns="68575" tIns="34275" rIns="68575" bIns="34275" anchor="t" anchorCtr="0"/>
          <a:lstStyle>
            <a:lvl1pPr marR="0" lvl="0" algn="l" rtl="0">
              <a:lnSpc>
                <a:spcPct val="112000"/>
              </a:lnSpc>
              <a:spcBef>
                <a:spcPts val="700"/>
              </a:spcBef>
              <a:spcAft>
                <a:spcPts val="0"/>
              </a:spcAft>
              <a:buClr>
                <a:srgbClr val="FEFEFE"/>
              </a:buClr>
              <a:buSzPts val="2400"/>
              <a:buFont typeface="EB Garamond Medium"/>
              <a:buNone/>
              <a:defRPr sz="2400" i="0" u="none" strike="noStrike" cap="none">
                <a:solidFill>
                  <a:srgbClr val="FEFEFE"/>
                </a:solidFill>
                <a:latin typeface="EB Garamond Medium"/>
                <a:ea typeface="EB Garamond Medium"/>
                <a:cs typeface="EB Garamond Medium"/>
                <a:sym typeface="EB Garamond Medium"/>
              </a:defRPr>
            </a:lvl1pPr>
            <a:lvl2pPr marR="0" lvl="1" algn="l" rtl="0">
              <a:lnSpc>
                <a:spcPct val="112000"/>
              </a:lnSpc>
              <a:spcBef>
                <a:spcPts val="700"/>
              </a:spcBef>
              <a:spcAft>
                <a:spcPts val="0"/>
              </a:spcAft>
              <a:buClr>
                <a:srgbClr val="FEFEFE"/>
              </a:buClr>
              <a:buSzPts val="2100"/>
              <a:buFont typeface="EB Garamond Medium"/>
              <a:buNone/>
              <a:defRPr sz="2100" i="0" u="none" strike="noStrike" cap="none">
                <a:solidFill>
                  <a:srgbClr val="FEFEFE"/>
                </a:solidFill>
                <a:latin typeface="EB Garamond Medium"/>
                <a:ea typeface="EB Garamond Medium"/>
                <a:cs typeface="EB Garamond Medium"/>
                <a:sym typeface="EB Garamond Medium"/>
              </a:defRPr>
            </a:lvl2pPr>
            <a:lvl3pPr marR="0" lvl="2" algn="l" rtl="0">
              <a:lnSpc>
                <a:spcPct val="112000"/>
              </a:lnSpc>
              <a:spcBef>
                <a:spcPts val="700"/>
              </a:spcBef>
              <a:spcAft>
                <a:spcPts val="0"/>
              </a:spcAft>
              <a:buClr>
                <a:srgbClr val="FEFEFE"/>
              </a:buClr>
              <a:buSzPts val="1800"/>
              <a:buFont typeface="EB Garamond Medium"/>
              <a:buNone/>
              <a:defRPr sz="1800" i="0" u="none" strike="noStrike" cap="none">
                <a:solidFill>
                  <a:srgbClr val="FEFEFE"/>
                </a:solidFill>
                <a:latin typeface="EB Garamond Medium"/>
                <a:ea typeface="EB Garamond Medium"/>
                <a:cs typeface="EB Garamond Medium"/>
                <a:sym typeface="EB Garamond Medium"/>
              </a:defRPr>
            </a:lvl3pPr>
            <a:lvl4pPr marR="0" lvl="3" algn="l" rtl="0">
              <a:lnSpc>
                <a:spcPct val="112000"/>
              </a:lnSpc>
              <a:spcBef>
                <a:spcPts val="7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4pPr>
            <a:lvl5pPr marR="0" lvl="4" algn="l" rtl="0">
              <a:lnSpc>
                <a:spcPct val="112000"/>
              </a:lnSpc>
              <a:spcBef>
                <a:spcPts val="7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5pPr>
            <a:lvl6pPr marR="0" lvl="5"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6pPr>
            <a:lvl7pPr marR="0" lvl="6"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7pPr>
            <a:lvl8pPr marR="0" lvl="7"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8pPr>
            <a:lvl9pPr marR="0" lvl="8"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166" name="Google Shape;166;p25"/>
          <p:cNvSpPr txBox="1">
            <a:spLocks noGrp="1"/>
          </p:cNvSpPr>
          <p:nvPr>
            <p:ph type="body" idx="1"/>
          </p:nvPr>
        </p:nvSpPr>
        <p:spPr>
          <a:xfrm>
            <a:off x="569214" y="1966134"/>
            <a:ext cx="2880300" cy="24276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167" name="Google Shape;167;p25"/>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68" name="Google Shape;168;p25"/>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69" name="Google Shape;169;p25"/>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2" name="Google Shape;172;p26"/>
          <p:cNvSpPr txBox="1">
            <a:spLocks noGrp="1"/>
          </p:cNvSpPr>
          <p:nvPr>
            <p:ph type="body" idx="1"/>
          </p:nvPr>
        </p:nvSpPr>
        <p:spPr>
          <a:xfrm rot="5400000">
            <a:off x="4135348" y="230910"/>
            <a:ext cx="4188000" cy="46863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73" name="Google Shape;173;p26"/>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74" name="Google Shape;174;p26"/>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75" name="Google Shape;175;p26"/>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76"/>
        <p:cNvGrpSpPr/>
        <p:nvPr/>
      </p:nvGrpSpPr>
      <p:grpSpPr>
        <a:xfrm>
          <a:off x="0" y="0"/>
          <a:ext cx="0" cy="0"/>
          <a:chOff x="0" y="0"/>
          <a:chExt cx="0" cy="0"/>
        </a:xfrm>
      </p:grpSpPr>
      <p:sp>
        <p:nvSpPr>
          <p:cNvPr id="177" name="Google Shape;177;p27" title="Page Number Shape"/>
          <p:cNvSpPr/>
          <p:nvPr/>
        </p:nvSpPr>
        <p:spPr>
          <a:xfrm>
            <a:off x="8838008" y="40354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8" name="Google Shape;178;p27"/>
          <p:cNvSpPr txBox="1">
            <a:spLocks noGrp="1"/>
          </p:cNvSpPr>
          <p:nvPr>
            <p:ph type="title"/>
          </p:nvPr>
        </p:nvSpPr>
        <p:spPr>
          <a:xfrm rot="5400000">
            <a:off x="5156276" y="1318898"/>
            <a:ext cx="3508500" cy="18351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9" name="Google Shape;179;p27"/>
          <p:cNvSpPr txBox="1">
            <a:spLocks noGrp="1"/>
          </p:cNvSpPr>
          <p:nvPr>
            <p:ph type="body" idx="1"/>
          </p:nvPr>
        </p:nvSpPr>
        <p:spPr>
          <a:xfrm rot="5400000">
            <a:off x="1525859" y="-415101"/>
            <a:ext cx="3508500" cy="5303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180" name="Google Shape;180;p27"/>
          <p:cNvSpPr txBox="1">
            <a:spLocks noGrp="1"/>
          </p:cNvSpPr>
          <p:nvPr>
            <p:ph type="dt" idx="10"/>
          </p:nvPr>
        </p:nvSpPr>
        <p:spPr>
          <a:xfrm>
            <a:off x="4902140" y="4445348"/>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181" name="Google Shape;181;p27"/>
          <p:cNvSpPr txBox="1">
            <a:spLocks noGrp="1"/>
          </p:cNvSpPr>
          <p:nvPr>
            <p:ph type="ftr" idx="11"/>
          </p:nvPr>
        </p:nvSpPr>
        <p:spPr>
          <a:xfrm>
            <a:off x="4902140" y="4736962"/>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182" name="Google Shape;182;p27" title="Horizontal Rule Line"/>
          <p:cNvCxnSpPr/>
          <p:nvPr/>
        </p:nvCxnSpPr>
        <p:spPr>
          <a:xfrm>
            <a:off x="0" y="4649798"/>
            <a:ext cx="7695000" cy="0"/>
          </a:xfrm>
          <a:prstGeom prst="straightConnector1">
            <a:avLst/>
          </a:prstGeom>
          <a:noFill/>
          <a:ln w="25400" cap="flat" cmpd="sng">
            <a:solidFill>
              <a:srgbClr val="FEFEFE"/>
            </a:solidFill>
            <a:prstDash val="solid"/>
            <a:round/>
            <a:headEnd type="none" w="sm" len="sm"/>
            <a:tailEnd type="none" w="sm" len="sm"/>
          </a:ln>
        </p:spPr>
      </p:cxnSp>
      <p:sp>
        <p:nvSpPr>
          <p:cNvPr id="183" name="Google Shape;183;p27"/>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6" name="Google Shape;186;p28"/>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b="0"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87" name="Google Shape;187;p28"/>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b="1"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88" name="Google Shape;188;p28"/>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1" name="Google Shape;191;p29"/>
          <p:cNvSpPr txBox="1">
            <a:spLocks noGrp="1"/>
          </p:cNvSpPr>
          <p:nvPr>
            <p:ph type="sldNum" idx="12"/>
          </p:nvPr>
        </p:nvSpPr>
        <p:spPr>
          <a:xfrm>
            <a:off x="8733878" y="4510450"/>
            <a:ext cx="5142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lstStyle>
            <a:lvl1pPr lvl="0" algn="l"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 name="Google Shape;194;p3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lstStyle>
            <a:lvl1pPr marL="457200" lvl="0" indent="-323850" rtl="0">
              <a:spcBef>
                <a:spcPts val="700"/>
              </a:spcBef>
              <a:spcAft>
                <a:spcPts val="0"/>
              </a:spcAft>
              <a:buSzPts val="1500"/>
              <a:buChar char="•"/>
              <a:defRPr/>
            </a:lvl1pPr>
            <a:lvl2pPr marL="914400" lvl="1" indent="-317500" rtl="0">
              <a:spcBef>
                <a:spcPts val="700"/>
              </a:spcBef>
              <a:spcAft>
                <a:spcPts val="0"/>
              </a:spcAft>
              <a:buSzPts val="1400"/>
              <a:buChar char="–"/>
              <a:defRPr/>
            </a:lvl2pPr>
            <a:lvl3pPr marL="1371600" lvl="2" indent="-304800" rtl="0">
              <a:spcBef>
                <a:spcPts val="700"/>
              </a:spcBef>
              <a:spcAft>
                <a:spcPts val="0"/>
              </a:spcAft>
              <a:buSzPts val="1200"/>
              <a:buChar char="•"/>
              <a:defRPr/>
            </a:lvl3pPr>
            <a:lvl4pPr marL="1828800" lvl="3" indent="-298450" rtl="0">
              <a:spcBef>
                <a:spcPts val="700"/>
              </a:spcBef>
              <a:spcAft>
                <a:spcPts val="0"/>
              </a:spcAft>
              <a:buSzPts val="1100"/>
              <a:buChar char="–"/>
              <a:defRPr/>
            </a:lvl4pPr>
            <a:lvl5pPr marL="2286000" lvl="4" indent="-298450" rtl="0">
              <a:spcBef>
                <a:spcPts val="700"/>
              </a:spcBef>
              <a:spcAft>
                <a:spcPts val="0"/>
              </a:spcAft>
              <a:buSzPts val="1100"/>
              <a:buChar char="•"/>
              <a:defRPr/>
            </a:lvl5pPr>
            <a:lvl6pPr marL="2743200" lvl="5" indent="-298450" rtl="0">
              <a:spcBef>
                <a:spcPts val="1000"/>
              </a:spcBef>
              <a:spcAft>
                <a:spcPts val="0"/>
              </a:spcAft>
              <a:buSzPts val="1100"/>
              <a:buChar char="–"/>
              <a:defRPr/>
            </a:lvl6pPr>
            <a:lvl7pPr marL="3200400" lvl="6" indent="-298450" rtl="0">
              <a:spcBef>
                <a:spcPts val="1000"/>
              </a:spcBef>
              <a:spcAft>
                <a:spcPts val="0"/>
              </a:spcAft>
              <a:buSzPts val="1100"/>
              <a:buChar char="•"/>
              <a:defRPr/>
            </a:lvl7pPr>
            <a:lvl8pPr marL="3657600" lvl="7" indent="-298450" rtl="0">
              <a:spcBef>
                <a:spcPts val="1000"/>
              </a:spcBef>
              <a:spcAft>
                <a:spcPts val="0"/>
              </a:spcAft>
              <a:buSzPts val="1100"/>
              <a:buChar char="–"/>
              <a:defRPr/>
            </a:lvl8pPr>
            <a:lvl9pPr marL="4114800" lvl="8" indent="-298450" rtl="0">
              <a:spcBef>
                <a:spcPts val="1000"/>
              </a:spcBef>
              <a:spcAft>
                <a:spcPts val="0"/>
              </a:spcAft>
              <a:buSzPts val="1100"/>
              <a:buChar char="•"/>
              <a:defRPr/>
            </a:lvl9pPr>
          </a:lstStyle>
          <a:p>
            <a:endParaRPr/>
          </a:p>
        </p:txBody>
      </p:sp>
      <p:sp>
        <p:nvSpPr>
          <p:cNvPr id="195" name="Google Shape;195;p30"/>
          <p:cNvSpPr txBox="1">
            <a:spLocks noGrp="1"/>
          </p:cNvSpPr>
          <p:nvPr>
            <p:ph type="sldNum" idx="12"/>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
        <p:nvSpPr>
          <p:cNvPr id="196" name="Google Shape;196;p30"/>
          <p:cNvSpPr/>
          <p:nvPr/>
        </p:nvSpPr>
        <p:spPr>
          <a:xfrm>
            <a:off x="0" y="4573925"/>
            <a:ext cx="3446100" cy="155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6"/>
        <p:cNvGrpSpPr/>
        <p:nvPr/>
      </p:nvGrpSpPr>
      <p:grpSpPr>
        <a:xfrm>
          <a:off x="0" y="0"/>
          <a:ext cx="0" cy="0"/>
          <a:chOff x="0" y="0"/>
          <a:chExt cx="0" cy="0"/>
        </a:xfrm>
      </p:grpSpPr>
      <p:sp>
        <p:nvSpPr>
          <p:cNvPr id="207" name="Google Shape;207;p32" title="Page Number Shape"/>
          <p:cNvSpPr/>
          <p:nvPr/>
        </p:nvSpPr>
        <p:spPr>
          <a:xfrm>
            <a:off x="8838008" y="891903"/>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08" name="Google Shape;208;p32"/>
          <p:cNvSpPr txBox="1">
            <a:spLocks noGrp="1"/>
          </p:cNvSpPr>
          <p:nvPr>
            <p:ph type="ctrTitle"/>
          </p:nvPr>
        </p:nvSpPr>
        <p:spPr>
          <a:xfrm>
            <a:off x="816685" y="857470"/>
            <a:ext cx="5275800" cy="3201600"/>
          </a:xfrm>
          <a:prstGeom prst="rect">
            <a:avLst/>
          </a:prstGeom>
          <a:noFill/>
          <a:ln>
            <a:noFill/>
          </a:ln>
        </p:spPr>
        <p:txBody>
          <a:bodyPr spcFirstLastPara="1" wrap="square" lIns="68575" tIns="34275" rIns="68575" bIns="34275" anchor="t" anchorCtr="0"/>
          <a:lstStyle>
            <a:lvl1pPr marR="0" lvl="0" algn="l" rtl="0">
              <a:lnSpc>
                <a:spcPct val="85000"/>
              </a:lnSpc>
              <a:spcBef>
                <a:spcPts val="0"/>
              </a:spcBef>
              <a:spcAft>
                <a:spcPts val="0"/>
              </a:spcAft>
              <a:buClr>
                <a:schemeClr val="lt2"/>
              </a:buClr>
              <a:buSzPts val="5800"/>
              <a:buNone/>
              <a:defRPr sz="5800" i="1" u="none" strike="noStrike" cap="none">
                <a:solidFill>
                  <a:schemeClr val="lt2"/>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9" name="Google Shape;209;p32"/>
          <p:cNvSpPr txBox="1">
            <a:spLocks noGrp="1"/>
          </p:cNvSpPr>
          <p:nvPr>
            <p:ph type="subTitle" idx="1"/>
          </p:nvPr>
        </p:nvSpPr>
        <p:spPr>
          <a:xfrm>
            <a:off x="816685" y="4153444"/>
            <a:ext cx="5275800" cy="529800"/>
          </a:xfrm>
          <a:prstGeom prst="rect">
            <a:avLst/>
          </a:prstGeom>
          <a:noFill/>
          <a:ln>
            <a:noFill/>
          </a:ln>
        </p:spPr>
        <p:txBody>
          <a:bodyPr spcFirstLastPara="1" wrap="square" lIns="68575" tIns="34275" rIns="68575" bIns="34275" anchor="t" anchorCtr="0"/>
          <a:lstStyle>
            <a:lvl1pPr marR="0" lvl="0" algn="l" rtl="0">
              <a:lnSpc>
                <a:spcPct val="114000"/>
              </a:lnSpc>
              <a:spcBef>
                <a:spcPts val="0"/>
              </a:spcBef>
              <a:spcAft>
                <a:spcPts val="0"/>
              </a:spcAft>
              <a:buClr>
                <a:schemeClr val="lt2"/>
              </a:buClr>
              <a:buSzPts val="1500"/>
              <a:buNone/>
              <a:defRPr sz="1500" i="1" u="none" strike="noStrike" cap="none">
                <a:solidFill>
                  <a:schemeClr val="lt2"/>
                </a:solidFill>
              </a:defRPr>
            </a:lvl1pPr>
            <a:lvl2pPr marR="0" lvl="1" algn="ctr" rtl="0">
              <a:lnSpc>
                <a:spcPct val="112000"/>
              </a:lnSpc>
              <a:spcBef>
                <a:spcPts val="700"/>
              </a:spcBef>
              <a:spcAft>
                <a:spcPts val="0"/>
              </a:spcAft>
              <a:buClr>
                <a:srgbClr val="FEFEFE"/>
              </a:buClr>
              <a:buSzPts val="1500"/>
              <a:buNone/>
              <a:defRPr sz="1500" i="0" u="none" strike="noStrike" cap="none">
                <a:solidFill>
                  <a:srgbClr val="FEFEFE"/>
                </a:solidFill>
              </a:defRPr>
            </a:lvl2pPr>
            <a:lvl3pPr marR="0" lvl="2" algn="ctr" rtl="0">
              <a:lnSpc>
                <a:spcPct val="112000"/>
              </a:lnSpc>
              <a:spcBef>
                <a:spcPts val="700"/>
              </a:spcBef>
              <a:spcAft>
                <a:spcPts val="0"/>
              </a:spcAft>
              <a:buClr>
                <a:srgbClr val="FEFEFE"/>
              </a:buClr>
              <a:buSzPts val="1400"/>
              <a:buNone/>
              <a:defRPr sz="1400" i="0" u="none" strike="noStrike" cap="none">
                <a:solidFill>
                  <a:srgbClr val="FEFEFE"/>
                </a:solidFill>
              </a:defRPr>
            </a:lvl3pPr>
            <a:lvl4pPr marR="0" lvl="3" algn="ctr" rtl="0">
              <a:lnSpc>
                <a:spcPct val="112000"/>
              </a:lnSpc>
              <a:spcBef>
                <a:spcPts val="700"/>
              </a:spcBef>
              <a:spcAft>
                <a:spcPts val="0"/>
              </a:spcAft>
              <a:buClr>
                <a:srgbClr val="FEFEFE"/>
              </a:buClr>
              <a:buSzPts val="1200"/>
              <a:buNone/>
              <a:defRPr sz="1200" i="0" u="none" strike="noStrike" cap="none">
                <a:solidFill>
                  <a:srgbClr val="FEFEFE"/>
                </a:solidFill>
              </a:defRPr>
            </a:lvl4pPr>
            <a:lvl5pPr marR="0" lvl="4" algn="ctr" rtl="0">
              <a:lnSpc>
                <a:spcPct val="112000"/>
              </a:lnSpc>
              <a:spcBef>
                <a:spcPts val="700"/>
              </a:spcBef>
              <a:spcAft>
                <a:spcPts val="0"/>
              </a:spcAft>
              <a:buClr>
                <a:srgbClr val="FEFEFE"/>
              </a:buClr>
              <a:buSzPts val="1200"/>
              <a:buNone/>
              <a:defRPr sz="1200" i="1" u="none" strike="noStrike" cap="none">
                <a:solidFill>
                  <a:srgbClr val="FEFEFE"/>
                </a:solidFill>
              </a:defRPr>
            </a:lvl5pPr>
            <a:lvl6pPr marR="0" lvl="5" algn="ctr" rtl="0">
              <a:lnSpc>
                <a:spcPct val="112000"/>
              </a:lnSpc>
              <a:spcBef>
                <a:spcPts val="1000"/>
              </a:spcBef>
              <a:spcAft>
                <a:spcPts val="0"/>
              </a:spcAft>
              <a:buClr>
                <a:srgbClr val="FEFEFE"/>
              </a:buClr>
              <a:buSzPts val="1200"/>
              <a:buNone/>
              <a:defRPr sz="1200" i="0" u="none" strike="noStrike" cap="none">
                <a:solidFill>
                  <a:srgbClr val="FEFEFE"/>
                </a:solidFill>
              </a:defRPr>
            </a:lvl6pPr>
            <a:lvl7pPr marR="0" lvl="6" algn="ctr" rtl="0">
              <a:lnSpc>
                <a:spcPct val="112000"/>
              </a:lnSpc>
              <a:spcBef>
                <a:spcPts val="1000"/>
              </a:spcBef>
              <a:spcAft>
                <a:spcPts val="0"/>
              </a:spcAft>
              <a:buClr>
                <a:srgbClr val="FEFEFE"/>
              </a:buClr>
              <a:buSzPts val="1200"/>
              <a:buNone/>
              <a:defRPr sz="1200" i="1" u="none" strike="noStrike" cap="none">
                <a:solidFill>
                  <a:srgbClr val="FEFEFE"/>
                </a:solidFill>
              </a:defRPr>
            </a:lvl7pPr>
            <a:lvl8pPr marR="0" lvl="7" algn="ctr" rtl="0">
              <a:lnSpc>
                <a:spcPct val="112000"/>
              </a:lnSpc>
              <a:spcBef>
                <a:spcPts val="1000"/>
              </a:spcBef>
              <a:spcAft>
                <a:spcPts val="0"/>
              </a:spcAft>
              <a:buClr>
                <a:srgbClr val="FEFEFE"/>
              </a:buClr>
              <a:buSzPts val="1200"/>
              <a:buNone/>
              <a:defRPr sz="1200" i="0" u="none" strike="noStrike" cap="none">
                <a:solidFill>
                  <a:srgbClr val="FEFEFE"/>
                </a:solidFill>
              </a:defRPr>
            </a:lvl8pPr>
            <a:lvl9pPr marR="0" lvl="8" algn="ctr"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210" name="Google Shape;210;p32"/>
          <p:cNvSpPr txBox="1">
            <a:spLocks noGrp="1"/>
          </p:cNvSpPr>
          <p:nvPr>
            <p:ph type="dt" idx="10"/>
          </p:nvPr>
        </p:nvSpPr>
        <p:spPr>
          <a:xfrm>
            <a:off x="816685" y="4735830"/>
            <a:ext cx="11976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900" i="1" u="none" strike="noStrike" cap="none">
                <a:solidFill>
                  <a:schemeClr val="lt2"/>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11" name="Google Shape;211;p32"/>
          <p:cNvSpPr txBox="1">
            <a:spLocks noGrp="1"/>
          </p:cNvSpPr>
          <p:nvPr>
            <p:ph type="ftr" idx="11"/>
          </p:nvPr>
        </p:nvSpPr>
        <p:spPr>
          <a:xfrm>
            <a:off x="2250443" y="4735830"/>
            <a:ext cx="3842100" cy="2739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900" i="1" u="none" strike="noStrike" cap="none">
                <a:solidFill>
                  <a:schemeClr val="lt2"/>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212" name="Google Shape;212;p32" title="Verticle Rule Line"/>
          <p:cNvCxnSpPr/>
          <p:nvPr/>
        </p:nvCxnSpPr>
        <p:spPr>
          <a:xfrm>
            <a:off x="580391" y="942975"/>
            <a:ext cx="0" cy="4200600"/>
          </a:xfrm>
          <a:prstGeom prst="straightConnector1">
            <a:avLst/>
          </a:prstGeom>
          <a:noFill/>
          <a:ln w="25400" cap="flat" cmpd="sng">
            <a:solidFill>
              <a:schemeClr val="lt2"/>
            </a:solidFill>
            <a:prstDash val="solid"/>
            <a:round/>
            <a:headEnd type="none" w="sm" len="sm"/>
            <a:tailEnd type="none" w="sm" len="sm"/>
          </a:ln>
        </p:spPr>
      </p:cxnSp>
      <p:sp>
        <p:nvSpPr>
          <p:cNvPr id="213" name="Google Shape;213;p32"/>
          <p:cNvSpPr txBox="1">
            <a:spLocks noGrp="1"/>
          </p:cNvSpPr>
          <p:nvPr>
            <p:ph type="sldNum" idx="12"/>
          </p:nvPr>
        </p:nvSpPr>
        <p:spPr>
          <a:xfrm>
            <a:off x="8838008" y="1062144"/>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5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
        <p:cNvGrpSpPr/>
        <p:nvPr/>
      </p:nvGrpSpPr>
      <p:grpSpPr>
        <a:xfrm>
          <a:off x="0" y="0"/>
          <a:ext cx="0" cy="0"/>
          <a:chOff x="0" y="0"/>
          <a:chExt cx="0" cy="0"/>
        </a:xfrm>
      </p:grpSpPr>
      <p:sp>
        <p:nvSpPr>
          <p:cNvPr id="26" name="Google Shape;26;p4" title="Page Number Shape"/>
          <p:cNvSpPr/>
          <p:nvPr/>
        </p:nvSpPr>
        <p:spPr>
          <a:xfrm>
            <a:off x="8838008" y="1045311"/>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27" name="Google Shape;27;p4"/>
          <p:cNvSpPr txBox="1">
            <a:spLocks noGrp="1"/>
          </p:cNvSpPr>
          <p:nvPr>
            <p:ph type="title"/>
          </p:nvPr>
        </p:nvSpPr>
        <p:spPr>
          <a:xfrm>
            <a:off x="1460755" y="1928792"/>
            <a:ext cx="6222600" cy="2464500"/>
          </a:xfrm>
          <a:prstGeom prst="rect">
            <a:avLst/>
          </a:prstGeom>
          <a:noFill/>
          <a:ln>
            <a:noFill/>
          </a:ln>
        </p:spPr>
        <p:txBody>
          <a:bodyPr spcFirstLastPara="1" wrap="square" lIns="68575" tIns="34275" rIns="68575" bIns="34275" anchor="t" anchorCtr="0"/>
          <a:lstStyle>
            <a:lvl1pPr marR="0" lvl="0" algn="r" rtl="0">
              <a:lnSpc>
                <a:spcPct val="85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4"/>
          <p:cNvSpPr txBox="1">
            <a:spLocks noGrp="1"/>
          </p:cNvSpPr>
          <p:nvPr>
            <p:ph type="body" idx="1"/>
          </p:nvPr>
        </p:nvSpPr>
        <p:spPr>
          <a:xfrm>
            <a:off x="1460755" y="1045311"/>
            <a:ext cx="6301200" cy="614400"/>
          </a:xfrm>
          <a:prstGeom prst="rect">
            <a:avLst/>
          </a:prstGeom>
          <a:noFill/>
          <a:ln>
            <a:noFill/>
          </a:ln>
        </p:spPr>
        <p:txBody>
          <a:bodyPr spcFirstLastPara="1" wrap="square" lIns="68575" tIns="34275" rIns="68575" bIns="34275" anchor="ctr" anchorCtr="0"/>
          <a:lstStyle>
            <a:lvl1pPr marL="457200" marR="0" lvl="0" indent="-228600" algn="r" rtl="0">
              <a:lnSpc>
                <a:spcPct val="113000"/>
              </a:lnSpc>
              <a:spcBef>
                <a:spcPts val="0"/>
              </a:spcBef>
              <a:spcAft>
                <a:spcPts val="0"/>
              </a:spcAft>
              <a:buClr>
                <a:srgbClr val="FEFEFE"/>
              </a:buClr>
              <a:buSzPts val="1500"/>
              <a:buNone/>
              <a:defRPr sz="1500" i="1" u="none" strike="noStrike" cap="none">
                <a:solidFill>
                  <a:srgbClr val="FEFEFE"/>
                </a:solidFill>
              </a:defRPr>
            </a:lvl1pPr>
            <a:lvl2pPr marL="914400" marR="0" lvl="1" indent="-228600" algn="l" rtl="0">
              <a:lnSpc>
                <a:spcPct val="112000"/>
              </a:lnSpc>
              <a:spcBef>
                <a:spcPts val="700"/>
              </a:spcBef>
              <a:spcAft>
                <a:spcPts val="0"/>
              </a:spcAft>
              <a:buClr>
                <a:schemeClr val="lt1"/>
              </a:buClr>
              <a:buSzPts val="1500"/>
              <a:buNone/>
              <a:defRPr sz="1500" i="0" u="none" strike="noStrike" cap="none">
                <a:solidFill>
                  <a:schemeClr val="lt1"/>
                </a:solidFill>
              </a:defRPr>
            </a:lvl2pPr>
            <a:lvl3pPr marL="1371600" marR="0" lvl="2" indent="-228600" algn="l" rtl="0">
              <a:lnSpc>
                <a:spcPct val="112000"/>
              </a:lnSpc>
              <a:spcBef>
                <a:spcPts val="700"/>
              </a:spcBef>
              <a:spcAft>
                <a:spcPts val="0"/>
              </a:spcAft>
              <a:buClr>
                <a:schemeClr val="lt1"/>
              </a:buClr>
              <a:buSzPts val="1400"/>
              <a:buNone/>
              <a:defRPr sz="1400" i="0" u="none" strike="noStrike" cap="none">
                <a:solidFill>
                  <a:schemeClr val="lt1"/>
                </a:solidFill>
              </a:defRPr>
            </a:lvl3pPr>
            <a:lvl4pPr marL="1828800" marR="0" lvl="3" indent="-228600" algn="l" rtl="0">
              <a:lnSpc>
                <a:spcPct val="112000"/>
              </a:lnSpc>
              <a:spcBef>
                <a:spcPts val="700"/>
              </a:spcBef>
              <a:spcAft>
                <a:spcPts val="0"/>
              </a:spcAft>
              <a:buClr>
                <a:schemeClr val="lt1"/>
              </a:buClr>
              <a:buSzPts val="1200"/>
              <a:buNone/>
              <a:defRPr sz="1200" i="0" u="none" strike="noStrike" cap="none">
                <a:solidFill>
                  <a:schemeClr val="lt1"/>
                </a:solidFill>
              </a:defRPr>
            </a:lvl4pPr>
            <a:lvl5pPr marL="2286000" marR="0" lvl="4" indent="-228600" algn="l" rtl="0">
              <a:lnSpc>
                <a:spcPct val="112000"/>
              </a:lnSpc>
              <a:spcBef>
                <a:spcPts val="700"/>
              </a:spcBef>
              <a:spcAft>
                <a:spcPts val="0"/>
              </a:spcAft>
              <a:buClr>
                <a:schemeClr val="lt1"/>
              </a:buClr>
              <a:buSzPts val="1200"/>
              <a:buNone/>
              <a:defRPr sz="1200" i="1" u="none" strike="noStrike" cap="none">
                <a:solidFill>
                  <a:schemeClr val="lt1"/>
                </a:solidFill>
              </a:defRPr>
            </a:lvl5pPr>
            <a:lvl6pPr marL="2743200" marR="0" lvl="5" indent="-228600" algn="l" rtl="0">
              <a:lnSpc>
                <a:spcPct val="112000"/>
              </a:lnSpc>
              <a:spcBef>
                <a:spcPts val="1000"/>
              </a:spcBef>
              <a:spcAft>
                <a:spcPts val="0"/>
              </a:spcAft>
              <a:buClr>
                <a:schemeClr val="lt1"/>
              </a:buClr>
              <a:buSzPts val="1200"/>
              <a:buNone/>
              <a:defRPr sz="1200" i="0" u="none" strike="noStrike" cap="none">
                <a:solidFill>
                  <a:schemeClr val="lt1"/>
                </a:solidFill>
              </a:defRPr>
            </a:lvl6pPr>
            <a:lvl7pPr marL="3200400" marR="0" lvl="6" indent="-228600" algn="l" rtl="0">
              <a:lnSpc>
                <a:spcPct val="112000"/>
              </a:lnSpc>
              <a:spcBef>
                <a:spcPts val="1000"/>
              </a:spcBef>
              <a:spcAft>
                <a:spcPts val="0"/>
              </a:spcAft>
              <a:buClr>
                <a:schemeClr val="lt1"/>
              </a:buClr>
              <a:buSzPts val="1200"/>
              <a:buNone/>
              <a:defRPr sz="1200" i="1" u="none" strike="noStrike" cap="none">
                <a:solidFill>
                  <a:schemeClr val="lt1"/>
                </a:solidFill>
              </a:defRPr>
            </a:lvl7pPr>
            <a:lvl8pPr marL="3657600" marR="0" lvl="7" indent="-228600" algn="l" rtl="0">
              <a:lnSpc>
                <a:spcPct val="112000"/>
              </a:lnSpc>
              <a:spcBef>
                <a:spcPts val="1000"/>
              </a:spcBef>
              <a:spcAft>
                <a:spcPts val="0"/>
              </a:spcAft>
              <a:buClr>
                <a:schemeClr val="lt1"/>
              </a:buClr>
              <a:buSzPts val="1200"/>
              <a:buNone/>
              <a:defRPr sz="1200" i="0" u="none" strike="noStrike" cap="none">
                <a:solidFill>
                  <a:schemeClr val="lt1"/>
                </a:solidFill>
              </a:defRPr>
            </a:lvl8pPr>
            <a:lvl9pPr marL="4114800" marR="0" lvl="8" indent="-228600" algn="l" rtl="0">
              <a:lnSpc>
                <a:spcPct val="112000"/>
              </a:lnSpc>
              <a:spcBef>
                <a:spcPts val="1000"/>
              </a:spcBef>
              <a:spcAft>
                <a:spcPts val="0"/>
              </a:spcAft>
              <a:buClr>
                <a:schemeClr val="lt1"/>
              </a:buClr>
              <a:buSzPts val="1200"/>
              <a:buNone/>
              <a:defRPr sz="1200" i="1" u="none" strike="noStrike" cap="none">
                <a:solidFill>
                  <a:schemeClr val="lt1"/>
                </a:solidFill>
              </a:defRPr>
            </a:lvl9pPr>
          </a:lstStyle>
          <a:p>
            <a:endParaRPr/>
          </a:p>
        </p:txBody>
      </p:sp>
      <p:sp>
        <p:nvSpPr>
          <p:cNvPr id="29" name="Google Shape;29;p4"/>
          <p:cNvSpPr txBox="1">
            <a:spLocks noGrp="1"/>
          </p:cNvSpPr>
          <p:nvPr>
            <p:ph type="dt" idx="10"/>
          </p:nvPr>
        </p:nvSpPr>
        <p:spPr>
          <a:xfrm>
            <a:off x="6557216" y="4735829"/>
            <a:ext cx="11976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30" name="Google Shape;30;p4"/>
          <p:cNvSpPr txBox="1">
            <a:spLocks noGrp="1"/>
          </p:cNvSpPr>
          <p:nvPr>
            <p:ph type="ftr" idx="11"/>
          </p:nvPr>
        </p:nvSpPr>
        <p:spPr>
          <a:xfrm>
            <a:off x="1460755" y="4735830"/>
            <a:ext cx="48603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cxnSp>
        <p:nvCxnSpPr>
          <p:cNvPr id="31" name="Google Shape;31;p4" title="Horizontal Rule Line"/>
          <p:cNvCxnSpPr/>
          <p:nvPr/>
        </p:nvCxnSpPr>
        <p:spPr>
          <a:xfrm rot="10800000">
            <a:off x="-54" y="4633625"/>
            <a:ext cx="7683300" cy="0"/>
          </a:xfrm>
          <a:prstGeom prst="straightConnector1">
            <a:avLst/>
          </a:prstGeom>
          <a:noFill/>
          <a:ln w="25400" cap="flat" cmpd="sng">
            <a:solidFill>
              <a:srgbClr val="FEFEFE"/>
            </a:solidFill>
            <a:prstDash val="solid"/>
            <a:round/>
            <a:headEnd type="none" w="sm" len="sm"/>
            <a:tailEnd type="none" w="sm" len="sm"/>
          </a:ln>
        </p:spPr>
      </p:cxnSp>
      <p:sp>
        <p:nvSpPr>
          <p:cNvPr id="32" name="Google Shape;32;p4"/>
          <p:cNvSpPr txBox="1">
            <a:spLocks noGrp="1"/>
          </p:cNvSpPr>
          <p:nvPr>
            <p:ph type="sldNum" idx="12"/>
          </p:nvPr>
        </p:nvSpPr>
        <p:spPr>
          <a:xfrm>
            <a:off x="8838008" y="12155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pic>
        <p:nvPicPr>
          <p:cNvPr id="33" name="Google Shape;33;p4"/>
          <p:cNvPicPr preferRelativeResize="0"/>
          <p:nvPr/>
        </p:nvPicPr>
        <p:blipFill rotWithShape="1">
          <a:blip r:embed="rId2">
            <a:alphaModFix/>
          </a:blip>
          <a:srcRect t="3809" r="8742"/>
          <a:stretch/>
        </p:blipFill>
        <p:spPr>
          <a:xfrm>
            <a:off x="8006175" y="40375"/>
            <a:ext cx="1091951" cy="888825"/>
          </a:xfrm>
          <a:prstGeom prst="rect">
            <a:avLst/>
          </a:prstGeom>
          <a:noFill/>
          <a:ln>
            <a:noFill/>
          </a:ln>
        </p:spPr>
      </p:pic>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6" name="Google Shape;216;p33"/>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17" name="Google Shape;217;p33"/>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18" name="Google Shape;218;p33"/>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19" name="Google Shape;219;p33"/>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20"/>
        <p:cNvGrpSpPr/>
        <p:nvPr/>
      </p:nvGrpSpPr>
      <p:grpSpPr>
        <a:xfrm>
          <a:off x="0" y="0"/>
          <a:ext cx="0" cy="0"/>
          <a:chOff x="0" y="0"/>
          <a:chExt cx="0" cy="0"/>
        </a:xfrm>
      </p:grpSpPr>
      <p:sp>
        <p:nvSpPr>
          <p:cNvPr id="221" name="Google Shape;221;p34" title="Page Number Shape"/>
          <p:cNvSpPr/>
          <p:nvPr/>
        </p:nvSpPr>
        <p:spPr>
          <a:xfrm>
            <a:off x="8838008" y="1045311"/>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222" name="Google Shape;222;p34"/>
          <p:cNvSpPr txBox="1">
            <a:spLocks noGrp="1"/>
          </p:cNvSpPr>
          <p:nvPr>
            <p:ph type="title"/>
          </p:nvPr>
        </p:nvSpPr>
        <p:spPr>
          <a:xfrm>
            <a:off x="1460755" y="1928792"/>
            <a:ext cx="6222600" cy="2464500"/>
          </a:xfrm>
          <a:prstGeom prst="rect">
            <a:avLst/>
          </a:prstGeom>
          <a:noFill/>
          <a:ln>
            <a:noFill/>
          </a:ln>
        </p:spPr>
        <p:txBody>
          <a:bodyPr spcFirstLastPara="1" wrap="square" lIns="68575" tIns="34275" rIns="68575" bIns="34275" anchor="t" anchorCtr="0"/>
          <a:lstStyle>
            <a:lvl1pPr marR="0" lvl="0" algn="r" rtl="0">
              <a:lnSpc>
                <a:spcPct val="85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3" name="Google Shape;223;p34"/>
          <p:cNvSpPr txBox="1">
            <a:spLocks noGrp="1"/>
          </p:cNvSpPr>
          <p:nvPr>
            <p:ph type="body" idx="1"/>
          </p:nvPr>
        </p:nvSpPr>
        <p:spPr>
          <a:xfrm>
            <a:off x="1460755" y="1045311"/>
            <a:ext cx="6301200" cy="614400"/>
          </a:xfrm>
          <a:prstGeom prst="rect">
            <a:avLst/>
          </a:prstGeom>
          <a:noFill/>
          <a:ln>
            <a:noFill/>
          </a:ln>
        </p:spPr>
        <p:txBody>
          <a:bodyPr spcFirstLastPara="1" wrap="square" lIns="68575" tIns="34275" rIns="68575" bIns="34275" anchor="ctr" anchorCtr="0"/>
          <a:lstStyle>
            <a:lvl1pPr marL="457200" marR="0" lvl="0" indent="-228600" algn="r" rtl="0">
              <a:lnSpc>
                <a:spcPct val="113000"/>
              </a:lnSpc>
              <a:spcBef>
                <a:spcPts val="0"/>
              </a:spcBef>
              <a:spcAft>
                <a:spcPts val="0"/>
              </a:spcAft>
              <a:buClr>
                <a:srgbClr val="FEFEFE"/>
              </a:buClr>
              <a:buSzPts val="1500"/>
              <a:buNone/>
              <a:defRPr sz="1500" i="1" u="none" strike="noStrike" cap="none">
                <a:solidFill>
                  <a:srgbClr val="FEFEFE"/>
                </a:solidFill>
              </a:defRPr>
            </a:lvl1pPr>
            <a:lvl2pPr marL="914400" marR="0" lvl="1" indent="-228600" algn="l" rtl="0">
              <a:lnSpc>
                <a:spcPct val="112000"/>
              </a:lnSpc>
              <a:spcBef>
                <a:spcPts val="700"/>
              </a:spcBef>
              <a:spcAft>
                <a:spcPts val="0"/>
              </a:spcAft>
              <a:buClr>
                <a:schemeClr val="lt1"/>
              </a:buClr>
              <a:buSzPts val="1500"/>
              <a:buNone/>
              <a:defRPr sz="1500" i="0" u="none" strike="noStrike" cap="none">
                <a:solidFill>
                  <a:schemeClr val="lt1"/>
                </a:solidFill>
              </a:defRPr>
            </a:lvl2pPr>
            <a:lvl3pPr marL="1371600" marR="0" lvl="2" indent="-228600" algn="l" rtl="0">
              <a:lnSpc>
                <a:spcPct val="112000"/>
              </a:lnSpc>
              <a:spcBef>
                <a:spcPts val="700"/>
              </a:spcBef>
              <a:spcAft>
                <a:spcPts val="0"/>
              </a:spcAft>
              <a:buClr>
                <a:schemeClr val="lt1"/>
              </a:buClr>
              <a:buSzPts val="1400"/>
              <a:buNone/>
              <a:defRPr sz="1400" i="0" u="none" strike="noStrike" cap="none">
                <a:solidFill>
                  <a:schemeClr val="lt1"/>
                </a:solidFill>
              </a:defRPr>
            </a:lvl3pPr>
            <a:lvl4pPr marL="1828800" marR="0" lvl="3" indent="-228600" algn="l" rtl="0">
              <a:lnSpc>
                <a:spcPct val="112000"/>
              </a:lnSpc>
              <a:spcBef>
                <a:spcPts val="700"/>
              </a:spcBef>
              <a:spcAft>
                <a:spcPts val="0"/>
              </a:spcAft>
              <a:buClr>
                <a:schemeClr val="lt1"/>
              </a:buClr>
              <a:buSzPts val="1200"/>
              <a:buNone/>
              <a:defRPr sz="1200" i="0" u="none" strike="noStrike" cap="none">
                <a:solidFill>
                  <a:schemeClr val="lt1"/>
                </a:solidFill>
              </a:defRPr>
            </a:lvl4pPr>
            <a:lvl5pPr marL="2286000" marR="0" lvl="4" indent="-228600" algn="l" rtl="0">
              <a:lnSpc>
                <a:spcPct val="112000"/>
              </a:lnSpc>
              <a:spcBef>
                <a:spcPts val="700"/>
              </a:spcBef>
              <a:spcAft>
                <a:spcPts val="0"/>
              </a:spcAft>
              <a:buClr>
                <a:schemeClr val="lt1"/>
              </a:buClr>
              <a:buSzPts val="1200"/>
              <a:buNone/>
              <a:defRPr sz="1200" i="1" u="none" strike="noStrike" cap="none">
                <a:solidFill>
                  <a:schemeClr val="lt1"/>
                </a:solidFill>
              </a:defRPr>
            </a:lvl5pPr>
            <a:lvl6pPr marL="2743200" marR="0" lvl="5" indent="-228600" algn="l" rtl="0">
              <a:lnSpc>
                <a:spcPct val="112000"/>
              </a:lnSpc>
              <a:spcBef>
                <a:spcPts val="1000"/>
              </a:spcBef>
              <a:spcAft>
                <a:spcPts val="0"/>
              </a:spcAft>
              <a:buClr>
                <a:schemeClr val="lt1"/>
              </a:buClr>
              <a:buSzPts val="1200"/>
              <a:buNone/>
              <a:defRPr sz="1200" i="0" u="none" strike="noStrike" cap="none">
                <a:solidFill>
                  <a:schemeClr val="lt1"/>
                </a:solidFill>
              </a:defRPr>
            </a:lvl6pPr>
            <a:lvl7pPr marL="3200400" marR="0" lvl="6" indent="-228600" algn="l" rtl="0">
              <a:lnSpc>
                <a:spcPct val="112000"/>
              </a:lnSpc>
              <a:spcBef>
                <a:spcPts val="1000"/>
              </a:spcBef>
              <a:spcAft>
                <a:spcPts val="0"/>
              </a:spcAft>
              <a:buClr>
                <a:schemeClr val="lt1"/>
              </a:buClr>
              <a:buSzPts val="1200"/>
              <a:buNone/>
              <a:defRPr sz="1200" i="1" u="none" strike="noStrike" cap="none">
                <a:solidFill>
                  <a:schemeClr val="lt1"/>
                </a:solidFill>
              </a:defRPr>
            </a:lvl7pPr>
            <a:lvl8pPr marL="3657600" marR="0" lvl="7" indent="-228600" algn="l" rtl="0">
              <a:lnSpc>
                <a:spcPct val="112000"/>
              </a:lnSpc>
              <a:spcBef>
                <a:spcPts val="1000"/>
              </a:spcBef>
              <a:spcAft>
                <a:spcPts val="0"/>
              </a:spcAft>
              <a:buClr>
                <a:schemeClr val="lt1"/>
              </a:buClr>
              <a:buSzPts val="1200"/>
              <a:buNone/>
              <a:defRPr sz="1200" i="0" u="none" strike="noStrike" cap="none">
                <a:solidFill>
                  <a:schemeClr val="lt1"/>
                </a:solidFill>
              </a:defRPr>
            </a:lvl8pPr>
            <a:lvl9pPr marL="4114800" marR="0" lvl="8" indent="-228600" algn="l" rtl="0">
              <a:lnSpc>
                <a:spcPct val="112000"/>
              </a:lnSpc>
              <a:spcBef>
                <a:spcPts val="1000"/>
              </a:spcBef>
              <a:spcAft>
                <a:spcPts val="0"/>
              </a:spcAft>
              <a:buClr>
                <a:schemeClr val="lt1"/>
              </a:buClr>
              <a:buSzPts val="1200"/>
              <a:buNone/>
              <a:defRPr sz="1200" i="1" u="none" strike="noStrike" cap="none">
                <a:solidFill>
                  <a:schemeClr val="lt1"/>
                </a:solidFill>
              </a:defRPr>
            </a:lvl9pPr>
          </a:lstStyle>
          <a:p>
            <a:endParaRPr/>
          </a:p>
        </p:txBody>
      </p:sp>
      <p:sp>
        <p:nvSpPr>
          <p:cNvPr id="224" name="Google Shape;224;p34"/>
          <p:cNvSpPr txBox="1">
            <a:spLocks noGrp="1"/>
          </p:cNvSpPr>
          <p:nvPr>
            <p:ph type="dt" idx="10"/>
          </p:nvPr>
        </p:nvSpPr>
        <p:spPr>
          <a:xfrm>
            <a:off x="6557216" y="4735829"/>
            <a:ext cx="11976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25" name="Google Shape;225;p34"/>
          <p:cNvSpPr txBox="1">
            <a:spLocks noGrp="1"/>
          </p:cNvSpPr>
          <p:nvPr>
            <p:ph type="ftr" idx="11"/>
          </p:nvPr>
        </p:nvSpPr>
        <p:spPr>
          <a:xfrm>
            <a:off x="1460755" y="4735830"/>
            <a:ext cx="48603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226" name="Google Shape;226;p34" title="Horizontal Rule Line"/>
          <p:cNvCxnSpPr/>
          <p:nvPr/>
        </p:nvCxnSpPr>
        <p:spPr>
          <a:xfrm rot="10800000">
            <a:off x="-54" y="4633625"/>
            <a:ext cx="7683300" cy="0"/>
          </a:xfrm>
          <a:prstGeom prst="straightConnector1">
            <a:avLst/>
          </a:prstGeom>
          <a:noFill/>
          <a:ln w="25400" cap="flat" cmpd="sng">
            <a:solidFill>
              <a:srgbClr val="FEFEFE"/>
            </a:solidFill>
            <a:prstDash val="solid"/>
            <a:round/>
            <a:headEnd type="none" w="sm" len="sm"/>
            <a:tailEnd type="none" w="sm" len="sm"/>
          </a:ln>
        </p:spPr>
      </p:cxnSp>
      <p:sp>
        <p:nvSpPr>
          <p:cNvPr id="227" name="Google Shape;227;p34"/>
          <p:cNvSpPr txBox="1">
            <a:spLocks noGrp="1"/>
          </p:cNvSpPr>
          <p:nvPr>
            <p:ph type="sldNum" idx="12"/>
          </p:nvPr>
        </p:nvSpPr>
        <p:spPr>
          <a:xfrm>
            <a:off x="8838008" y="12155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0" name="Google Shape;230;p35"/>
          <p:cNvSpPr txBox="1">
            <a:spLocks noGrp="1"/>
          </p:cNvSpPr>
          <p:nvPr>
            <p:ph type="body" idx="1"/>
          </p:nvPr>
        </p:nvSpPr>
        <p:spPr>
          <a:xfrm>
            <a:off x="3886200" y="405471"/>
            <a:ext cx="4686300" cy="18666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31" name="Google Shape;231;p35"/>
          <p:cNvSpPr txBox="1">
            <a:spLocks noGrp="1"/>
          </p:cNvSpPr>
          <p:nvPr>
            <p:ph type="body" idx="2"/>
          </p:nvPr>
        </p:nvSpPr>
        <p:spPr>
          <a:xfrm>
            <a:off x="3886200" y="2784350"/>
            <a:ext cx="4686300" cy="18618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32" name="Google Shape;232;p35"/>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33" name="Google Shape;233;p35"/>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34" name="Google Shape;234;p35"/>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571500" y="418338"/>
            <a:ext cx="2873400" cy="37170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7" name="Google Shape;237;p36"/>
          <p:cNvSpPr txBox="1">
            <a:spLocks noGrp="1"/>
          </p:cNvSpPr>
          <p:nvPr>
            <p:ph type="body" idx="1"/>
          </p:nvPr>
        </p:nvSpPr>
        <p:spPr>
          <a:xfrm>
            <a:off x="3886200" y="418549"/>
            <a:ext cx="4683900" cy="685800"/>
          </a:xfrm>
          <a:prstGeom prst="rect">
            <a:avLst/>
          </a:prstGeom>
          <a:noFill/>
          <a:ln>
            <a:noFill/>
          </a:ln>
        </p:spPr>
        <p:txBody>
          <a:bodyPr spcFirstLastPara="1" wrap="square" lIns="68575" tIns="34275" rIns="68575" bIns="34275" anchor="b" anchorCtr="0"/>
          <a:lstStyle>
            <a:lvl1pPr marL="457200" marR="0" lvl="0" indent="-228600" algn="l" rtl="0">
              <a:lnSpc>
                <a:spcPct val="113000"/>
              </a:lnSpc>
              <a:spcBef>
                <a:spcPts val="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238" name="Google Shape;238;p36"/>
          <p:cNvSpPr txBox="1">
            <a:spLocks noGrp="1"/>
          </p:cNvSpPr>
          <p:nvPr>
            <p:ph type="body" idx="2"/>
          </p:nvPr>
        </p:nvSpPr>
        <p:spPr>
          <a:xfrm>
            <a:off x="3886200" y="1145003"/>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Arial"/>
              <a:buChar char="•"/>
              <a:defRPr sz="1500" b="0" i="0" u="none" strike="noStrike" cap="none">
                <a:solidFill>
                  <a:srgbClr val="FEFEFE"/>
                </a:solidFill>
                <a:latin typeface="Corbel"/>
                <a:ea typeface="Corbel"/>
                <a:cs typeface="Corbel"/>
                <a:sym typeface="Corbel"/>
              </a:defRPr>
            </a:lvl1pPr>
            <a:lvl2pPr marL="914400" marR="0" lvl="1" indent="-317500" algn="l" rtl="0">
              <a:lnSpc>
                <a:spcPct val="112000"/>
              </a:lnSpc>
              <a:spcBef>
                <a:spcPts val="7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2pPr>
            <a:lvl3pPr marL="1371600" marR="0" lvl="2" indent="-304800" algn="l" rtl="0">
              <a:lnSpc>
                <a:spcPct val="112000"/>
              </a:lnSpc>
              <a:spcBef>
                <a:spcPts val="700"/>
              </a:spcBef>
              <a:spcAft>
                <a:spcPts val="0"/>
              </a:spcAft>
              <a:buClr>
                <a:srgbClr val="FEFEFE"/>
              </a:buClr>
              <a:buSzPts val="1200"/>
              <a:buFont typeface="Arial"/>
              <a:buChar char="•"/>
              <a:defRPr sz="1200" b="0" i="0" u="none" strike="noStrike" cap="none">
                <a:solidFill>
                  <a:srgbClr val="FEFEFE"/>
                </a:solidFill>
                <a:latin typeface="Corbel"/>
                <a:ea typeface="Corbel"/>
                <a:cs typeface="Corbel"/>
                <a:sym typeface="Corbel"/>
              </a:defRPr>
            </a:lvl3pPr>
            <a:lvl4pPr marL="1828800" marR="0" lvl="3" indent="-298450" algn="l" rtl="0">
              <a:lnSpc>
                <a:spcPct val="112000"/>
              </a:lnSpc>
              <a:spcBef>
                <a:spcPts val="7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4pPr>
            <a:lvl5pPr marL="2286000" marR="0" lvl="4" indent="-298450" algn="l" rtl="0">
              <a:lnSpc>
                <a:spcPct val="112000"/>
              </a:lnSpc>
              <a:spcBef>
                <a:spcPts val="7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5pPr>
            <a:lvl6pPr marL="2743200" marR="0" lvl="5"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6pPr>
            <a:lvl7pPr marL="3200400" marR="0" lvl="6"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7pPr>
            <a:lvl8pPr marL="3657600" marR="0" lvl="7"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8pPr>
            <a:lvl9pPr marL="4114800" marR="0" lvl="8"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9pPr>
          </a:lstStyle>
          <a:p>
            <a:endParaRPr/>
          </a:p>
        </p:txBody>
      </p:sp>
      <p:sp>
        <p:nvSpPr>
          <p:cNvPr id="239" name="Google Shape;239;p36"/>
          <p:cNvSpPr txBox="1">
            <a:spLocks noGrp="1"/>
          </p:cNvSpPr>
          <p:nvPr>
            <p:ph type="body" idx="3"/>
          </p:nvPr>
        </p:nvSpPr>
        <p:spPr>
          <a:xfrm>
            <a:off x="3886200" y="2775620"/>
            <a:ext cx="4686300" cy="685800"/>
          </a:xfrm>
          <a:prstGeom prst="rect">
            <a:avLst/>
          </a:prstGeom>
          <a:noFill/>
          <a:ln>
            <a:noFill/>
          </a:ln>
        </p:spPr>
        <p:txBody>
          <a:bodyPr spcFirstLastPara="1" wrap="square" lIns="68575" tIns="34275" rIns="68575" bIns="34275" anchor="b" anchorCtr="0"/>
          <a:lstStyle>
            <a:lvl1pPr marL="457200" marR="0" lvl="0" indent="-228600" algn="l" rtl="0">
              <a:lnSpc>
                <a:spcPct val="112000"/>
              </a:lnSpc>
              <a:spcBef>
                <a:spcPts val="70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240" name="Google Shape;240;p36"/>
          <p:cNvSpPr txBox="1">
            <a:spLocks noGrp="1"/>
          </p:cNvSpPr>
          <p:nvPr>
            <p:ph type="body" idx="4"/>
          </p:nvPr>
        </p:nvSpPr>
        <p:spPr>
          <a:xfrm>
            <a:off x="3886200" y="3502074"/>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41" name="Google Shape;241;p36"/>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42" name="Google Shape;242;p36"/>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43" name="Google Shape;243;p36"/>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6" name="Google Shape;246;p37"/>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47" name="Google Shape;247;p37"/>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48" name="Google Shape;248;p37"/>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
        <p:nvSpPr>
          <p:cNvPr id="250" name="Google Shape;250;p38"/>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51" name="Google Shape;251;p38"/>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52" name="Google Shape;252;p38"/>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571500" y="416609"/>
            <a:ext cx="2879100" cy="14409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5" name="Google Shape;255;p39"/>
          <p:cNvSpPr txBox="1">
            <a:spLocks noGrp="1"/>
          </p:cNvSpPr>
          <p:nvPr>
            <p:ph type="body" idx="1"/>
          </p:nvPr>
        </p:nvSpPr>
        <p:spPr>
          <a:xfrm>
            <a:off x="3886200" y="423110"/>
            <a:ext cx="4686300" cy="4217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56" name="Google Shape;256;p39"/>
          <p:cNvSpPr txBox="1">
            <a:spLocks noGrp="1"/>
          </p:cNvSpPr>
          <p:nvPr>
            <p:ph type="body" idx="2"/>
          </p:nvPr>
        </p:nvSpPr>
        <p:spPr>
          <a:xfrm>
            <a:off x="571500" y="1966134"/>
            <a:ext cx="2879100" cy="24297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257" name="Google Shape;257;p39"/>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58" name="Google Shape;258;p39"/>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59" name="Google Shape;259;p39"/>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569214" y="417946"/>
            <a:ext cx="2880300" cy="14394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2" name="Google Shape;262;p40"/>
          <p:cNvSpPr>
            <a:spLocks noGrp="1"/>
          </p:cNvSpPr>
          <p:nvPr>
            <p:ph type="pic" idx="2"/>
          </p:nvPr>
        </p:nvSpPr>
        <p:spPr>
          <a:xfrm>
            <a:off x="3943350" y="0"/>
            <a:ext cx="4629000" cy="5143500"/>
          </a:xfrm>
          <a:prstGeom prst="rect">
            <a:avLst/>
          </a:prstGeom>
          <a:noFill/>
          <a:ln>
            <a:noFill/>
          </a:ln>
        </p:spPr>
        <p:txBody>
          <a:bodyPr spcFirstLastPara="1" wrap="square" lIns="68575" tIns="34275" rIns="68575" bIns="34275" anchor="t" anchorCtr="0"/>
          <a:lstStyle>
            <a:lvl1pPr marR="0" lvl="0" algn="l" rtl="0">
              <a:lnSpc>
                <a:spcPct val="112000"/>
              </a:lnSpc>
              <a:spcBef>
                <a:spcPts val="700"/>
              </a:spcBef>
              <a:spcAft>
                <a:spcPts val="0"/>
              </a:spcAft>
              <a:buClr>
                <a:srgbClr val="FEFEFE"/>
              </a:buClr>
              <a:buSzPts val="2400"/>
              <a:buFont typeface="EB Garamond Medium"/>
              <a:buNone/>
              <a:defRPr sz="2400" i="0" u="none" strike="noStrike" cap="none">
                <a:solidFill>
                  <a:srgbClr val="FEFEFE"/>
                </a:solidFill>
                <a:latin typeface="EB Garamond Medium"/>
                <a:ea typeface="EB Garamond Medium"/>
                <a:cs typeface="EB Garamond Medium"/>
                <a:sym typeface="EB Garamond Medium"/>
              </a:defRPr>
            </a:lvl1pPr>
            <a:lvl2pPr marR="0" lvl="1" algn="l" rtl="0">
              <a:lnSpc>
                <a:spcPct val="112000"/>
              </a:lnSpc>
              <a:spcBef>
                <a:spcPts val="700"/>
              </a:spcBef>
              <a:spcAft>
                <a:spcPts val="0"/>
              </a:spcAft>
              <a:buClr>
                <a:srgbClr val="FEFEFE"/>
              </a:buClr>
              <a:buSzPts val="2100"/>
              <a:buFont typeface="EB Garamond Medium"/>
              <a:buNone/>
              <a:defRPr sz="2100" i="0" u="none" strike="noStrike" cap="none">
                <a:solidFill>
                  <a:srgbClr val="FEFEFE"/>
                </a:solidFill>
                <a:latin typeface="EB Garamond Medium"/>
                <a:ea typeface="EB Garamond Medium"/>
                <a:cs typeface="EB Garamond Medium"/>
                <a:sym typeface="EB Garamond Medium"/>
              </a:defRPr>
            </a:lvl2pPr>
            <a:lvl3pPr marR="0" lvl="2" algn="l" rtl="0">
              <a:lnSpc>
                <a:spcPct val="112000"/>
              </a:lnSpc>
              <a:spcBef>
                <a:spcPts val="700"/>
              </a:spcBef>
              <a:spcAft>
                <a:spcPts val="0"/>
              </a:spcAft>
              <a:buClr>
                <a:srgbClr val="FEFEFE"/>
              </a:buClr>
              <a:buSzPts val="1800"/>
              <a:buFont typeface="EB Garamond Medium"/>
              <a:buNone/>
              <a:defRPr sz="1800" i="0" u="none" strike="noStrike" cap="none">
                <a:solidFill>
                  <a:srgbClr val="FEFEFE"/>
                </a:solidFill>
                <a:latin typeface="EB Garamond Medium"/>
                <a:ea typeface="EB Garamond Medium"/>
                <a:cs typeface="EB Garamond Medium"/>
                <a:sym typeface="EB Garamond Medium"/>
              </a:defRPr>
            </a:lvl3pPr>
            <a:lvl4pPr marR="0" lvl="3" algn="l" rtl="0">
              <a:lnSpc>
                <a:spcPct val="112000"/>
              </a:lnSpc>
              <a:spcBef>
                <a:spcPts val="7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4pPr>
            <a:lvl5pPr marR="0" lvl="4" algn="l" rtl="0">
              <a:lnSpc>
                <a:spcPct val="112000"/>
              </a:lnSpc>
              <a:spcBef>
                <a:spcPts val="7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5pPr>
            <a:lvl6pPr marR="0" lvl="5"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6pPr>
            <a:lvl7pPr marR="0" lvl="6"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7pPr>
            <a:lvl8pPr marR="0" lvl="7"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8pPr>
            <a:lvl9pPr marR="0" lvl="8"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263" name="Google Shape;263;p40"/>
          <p:cNvSpPr txBox="1">
            <a:spLocks noGrp="1"/>
          </p:cNvSpPr>
          <p:nvPr>
            <p:ph type="body" idx="1"/>
          </p:nvPr>
        </p:nvSpPr>
        <p:spPr>
          <a:xfrm>
            <a:off x="569214" y="1966134"/>
            <a:ext cx="2880300" cy="24276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264" name="Google Shape;264;p40"/>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65" name="Google Shape;265;p40"/>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66" name="Google Shape;266;p40"/>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9" name="Google Shape;269;p41"/>
          <p:cNvSpPr txBox="1">
            <a:spLocks noGrp="1"/>
          </p:cNvSpPr>
          <p:nvPr>
            <p:ph type="body" idx="1"/>
          </p:nvPr>
        </p:nvSpPr>
        <p:spPr>
          <a:xfrm rot="5400000">
            <a:off x="4135348" y="230910"/>
            <a:ext cx="4188000" cy="46863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70" name="Google Shape;270;p41"/>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71" name="Google Shape;271;p41"/>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72" name="Google Shape;272;p41"/>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3"/>
        <p:cNvGrpSpPr/>
        <p:nvPr/>
      </p:nvGrpSpPr>
      <p:grpSpPr>
        <a:xfrm>
          <a:off x="0" y="0"/>
          <a:ext cx="0" cy="0"/>
          <a:chOff x="0" y="0"/>
          <a:chExt cx="0" cy="0"/>
        </a:xfrm>
      </p:grpSpPr>
      <p:sp>
        <p:nvSpPr>
          <p:cNvPr id="274" name="Google Shape;274;p42" title="Page Number Shape"/>
          <p:cNvSpPr/>
          <p:nvPr/>
        </p:nvSpPr>
        <p:spPr>
          <a:xfrm>
            <a:off x="8838008" y="40354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75" name="Google Shape;275;p42"/>
          <p:cNvSpPr txBox="1">
            <a:spLocks noGrp="1"/>
          </p:cNvSpPr>
          <p:nvPr>
            <p:ph type="title"/>
          </p:nvPr>
        </p:nvSpPr>
        <p:spPr>
          <a:xfrm rot="5400000">
            <a:off x="5156276" y="1318898"/>
            <a:ext cx="3508500" cy="18351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6" name="Google Shape;276;p42"/>
          <p:cNvSpPr txBox="1">
            <a:spLocks noGrp="1"/>
          </p:cNvSpPr>
          <p:nvPr>
            <p:ph type="body" idx="1"/>
          </p:nvPr>
        </p:nvSpPr>
        <p:spPr>
          <a:xfrm rot="5400000">
            <a:off x="1525859" y="-415101"/>
            <a:ext cx="3508500" cy="5303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277" name="Google Shape;277;p42"/>
          <p:cNvSpPr txBox="1">
            <a:spLocks noGrp="1"/>
          </p:cNvSpPr>
          <p:nvPr>
            <p:ph type="dt" idx="10"/>
          </p:nvPr>
        </p:nvSpPr>
        <p:spPr>
          <a:xfrm>
            <a:off x="4902140" y="4445348"/>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sp>
        <p:nvSpPr>
          <p:cNvPr id="278" name="Google Shape;278;p42"/>
          <p:cNvSpPr txBox="1">
            <a:spLocks noGrp="1"/>
          </p:cNvSpPr>
          <p:nvPr>
            <p:ph type="ftr" idx="11"/>
          </p:nvPr>
        </p:nvSpPr>
        <p:spPr>
          <a:xfrm>
            <a:off x="4902140" y="4736962"/>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i="1" u="none" strike="noStrike" cap="none">
                <a:solidFill>
                  <a:srgbClr val="FEFEFE"/>
                </a:solidFill>
              </a:defRPr>
            </a:lvl1pPr>
            <a:lvl2pPr marR="0" lvl="1" algn="l" rtl="0">
              <a:spcBef>
                <a:spcPts val="0"/>
              </a:spcBef>
              <a:spcAft>
                <a:spcPts val="0"/>
              </a:spcAft>
              <a:buSzPts val="1100"/>
              <a:buNone/>
              <a:defRPr sz="1400" i="0" u="none" strike="noStrike" cap="none">
                <a:solidFill>
                  <a:schemeClr val="lt1"/>
                </a:solidFill>
              </a:defRPr>
            </a:lvl2pPr>
            <a:lvl3pPr marR="0" lvl="2" algn="l" rtl="0">
              <a:spcBef>
                <a:spcPts val="0"/>
              </a:spcBef>
              <a:spcAft>
                <a:spcPts val="0"/>
              </a:spcAft>
              <a:buSzPts val="1100"/>
              <a:buNone/>
              <a:defRPr sz="1400" i="0" u="none" strike="noStrike" cap="none">
                <a:solidFill>
                  <a:schemeClr val="lt1"/>
                </a:solidFill>
              </a:defRPr>
            </a:lvl3pPr>
            <a:lvl4pPr marR="0" lvl="3" algn="l" rtl="0">
              <a:spcBef>
                <a:spcPts val="0"/>
              </a:spcBef>
              <a:spcAft>
                <a:spcPts val="0"/>
              </a:spcAft>
              <a:buSzPts val="1100"/>
              <a:buNone/>
              <a:defRPr sz="1400" i="0" u="none" strike="noStrike" cap="none">
                <a:solidFill>
                  <a:schemeClr val="lt1"/>
                </a:solidFill>
              </a:defRPr>
            </a:lvl4pPr>
            <a:lvl5pPr marR="0" lvl="4" algn="l" rtl="0">
              <a:spcBef>
                <a:spcPts val="0"/>
              </a:spcBef>
              <a:spcAft>
                <a:spcPts val="0"/>
              </a:spcAft>
              <a:buSzPts val="1100"/>
              <a:buNone/>
              <a:defRPr sz="1400" i="0" u="none" strike="noStrike" cap="none">
                <a:solidFill>
                  <a:schemeClr val="lt1"/>
                </a:solidFill>
              </a:defRPr>
            </a:lvl5pPr>
            <a:lvl6pPr marR="0" lvl="5" algn="l" rtl="0">
              <a:spcBef>
                <a:spcPts val="0"/>
              </a:spcBef>
              <a:spcAft>
                <a:spcPts val="0"/>
              </a:spcAft>
              <a:buSzPts val="1100"/>
              <a:buNone/>
              <a:defRPr sz="1400" i="0" u="none" strike="noStrike" cap="none">
                <a:solidFill>
                  <a:schemeClr val="lt1"/>
                </a:solidFill>
              </a:defRPr>
            </a:lvl6pPr>
            <a:lvl7pPr marR="0" lvl="6" algn="l" rtl="0">
              <a:spcBef>
                <a:spcPts val="0"/>
              </a:spcBef>
              <a:spcAft>
                <a:spcPts val="0"/>
              </a:spcAft>
              <a:buSzPts val="1100"/>
              <a:buNone/>
              <a:defRPr sz="1400" i="0" u="none" strike="noStrike" cap="none">
                <a:solidFill>
                  <a:schemeClr val="lt1"/>
                </a:solidFill>
              </a:defRPr>
            </a:lvl7pPr>
            <a:lvl8pPr marR="0" lvl="7" algn="l" rtl="0">
              <a:spcBef>
                <a:spcPts val="0"/>
              </a:spcBef>
              <a:spcAft>
                <a:spcPts val="0"/>
              </a:spcAft>
              <a:buSzPts val="1100"/>
              <a:buNone/>
              <a:defRPr sz="1400" i="0" u="none" strike="noStrike" cap="none">
                <a:solidFill>
                  <a:schemeClr val="lt1"/>
                </a:solidFill>
              </a:defRPr>
            </a:lvl8pPr>
            <a:lvl9pPr marR="0" lvl="8" algn="l" rtl="0">
              <a:spcBef>
                <a:spcPts val="0"/>
              </a:spcBef>
              <a:spcAft>
                <a:spcPts val="0"/>
              </a:spcAft>
              <a:buSzPts val="1100"/>
              <a:buNone/>
              <a:defRPr sz="1400" i="0" u="none" strike="noStrike" cap="none">
                <a:solidFill>
                  <a:schemeClr val="lt1"/>
                </a:solidFill>
              </a:defRPr>
            </a:lvl9pPr>
          </a:lstStyle>
          <a:p>
            <a:endParaRPr/>
          </a:p>
        </p:txBody>
      </p:sp>
      <p:cxnSp>
        <p:nvCxnSpPr>
          <p:cNvPr id="279" name="Google Shape;279;p42" title="Horizontal Rule Line"/>
          <p:cNvCxnSpPr/>
          <p:nvPr/>
        </p:nvCxnSpPr>
        <p:spPr>
          <a:xfrm>
            <a:off x="0" y="4649798"/>
            <a:ext cx="7695000" cy="0"/>
          </a:xfrm>
          <a:prstGeom prst="straightConnector1">
            <a:avLst/>
          </a:prstGeom>
          <a:noFill/>
          <a:ln w="25400" cap="flat" cmpd="sng">
            <a:solidFill>
              <a:srgbClr val="FEFEFE"/>
            </a:solidFill>
            <a:prstDash val="solid"/>
            <a:round/>
            <a:headEnd type="none" w="sm" len="sm"/>
            <a:tailEnd type="none" w="sm" len="sm"/>
          </a:ln>
        </p:spPr>
      </p:cxnSp>
      <p:sp>
        <p:nvSpPr>
          <p:cNvPr id="280" name="Google Shape;280;p42"/>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6" name="Google Shape;36;p5"/>
          <p:cNvSpPr txBox="1">
            <a:spLocks noGrp="1"/>
          </p:cNvSpPr>
          <p:nvPr>
            <p:ph type="body" idx="1"/>
          </p:nvPr>
        </p:nvSpPr>
        <p:spPr>
          <a:xfrm>
            <a:off x="3886200" y="405471"/>
            <a:ext cx="4686300" cy="18666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37" name="Google Shape;37;p5"/>
          <p:cNvSpPr txBox="1">
            <a:spLocks noGrp="1"/>
          </p:cNvSpPr>
          <p:nvPr>
            <p:ph type="body" idx="2"/>
          </p:nvPr>
        </p:nvSpPr>
        <p:spPr>
          <a:xfrm>
            <a:off x="3886200" y="2784350"/>
            <a:ext cx="4686300" cy="18618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38" name="Google Shape;38;p5"/>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39" name="Google Shape;39;p5"/>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40" name="Google Shape;40;p5"/>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3" name="Google Shape;283;p43"/>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800" b="0"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284" name="Google Shape;284;p43"/>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None/>
              <a:defRPr sz="900" b="1"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285" name="Google Shape;285;p43"/>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8" name="Google Shape;288;p44"/>
          <p:cNvSpPr txBox="1">
            <a:spLocks noGrp="1"/>
          </p:cNvSpPr>
          <p:nvPr>
            <p:ph type="sldNum" idx="12"/>
          </p:nvPr>
        </p:nvSpPr>
        <p:spPr>
          <a:xfrm>
            <a:off x="8733878" y="4510450"/>
            <a:ext cx="5142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lstStyle>
            <a:lvl1pPr lvl="0" algn="l"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lstStyle>
            <a:lvl1pPr marL="457200" lvl="0" indent="-323850" rtl="0">
              <a:spcBef>
                <a:spcPts val="700"/>
              </a:spcBef>
              <a:spcAft>
                <a:spcPts val="0"/>
              </a:spcAft>
              <a:buSzPts val="1500"/>
              <a:buChar char="•"/>
              <a:defRPr/>
            </a:lvl1pPr>
            <a:lvl2pPr marL="914400" lvl="1" indent="-317500" rtl="0">
              <a:spcBef>
                <a:spcPts val="700"/>
              </a:spcBef>
              <a:spcAft>
                <a:spcPts val="0"/>
              </a:spcAft>
              <a:buSzPts val="1400"/>
              <a:buChar char="–"/>
              <a:defRPr/>
            </a:lvl2pPr>
            <a:lvl3pPr marL="1371600" lvl="2" indent="-304800" rtl="0">
              <a:spcBef>
                <a:spcPts val="700"/>
              </a:spcBef>
              <a:spcAft>
                <a:spcPts val="0"/>
              </a:spcAft>
              <a:buSzPts val="1200"/>
              <a:buChar char="•"/>
              <a:defRPr/>
            </a:lvl3pPr>
            <a:lvl4pPr marL="1828800" lvl="3" indent="-298450" rtl="0">
              <a:spcBef>
                <a:spcPts val="700"/>
              </a:spcBef>
              <a:spcAft>
                <a:spcPts val="0"/>
              </a:spcAft>
              <a:buSzPts val="1100"/>
              <a:buChar char="–"/>
              <a:defRPr/>
            </a:lvl4pPr>
            <a:lvl5pPr marL="2286000" lvl="4" indent="-298450" rtl="0">
              <a:spcBef>
                <a:spcPts val="700"/>
              </a:spcBef>
              <a:spcAft>
                <a:spcPts val="0"/>
              </a:spcAft>
              <a:buSzPts val="1100"/>
              <a:buChar char="•"/>
              <a:defRPr/>
            </a:lvl5pPr>
            <a:lvl6pPr marL="2743200" lvl="5" indent="-298450" rtl="0">
              <a:spcBef>
                <a:spcPts val="1000"/>
              </a:spcBef>
              <a:spcAft>
                <a:spcPts val="0"/>
              </a:spcAft>
              <a:buSzPts val="1100"/>
              <a:buChar char="–"/>
              <a:defRPr/>
            </a:lvl6pPr>
            <a:lvl7pPr marL="3200400" lvl="6" indent="-298450" rtl="0">
              <a:spcBef>
                <a:spcPts val="1000"/>
              </a:spcBef>
              <a:spcAft>
                <a:spcPts val="0"/>
              </a:spcAft>
              <a:buSzPts val="1100"/>
              <a:buChar char="•"/>
              <a:defRPr/>
            </a:lvl7pPr>
            <a:lvl8pPr marL="3657600" lvl="7" indent="-298450" rtl="0">
              <a:spcBef>
                <a:spcPts val="1000"/>
              </a:spcBef>
              <a:spcAft>
                <a:spcPts val="0"/>
              </a:spcAft>
              <a:buSzPts val="1100"/>
              <a:buChar char="–"/>
              <a:defRPr/>
            </a:lvl8pPr>
            <a:lvl9pPr marL="4114800" lvl="8" indent="-298450" rtl="0">
              <a:spcBef>
                <a:spcPts val="1000"/>
              </a:spcBef>
              <a:spcAft>
                <a:spcPts val="0"/>
              </a:spcAft>
              <a:buSzPts val="1100"/>
              <a:buChar char="•"/>
              <a:defRPr/>
            </a:lvl9pPr>
          </a:lstStyle>
          <a:p>
            <a:endParaRPr/>
          </a:p>
        </p:txBody>
      </p:sp>
      <p:sp>
        <p:nvSpPr>
          <p:cNvPr id="292" name="Google Shape;292;p45"/>
          <p:cNvSpPr txBox="1">
            <a:spLocks noGrp="1"/>
          </p:cNvSpPr>
          <p:nvPr>
            <p:ph type="sldNum" idx="12"/>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571500" y="418338"/>
            <a:ext cx="2873400" cy="37170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3" name="Google Shape;43;p6"/>
          <p:cNvSpPr txBox="1">
            <a:spLocks noGrp="1"/>
          </p:cNvSpPr>
          <p:nvPr>
            <p:ph type="body" idx="1"/>
          </p:nvPr>
        </p:nvSpPr>
        <p:spPr>
          <a:xfrm>
            <a:off x="3886200" y="418549"/>
            <a:ext cx="4683900" cy="685800"/>
          </a:xfrm>
          <a:prstGeom prst="rect">
            <a:avLst/>
          </a:prstGeom>
          <a:noFill/>
          <a:ln>
            <a:noFill/>
          </a:ln>
        </p:spPr>
        <p:txBody>
          <a:bodyPr spcFirstLastPara="1" wrap="square" lIns="68575" tIns="34275" rIns="68575" bIns="34275" anchor="b" anchorCtr="0"/>
          <a:lstStyle>
            <a:lvl1pPr marL="457200" marR="0" lvl="0" indent="-228600" algn="l" rtl="0">
              <a:lnSpc>
                <a:spcPct val="113000"/>
              </a:lnSpc>
              <a:spcBef>
                <a:spcPts val="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44" name="Google Shape;44;p6"/>
          <p:cNvSpPr txBox="1">
            <a:spLocks noGrp="1"/>
          </p:cNvSpPr>
          <p:nvPr>
            <p:ph type="body" idx="2"/>
          </p:nvPr>
        </p:nvSpPr>
        <p:spPr>
          <a:xfrm>
            <a:off x="3886200" y="1145003"/>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Arial"/>
              <a:buChar char="•"/>
              <a:defRPr sz="1500" b="0" i="0" u="none" strike="noStrike" cap="none">
                <a:solidFill>
                  <a:srgbClr val="FEFEFE"/>
                </a:solidFill>
                <a:latin typeface="Corbel"/>
                <a:ea typeface="Corbel"/>
                <a:cs typeface="Corbel"/>
                <a:sym typeface="Corbel"/>
              </a:defRPr>
            </a:lvl1pPr>
            <a:lvl2pPr marL="914400" marR="0" lvl="1" indent="-317500" algn="l" rtl="0">
              <a:lnSpc>
                <a:spcPct val="112000"/>
              </a:lnSpc>
              <a:spcBef>
                <a:spcPts val="7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2pPr>
            <a:lvl3pPr marL="1371600" marR="0" lvl="2" indent="-304800" algn="l" rtl="0">
              <a:lnSpc>
                <a:spcPct val="112000"/>
              </a:lnSpc>
              <a:spcBef>
                <a:spcPts val="700"/>
              </a:spcBef>
              <a:spcAft>
                <a:spcPts val="0"/>
              </a:spcAft>
              <a:buClr>
                <a:srgbClr val="FEFEFE"/>
              </a:buClr>
              <a:buSzPts val="1200"/>
              <a:buFont typeface="Arial"/>
              <a:buChar char="•"/>
              <a:defRPr sz="1200" b="0" i="0" u="none" strike="noStrike" cap="none">
                <a:solidFill>
                  <a:srgbClr val="FEFEFE"/>
                </a:solidFill>
                <a:latin typeface="Corbel"/>
                <a:ea typeface="Corbel"/>
                <a:cs typeface="Corbel"/>
                <a:sym typeface="Corbel"/>
              </a:defRPr>
            </a:lvl3pPr>
            <a:lvl4pPr marL="1828800" marR="0" lvl="3" indent="-298450" algn="l" rtl="0">
              <a:lnSpc>
                <a:spcPct val="112000"/>
              </a:lnSpc>
              <a:spcBef>
                <a:spcPts val="7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4pPr>
            <a:lvl5pPr marL="2286000" marR="0" lvl="4" indent="-298450" algn="l" rtl="0">
              <a:lnSpc>
                <a:spcPct val="112000"/>
              </a:lnSpc>
              <a:spcBef>
                <a:spcPts val="7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5pPr>
            <a:lvl6pPr marL="2743200" marR="0" lvl="5"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6pPr>
            <a:lvl7pPr marL="3200400" marR="0" lvl="6"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7pPr>
            <a:lvl8pPr marL="3657600" marR="0" lvl="7" indent="-298450" algn="l" rtl="0">
              <a:lnSpc>
                <a:spcPct val="112000"/>
              </a:lnSpc>
              <a:spcBef>
                <a:spcPts val="1000"/>
              </a:spcBef>
              <a:spcAft>
                <a:spcPts val="0"/>
              </a:spcAft>
              <a:buClr>
                <a:srgbClr val="FEFEFE"/>
              </a:buClr>
              <a:buSzPts val="1100"/>
              <a:buFont typeface="Corbel"/>
              <a:buChar char="–"/>
              <a:defRPr sz="1100" b="0" i="0" u="none" strike="noStrike" cap="none">
                <a:solidFill>
                  <a:srgbClr val="FEFEFE"/>
                </a:solidFill>
                <a:latin typeface="Corbel"/>
                <a:ea typeface="Corbel"/>
                <a:cs typeface="Corbel"/>
                <a:sym typeface="Corbel"/>
              </a:defRPr>
            </a:lvl8pPr>
            <a:lvl9pPr marL="4114800" marR="0" lvl="8" indent="-298450" algn="l" rtl="0">
              <a:lnSpc>
                <a:spcPct val="112000"/>
              </a:lnSpc>
              <a:spcBef>
                <a:spcPts val="1000"/>
              </a:spcBef>
              <a:spcAft>
                <a:spcPts val="0"/>
              </a:spcAft>
              <a:buClr>
                <a:srgbClr val="FEFEFE"/>
              </a:buClr>
              <a:buSzPts val="1100"/>
              <a:buFont typeface="Arial"/>
              <a:buChar char="•"/>
              <a:defRPr sz="1100" b="0" i="1" u="none" strike="noStrike" cap="none">
                <a:solidFill>
                  <a:srgbClr val="FEFEFE"/>
                </a:solidFill>
                <a:latin typeface="Corbel"/>
                <a:ea typeface="Corbel"/>
                <a:cs typeface="Corbel"/>
                <a:sym typeface="Corbel"/>
              </a:defRPr>
            </a:lvl9pPr>
          </a:lstStyle>
          <a:p>
            <a:endParaRPr/>
          </a:p>
        </p:txBody>
      </p:sp>
      <p:sp>
        <p:nvSpPr>
          <p:cNvPr id="45" name="Google Shape;45;p6"/>
          <p:cNvSpPr txBox="1">
            <a:spLocks noGrp="1"/>
          </p:cNvSpPr>
          <p:nvPr>
            <p:ph type="body" idx="3"/>
          </p:nvPr>
        </p:nvSpPr>
        <p:spPr>
          <a:xfrm>
            <a:off x="3886200" y="2775620"/>
            <a:ext cx="4686300" cy="685800"/>
          </a:xfrm>
          <a:prstGeom prst="rect">
            <a:avLst/>
          </a:prstGeom>
          <a:noFill/>
          <a:ln>
            <a:noFill/>
          </a:ln>
        </p:spPr>
        <p:txBody>
          <a:bodyPr spcFirstLastPara="1" wrap="square" lIns="68575" tIns="34275" rIns="68575" bIns="34275" anchor="b" anchorCtr="0"/>
          <a:lstStyle>
            <a:lvl1pPr marL="457200" marR="0" lvl="0" indent="-228600" algn="l" rtl="0">
              <a:lnSpc>
                <a:spcPct val="112000"/>
              </a:lnSpc>
              <a:spcBef>
                <a:spcPts val="700"/>
              </a:spcBef>
              <a:spcAft>
                <a:spcPts val="0"/>
              </a:spcAft>
              <a:buClr>
                <a:srgbClr val="FEFEFE"/>
              </a:buClr>
              <a:buSzPts val="1800"/>
              <a:buNone/>
              <a:defRPr sz="1800" i="1"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500"/>
              <a:buNone/>
              <a:defRPr sz="15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1400"/>
              <a:buNone/>
              <a:defRPr sz="14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1200"/>
              <a:buNone/>
              <a:defRPr sz="12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1200"/>
              <a:buNone/>
              <a:defRPr sz="12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1200"/>
              <a:buNone/>
              <a:defRPr sz="12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1200"/>
              <a:buNone/>
              <a:defRPr sz="12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1200"/>
              <a:buNone/>
              <a:defRPr sz="12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1200"/>
              <a:buNone/>
              <a:defRPr sz="1200" i="1" u="none" strike="noStrike" cap="none">
                <a:solidFill>
                  <a:srgbClr val="FEFEFE"/>
                </a:solidFill>
              </a:defRPr>
            </a:lvl9pPr>
          </a:lstStyle>
          <a:p>
            <a:endParaRPr/>
          </a:p>
        </p:txBody>
      </p:sp>
      <p:sp>
        <p:nvSpPr>
          <p:cNvPr id="46" name="Google Shape;46;p6"/>
          <p:cNvSpPr txBox="1">
            <a:spLocks noGrp="1"/>
          </p:cNvSpPr>
          <p:nvPr>
            <p:ph type="body" idx="4"/>
          </p:nvPr>
        </p:nvSpPr>
        <p:spPr>
          <a:xfrm>
            <a:off x="3886200" y="3502074"/>
            <a:ext cx="4683900" cy="13167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47" name="Google Shape;47;p6"/>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48" name="Google Shape;48;p6"/>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49" name="Google Shape;49;p6"/>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7"/>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53" name="Google Shape;53;p7"/>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54" name="Google Shape;54;p7"/>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57" name="Google Shape;57;p8"/>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58" name="Google Shape;58;p8"/>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71500" y="416609"/>
            <a:ext cx="2879100" cy="14409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9"/>
          <p:cNvSpPr txBox="1">
            <a:spLocks noGrp="1"/>
          </p:cNvSpPr>
          <p:nvPr>
            <p:ph type="body" idx="1"/>
          </p:nvPr>
        </p:nvSpPr>
        <p:spPr>
          <a:xfrm>
            <a:off x="3886200" y="423110"/>
            <a:ext cx="4686300" cy="42171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Char char="•"/>
              <a:defRPr sz="1500" i="0" u="none" strike="noStrike" cap="none">
                <a:solidFill>
                  <a:srgbClr val="FEFEFE"/>
                </a:solidFill>
              </a:defRPr>
            </a:lvl1pPr>
            <a:lvl2pPr marL="914400" marR="0" lvl="1" indent="-317500" algn="l" rtl="0">
              <a:lnSpc>
                <a:spcPct val="112000"/>
              </a:lnSpc>
              <a:spcBef>
                <a:spcPts val="700"/>
              </a:spcBef>
              <a:spcAft>
                <a:spcPts val="0"/>
              </a:spcAft>
              <a:buClr>
                <a:srgbClr val="FEFEFE"/>
              </a:buClr>
              <a:buSzPts val="1400"/>
              <a:buChar char="–"/>
              <a:defRPr sz="1400" i="0" u="none" strike="noStrike" cap="none">
                <a:solidFill>
                  <a:srgbClr val="FEFEFE"/>
                </a:solidFill>
              </a:defRPr>
            </a:lvl2pPr>
            <a:lvl3pPr marL="1371600" marR="0" lvl="2" indent="-304800" algn="l" rtl="0">
              <a:lnSpc>
                <a:spcPct val="112000"/>
              </a:lnSpc>
              <a:spcBef>
                <a:spcPts val="700"/>
              </a:spcBef>
              <a:spcAft>
                <a:spcPts val="0"/>
              </a:spcAft>
              <a:buClr>
                <a:srgbClr val="FEFEFE"/>
              </a:buClr>
              <a:buSzPts val="1200"/>
              <a:buChar char="•"/>
              <a:defRPr sz="1200" i="0" u="none" strike="noStrike" cap="none">
                <a:solidFill>
                  <a:srgbClr val="FEFEFE"/>
                </a:solidFill>
              </a:defRPr>
            </a:lvl3pPr>
            <a:lvl4pPr marL="1828800" marR="0" lvl="3" indent="-298450" algn="l" rtl="0">
              <a:lnSpc>
                <a:spcPct val="112000"/>
              </a:lnSpc>
              <a:spcBef>
                <a:spcPts val="700"/>
              </a:spcBef>
              <a:spcAft>
                <a:spcPts val="0"/>
              </a:spcAft>
              <a:buClr>
                <a:srgbClr val="FEFEFE"/>
              </a:buClr>
              <a:buSzPts val="1100"/>
              <a:buChar char="–"/>
              <a:defRPr sz="1100" i="0" u="none" strike="noStrike" cap="none">
                <a:solidFill>
                  <a:srgbClr val="FEFEFE"/>
                </a:solidFill>
              </a:defRPr>
            </a:lvl4pPr>
            <a:lvl5pPr marL="2286000" marR="0" lvl="4" indent="-298450" algn="l" rtl="0">
              <a:lnSpc>
                <a:spcPct val="112000"/>
              </a:lnSpc>
              <a:spcBef>
                <a:spcPts val="700"/>
              </a:spcBef>
              <a:spcAft>
                <a:spcPts val="0"/>
              </a:spcAft>
              <a:buClr>
                <a:srgbClr val="FEFEFE"/>
              </a:buClr>
              <a:buSzPts val="1100"/>
              <a:buChar char="•"/>
              <a:defRPr sz="1100" i="1" u="none" strike="noStrike" cap="none">
                <a:solidFill>
                  <a:srgbClr val="FEFEFE"/>
                </a:solidFill>
              </a:defRPr>
            </a:lvl5pPr>
            <a:lvl6pPr marL="2743200" marR="0" lvl="5"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6pPr>
            <a:lvl7pPr marL="3200400" marR="0" lvl="6"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7pPr>
            <a:lvl8pPr marL="3657600" marR="0" lvl="7" indent="-298450" algn="l" rtl="0">
              <a:lnSpc>
                <a:spcPct val="112000"/>
              </a:lnSpc>
              <a:spcBef>
                <a:spcPts val="1000"/>
              </a:spcBef>
              <a:spcAft>
                <a:spcPts val="0"/>
              </a:spcAft>
              <a:buClr>
                <a:srgbClr val="FEFEFE"/>
              </a:buClr>
              <a:buSzPts val="1100"/>
              <a:buChar char="–"/>
              <a:defRPr sz="1100" i="0" u="none" strike="noStrike" cap="none">
                <a:solidFill>
                  <a:srgbClr val="FEFEFE"/>
                </a:solidFill>
              </a:defRPr>
            </a:lvl8pPr>
            <a:lvl9pPr marL="4114800" marR="0" lvl="8" indent="-298450" algn="l" rtl="0">
              <a:lnSpc>
                <a:spcPct val="112000"/>
              </a:lnSpc>
              <a:spcBef>
                <a:spcPts val="1000"/>
              </a:spcBef>
              <a:spcAft>
                <a:spcPts val="0"/>
              </a:spcAft>
              <a:buClr>
                <a:srgbClr val="FEFEFE"/>
              </a:buClr>
              <a:buSzPts val="1100"/>
              <a:buChar char="•"/>
              <a:defRPr sz="1100" i="1" u="none" strike="noStrike" cap="none">
                <a:solidFill>
                  <a:srgbClr val="FEFEFE"/>
                </a:solidFill>
              </a:defRPr>
            </a:lvl9pPr>
          </a:lstStyle>
          <a:p>
            <a:endParaRPr/>
          </a:p>
        </p:txBody>
      </p:sp>
      <p:sp>
        <p:nvSpPr>
          <p:cNvPr id="62" name="Google Shape;62;p9"/>
          <p:cNvSpPr txBox="1">
            <a:spLocks noGrp="1"/>
          </p:cNvSpPr>
          <p:nvPr>
            <p:ph type="body" idx="2"/>
          </p:nvPr>
        </p:nvSpPr>
        <p:spPr>
          <a:xfrm>
            <a:off x="571500" y="1966134"/>
            <a:ext cx="2879100" cy="24297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63" name="Google Shape;63;p9"/>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64" name="Google Shape;64;p9"/>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65" name="Google Shape;65;p9"/>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569214" y="417946"/>
            <a:ext cx="2880300" cy="1439400"/>
          </a:xfrm>
          <a:prstGeom prst="rect">
            <a:avLst/>
          </a:prstGeom>
          <a:noFill/>
          <a:ln>
            <a:noFill/>
          </a:ln>
        </p:spPr>
        <p:txBody>
          <a:bodyPr spcFirstLastPara="1" wrap="square" lIns="68575" tIns="34275" rIns="68575" bIns="34275" anchor="t" anchorCtr="0"/>
          <a:lstStyle>
            <a:lvl1pPr marR="0" lvl="0" algn="r" rtl="0">
              <a:lnSpc>
                <a:spcPct val="93000"/>
              </a:lnSpc>
              <a:spcBef>
                <a:spcPts val="0"/>
              </a:spcBef>
              <a:spcAft>
                <a:spcPts val="0"/>
              </a:spcAft>
              <a:buClr>
                <a:srgbClr val="FEFEFE"/>
              </a:buClr>
              <a:buSzPts val="3600"/>
              <a:buNone/>
              <a:defRPr i="1" u="none" strike="noStrike" cap="none">
                <a:solidFill>
                  <a:srgbClr val="FEFEFE"/>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Google Shape;68;p10"/>
          <p:cNvSpPr>
            <a:spLocks noGrp="1"/>
          </p:cNvSpPr>
          <p:nvPr>
            <p:ph type="pic" idx="2"/>
          </p:nvPr>
        </p:nvSpPr>
        <p:spPr>
          <a:xfrm>
            <a:off x="3943350" y="0"/>
            <a:ext cx="4629000" cy="5143500"/>
          </a:xfrm>
          <a:prstGeom prst="rect">
            <a:avLst/>
          </a:prstGeom>
          <a:noFill/>
          <a:ln>
            <a:noFill/>
          </a:ln>
        </p:spPr>
        <p:txBody>
          <a:bodyPr spcFirstLastPara="1" wrap="square" lIns="68575" tIns="34275" rIns="68575" bIns="34275" anchor="t" anchorCtr="0"/>
          <a:lstStyle>
            <a:lvl1pPr marR="0" lvl="0" algn="l" rtl="0">
              <a:lnSpc>
                <a:spcPct val="112000"/>
              </a:lnSpc>
              <a:spcBef>
                <a:spcPts val="700"/>
              </a:spcBef>
              <a:spcAft>
                <a:spcPts val="0"/>
              </a:spcAft>
              <a:buClr>
                <a:srgbClr val="FEFEFE"/>
              </a:buClr>
              <a:buSzPts val="2400"/>
              <a:buFont typeface="EB Garamond Medium"/>
              <a:buNone/>
              <a:defRPr sz="2400" i="0" u="none" strike="noStrike" cap="none">
                <a:solidFill>
                  <a:srgbClr val="FEFEFE"/>
                </a:solidFill>
                <a:latin typeface="EB Garamond Medium"/>
                <a:ea typeface="EB Garamond Medium"/>
                <a:cs typeface="EB Garamond Medium"/>
                <a:sym typeface="EB Garamond Medium"/>
              </a:defRPr>
            </a:lvl1pPr>
            <a:lvl2pPr marR="0" lvl="1" algn="l" rtl="0">
              <a:lnSpc>
                <a:spcPct val="112000"/>
              </a:lnSpc>
              <a:spcBef>
                <a:spcPts val="700"/>
              </a:spcBef>
              <a:spcAft>
                <a:spcPts val="0"/>
              </a:spcAft>
              <a:buClr>
                <a:srgbClr val="FEFEFE"/>
              </a:buClr>
              <a:buSzPts val="2100"/>
              <a:buFont typeface="EB Garamond Medium"/>
              <a:buNone/>
              <a:defRPr sz="2100" i="0" u="none" strike="noStrike" cap="none">
                <a:solidFill>
                  <a:srgbClr val="FEFEFE"/>
                </a:solidFill>
                <a:latin typeface="EB Garamond Medium"/>
                <a:ea typeface="EB Garamond Medium"/>
                <a:cs typeface="EB Garamond Medium"/>
                <a:sym typeface="EB Garamond Medium"/>
              </a:defRPr>
            </a:lvl2pPr>
            <a:lvl3pPr marR="0" lvl="2" algn="l" rtl="0">
              <a:lnSpc>
                <a:spcPct val="112000"/>
              </a:lnSpc>
              <a:spcBef>
                <a:spcPts val="700"/>
              </a:spcBef>
              <a:spcAft>
                <a:spcPts val="0"/>
              </a:spcAft>
              <a:buClr>
                <a:srgbClr val="FEFEFE"/>
              </a:buClr>
              <a:buSzPts val="1800"/>
              <a:buFont typeface="EB Garamond Medium"/>
              <a:buNone/>
              <a:defRPr sz="1800" i="0" u="none" strike="noStrike" cap="none">
                <a:solidFill>
                  <a:srgbClr val="FEFEFE"/>
                </a:solidFill>
                <a:latin typeface="EB Garamond Medium"/>
                <a:ea typeface="EB Garamond Medium"/>
                <a:cs typeface="EB Garamond Medium"/>
                <a:sym typeface="EB Garamond Medium"/>
              </a:defRPr>
            </a:lvl3pPr>
            <a:lvl4pPr marR="0" lvl="3" algn="l" rtl="0">
              <a:lnSpc>
                <a:spcPct val="112000"/>
              </a:lnSpc>
              <a:spcBef>
                <a:spcPts val="7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4pPr>
            <a:lvl5pPr marR="0" lvl="4" algn="l" rtl="0">
              <a:lnSpc>
                <a:spcPct val="112000"/>
              </a:lnSpc>
              <a:spcBef>
                <a:spcPts val="7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5pPr>
            <a:lvl6pPr marR="0" lvl="5"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6pPr>
            <a:lvl7pPr marR="0" lvl="6"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7pPr>
            <a:lvl8pPr marR="0" lvl="7" algn="l" rtl="0">
              <a:lnSpc>
                <a:spcPct val="112000"/>
              </a:lnSpc>
              <a:spcBef>
                <a:spcPts val="1000"/>
              </a:spcBef>
              <a:spcAft>
                <a:spcPts val="0"/>
              </a:spcAft>
              <a:buClr>
                <a:srgbClr val="FEFEFE"/>
              </a:buClr>
              <a:buSzPts val="1500"/>
              <a:buFont typeface="EB Garamond Medium"/>
              <a:buNone/>
              <a:defRPr sz="1500" i="0" u="none" strike="noStrike" cap="none">
                <a:solidFill>
                  <a:srgbClr val="FEFEFE"/>
                </a:solidFill>
                <a:latin typeface="EB Garamond Medium"/>
                <a:ea typeface="EB Garamond Medium"/>
                <a:cs typeface="EB Garamond Medium"/>
                <a:sym typeface="EB Garamond Medium"/>
              </a:defRPr>
            </a:lvl8pPr>
            <a:lvl9pPr marR="0" lvl="8" algn="l" rtl="0">
              <a:lnSpc>
                <a:spcPct val="112000"/>
              </a:lnSpc>
              <a:spcBef>
                <a:spcPts val="1000"/>
              </a:spcBef>
              <a:spcAft>
                <a:spcPts val="0"/>
              </a:spcAft>
              <a:buClr>
                <a:srgbClr val="FEFEFE"/>
              </a:buClr>
              <a:buSzPts val="1500"/>
              <a:buFont typeface="EB Garamond Medium"/>
              <a:buNone/>
              <a:defRPr sz="15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69" name="Google Shape;69;p10"/>
          <p:cNvSpPr txBox="1">
            <a:spLocks noGrp="1"/>
          </p:cNvSpPr>
          <p:nvPr>
            <p:ph type="body" idx="1"/>
          </p:nvPr>
        </p:nvSpPr>
        <p:spPr>
          <a:xfrm>
            <a:off x="569214" y="1966134"/>
            <a:ext cx="2880300" cy="2427600"/>
          </a:xfrm>
          <a:prstGeom prst="rect">
            <a:avLst/>
          </a:prstGeom>
          <a:noFill/>
          <a:ln>
            <a:noFill/>
          </a:ln>
        </p:spPr>
        <p:txBody>
          <a:bodyPr spcFirstLastPara="1" wrap="square" lIns="68575" tIns="34275" rIns="68575" bIns="34275" anchor="t" anchorCtr="0"/>
          <a:lstStyle>
            <a:lvl1pPr marL="457200" marR="0" lvl="0" indent="-228600" algn="r" rtl="0">
              <a:lnSpc>
                <a:spcPct val="125000"/>
              </a:lnSpc>
              <a:spcBef>
                <a:spcPts val="700"/>
              </a:spcBef>
              <a:spcAft>
                <a:spcPts val="0"/>
              </a:spcAft>
              <a:buClr>
                <a:srgbClr val="FEFEFE"/>
              </a:buClr>
              <a:buSzPts val="1200"/>
              <a:buNone/>
              <a:defRPr sz="1200" i="0" u="none" strike="noStrike" cap="none">
                <a:solidFill>
                  <a:srgbClr val="FEFEFE"/>
                </a:solidFill>
              </a:defRPr>
            </a:lvl1pPr>
            <a:lvl2pPr marL="914400" marR="0" lvl="1" indent="-228600" algn="l" rtl="0">
              <a:lnSpc>
                <a:spcPct val="112000"/>
              </a:lnSpc>
              <a:spcBef>
                <a:spcPts val="700"/>
              </a:spcBef>
              <a:spcAft>
                <a:spcPts val="0"/>
              </a:spcAft>
              <a:buClr>
                <a:srgbClr val="FEFEFE"/>
              </a:buClr>
              <a:buSzPts val="1100"/>
              <a:buNone/>
              <a:defRPr sz="1100" i="0" u="none" strike="noStrike" cap="none">
                <a:solidFill>
                  <a:srgbClr val="FEFEFE"/>
                </a:solidFill>
              </a:defRPr>
            </a:lvl2pPr>
            <a:lvl3pPr marL="1371600" marR="0" lvl="2" indent="-228600" algn="l" rtl="0">
              <a:lnSpc>
                <a:spcPct val="112000"/>
              </a:lnSpc>
              <a:spcBef>
                <a:spcPts val="700"/>
              </a:spcBef>
              <a:spcAft>
                <a:spcPts val="0"/>
              </a:spcAft>
              <a:buClr>
                <a:srgbClr val="FEFEFE"/>
              </a:buClr>
              <a:buSzPts val="900"/>
              <a:buNone/>
              <a:defRPr sz="900" i="0" u="none" strike="noStrike" cap="none">
                <a:solidFill>
                  <a:srgbClr val="FEFEFE"/>
                </a:solidFill>
              </a:defRPr>
            </a:lvl3pPr>
            <a:lvl4pPr marL="1828800" marR="0" lvl="3" indent="-228600" algn="l" rtl="0">
              <a:lnSpc>
                <a:spcPct val="112000"/>
              </a:lnSpc>
              <a:spcBef>
                <a:spcPts val="700"/>
              </a:spcBef>
              <a:spcAft>
                <a:spcPts val="0"/>
              </a:spcAft>
              <a:buClr>
                <a:srgbClr val="FEFEFE"/>
              </a:buClr>
              <a:buSzPts val="800"/>
              <a:buNone/>
              <a:defRPr sz="800" i="0" u="none" strike="noStrike" cap="none">
                <a:solidFill>
                  <a:srgbClr val="FEFEFE"/>
                </a:solidFill>
              </a:defRPr>
            </a:lvl4pPr>
            <a:lvl5pPr marL="2286000" marR="0" lvl="4" indent="-228600" algn="l" rtl="0">
              <a:lnSpc>
                <a:spcPct val="112000"/>
              </a:lnSpc>
              <a:spcBef>
                <a:spcPts val="700"/>
              </a:spcBef>
              <a:spcAft>
                <a:spcPts val="0"/>
              </a:spcAft>
              <a:buClr>
                <a:srgbClr val="FEFEFE"/>
              </a:buClr>
              <a:buSzPts val="800"/>
              <a:buNone/>
              <a:defRPr sz="800" i="1" u="none" strike="noStrike" cap="none">
                <a:solidFill>
                  <a:srgbClr val="FEFEFE"/>
                </a:solidFill>
              </a:defRPr>
            </a:lvl5pPr>
            <a:lvl6pPr marL="2743200" marR="0" lvl="5" indent="-228600" algn="l" rtl="0">
              <a:lnSpc>
                <a:spcPct val="112000"/>
              </a:lnSpc>
              <a:spcBef>
                <a:spcPts val="1000"/>
              </a:spcBef>
              <a:spcAft>
                <a:spcPts val="0"/>
              </a:spcAft>
              <a:buClr>
                <a:srgbClr val="FEFEFE"/>
              </a:buClr>
              <a:buSzPts val="800"/>
              <a:buNone/>
              <a:defRPr sz="800" i="0" u="none" strike="noStrike" cap="none">
                <a:solidFill>
                  <a:srgbClr val="FEFEFE"/>
                </a:solidFill>
              </a:defRPr>
            </a:lvl6pPr>
            <a:lvl7pPr marL="3200400" marR="0" lvl="6" indent="-228600" algn="l" rtl="0">
              <a:lnSpc>
                <a:spcPct val="112000"/>
              </a:lnSpc>
              <a:spcBef>
                <a:spcPts val="1000"/>
              </a:spcBef>
              <a:spcAft>
                <a:spcPts val="0"/>
              </a:spcAft>
              <a:buClr>
                <a:srgbClr val="FEFEFE"/>
              </a:buClr>
              <a:buSzPts val="800"/>
              <a:buNone/>
              <a:defRPr sz="800" i="1" u="none" strike="noStrike" cap="none">
                <a:solidFill>
                  <a:srgbClr val="FEFEFE"/>
                </a:solidFill>
              </a:defRPr>
            </a:lvl7pPr>
            <a:lvl8pPr marL="3657600" marR="0" lvl="7" indent="-228600" algn="l" rtl="0">
              <a:lnSpc>
                <a:spcPct val="112000"/>
              </a:lnSpc>
              <a:spcBef>
                <a:spcPts val="1000"/>
              </a:spcBef>
              <a:spcAft>
                <a:spcPts val="0"/>
              </a:spcAft>
              <a:buClr>
                <a:srgbClr val="FEFEFE"/>
              </a:buClr>
              <a:buSzPts val="800"/>
              <a:buNone/>
              <a:defRPr sz="800" i="0" u="none" strike="noStrike" cap="none">
                <a:solidFill>
                  <a:srgbClr val="FEFEFE"/>
                </a:solidFill>
              </a:defRPr>
            </a:lvl8pPr>
            <a:lvl9pPr marL="4114800" marR="0" lvl="8" indent="-228600" algn="l" rtl="0">
              <a:lnSpc>
                <a:spcPct val="112000"/>
              </a:lnSpc>
              <a:spcBef>
                <a:spcPts val="1000"/>
              </a:spcBef>
              <a:spcAft>
                <a:spcPts val="0"/>
              </a:spcAft>
              <a:buClr>
                <a:srgbClr val="FEFEFE"/>
              </a:buClr>
              <a:buSzPts val="800"/>
              <a:buNone/>
              <a:defRPr sz="800" i="1" u="none" strike="noStrike" cap="none">
                <a:solidFill>
                  <a:srgbClr val="FEFEFE"/>
                </a:solidFill>
              </a:defRPr>
            </a:lvl9pPr>
          </a:lstStyle>
          <a:p>
            <a:endParaRPr/>
          </a:p>
        </p:txBody>
      </p:sp>
      <p:sp>
        <p:nvSpPr>
          <p:cNvPr id="70" name="Google Shape;70;p10"/>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8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71" name="Google Shape;71;p10"/>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400"/>
              <a:buNone/>
              <a:defRPr sz="900" i="1" u="none" strike="noStrike" cap="none">
                <a:solidFill>
                  <a:srgbClr val="FEFEFE"/>
                </a:solidFill>
              </a:defRPr>
            </a:lvl1pPr>
            <a:lvl2pPr marR="0" lvl="1" algn="l" rtl="0">
              <a:spcBef>
                <a:spcPts val="0"/>
              </a:spcBef>
              <a:spcAft>
                <a:spcPts val="0"/>
              </a:spcAft>
              <a:buSzPts val="1400"/>
              <a:buNone/>
              <a:defRPr sz="1400" i="0" u="none" strike="noStrike" cap="none">
                <a:solidFill>
                  <a:schemeClr val="lt1"/>
                </a:solidFill>
              </a:defRPr>
            </a:lvl2pPr>
            <a:lvl3pPr marR="0" lvl="2" algn="l" rtl="0">
              <a:spcBef>
                <a:spcPts val="0"/>
              </a:spcBef>
              <a:spcAft>
                <a:spcPts val="0"/>
              </a:spcAft>
              <a:buSzPts val="1400"/>
              <a:buNone/>
              <a:defRPr sz="1400" i="0" u="none" strike="noStrike" cap="none">
                <a:solidFill>
                  <a:schemeClr val="lt1"/>
                </a:solidFill>
              </a:defRPr>
            </a:lvl3pPr>
            <a:lvl4pPr marR="0" lvl="3" algn="l" rtl="0">
              <a:spcBef>
                <a:spcPts val="0"/>
              </a:spcBef>
              <a:spcAft>
                <a:spcPts val="0"/>
              </a:spcAft>
              <a:buSzPts val="1400"/>
              <a:buNone/>
              <a:defRPr sz="1400" i="0" u="none" strike="noStrike" cap="none">
                <a:solidFill>
                  <a:schemeClr val="lt1"/>
                </a:solidFill>
              </a:defRPr>
            </a:lvl4pPr>
            <a:lvl5pPr marR="0" lvl="4" algn="l" rtl="0">
              <a:spcBef>
                <a:spcPts val="0"/>
              </a:spcBef>
              <a:spcAft>
                <a:spcPts val="0"/>
              </a:spcAft>
              <a:buSzPts val="1400"/>
              <a:buNone/>
              <a:defRPr sz="1400" i="0" u="none" strike="noStrike" cap="none">
                <a:solidFill>
                  <a:schemeClr val="lt1"/>
                </a:solidFill>
              </a:defRPr>
            </a:lvl5pPr>
            <a:lvl6pPr marR="0" lvl="5" algn="l" rtl="0">
              <a:spcBef>
                <a:spcPts val="0"/>
              </a:spcBef>
              <a:spcAft>
                <a:spcPts val="0"/>
              </a:spcAft>
              <a:buSzPts val="1400"/>
              <a:buNone/>
              <a:defRPr sz="1400" i="0" u="none" strike="noStrike" cap="none">
                <a:solidFill>
                  <a:schemeClr val="lt1"/>
                </a:solidFill>
              </a:defRPr>
            </a:lvl6pPr>
            <a:lvl7pPr marR="0" lvl="6" algn="l" rtl="0">
              <a:spcBef>
                <a:spcPts val="0"/>
              </a:spcBef>
              <a:spcAft>
                <a:spcPts val="0"/>
              </a:spcAft>
              <a:buSzPts val="1400"/>
              <a:buNone/>
              <a:defRPr sz="1400" i="0" u="none" strike="noStrike" cap="none">
                <a:solidFill>
                  <a:schemeClr val="lt1"/>
                </a:solidFill>
              </a:defRPr>
            </a:lvl7pPr>
            <a:lvl8pPr marR="0" lvl="7" algn="l" rtl="0">
              <a:spcBef>
                <a:spcPts val="0"/>
              </a:spcBef>
              <a:spcAft>
                <a:spcPts val="0"/>
              </a:spcAft>
              <a:buSzPts val="1400"/>
              <a:buNone/>
              <a:defRPr sz="1400" i="0" u="none" strike="noStrike" cap="none">
                <a:solidFill>
                  <a:schemeClr val="lt1"/>
                </a:solidFill>
              </a:defRPr>
            </a:lvl8pPr>
            <a:lvl9pPr marR="0" lvl="8" algn="l" rtl="0">
              <a:spcBef>
                <a:spcPts val="0"/>
              </a:spcBef>
              <a:spcAft>
                <a:spcPts val="0"/>
              </a:spcAft>
              <a:buSzPts val="1400"/>
              <a:buNone/>
              <a:defRPr sz="1400" i="0" u="none" strike="noStrike" cap="none">
                <a:solidFill>
                  <a:schemeClr val="lt1"/>
                </a:solidFill>
              </a:defRPr>
            </a:lvl9pPr>
          </a:lstStyle>
          <a:p>
            <a:endParaRPr/>
          </a:p>
        </p:txBody>
      </p:sp>
      <p:sp>
        <p:nvSpPr>
          <p:cNvPr id="72" name="Google Shape;72;p10"/>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title="Page Number Shape"/>
          <p:cNvSpPr/>
          <p:nvPr/>
        </p:nvSpPr>
        <p:spPr>
          <a:xfrm>
            <a:off x="8838008" y="43402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7" name="Google Shape;7;p1"/>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Font typeface="EB Garamond Medium"/>
              <a:buNone/>
              <a:defRPr sz="3600" u="none" strike="noStrike" cap="none">
                <a:solidFill>
                  <a:srgbClr val="FEFEFE"/>
                </a:solidFill>
                <a:latin typeface="EB Garamond Medium"/>
                <a:ea typeface="EB Garamond Medium"/>
                <a:cs typeface="EB Garamond Medium"/>
                <a:sym typeface="EB Garamond Medium"/>
              </a:defRPr>
            </a:lvl1pPr>
            <a:lvl2pPr lvl="1">
              <a:spcBef>
                <a:spcPts val="0"/>
              </a:spcBef>
              <a:spcAft>
                <a:spcPts val="0"/>
              </a:spcAft>
              <a:buSzPts val="1100"/>
              <a:buFont typeface="EB Garamond Medium"/>
              <a:buNone/>
              <a:defRPr sz="1400">
                <a:latin typeface="EB Garamond Medium"/>
                <a:ea typeface="EB Garamond Medium"/>
                <a:cs typeface="EB Garamond Medium"/>
                <a:sym typeface="EB Garamond Medium"/>
              </a:defRPr>
            </a:lvl2pPr>
            <a:lvl3pPr lvl="2">
              <a:spcBef>
                <a:spcPts val="0"/>
              </a:spcBef>
              <a:spcAft>
                <a:spcPts val="0"/>
              </a:spcAft>
              <a:buSzPts val="1100"/>
              <a:buFont typeface="EB Garamond Medium"/>
              <a:buNone/>
              <a:defRPr sz="1400">
                <a:latin typeface="EB Garamond Medium"/>
                <a:ea typeface="EB Garamond Medium"/>
                <a:cs typeface="EB Garamond Medium"/>
                <a:sym typeface="EB Garamond Medium"/>
              </a:defRPr>
            </a:lvl3pPr>
            <a:lvl4pPr lvl="3">
              <a:spcBef>
                <a:spcPts val="0"/>
              </a:spcBef>
              <a:spcAft>
                <a:spcPts val="0"/>
              </a:spcAft>
              <a:buSzPts val="1100"/>
              <a:buFont typeface="EB Garamond Medium"/>
              <a:buNone/>
              <a:defRPr sz="1400">
                <a:latin typeface="EB Garamond Medium"/>
                <a:ea typeface="EB Garamond Medium"/>
                <a:cs typeface="EB Garamond Medium"/>
                <a:sym typeface="EB Garamond Medium"/>
              </a:defRPr>
            </a:lvl4pPr>
            <a:lvl5pPr lvl="4">
              <a:spcBef>
                <a:spcPts val="0"/>
              </a:spcBef>
              <a:spcAft>
                <a:spcPts val="0"/>
              </a:spcAft>
              <a:buSzPts val="1100"/>
              <a:buFont typeface="EB Garamond Medium"/>
              <a:buNone/>
              <a:defRPr sz="1400">
                <a:latin typeface="EB Garamond Medium"/>
                <a:ea typeface="EB Garamond Medium"/>
                <a:cs typeface="EB Garamond Medium"/>
                <a:sym typeface="EB Garamond Medium"/>
              </a:defRPr>
            </a:lvl5pPr>
            <a:lvl6pPr lvl="5">
              <a:spcBef>
                <a:spcPts val="0"/>
              </a:spcBef>
              <a:spcAft>
                <a:spcPts val="0"/>
              </a:spcAft>
              <a:buSzPts val="1100"/>
              <a:buFont typeface="EB Garamond Medium"/>
              <a:buNone/>
              <a:defRPr sz="1400">
                <a:latin typeface="EB Garamond Medium"/>
                <a:ea typeface="EB Garamond Medium"/>
                <a:cs typeface="EB Garamond Medium"/>
                <a:sym typeface="EB Garamond Medium"/>
              </a:defRPr>
            </a:lvl6pPr>
            <a:lvl7pPr lvl="6">
              <a:spcBef>
                <a:spcPts val="0"/>
              </a:spcBef>
              <a:spcAft>
                <a:spcPts val="0"/>
              </a:spcAft>
              <a:buSzPts val="1100"/>
              <a:buFont typeface="EB Garamond Medium"/>
              <a:buNone/>
              <a:defRPr sz="1400">
                <a:latin typeface="EB Garamond Medium"/>
                <a:ea typeface="EB Garamond Medium"/>
                <a:cs typeface="EB Garamond Medium"/>
                <a:sym typeface="EB Garamond Medium"/>
              </a:defRPr>
            </a:lvl7pPr>
            <a:lvl8pPr lvl="7">
              <a:spcBef>
                <a:spcPts val="0"/>
              </a:spcBef>
              <a:spcAft>
                <a:spcPts val="0"/>
              </a:spcAft>
              <a:buSzPts val="1100"/>
              <a:buFont typeface="EB Garamond Medium"/>
              <a:buNone/>
              <a:defRPr sz="1400">
                <a:latin typeface="EB Garamond Medium"/>
                <a:ea typeface="EB Garamond Medium"/>
                <a:cs typeface="EB Garamond Medium"/>
                <a:sym typeface="EB Garamond Medium"/>
              </a:defRPr>
            </a:lvl8pPr>
            <a:lvl9pPr lvl="8">
              <a:spcBef>
                <a:spcPts val="0"/>
              </a:spcBef>
              <a:spcAft>
                <a:spcPts val="0"/>
              </a:spcAft>
              <a:buSzPts val="1100"/>
              <a:buFont typeface="EB Garamond Medium"/>
              <a:buNone/>
              <a:defRPr sz="1400">
                <a:latin typeface="EB Garamond Medium"/>
                <a:ea typeface="EB Garamond Medium"/>
                <a:cs typeface="EB Garamond Medium"/>
                <a:sym typeface="EB Garamond Medium"/>
              </a:defRPr>
            </a:lvl9pPr>
          </a:lstStyle>
          <a:p>
            <a:endParaRPr/>
          </a:p>
        </p:txBody>
      </p:sp>
      <p:sp>
        <p:nvSpPr>
          <p:cNvPr id="8" name="Google Shape;8;p1"/>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EB Garamond Medium"/>
              <a:buChar char="•"/>
              <a:defRPr sz="1500" i="0" u="none" strike="noStrike" cap="none">
                <a:solidFill>
                  <a:srgbClr val="FEFEFE"/>
                </a:solidFill>
                <a:latin typeface="EB Garamond Medium"/>
                <a:ea typeface="EB Garamond Medium"/>
                <a:cs typeface="EB Garamond Medium"/>
                <a:sym typeface="EB Garamond Medium"/>
              </a:defRPr>
            </a:lvl1pPr>
            <a:lvl2pPr marL="914400" marR="0" lvl="1" indent="-317500" algn="l" rtl="0">
              <a:lnSpc>
                <a:spcPct val="112000"/>
              </a:lnSpc>
              <a:spcBef>
                <a:spcPts val="700"/>
              </a:spcBef>
              <a:spcAft>
                <a:spcPts val="0"/>
              </a:spcAft>
              <a:buClr>
                <a:srgbClr val="FEFEFE"/>
              </a:buClr>
              <a:buSzPts val="1400"/>
              <a:buFont typeface="EB Garamond Medium"/>
              <a:buChar char="–"/>
              <a:defRPr sz="1400" i="0" u="none" strike="noStrike" cap="none">
                <a:solidFill>
                  <a:srgbClr val="FEFEFE"/>
                </a:solidFill>
                <a:latin typeface="EB Garamond Medium"/>
                <a:ea typeface="EB Garamond Medium"/>
                <a:cs typeface="EB Garamond Medium"/>
                <a:sym typeface="EB Garamond Medium"/>
              </a:defRPr>
            </a:lvl2pPr>
            <a:lvl3pPr marL="1371600" marR="0" lvl="2" indent="-304800" algn="l" rtl="0">
              <a:lnSpc>
                <a:spcPct val="112000"/>
              </a:lnSpc>
              <a:spcBef>
                <a:spcPts val="700"/>
              </a:spcBef>
              <a:spcAft>
                <a:spcPts val="0"/>
              </a:spcAft>
              <a:buClr>
                <a:srgbClr val="FEFEFE"/>
              </a:buClr>
              <a:buSzPts val="1200"/>
              <a:buFont typeface="EB Garamond Medium"/>
              <a:buChar char="•"/>
              <a:defRPr sz="1200" i="0" u="none" strike="noStrike" cap="none">
                <a:solidFill>
                  <a:srgbClr val="FEFEFE"/>
                </a:solidFill>
                <a:latin typeface="EB Garamond Medium"/>
                <a:ea typeface="EB Garamond Medium"/>
                <a:cs typeface="EB Garamond Medium"/>
                <a:sym typeface="EB Garamond Medium"/>
              </a:defRPr>
            </a:lvl3pPr>
            <a:lvl4pPr marL="1828800" marR="0" lvl="3" indent="-298450" algn="l" rtl="0">
              <a:lnSpc>
                <a:spcPct val="112000"/>
              </a:lnSpc>
              <a:spcBef>
                <a:spcPts val="7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4pPr>
            <a:lvl5pPr marL="2286000" marR="0" lvl="4" indent="-298450" algn="l" rtl="0">
              <a:lnSpc>
                <a:spcPct val="112000"/>
              </a:lnSpc>
              <a:spcBef>
                <a:spcPts val="7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5pPr>
            <a:lvl6pPr marL="2743200" marR="0" lvl="5"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6pPr>
            <a:lvl7pPr marL="3200400" marR="0" lvl="6"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7pPr>
            <a:lvl8pPr marL="3657600" marR="0" lvl="7"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8pPr>
            <a:lvl9pPr marL="4114800" marR="0" lvl="8"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9" name="Google Shape;9;p1"/>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6">
            <a:alphaModFix/>
          </a:blip>
          <a:srcRect t="3809" r="8742"/>
          <a:stretch/>
        </p:blipFill>
        <p:spPr>
          <a:xfrm>
            <a:off x="8006175" y="40375"/>
            <a:ext cx="1091951" cy="888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24">
          <p15:clr>
            <a:srgbClr val="F26B43"/>
          </p15:clr>
        </p15:guide>
        <p15:guide id="2" pos="360">
          <p15:clr>
            <a:srgbClr val="F26B43"/>
          </p15:clr>
        </p15:guide>
        <p15:guide id="3" orient="horz" pos="324">
          <p15:clr>
            <a:srgbClr val="F26B43"/>
          </p15:clr>
        </p15:guide>
        <p15:guide id="4" pos="5400">
          <p15:clr>
            <a:srgbClr val="F26B43"/>
          </p15:clr>
        </p15:guide>
        <p15:guide id="5"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6" title="Page Number Shape"/>
          <p:cNvSpPr/>
          <p:nvPr/>
        </p:nvSpPr>
        <p:spPr>
          <a:xfrm>
            <a:off x="8838008" y="43402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102" name="Google Shape;102;p16"/>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Font typeface="EB Garamond Medium"/>
              <a:buNone/>
              <a:defRPr sz="3600" u="none" strike="noStrike" cap="none">
                <a:solidFill>
                  <a:srgbClr val="FEFEFE"/>
                </a:solidFill>
                <a:latin typeface="EB Garamond Medium"/>
                <a:ea typeface="EB Garamond Medium"/>
                <a:cs typeface="EB Garamond Medium"/>
                <a:sym typeface="EB Garamond Medium"/>
              </a:defRPr>
            </a:lvl1pPr>
            <a:lvl2pPr lvl="1" rtl="0">
              <a:spcBef>
                <a:spcPts val="0"/>
              </a:spcBef>
              <a:spcAft>
                <a:spcPts val="0"/>
              </a:spcAft>
              <a:buSzPts val="1100"/>
              <a:buFont typeface="EB Garamond Medium"/>
              <a:buNone/>
              <a:defRPr sz="1400">
                <a:latin typeface="EB Garamond Medium"/>
                <a:ea typeface="EB Garamond Medium"/>
                <a:cs typeface="EB Garamond Medium"/>
                <a:sym typeface="EB Garamond Medium"/>
              </a:defRPr>
            </a:lvl2pPr>
            <a:lvl3pPr lvl="2" rtl="0">
              <a:spcBef>
                <a:spcPts val="0"/>
              </a:spcBef>
              <a:spcAft>
                <a:spcPts val="0"/>
              </a:spcAft>
              <a:buSzPts val="1100"/>
              <a:buFont typeface="EB Garamond Medium"/>
              <a:buNone/>
              <a:defRPr sz="1400">
                <a:latin typeface="EB Garamond Medium"/>
                <a:ea typeface="EB Garamond Medium"/>
                <a:cs typeface="EB Garamond Medium"/>
                <a:sym typeface="EB Garamond Medium"/>
              </a:defRPr>
            </a:lvl3pPr>
            <a:lvl4pPr lvl="3" rtl="0">
              <a:spcBef>
                <a:spcPts val="0"/>
              </a:spcBef>
              <a:spcAft>
                <a:spcPts val="0"/>
              </a:spcAft>
              <a:buSzPts val="1100"/>
              <a:buFont typeface="EB Garamond Medium"/>
              <a:buNone/>
              <a:defRPr sz="1400">
                <a:latin typeface="EB Garamond Medium"/>
                <a:ea typeface="EB Garamond Medium"/>
                <a:cs typeface="EB Garamond Medium"/>
                <a:sym typeface="EB Garamond Medium"/>
              </a:defRPr>
            </a:lvl4pPr>
            <a:lvl5pPr lvl="4" rtl="0">
              <a:spcBef>
                <a:spcPts val="0"/>
              </a:spcBef>
              <a:spcAft>
                <a:spcPts val="0"/>
              </a:spcAft>
              <a:buSzPts val="1100"/>
              <a:buFont typeface="EB Garamond Medium"/>
              <a:buNone/>
              <a:defRPr sz="1400">
                <a:latin typeface="EB Garamond Medium"/>
                <a:ea typeface="EB Garamond Medium"/>
                <a:cs typeface="EB Garamond Medium"/>
                <a:sym typeface="EB Garamond Medium"/>
              </a:defRPr>
            </a:lvl5pPr>
            <a:lvl6pPr lvl="5" rtl="0">
              <a:spcBef>
                <a:spcPts val="0"/>
              </a:spcBef>
              <a:spcAft>
                <a:spcPts val="0"/>
              </a:spcAft>
              <a:buSzPts val="1100"/>
              <a:buFont typeface="EB Garamond Medium"/>
              <a:buNone/>
              <a:defRPr sz="1400">
                <a:latin typeface="EB Garamond Medium"/>
                <a:ea typeface="EB Garamond Medium"/>
                <a:cs typeface="EB Garamond Medium"/>
                <a:sym typeface="EB Garamond Medium"/>
              </a:defRPr>
            </a:lvl6pPr>
            <a:lvl7pPr lvl="6" rtl="0">
              <a:spcBef>
                <a:spcPts val="0"/>
              </a:spcBef>
              <a:spcAft>
                <a:spcPts val="0"/>
              </a:spcAft>
              <a:buSzPts val="1100"/>
              <a:buFont typeface="EB Garamond Medium"/>
              <a:buNone/>
              <a:defRPr sz="1400">
                <a:latin typeface="EB Garamond Medium"/>
                <a:ea typeface="EB Garamond Medium"/>
                <a:cs typeface="EB Garamond Medium"/>
                <a:sym typeface="EB Garamond Medium"/>
              </a:defRPr>
            </a:lvl7pPr>
            <a:lvl8pPr lvl="7" rtl="0">
              <a:spcBef>
                <a:spcPts val="0"/>
              </a:spcBef>
              <a:spcAft>
                <a:spcPts val="0"/>
              </a:spcAft>
              <a:buSzPts val="1100"/>
              <a:buFont typeface="EB Garamond Medium"/>
              <a:buNone/>
              <a:defRPr sz="1400">
                <a:latin typeface="EB Garamond Medium"/>
                <a:ea typeface="EB Garamond Medium"/>
                <a:cs typeface="EB Garamond Medium"/>
                <a:sym typeface="EB Garamond Medium"/>
              </a:defRPr>
            </a:lvl8pPr>
            <a:lvl9pPr lvl="8" rtl="0">
              <a:spcBef>
                <a:spcPts val="0"/>
              </a:spcBef>
              <a:spcAft>
                <a:spcPts val="0"/>
              </a:spcAft>
              <a:buSzPts val="1100"/>
              <a:buFont typeface="EB Garamond Medium"/>
              <a:buNone/>
              <a:defRPr sz="1400">
                <a:latin typeface="EB Garamond Medium"/>
                <a:ea typeface="EB Garamond Medium"/>
                <a:cs typeface="EB Garamond Medium"/>
                <a:sym typeface="EB Garamond Medium"/>
              </a:defRPr>
            </a:lvl9pPr>
          </a:lstStyle>
          <a:p>
            <a:endParaRPr/>
          </a:p>
        </p:txBody>
      </p:sp>
      <p:sp>
        <p:nvSpPr>
          <p:cNvPr id="103" name="Google Shape;103;p16"/>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EB Garamond Medium"/>
              <a:buChar char="•"/>
              <a:defRPr sz="1500" i="0" u="none" strike="noStrike" cap="none">
                <a:solidFill>
                  <a:srgbClr val="FEFEFE"/>
                </a:solidFill>
                <a:latin typeface="EB Garamond Medium"/>
                <a:ea typeface="EB Garamond Medium"/>
                <a:cs typeface="EB Garamond Medium"/>
                <a:sym typeface="EB Garamond Medium"/>
              </a:defRPr>
            </a:lvl1pPr>
            <a:lvl2pPr marL="914400" marR="0" lvl="1" indent="-317500" algn="l" rtl="0">
              <a:lnSpc>
                <a:spcPct val="112000"/>
              </a:lnSpc>
              <a:spcBef>
                <a:spcPts val="700"/>
              </a:spcBef>
              <a:spcAft>
                <a:spcPts val="0"/>
              </a:spcAft>
              <a:buClr>
                <a:srgbClr val="FEFEFE"/>
              </a:buClr>
              <a:buSzPts val="1400"/>
              <a:buFont typeface="EB Garamond Medium"/>
              <a:buChar char="–"/>
              <a:defRPr sz="1400" i="0" u="none" strike="noStrike" cap="none">
                <a:solidFill>
                  <a:srgbClr val="FEFEFE"/>
                </a:solidFill>
                <a:latin typeface="EB Garamond Medium"/>
                <a:ea typeface="EB Garamond Medium"/>
                <a:cs typeface="EB Garamond Medium"/>
                <a:sym typeface="EB Garamond Medium"/>
              </a:defRPr>
            </a:lvl2pPr>
            <a:lvl3pPr marL="1371600" marR="0" lvl="2" indent="-304800" algn="l" rtl="0">
              <a:lnSpc>
                <a:spcPct val="112000"/>
              </a:lnSpc>
              <a:spcBef>
                <a:spcPts val="700"/>
              </a:spcBef>
              <a:spcAft>
                <a:spcPts val="0"/>
              </a:spcAft>
              <a:buClr>
                <a:srgbClr val="FEFEFE"/>
              </a:buClr>
              <a:buSzPts val="1200"/>
              <a:buFont typeface="EB Garamond Medium"/>
              <a:buChar char="•"/>
              <a:defRPr sz="1200" i="0" u="none" strike="noStrike" cap="none">
                <a:solidFill>
                  <a:srgbClr val="FEFEFE"/>
                </a:solidFill>
                <a:latin typeface="EB Garamond Medium"/>
                <a:ea typeface="EB Garamond Medium"/>
                <a:cs typeface="EB Garamond Medium"/>
                <a:sym typeface="EB Garamond Medium"/>
              </a:defRPr>
            </a:lvl3pPr>
            <a:lvl4pPr marL="1828800" marR="0" lvl="3" indent="-298450" algn="l" rtl="0">
              <a:lnSpc>
                <a:spcPct val="112000"/>
              </a:lnSpc>
              <a:spcBef>
                <a:spcPts val="7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4pPr>
            <a:lvl5pPr marL="2286000" marR="0" lvl="4" indent="-298450" algn="l" rtl="0">
              <a:lnSpc>
                <a:spcPct val="112000"/>
              </a:lnSpc>
              <a:spcBef>
                <a:spcPts val="7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5pPr>
            <a:lvl6pPr marL="2743200" marR="0" lvl="5"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6pPr>
            <a:lvl7pPr marL="3200400" marR="0" lvl="6"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7pPr>
            <a:lvl8pPr marL="3657600" marR="0" lvl="7"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8pPr>
            <a:lvl9pPr marL="4114800" marR="0" lvl="8"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104" name="Google Shape;104;p16"/>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Font typeface="EB Garamond Medium"/>
              <a:buNone/>
              <a:defRPr sz="800" i="1" u="none" strike="noStrike" cap="none">
                <a:solidFill>
                  <a:srgbClr val="FEFEFE"/>
                </a:solidFill>
                <a:latin typeface="EB Garamond Medium"/>
                <a:ea typeface="EB Garamond Medium"/>
                <a:cs typeface="EB Garamond Medium"/>
                <a:sym typeface="EB Garamond Medium"/>
              </a:defRPr>
            </a:lvl1pPr>
            <a:lvl2pPr marR="0" lvl="1"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2pPr>
            <a:lvl3pPr marR="0" lvl="2"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3pPr>
            <a:lvl4pPr marR="0" lvl="3"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4pPr>
            <a:lvl5pPr marR="0" lvl="4"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5pPr>
            <a:lvl6pPr marR="0" lvl="5"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6pPr>
            <a:lvl7pPr marR="0" lvl="6"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7pPr>
            <a:lvl8pPr marR="0" lvl="7"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8pPr>
            <a:lvl9pPr marR="0" lvl="8"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9pPr>
          </a:lstStyle>
          <a:p>
            <a:endParaRPr/>
          </a:p>
        </p:txBody>
      </p:sp>
      <p:sp>
        <p:nvSpPr>
          <p:cNvPr id="105" name="Google Shape;105;p16"/>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Font typeface="EB Garamond Medium"/>
              <a:buNone/>
              <a:defRPr sz="900" i="1" u="none" strike="noStrike" cap="none">
                <a:solidFill>
                  <a:srgbClr val="FEFEFE"/>
                </a:solidFill>
                <a:latin typeface="EB Garamond Medium"/>
                <a:ea typeface="EB Garamond Medium"/>
                <a:cs typeface="EB Garamond Medium"/>
                <a:sym typeface="EB Garamond Medium"/>
              </a:defRPr>
            </a:lvl1pPr>
            <a:lvl2pPr marR="0" lvl="1"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2pPr>
            <a:lvl3pPr marR="0" lvl="2"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3pPr>
            <a:lvl4pPr marR="0" lvl="3"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4pPr>
            <a:lvl5pPr marR="0" lvl="4"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5pPr>
            <a:lvl6pPr marR="0" lvl="5"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6pPr>
            <a:lvl7pPr marR="0" lvl="6"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7pPr>
            <a:lvl8pPr marR="0" lvl="7"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8pPr>
            <a:lvl9pPr marR="0" lvl="8"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9pPr>
          </a:lstStyle>
          <a:p>
            <a:endParaRPr/>
          </a:p>
        </p:txBody>
      </p:sp>
      <p:sp>
        <p:nvSpPr>
          <p:cNvPr id="106" name="Google Shape;106;p16"/>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cxnSp>
        <p:nvCxnSpPr>
          <p:cNvPr id="107" name="Google Shape;107;p16" title="Horizontal Rule Line"/>
          <p:cNvCxnSpPr/>
          <p:nvPr/>
        </p:nvCxnSpPr>
        <p:spPr>
          <a:xfrm>
            <a:off x="0" y="4649798"/>
            <a:ext cx="3372000" cy="0"/>
          </a:xfrm>
          <a:prstGeom prst="straightConnector1">
            <a:avLst/>
          </a:prstGeom>
          <a:noFill/>
          <a:ln w="25400" cap="flat" cmpd="sng">
            <a:solidFill>
              <a:srgbClr val="FEFEFE"/>
            </a:solidFill>
            <a:prstDash val="solid"/>
            <a:round/>
            <a:headEnd type="none" w="sm" len="sm"/>
            <a:tailEnd type="none" w="sm" len="sm"/>
          </a:ln>
        </p:spPr>
      </p:cxnSp>
      <p:pic>
        <p:nvPicPr>
          <p:cNvPr id="108" name="Google Shape;108;p16"/>
          <p:cNvPicPr preferRelativeResize="0"/>
          <p:nvPr/>
        </p:nvPicPr>
        <p:blipFill rotWithShape="1">
          <a:blip r:embed="rId16">
            <a:alphaModFix/>
          </a:blip>
          <a:srcRect t="3809" r="8742"/>
          <a:stretch/>
        </p:blipFill>
        <p:spPr>
          <a:xfrm>
            <a:off x="8006175" y="40375"/>
            <a:ext cx="1091951" cy="888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24">
          <p15:clr>
            <a:srgbClr val="F26B43"/>
          </p15:clr>
        </p15:guide>
        <p15:guide id="2" pos="360">
          <p15:clr>
            <a:srgbClr val="F26B43"/>
          </p15:clr>
        </p15:guide>
        <p15:guide id="3" orient="horz" pos="324">
          <p15:clr>
            <a:srgbClr val="F26B43"/>
          </p15:clr>
        </p15:guide>
        <p15:guide id="4" pos="5400">
          <p15:clr>
            <a:srgbClr val="F26B43"/>
          </p15:clr>
        </p15:guide>
        <p15:guide id="5" pos="24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7"/>
        <p:cNvGrpSpPr/>
        <p:nvPr/>
      </p:nvGrpSpPr>
      <p:grpSpPr>
        <a:xfrm>
          <a:off x="0" y="0"/>
          <a:ext cx="0" cy="0"/>
          <a:chOff x="0" y="0"/>
          <a:chExt cx="0" cy="0"/>
        </a:xfrm>
      </p:grpSpPr>
      <p:sp>
        <p:nvSpPr>
          <p:cNvPr id="198" name="Google Shape;198;p31" title="Page Number Shape"/>
          <p:cNvSpPr/>
          <p:nvPr/>
        </p:nvSpPr>
        <p:spPr>
          <a:xfrm>
            <a:off x="8838008" y="4340235"/>
            <a:ext cx="305992" cy="614365"/>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199" name="Google Shape;199;p31"/>
          <p:cNvSpPr txBox="1">
            <a:spLocks noGrp="1"/>
          </p:cNvSpPr>
          <p:nvPr>
            <p:ph type="title"/>
          </p:nvPr>
        </p:nvSpPr>
        <p:spPr>
          <a:xfrm>
            <a:off x="571500" y="419758"/>
            <a:ext cx="2875500" cy="3714300"/>
          </a:xfrm>
          <a:prstGeom prst="rect">
            <a:avLst/>
          </a:prstGeom>
          <a:noFill/>
          <a:ln>
            <a:noFill/>
          </a:ln>
        </p:spPr>
        <p:txBody>
          <a:bodyPr spcFirstLastPara="1" wrap="square" lIns="68575" tIns="34275" rIns="68575" bIns="34275" anchor="t" anchorCtr="0"/>
          <a:lstStyle>
            <a:lvl1pPr marR="0" lvl="0" algn="r" rtl="0">
              <a:lnSpc>
                <a:spcPct val="90000"/>
              </a:lnSpc>
              <a:spcBef>
                <a:spcPts val="0"/>
              </a:spcBef>
              <a:spcAft>
                <a:spcPts val="0"/>
              </a:spcAft>
              <a:buClr>
                <a:srgbClr val="FEFEFE"/>
              </a:buClr>
              <a:buSzPts val="3600"/>
              <a:buFont typeface="EB Garamond Medium"/>
              <a:buNone/>
              <a:defRPr sz="3600" u="none" strike="noStrike" cap="none">
                <a:solidFill>
                  <a:srgbClr val="FEFEFE"/>
                </a:solidFill>
                <a:latin typeface="EB Garamond Medium"/>
                <a:ea typeface="EB Garamond Medium"/>
                <a:cs typeface="EB Garamond Medium"/>
                <a:sym typeface="EB Garamond Medium"/>
              </a:defRPr>
            </a:lvl1pPr>
            <a:lvl2pPr lvl="1" rtl="0">
              <a:spcBef>
                <a:spcPts val="0"/>
              </a:spcBef>
              <a:spcAft>
                <a:spcPts val="0"/>
              </a:spcAft>
              <a:buSzPts val="1100"/>
              <a:buFont typeface="EB Garamond Medium"/>
              <a:buNone/>
              <a:defRPr sz="1400">
                <a:latin typeface="EB Garamond Medium"/>
                <a:ea typeface="EB Garamond Medium"/>
                <a:cs typeface="EB Garamond Medium"/>
                <a:sym typeface="EB Garamond Medium"/>
              </a:defRPr>
            </a:lvl2pPr>
            <a:lvl3pPr lvl="2" rtl="0">
              <a:spcBef>
                <a:spcPts val="0"/>
              </a:spcBef>
              <a:spcAft>
                <a:spcPts val="0"/>
              </a:spcAft>
              <a:buSzPts val="1100"/>
              <a:buFont typeface="EB Garamond Medium"/>
              <a:buNone/>
              <a:defRPr sz="1400">
                <a:latin typeface="EB Garamond Medium"/>
                <a:ea typeface="EB Garamond Medium"/>
                <a:cs typeface="EB Garamond Medium"/>
                <a:sym typeface="EB Garamond Medium"/>
              </a:defRPr>
            </a:lvl3pPr>
            <a:lvl4pPr lvl="3" rtl="0">
              <a:spcBef>
                <a:spcPts val="0"/>
              </a:spcBef>
              <a:spcAft>
                <a:spcPts val="0"/>
              </a:spcAft>
              <a:buSzPts val="1100"/>
              <a:buFont typeface="EB Garamond Medium"/>
              <a:buNone/>
              <a:defRPr sz="1400">
                <a:latin typeface="EB Garamond Medium"/>
                <a:ea typeface="EB Garamond Medium"/>
                <a:cs typeface="EB Garamond Medium"/>
                <a:sym typeface="EB Garamond Medium"/>
              </a:defRPr>
            </a:lvl4pPr>
            <a:lvl5pPr lvl="4" rtl="0">
              <a:spcBef>
                <a:spcPts val="0"/>
              </a:spcBef>
              <a:spcAft>
                <a:spcPts val="0"/>
              </a:spcAft>
              <a:buSzPts val="1100"/>
              <a:buFont typeface="EB Garamond Medium"/>
              <a:buNone/>
              <a:defRPr sz="1400">
                <a:latin typeface="EB Garamond Medium"/>
                <a:ea typeface="EB Garamond Medium"/>
                <a:cs typeface="EB Garamond Medium"/>
                <a:sym typeface="EB Garamond Medium"/>
              </a:defRPr>
            </a:lvl5pPr>
            <a:lvl6pPr lvl="5" rtl="0">
              <a:spcBef>
                <a:spcPts val="0"/>
              </a:spcBef>
              <a:spcAft>
                <a:spcPts val="0"/>
              </a:spcAft>
              <a:buSzPts val="1100"/>
              <a:buFont typeface="EB Garamond Medium"/>
              <a:buNone/>
              <a:defRPr sz="1400">
                <a:latin typeface="EB Garamond Medium"/>
                <a:ea typeface="EB Garamond Medium"/>
                <a:cs typeface="EB Garamond Medium"/>
                <a:sym typeface="EB Garamond Medium"/>
              </a:defRPr>
            </a:lvl6pPr>
            <a:lvl7pPr lvl="6" rtl="0">
              <a:spcBef>
                <a:spcPts val="0"/>
              </a:spcBef>
              <a:spcAft>
                <a:spcPts val="0"/>
              </a:spcAft>
              <a:buSzPts val="1100"/>
              <a:buFont typeface="EB Garamond Medium"/>
              <a:buNone/>
              <a:defRPr sz="1400">
                <a:latin typeface="EB Garamond Medium"/>
                <a:ea typeface="EB Garamond Medium"/>
                <a:cs typeface="EB Garamond Medium"/>
                <a:sym typeface="EB Garamond Medium"/>
              </a:defRPr>
            </a:lvl7pPr>
            <a:lvl8pPr lvl="7" rtl="0">
              <a:spcBef>
                <a:spcPts val="0"/>
              </a:spcBef>
              <a:spcAft>
                <a:spcPts val="0"/>
              </a:spcAft>
              <a:buSzPts val="1100"/>
              <a:buFont typeface="EB Garamond Medium"/>
              <a:buNone/>
              <a:defRPr sz="1400">
                <a:latin typeface="EB Garamond Medium"/>
                <a:ea typeface="EB Garamond Medium"/>
                <a:cs typeface="EB Garamond Medium"/>
                <a:sym typeface="EB Garamond Medium"/>
              </a:defRPr>
            </a:lvl8pPr>
            <a:lvl9pPr lvl="8" rtl="0">
              <a:spcBef>
                <a:spcPts val="0"/>
              </a:spcBef>
              <a:spcAft>
                <a:spcPts val="0"/>
              </a:spcAft>
              <a:buSzPts val="1100"/>
              <a:buFont typeface="EB Garamond Medium"/>
              <a:buNone/>
              <a:defRPr sz="1400">
                <a:latin typeface="EB Garamond Medium"/>
                <a:ea typeface="EB Garamond Medium"/>
                <a:cs typeface="EB Garamond Medium"/>
                <a:sym typeface="EB Garamond Medium"/>
              </a:defRPr>
            </a:lvl9pPr>
          </a:lstStyle>
          <a:p>
            <a:endParaRPr/>
          </a:p>
        </p:txBody>
      </p:sp>
      <p:sp>
        <p:nvSpPr>
          <p:cNvPr id="200" name="Google Shape;200;p31"/>
          <p:cNvSpPr txBox="1">
            <a:spLocks noGrp="1"/>
          </p:cNvSpPr>
          <p:nvPr>
            <p:ph type="body" idx="1"/>
          </p:nvPr>
        </p:nvSpPr>
        <p:spPr>
          <a:xfrm>
            <a:off x="3886200" y="426800"/>
            <a:ext cx="4686300" cy="4241400"/>
          </a:xfrm>
          <a:prstGeom prst="rect">
            <a:avLst/>
          </a:prstGeom>
          <a:noFill/>
          <a:ln>
            <a:noFill/>
          </a:ln>
        </p:spPr>
        <p:txBody>
          <a:bodyPr spcFirstLastPara="1" wrap="square" lIns="68575" tIns="34275" rIns="68575" bIns="34275" anchor="t" anchorCtr="0"/>
          <a:lstStyle>
            <a:lvl1pPr marL="457200" marR="0" lvl="0" indent="-323850" algn="l" rtl="0">
              <a:lnSpc>
                <a:spcPct val="112000"/>
              </a:lnSpc>
              <a:spcBef>
                <a:spcPts val="700"/>
              </a:spcBef>
              <a:spcAft>
                <a:spcPts val="0"/>
              </a:spcAft>
              <a:buClr>
                <a:srgbClr val="FEFEFE"/>
              </a:buClr>
              <a:buSzPts val="1500"/>
              <a:buFont typeface="EB Garamond Medium"/>
              <a:buChar char="•"/>
              <a:defRPr sz="1500" i="0" u="none" strike="noStrike" cap="none">
                <a:solidFill>
                  <a:srgbClr val="FEFEFE"/>
                </a:solidFill>
                <a:latin typeface="EB Garamond Medium"/>
                <a:ea typeface="EB Garamond Medium"/>
                <a:cs typeface="EB Garamond Medium"/>
                <a:sym typeface="EB Garamond Medium"/>
              </a:defRPr>
            </a:lvl1pPr>
            <a:lvl2pPr marL="914400" marR="0" lvl="1" indent="-317500" algn="l" rtl="0">
              <a:lnSpc>
                <a:spcPct val="112000"/>
              </a:lnSpc>
              <a:spcBef>
                <a:spcPts val="700"/>
              </a:spcBef>
              <a:spcAft>
                <a:spcPts val="0"/>
              </a:spcAft>
              <a:buClr>
                <a:srgbClr val="FEFEFE"/>
              </a:buClr>
              <a:buSzPts val="1400"/>
              <a:buFont typeface="EB Garamond Medium"/>
              <a:buChar char="–"/>
              <a:defRPr sz="1400" i="0" u="none" strike="noStrike" cap="none">
                <a:solidFill>
                  <a:srgbClr val="FEFEFE"/>
                </a:solidFill>
                <a:latin typeface="EB Garamond Medium"/>
                <a:ea typeface="EB Garamond Medium"/>
                <a:cs typeface="EB Garamond Medium"/>
                <a:sym typeface="EB Garamond Medium"/>
              </a:defRPr>
            </a:lvl2pPr>
            <a:lvl3pPr marL="1371600" marR="0" lvl="2" indent="-304800" algn="l" rtl="0">
              <a:lnSpc>
                <a:spcPct val="112000"/>
              </a:lnSpc>
              <a:spcBef>
                <a:spcPts val="700"/>
              </a:spcBef>
              <a:spcAft>
                <a:spcPts val="0"/>
              </a:spcAft>
              <a:buClr>
                <a:srgbClr val="FEFEFE"/>
              </a:buClr>
              <a:buSzPts val="1200"/>
              <a:buFont typeface="EB Garamond Medium"/>
              <a:buChar char="•"/>
              <a:defRPr sz="1200" i="0" u="none" strike="noStrike" cap="none">
                <a:solidFill>
                  <a:srgbClr val="FEFEFE"/>
                </a:solidFill>
                <a:latin typeface="EB Garamond Medium"/>
                <a:ea typeface="EB Garamond Medium"/>
                <a:cs typeface="EB Garamond Medium"/>
                <a:sym typeface="EB Garamond Medium"/>
              </a:defRPr>
            </a:lvl3pPr>
            <a:lvl4pPr marL="1828800" marR="0" lvl="3" indent="-298450" algn="l" rtl="0">
              <a:lnSpc>
                <a:spcPct val="112000"/>
              </a:lnSpc>
              <a:spcBef>
                <a:spcPts val="7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4pPr>
            <a:lvl5pPr marL="2286000" marR="0" lvl="4" indent="-298450" algn="l" rtl="0">
              <a:lnSpc>
                <a:spcPct val="112000"/>
              </a:lnSpc>
              <a:spcBef>
                <a:spcPts val="7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5pPr>
            <a:lvl6pPr marL="2743200" marR="0" lvl="5"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6pPr>
            <a:lvl7pPr marL="3200400" marR="0" lvl="6"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7pPr>
            <a:lvl8pPr marL="3657600" marR="0" lvl="7" indent="-298450" algn="l" rtl="0">
              <a:lnSpc>
                <a:spcPct val="112000"/>
              </a:lnSpc>
              <a:spcBef>
                <a:spcPts val="1000"/>
              </a:spcBef>
              <a:spcAft>
                <a:spcPts val="0"/>
              </a:spcAft>
              <a:buClr>
                <a:srgbClr val="FEFEFE"/>
              </a:buClr>
              <a:buSzPts val="1100"/>
              <a:buFont typeface="EB Garamond Medium"/>
              <a:buChar char="–"/>
              <a:defRPr sz="1100" i="0" u="none" strike="noStrike" cap="none">
                <a:solidFill>
                  <a:srgbClr val="FEFEFE"/>
                </a:solidFill>
                <a:latin typeface="EB Garamond Medium"/>
                <a:ea typeface="EB Garamond Medium"/>
                <a:cs typeface="EB Garamond Medium"/>
                <a:sym typeface="EB Garamond Medium"/>
              </a:defRPr>
            </a:lvl8pPr>
            <a:lvl9pPr marL="4114800" marR="0" lvl="8" indent="-298450" algn="l" rtl="0">
              <a:lnSpc>
                <a:spcPct val="112000"/>
              </a:lnSpc>
              <a:spcBef>
                <a:spcPts val="1000"/>
              </a:spcBef>
              <a:spcAft>
                <a:spcPts val="0"/>
              </a:spcAft>
              <a:buClr>
                <a:srgbClr val="FEFEFE"/>
              </a:buClr>
              <a:buSzPts val="1100"/>
              <a:buFont typeface="EB Garamond Medium"/>
              <a:buChar char="•"/>
              <a:defRPr sz="1100" i="1" u="none" strike="noStrike" cap="none">
                <a:solidFill>
                  <a:srgbClr val="FEFEFE"/>
                </a:solidFill>
                <a:latin typeface="EB Garamond Medium"/>
                <a:ea typeface="EB Garamond Medium"/>
                <a:cs typeface="EB Garamond Medium"/>
                <a:sym typeface="EB Garamond Medium"/>
              </a:defRPr>
            </a:lvl9pPr>
          </a:lstStyle>
          <a:p>
            <a:endParaRPr/>
          </a:p>
        </p:txBody>
      </p:sp>
      <p:sp>
        <p:nvSpPr>
          <p:cNvPr id="201" name="Google Shape;201;p31"/>
          <p:cNvSpPr txBox="1">
            <a:spLocks noGrp="1"/>
          </p:cNvSpPr>
          <p:nvPr>
            <p:ph type="dt" idx="10"/>
          </p:nvPr>
        </p:nvSpPr>
        <p:spPr>
          <a:xfrm>
            <a:off x="571501" y="4447545"/>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Font typeface="EB Garamond Medium"/>
              <a:buNone/>
              <a:defRPr sz="800" i="1" u="none" strike="noStrike" cap="none">
                <a:solidFill>
                  <a:srgbClr val="FEFEFE"/>
                </a:solidFill>
                <a:latin typeface="EB Garamond Medium"/>
                <a:ea typeface="EB Garamond Medium"/>
                <a:cs typeface="EB Garamond Medium"/>
                <a:sym typeface="EB Garamond Medium"/>
              </a:defRPr>
            </a:lvl1pPr>
            <a:lvl2pPr marR="0" lvl="1"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2pPr>
            <a:lvl3pPr marR="0" lvl="2"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3pPr>
            <a:lvl4pPr marR="0" lvl="3"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4pPr>
            <a:lvl5pPr marR="0" lvl="4"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5pPr>
            <a:lvl6pPr marR="0" lvl="5"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6pPr>
            <a:lvl7pPr marR="0" lvl="6"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7pPr>
            <a:lvl8pPr marR="0" lvl="7"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8pPr>
            <a:lvl9pPr marR="0" lvl="8"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9pPr>
          </a:lstStyle>
          <a:p>
            <a:endParaRPr/>
          </a:p>
        </p:txBody>
      </p:sp>
      <p:sp>
        <p:nvSpPr>
          <p:cNvPr id="202" name="Google Shape;202;p31"/>
          <p:cNvSpPr txBox="1">
            <a:spLocks noGrp="1"/>
          </p:cNvSpPr>
          <p:nvPr>
            <p:ph type="ftr" idx="11"/>
          </p:nvPr>
        </p:nvSpPr>
        <p:spPr>
          <a:xfrm>
            <a:off x="571501" y="4735830"/>
            <a:ext cx="2861100" cy="273900"/>
          </a:xfrm>
          <a:prstGeom prst="rect">
            <a:avLst/>
          </a:prstGeom>
          <a:noFill/>
          <a:ln>
            <a:noFill/>
          </a:ln>
        </p:spPr>
        <p:txBody>
          <a:bodyPr spcFirstLastPara="1" wrap="square" lIns="68575" tIns="34275" rIns="68575" bIns="34275" anchor="t" anchorCtr="0"/>
          <a:lstStyle>
            <a:lvl1pPr marR="0" lvl="0" algn="r" rtl="0">
              <a:spcBef>
                <a:spcPts val="0"/>
              </a:spcBef>
              <a:spcAft>
                <a:spcPts val="0"/>
              </a:spcAft>
              <a:buSzPts val="1100"/>
              <a:buFont typeface="EB Garamond Medium"/>
              <a:buNone/>
              <a:defRPr sz="900" i="1" u="none" strike="noStrike" cap="none">
                <a:solidFill>
                  <a:srgbClr val="FEFEFE"/>
                </a:solidFill>
                <a:latin typeface="EB Garamond Medium"/>
                <a:ea typeface="EB Garamond Medium"/>
                <a:cs typeface="EB Garamond Medium"/>
                <a:sym typeface="EB Garamond Medium"/>
              </a:defRPr>
            </a:lvl1pPr>
            <a:lvl2pPr marR="0" lvl="1"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2pPr>
            <a:lvl3pPr marR="0" lvl="2"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3pPr>
            <a:lvl4pPr marR="0" lvl="3"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4pPr>
            <a:lvl5pPr marR="0" lvl="4"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5pPr>
            <a:lvl6pPr marR="0" lvl="5"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6pPr>
            <a:lvl7pPr marR="0" lvl="6"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7pPr>
            <a:lvl8pPr marR="0" lvl="7"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8pPr>
            <a:lvl9pPr marR="0" lvl="8" algn="l" rtl="0">
              <a:spcBef>
                <a:spcPts val="0"/>
              </a:spcBef>
              <a:spcAft>
                <a:spcPts val="0"/>
              </a:spcAft>
              <a:buSzPts val="1100"/>
              <a:buFont typeface="EB Garamond Medium"/>
              <a:buNone/>
              <a:defRPr sz="1400" i="0" u="none" strike="noStrike" cap="none">
                <a:solidFill>
                  <a:schemeClr val="lt1"/>
                </a:solidFill>
                <a:latin typeface="EB Garamond Medium"/>
                <a:ea typeface="EB Garamond Medium"/>
                <a:cs typeface="EB Garamond Medium"/>
                <a:sym typeface="EB Garamond Medium"/>
              </a:defRPr>
            </a:lvl9pPr>
          </a:lstStyle>
          <a:p>
            <a:endParaRPr/>
          </a:p>
        </p:txBody>
      </p:sp>
      <p:sp>
        <p:nvSpPr>
          <p:cNvPr id="203" name="Google Shape;203;p31"/>
          <p:cNvSpPr txBox="1">
            <a:spLocks noGrp="1"/>
          </p:cNvSpPr>
          <p:nvPr>
            <p:ph type="sldNum" idx="12"/>
          </p:nvPr>
        </p:nvSpPr>
        <p:spPr>
          <a:xfrm>
            <a:off x="8838008" y="4510457"/>
            <a:ext cx="306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1pPr>
            <a:lvl2pPr marL="0" marR="0" lvl="1"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2pPr>
            <a:lvl3pPr marL="0" marR="0" lvl="2"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3pPr>
            <a:lvl4pPr marL="0" marR="0" lvl="3"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4pPr>
            <a:lvl5pPr marL="0" marR="0" lvl="4"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5pPr>
            <a:lvl6pPr marL="0" marR="0" lvl="5"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6pPr>
            <a:lvl7pPr marL="0" marR="0" lvl="6"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7pPr>
            <a:lvl8pPr marL="0" marR="0" lvl="7"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8pPr>
            <a:lvl9pPr marL="0" marR="0" lvl="8" indent="0" algn="ctr" rtl="0">
              <a:spcBef>
                <a:spcPts val="0"/>
              </a:spcBef>
              <a:buNone/>
              <a:defRPr sz="900" b="1" i="1" u="none" strike="noStrike" cap="none">
                <a:solidFill>
                  <a:schemeClr val="dk2"/>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
              <a:t>‹#›</a:t>
            </a:fld>
            <a:endParaRPr/>
          </a:p>
        </p:txBody>
      </p:sp>
      <p:cxnSp>
        <p:nvCxnSpPr>
          <p:cNvPr id="204" name="Google Shape;204;p31" title="Horizontal Rule Line"/>
          <p:cNvCxnSpPr/>
          <p:nvPr/>
        </p:nvCxnSpPr>
        <p:spPr>
          <a:xfrm>
            <a:off x="0" y="4649798"/>
            <a:ext cx="3372000" cy="0"/>
          </a:xfrm>
          <a:prstGeom prst="straightConnector1">
            <a:avLst/>
          </a:prstGeom>
          <a:noFill/>
          <a:ln w="25400" cap="flat" cmpd="sng">
            <a:solidFill>
              <a:srgbClr val="FEFEFE"/>
            </a:solidFill>
            <a:prstDash val="solid"/>
            <a:round/>
            <a:headEnd type="none" w="sm" len="sm"/>
            <a:tailEnd type="none" w="sm" len="sm"/>
          </a:ln>
        </p:spPr>
      </p:cxnSp>
      <p:pic>
        <p:nvPicPr>
          <p:cNvPr id="205" name="Google Shape;205;p31"/>
          <p:cNvPicPr preferRelativeResize="0"/>
          <p:nvPr/>
        </p:nvPicPr>
        <p:blipFill rotWithShape="1">
          <a:blip r:embed="rId16">
            <a:alphaModFix/>
          </a:blip>
          <a:srcRect t="3809" r="8742"/>
          <a:stretch/>
        </p:blipFill>
        <p:spPr>
          <a:xfrm>
            <a:off x="8006175" y="40375"/>
            <a:ext cx="1091951" cy="888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24">
          <p15:clr>
            <a:srgbClr val="F26B43"/>
          </p15:clr>
        </p15:guide>
        <p15:guide id="2" pos="360">
          <p15:clr>
            <a:srgbClr val="F26B43"/>
          </p15:clr>
        </p15:guide>
        <p15:guide id="3" orient="horz" pos="324">
          <p15:clr>
            <a:srgbClr val="F26B43"/>
          </p15:clr>
        </p15:guide>
        <p15:guide id="4" pos="5400">
          <p15:clr>
            <a:srgbClr val="F26B43"/>
          </p15:clr>
        </p15:guide>
        <p15:guide id="5"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9.gi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8.xml"/><Relationship Id="rId18"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56.xml"/><Relationship Id="rId17" Type="http://schemas.openxmlformats.org/officeDocument/2006/relationships/slide" Target="slide62.xml"/><Relationship Id="rId2" Type="http://schemas.openxmlformats.org/officeDocument/2006/relationships/notesSlide" Target="../notesSlides/notesSlide44.xml"/><Relationship Id="rId16" Type="http://schemas.openxmlformats.org/officeDocument/2006/relationships/slide" Target="slide61.xml"/><Relationship Id="rId1" Type="http://schemas.openxmlformats.org/officeDocument/2006/relationships/slideLayout" Target="../slideLayouts/slideLayout14.xml"/><Relationship Id="rId6" Type="http://schemas.openxmlformats.org/officeDocument/2006/relationships/slide" Target="slide50.xml"/><Relationship Id="rId11" Type="http://schemas.openxmlformats.org/officeDocument/2006/relationships/slide" Target="slide55.xml"/><Relationship Id="rId5" Type="http://schemas.openxmlformats.org/officeDocument/2006/relationships/slide" Target="slide48.xml"/><Relationship Id="rId15" Type="http://schemas.openxmlformats.org/officeDocument/2006/relationships/slide" Target="slide60.xml"/><Relationship Id="rId10" Type="http://schemas.openxmlformats.org/officeDocument/2006/relationships/slide" Target="slide54.xml"/><Relationship Id="rId19" Type="http://schemas.openxmlformats.org/officeDocument/2006/relationships/slide" Target="slide64.xml"/><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slide" Target="slide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p:nvPr/>
        </p:nvSpPr>
        <p:spPr>
          <a:xfrm>
            <a:off x="0" y="0"/>
            <a:ext cx="9144000" cy="514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46"/>
          <p:cNvPicPr preferRelativeResize="0"/>
          <p:nvPr/>
        </p:nvPicPr>
        <p:blipFill rotWithShape="1">
          <a:blip r:embed="rId3">
            <a:alphaModFix amt="35000"/>
          </a:blip>
          <a:srcRect l="2038" r="12658" b="18079"/>
          <a:stretch/>
        </p:blipFill>
        <p:spPr>
          <a:xfrm>
            <a:off x="0" y="0"/>
            <a:ext cx="9144001" cy="5143500"/>
          </a:xfrm>
          <a:prstGeom prst="rect">
            <a:avLst/>
          </a:prstGeom>
          <a:noFill/>
          <a:ln>
            <a:noFill/>
          </a:ln>
        </p:spPr>
      </p:pic>
      <p:sp>
        <p:nvSpPr>
          <p:cNvPr id="299" name="Google Shape;299;p46"/>
          <p:cNvSpPr txBox="1"/>
          <p:nvPr/>
        </p:nvSpPr>
        <p:spPr>
          <a:xfrm>
            <a:off x="181200" y="708075"/>
            <a:ext cx="8781600" cy="25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EB Garamond Medium"/>
                <a:ea typeface="EB Garamond Medium"/>
                <a:cs typeface="EB Garamond Medium"/>
                <a:sym typeface="EB Garamond Medium"/>
              </a:rPr>
              <a:t>Project HEPCATS</a:t>
            </a:r>
            <a:endParaRPr sz="36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2400" u="sng">
                <a:solidFill>
                  <a:srgbClr val="FFFFFF"/>
                </a:solidFill>
                <a:latin typeface="EB Garamond Medium"/>
                <a:ea typeface="EB Garamond Medium"/>
                <a:cs typeface="EB Garamond Medium"/>
                <a:sym typeface="EB Garamond Medium"/>
              </a:rPr>
              <a:t>H</a:t>
            </a:r>
            <a:r>
              <a:rPr lang="en" sz="2400">
                <a:solidFill>
                  <a:srgbClr val="FFFFFF"/>
                </a:solidFill>
                <a:latin typeface="EB Garamond Medium"/>
                <a:ea typeface="EB Garamond Medium"/>
                <a:cs typeface="EB Garamond Medium"/>
                <a:sym typeface="EB Garamond Medium"/>
              </a:rPr>
              <a:t>ighly </a:t>
            </a:r>
            <a:r>
              <a:rPr lang="en" sz="2400" u="sng">
                <a:solidFill>
                  <a:srgbClr val="FFFFFF"/>
                </a:solidFill>
                <a:latin typeface="EB Garamond Medium"/>
                <a:ea typeface="EB Garamond Medium"/>
                <a:cs typeface="EB Garamond Medium"/>
                <a:sym typeface="EB Garamond Medium"/>
              </a:rPr>
              <a:t>E</a:t>
            </a:r>
            <a:r>
              <a:rPr lang="en" sz="2400">
                <a:solidFill>
                  <a:srgbClr val="FFFFFF"/>
                </a:solidFill>
                <a:latin typeface="EB Garamond Medium"/>
                <a:ea typeface="EB Garamond Medium"/>
                <a:cs typeface="EB Garamond Medium"/>
                <a:sym typeface="EB Garamond Medium"/>
              </a:rPr>
              <a:t>lliptical </a:t>
            </a:r>
            <a:r>
              <a:rPr lang="en" sz="2400" u="sng">
                <a:solidFill>
                  <a:srgbClr val="FFFFFF"/>
                </a:solidFill>
                <a:latin typeface="EB Garamond Medium"/>
                <a:ea typeface="EB Garamond Medium"/>
                <a:cs typeface="EB Garamond Medium"/>
                <a:sym typeface="EB Garamond Medium"/>
              </a:rPr>
              <a:t>P</a:t>
            </a:r>
            <a:r>
              <a:rPr lang="en" sz="2400">
                <a:solidFill>
                  <a:srgbClr val="FFFFFF"/>
                </a:solidFill>
                <a:latin typeface="EB Garamond Medium"/>
                <a:ea typeface="EB Garamond Medium"/>
                <a:cs typeface="EB Garamond Medium"/>
                <a:sym typeface="EB Garamond Medium"/>
              </a:rPr>
              <a:t>olar </a:t>
            </a:r>
            <a:r>
              <a:rPr lang="en" sz="2400" u="sng">
                <a:solidFill>
                  <a:srgbClr val="FFFFFF"/>
                </a:solidFill>
                <a:latin typeface="EB Garamond Medium"/>
                <a:ea typeface="EB Garamond Medium"/>
                <a:cs typeface="EB Garamond Medium"/>
                <a:sym typeface="EB Garamond Medium"/>
              </a:rPr>
              <a:t>C</a:t>
            </a:r>
            <a:r>
              <a:rPr lang="en" sz="2400">
                <a:solidFill>
                  <a:srgbClr val="FFFFFF"/>
                </a:solidFill>
                <a:latin typeface="EB Garamond Medium"/>
                <a:ea typeface="EB Garamond Medium"/>
                <a:cs typeface="EB Garamond Medium"/>
                <a:sym typeface="EB Garamond Medium"/>
              </a:rPr>
              <a:t>onstellation</a:t>
            </a:r>
            <a:endParaRPr sz="24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2400">
                <a:solidFill>
                  <a:srgbClr val="FFFFFF"/>
                </a:solidFill>
                <a:latin typeface="EB Garamond Medium"/>
                <a:ea typeface="EB Garamond Medium"/>
                <a:cs typeface="EB Garamond Medium"/>
                <a:sym typeface="EB Garamond Medium"/>
              </a:rPr>
              <a:t>for </a:t>
            </a:r>
            <a:r>
              <a:rPr lang="en" sz="2400" u="sng">
                <a:solidFill>
                  <a:srgbClr val="FFFFFF"/>
                </a:solidFill>
                <a:latin typeface="EB Garamond Medium"/>
                <a:ea typeface="EB Garamond Medium"/>
                <a:cs typeface="EB Garamond Medium"/>
                <a:sym typeface="EB Garamond Medium"/>
              </a:rPr>
              <a:t>A</a:t>
            </a:r>
            <a:r>
              <a:rPr lang="en" sz="2400">
                <a:solidFill>
                  <a:srgbClr val="FFFFFF"/>
                </a:solidFill>
                <a:latin typeface="EB Garamond Medium"/>
                <a:ea typeface="EB Garamond Medium"/>
                <a:cs typeface="EB Garamond Medium"/>
                <a:sym typeface="EB Garamond Medium"/>
              </a:rPr>
              <a:t>uroral </a:t>
            </a:r>
            <a:r>
              <a:rPr lang="en" sz="2400" u="sng">
                <a:solidFill>
                  <a:srgbClr val="FFFFFF"/>
                </a:solidFill>
                <a:latin typeface="EB Garamond Medium"/>
                <a:ea typeface="EB Garamond Medium"/>
                <a:cs typeface="EB Garamond Medium"/>
                <a:sym typeface="EB Garamond Medium"/>
              </a:rPr>
              <a:t>T</a:t>
            </a:r>
            <a:r>
              <a:rPr lang="en" sz="2400">
                <a:solidFill>
                  <a:srgbClr val="FFFFFF"/>
                </a:solidFill>
                <a:latin typeface="EB Garamond Medium"/>
                <a:ea typeface="EB Garamond Medium"/>
                <a:cs typeface="EB Garamond Medium"/>
                <a:sym typeface="EB Garamond Medium"/>
              </a:rPr>
              <a:t>ransport </a:t>
            </a:r>
            <a:r>
              <a:rPr lang="en" sz="2400" u="sng">
                <a:solidFill>
                  <a:srgbClr val="FFFFFF"/>
                </a:solidFill>
                <a:latin typeface="EB Garamond Medium"/>
                <a:ea typeface="EB Garamond Medium"/>
                <a:cs typeface="EB Garamond Medium"/>
                <a:sym typeface="EB Garamond Medium"/>
              </a:rPr>
              <a:t>S</a:t>
            </a:r>
            <a:r>
              <a:rPr lang="en" sz="2400">
                <a:solidFill>
                  <a:srgbClr val="FFFFFF"/>
                </a:solidFill>
                <a:latin typeface="EB Garamond Medium"/>
                <a:ea typeface="EB Garamond Medium"/>
                <a:cs typeface="EB Garamond Medium"/>
                <a:sym typeface="EB Garamond Medium"/>
              </a:rPr>
              <a:t>tudies</a:t>
            </a:r>
            <a:endParaRPr sz="24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endParaRPr sz="24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endParaRPr sz="15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3000" b="1">
                <a:solidFill>
                  <a:srgbClr val="FFFFFF"/>
                </a:solidFill>
                <a:latin typeface="EB Garamond"/>
                <a:ea typeface="EB Garamond"/>
                <a:cs typeface="EB Garamond"/>
                <a:sym typeface="EB Garamond"/>
              </a:rPr>
              <a:t>Test Readiness Review</a:t>
            </a:r>
            <a:endParaRPr sz="3000" b="1">
              <a:solidFill>
                <a:srgbClr val="FFFFFF"/>
              </a:solidFill>
              <a:latin typeface="EB Garamond"/>
              <a:ea typeface="EB Garamond"/>
              <a:cs typeface="EB Garamond"/>
              <a:sym typeface="EB Garamond"/>
            </a:endParaRPr>
          </a:p>
          <a:p>
            <a:pPr marL="0" lvl="0" indent="0" algn="ctr" rtl="0">
              <a:spcBef>
                <a:spcPts val="0"/>
              </a:spcBef>
              <a:spcAft>
                <a:spcPts val="0"/>
              </a:spcAft>
              <a:buNone/>
            </a:pPr>
            <a:endParaRPr sz="3600">
              <a:solidFill>
                <a:srgbClr val="FFFFFF"/>
              </a:solidFill>
            </a:endParaRPr>
          </a:p>
        </p:txBody>
      </p:sp>
      <p:sp>
        <p:nvSpPr>
          <p:cNvPr id="300" name="Google Shape;300;p46"/>
          <p:cNvSpPr txBox="1"/>
          <p:nvPr/>
        </p:nvSpPr>
        <p:spPr>
          <a:xfrm>
            <a:off x="699725" y="3295200"/>
            <a:ext cx="7437600" cy="18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EB Garamond Medium"/>
                <a:ea typeface="EB Garamond Medium"/>
                <a:cs typeface="EB Garamond Medium"/>
                <a:sym typeface="EB Garamond Medium"/>
              </a:rPr>
              <a:t>Presenters: Alexander Baughman, Colin Brown, </a:t>
            </a:r>
            <a:r>
              <a:rPr lang="en">
                <a:solidFill>
                  <a:schemeClr val="lt1"/>
                </a:solidFill>
                <a:latin typeface="EB Garamond Medium"/>
                <a:ea typeface="EB Garamond Medium"/>
                <a:cs typeface="EB Garamond Medium"/>
                <a:sym typeface="EB Garamond Medium"/>
              </a:rPr>
              <a:t>Christopher Peercy &amp; </a:t>
            </a:r>
            <a:r>
              <a:rPr lang="en">
                <a:solidFill>
                  <a:srgbClr val="FFFFFF"/>
                </a:solidFill>
                <a:latin typeface="EB Garamond Medium"/>
                <a:ea typeface="EB Garamond Medium"/>
                <a:cs typeface="EB Garamond Medium"/>
                <a:sym typeface="EB Garamond Medium"/>
              </a:rPr>
              <a:t>Vishranth Siva</a:t>
            </a:r>
            <a:br>
              <a:rPr lang="en">
                <a:solidFill>
                  <a:srgbClr val="FFFFFF"/>
                </a:solidFill>
                <a:latin typeface="EB Garamond Medium"/>
                <a:ea typeface="EB Garamond Medium"/>
                <a:cs typeface="EB Garamond Medium"/>
                <a:sym typeface="EB Garamond Medium"/>
              </a:rPr>
            </a:br>
            <a:endParaRPr>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a:solidFill>
                  <a:srgbClr val="FFFFFF"/>
                </a:solidFill>
                <a:latin typeface="EB Garamond Medium"/>
                <a:ea typeface="EB Garamond Medium"/>
                <a:cs typeface="EB Garamond Medium"/>
                <a:sym typeface="EB Garamond Medium"/>
              </a:rPr>
              <a:t>Other Members: Hailee Baughn, Jordan Lerner, </a:t>
            </a:r>
            <a:r>
              <a:rPr lang="en">
                <a:solidFill>
                  <a:schemeClr val="lt1"/>
                </a:solidFill>
                <a:latin typeface="EB Garamond Medium"/>
                <a:ea typeface="EB Garamond Medium"/>
                <a:cs typeface="EB Garamond Medium"/>
                <a:sym typeface="EB Garamond Medium"/>
              </a:rPr>
              <a:t>Valerie Lesser, </a:t>
            </a:r>
            <a:r>
              <a:rPr lang="en">
                <a:solidFill>
                  <a:srgbClr val="FFFFFF"/>
                </a:solidFill>
                <a:latin typeface="EB Garamond Medium"/>
                <a:ea typeface="EB Garamond Medium"/>
                <a:cs typeface="EB Garamond Medium"/>
                <a:sym typeface="EB Garamond Medium"/>
              </a:rPr>
              <a:t>Matthew Skogen, </a:t>
            </a:r>
            <a:r>
              <a:rPr lang="en">
                <a:solidFill>
                  <a:schemeClr val="lt1"/>
                </a:solidFill>
                <a:latin typeface="EB Garamond Medium"/>
                <a:ea typeface="EB Garamond Medium"/>
                <a:cs typeface="EB Garamond Medium"/>
                <a:sym typeface="EB Garamond Medium"/>
              </a:rPr>
              <a:t>Braden Solt, Benjamin Spencer, Colin Sullivan &amp; Kian Tanner</a:t>
            </a:r>
            <a:endParaRPr>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endParaRPr>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200">
                <a:solidFill>
                  <a:schemeClr val="lt1"/>
                </a:solidFill>
                <a:latin typeface="EB Garamond Medium"/>
                <a:ea typeface="EB Garamond Medium"/>
                <a:cs typeface="EB Garamond Medium"/>
                <a:sym typeface="EB Garamond Medium"/>
              </a:rPr>
              <a:t>Customer: Neal Anderson (DigitalGlobe) &amp; Tom Berger (CU Space Weather Center)</a:t>
            </a:r>
            <a:endParaRPr sz="12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endParaRPr sz="1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200">
                <a:solidFill>
                  <a:schemeClr val="lt1"/>
                </a:solidFill>
                <a:latin typeface="EB Garamond Medium"/>
                <a:ea typeface="EB Garamond Medium"/>
                <a:cs typeface="EB Garamond Medium"/>
                <a:sym typeface="EB Garamond Medium"/>
              </a:rPr>
              <a:t>Advisor: Dr. Donna Gerren</a:t>
            </a:r>
            <a:endParaRPr sz="1200">
              <a:solidFill>
                <a:srgbClr val="FFFFFF"/>
              </a:solidFill>
              <a:latin typeface="EB Garamond Medium"/>
              <a:ea typeface="EB Garamond Medium"/>
              <a:cs typeface="EB Garamond Medium"/>
              <a:sym typeface="EB Garamond Medium"/>
            </a:endParaRPr>
          </a:p>
        </p:txBody>
      </p:sp>
      <p:pic>
        <p:nvPicPr>
          <p:cNvPr id="301" name="Google Shape;301;p46"/>
          <p:cNvPicPr preferRelativeResize="0"/>
          <p:nvPr/>
        </p:nvPicPr>
        <p:blipFill rotWithShape="1">
          <a:blip r:embed="rId4">
            <a:alphaModFix/>
          </a:blip>
          <a:srcRect t="13522" b="14358"/>
          <a:stretch/>
        </p:blipFill>
        <p:spPr>
          <a:xfrm>
            <a:off x="0" y="4393350"/>
            <a:ext cx="1880200" cy="750149"/>
          </a:xfrm>
          <a:prstGeom prst="rect">
            <a:avLst/>
          </a:prstGeom>
          <a:noFill/>
          <a:ln>
            <a:noFill/>
          </a:ln>
        </p:spPr>
      </p:pic>
      <p:pic>
        <p:nvPicPr>
          <p:cNvPr id="302" name="Google Shape;302;p46"/>
          <p:cNvPicPr preferRelativeResize="0"/>
          <p:nvPr/>
        </p:nvPicPr>
        <p:blipFill>
          <a:blip r:embed="rId5">
            <a:alphaModFix/>
          </a:blip>
          <a:stretch>
            <a:fillRect/>
          </a:stretch>
        </p:blipFill>
        <p:spPr>
          <a:xfrm>
            <a:off x="7890500" y="4131800"/>
            <a:ext cx="1280575" cy="1011700"/>
          </a:xfrm>
          <a:prstGeom prst="rect">
            <a:avLst/>
          </a:prstGeom>
          <a:noFill/>
          <a:ln>
            <a:noFill/>
          </a:ln>
        </p:spPr>
      </p:pic>
      <p:pic>
        <p:nvPicPr>
          <p:cNvPr id="303" name="Google Shape;303;p46"/>
          <p:cNvPicPr preferRelativeResize="0"/>
          <p:nvPr/>
        </p:nvPicPr>
        <p:blipFill>
          <a:blip r:embed="rId6">
            <a:alphaModFix/>
          </a:blip>
          <a:stretch>
            <a:fillRect/>
          </a:stretch>
        </p:blipFill>
        <p:spPr>
          <a:xfrm>
            <a:off x="6569261" y="-46425"/>
            <a:ext cx="2759688" cy="2131201"/>
          </a:xfrm>
          <a:prstGeom prst="rect">
            <a:avLst/>
          </a:prstGeom>
          <a:noFill/>
          <a:ln>
            <a:noFill/>
          </a:ln>
        </p:spPr>
      </p:pic>
      <p:sp>
        <p:nvSpPr>
          <p:cNvPr id="304" name="Google Shape;304;p46">
            <a:hlinkClick r:id=""/>
          </p:cNvPr>
          <p:cNvSpPr/>
          <p:nvPr/>
        </p:nvSpPr>
        <p:spPr>
          <a:xfrm>
            <a:off x="6961250" y="4100"/>
            <a:ext cx="2182800" cy="203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55"/>
          <p:cNvPicPr preferRelativeResize="0"/>
          <p:nvPr/>
        </p:nvPicPr>
        <p:blipFill>
          <a:blip r:embed="rId3">
            <a:alphaModFix/>
          </a:blip>
          <a:stretch>
            <a:fillRect/>
          </a:stretch>
        </p:blipFill>
        <p:spPr>
          <a:xfrm>
            <a:off x="2379100" y="400942"/>
            <a:ext cx="5399576" cy="4641319"/>
          </a:xfrm>
          <a:prstGeom prst="rect">
            <a:avLst/>
          </a:prstGeom>
          <a:noFill/>
          <a:ln>
            <a:noFill/>
          </a:ln>
        </p:spPr>
      </p:pic>
      <p:sp>
        <p:nvSpPr>
          <p:cNvPr id="399" name="Google Shape;399;p55"/>
          <p:cNvSpPr txBox="1">
            <a:spLocks noGrp="1"/>
          </p:cNvSpPr>
          <p:nvPr>
            <p:ph type="title"/>
          </p:nvPr>
        </p:nvSpPr>
        <p:spPr>
          <a:xfrm>
            <a:off x="118625" y="198475"/>
            <a:ext cx="2668800" cy="1203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HEPCATS CubeSat</a:t>
            </a:r>
            <a:endParaRPr/>
          </a:p>
        </p:txBody>
      </p:sp>
      <p:sp>
        <p:nvSpPr>
          <p:cNvPr id="400" name="Google Shape;400;p55"/>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10</a:t>
            </a:fld>
            <a:endParaRPr/>
          </a:p>
        </p:txBody>
      </p:sp>
      <p:sp>
        <p:nvSpPr>
          <p:cNvPr id="401" name="Google Shape;401;p55"/>
          <p:cNvSpPr txBox="1"/>
          <p:nvPr/>
        </p:nvSpPr>
        <p:spPr>
          <a:xfrm rot="434">
            <a:off x="4603501" y="111900"/>
            <a:ext cx="2378700" cy="23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EB Garamond"/>
                <a:ea typeface="EB Garamond"/>
                <a:cs typeface="EB Garamond"/>
                <a:sym typeface="EB Garamond"/>
              </a:rPr>
              <a:t>Magnetometer DAQ</a:t>
            </a:r>
            <a:endParaRPr sz="1800" b="1">
              <a:solidFill>
                <a:srgbClr val="FFFFFF"/>
              </a:solidFill>
              <a:latin typeface="EB Garamond"/>
              <a:ea typeface="EB Garamond"/>
              <a:cs typeface="EB Garamond"/>
              <a:sym typeface="EB Garamond"/>
            </a:endParaRPr>
          </a:p>
        </p:txBody>
      </p:sp>
      <p:sp>
        <p:nvSpPr>
          <p:cNvPr id="402" name="Google Shape;402;p55"/>
          <p:cNvSpPr txBox="1"/>
          <p:nvPr/>
        </p:nvSpPr>
        <p:spPr>
          <a:xfrm rot="1824">
            <a:off x="7991050" y="2572050"/>
            <a:ext cx="1130700" cy="57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FFFFF"/>
                </a:solidFill>
                <a:latin typeface="EB Garamond"/>
                <a:ea typeface="EB Garamond"/>
                <a:cs typeface="EB Garamond"/>
                <a:sym typeface="EB Garamond"/>
              </a:rPr>
              <a:t>Imaging System</a:t>
            </a:r>
            <a:endParaRPr sz="1800" b="1">
              <a:solidFill>
                <a:srgbClr val="FFFFFF"/>
              </a:solidFill>
              <a:latin typeface="EB Garamond"/>
              <a:ea typeface="EB Garamond"/>
              <a:cs typeface="EB Garamond"/>
              <a:sym typeface="EB Garamond"/>
            </a:endParaRPr>
          </a:p>
        </p:txBody>
      </p:sp>
      <p:sp>
        <p:nvSpPr>
          <p:cNvPr id="403" name="Google Shape;403;p55"/>
          <p:cNvSpPr txBox="1"/>
          <p:nvPr/>
        </p:nvSpPr>
        <p:spPr>
          <a:xfrm rot="1990">
            <a:off x="838025" y="3187963"/>
            <a:ext cx="1554600" cy="6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FFFFF"/>
                </a:solidFill>
                <a:latin typeface="EB Garamond"/>
                <a:ea typeface="EB Garamond"/>
                <a:cs typeface="EB Garamond"/>
                <a:sym typeface="EB Garamond"/>
              </a:rPr>
              <a:t>Instrument Electronics Unit (IEU</a:t>
            </a:r>
            <a:r>
              <a:rPr lang="en" sz="2000" b="1">
                <a:solidFill>
                  <a:srgbClr val="FFFFFF"/>
                </a:solidFill>
                <a:latin typeface="EB Garamond"/>
                <a:ea typeface="EB Garamond"/>
                <a:cs typeface="EB Garamond"/>
                <a:sym typeface="EB Garamond"/>
              </a:rPr>
              <a:t>)</a:t>
            </a:r>
            <a:endParaRPr sz="2000" b="1">
              <a:solidFill>
                <a:srgbClr val="FFFFFF"/>
              </a:solidFill>
              <a:latin typeface="EB Garamond"/>
              <a:ea typeface="EB Garamond"/>
              <a:cs typeface="EB Garamond"/>
              <a:sym typeface="EB Garamond"/>
            </a:endParaRPr>
          </a:p>
        </p:txBody>
      </p:sp>
      <p:sp>
        <p:nvSpPr>
          <p:cNvPr id="404" name="Google Shape;404;p55"/>
          <p:cNvSpPr txBox="1"/>
          <p:nvPr/>
        </p:nvSpPr>
        <p:spPr>
          <a:xfrm rot="2436">
            <a:off x="-187375" y="1487868"/>
            <a:ext cx="2963101" cy="93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EB Garamond"/>
                <a:ea typeface="EB Garamond"/>
                <a:cs typeface="EB Garamond"/>
                <a:sym typeface="EB Garamond"/>
              </a:rPr>
              <a:t>Magnetometer </a:t>
            </a:r>
            <a:endParaRPr sz="1800" b="1">
              <a:solidFill>
                <a:srgbClr val="FFFFFF"/>
              </a:solidFill>
              <a:latin typeface="EB Garamond"/>
              <a:ea typeface="EB Garamond"/>
              <a:cs typeface="EB Garamond"/>
              <a:sym typeface="EB Garamond"/>
            </a:endParaRPr>
          </a:p>
          <a:p>
            <a:pPr marL="0" lvl="0" indent="0" algn="ctr" rtl="0">
              <a:spcBef>
                <a:spcPts val="0"/>
              </a:spcBef>
              <a:spcAft>
                <a:spcPts val="0"/>
              </a:spcAft>
              <a:buNone/>
            </a:pPr>
            <a:r>
              <a:rPr lang="en" sz="1800" b="1">
                <a:solidFill>
                  <a:srgbClr val="FFFFFF"/>
                </a:solidFill>
                <a:latin typeface="EB Garamond"/>
                <a:ea typeface="EB Garamond"/>
                <a:cs typeface="EB Garamond"/>
                <a:sym typeface="EB Garamond"/>
              </a:rPr>
              <a:t>Signal Conditioning</a:t>
            </a:r>
            <a:endParaRPr sz="1800" b="1">
              <a:solidFill>
                <a:srgbClr val="FFFFFF"/>
              </a:solidFill>
              <a:latin typeface="EB Garamond"/>
              <a:ea typeface="EB Garamond"/>
              <a:cs typeface="EB Garamond"/>
              <a:sym typeface="EB Garamond"/>
            </a:endParaRPr>
          </a:p>
        </p:txBody>
      </p:sp>
      <p:cxnSp>
        <p:nvCxnSpPr>
          <p:cNvPr id="405" name="Google Shape;405;p55"/>
          <p:cNvCxnSpPr/>
          <p:nvPr/>
        </p:nvCxnSpPr>
        <p:spPr>
          <a:xfrm>
            <a:off x="2309550" y="2156950"/>
            <a:ext cx="1320900" cy="531000"/>
          </a:xfrm>
          <a:prstGeom prst="straightConnector1">
            <a:avLst/>
          </a:prstGeom>
          <a:noFill/>
          <a:ln w="28575" cap="flat" cmpd="sng">
            <a:solidFill>
              <a:srgbClr val="FF0000"/>
            </a:solidFill>
            <a:prstDash val="solid"/>
            <a:round/>
            <a:headEnd type="none" w="med" len="med"/>
            <a:tailEnd type="triangle" w="med" len="med"/>
          </a:ln>
        </p:spPr>
      </p:cxnSp>
      <p:cxnSp>
        <p:nvCxnSpPr>
          <p:cNvPr id="406" name="Google Shape;406;p55"/>
          <p:cNvCxnSpPr/>
          <p:nvPr/>
        </p:nvCxnSpPr>
        <p:spPr>
          <a:xfrm flipH="1">
            <a:off x="5428850" y="390753"/>
            <a:ext cx="344700" cy="659400"/>
          </a:xfrm>
          <a:prstGeom prst="straightConnector1">
            <a:avLst/>
          </a:prstGeom>
          <a:noFill/>
          <a:ln w="28575" cap="flat" cmpd="sng">
            <a:solidFill>
              <a:srgbClr val="FF0000"/>
            </a:solidFill>
            <a:prstDash val="solid"/>
            <a:round/>
            <a:headEnd type="none" w="med" len="med"/>
            <a:tailEnd type="triangle" w="med" len="med"/>
          </a:ln>
        </p:spPr>
      </p:cxnSp>
      <p:sp>
        <p:nvSpPr>
          <p:cNvPr id="407" name="Google Shape;407;p55"/>
          <p:cNvSpPr txBox="1"/>
          <p:nvPr/>
        </p:nvSpPr>
        <p:spPr>
          <a:xfrm rot="344137">
            <a:off x="4021959" y="3911833"/>
            <a:ext cx="888548" cy="310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Medium"/>
                <a:ea typeface="EB Garamond Medium"/>
                <a:cs typeface="EB Garamond Medium"/>
                <a:sym typeface="EB Garamond Medium"/>
              </a:rPr>
              <a:t>34 cm</a:t>
            </a:r>
            <a:endParaRPr>
              <a:latin typeface="EB Garamond Medium"/>
              <a:ea typeface="EB Garamond Medium"/>
              <a:cs typeface="EB Garamond Medium"/>
              <a:sym typeface="EB Garamond Medium"/>
            </a:endParaRPr>
          </a:p>
        </p:txBody>
      </p:sp>
      <p:cxnSp>
        <p:nvCxnSpPr>
          <p:cNvPr id="408" name="Google Shape;408;p55"/>
          <p:cNvCxnSpPr>
            <a:stCxn id="402" idx="1"/>
          </p:cNvCxnSpPr>
          <p:nvPr/>
        </p:nvCxnSpPr>
        <p:spPr>
          <a:xfrm flipH="1">
            <a:off x="6927850" y="2857800"/>
            <a:ext cx="1063200" cy="225000"/>
          </a:xfrm>
          <a:prstGeom prst="straightConnector1">
            <a:avLst/>
          </a:prstGeom>
          <a:noFill/>
          <a:ln w="28575" cap="flat" cmpd="sng">
            <a:solidFill>
              <a:srgbClr val="FF0000"/>
            </a:solidFill>
            <a:prstDash val="solid"/>
            <a:round/>
            <a:headEnd type="none" w="med" len="med"/>
            <a:tailEnd type="triangle" w="med" len="med"/>
          </a:ln>
        </p:spPr>
      </p:cxnSp>
      <p:sp>
        <p:nvSpPr>
          <p:cNvPr id="409" name="Google Shape;409;p55"/>
          <p:cNvSpPr txBox="1"/>
          <p:nvPr/>
        </p:nvSpPr>
        <p:spPr>
          <a:xfrm rot="-5400000">
            <a:off x="2124400" y="2410990"/>
            <a:ext cx="8796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Medium"/>
                <a:ea typeface="EB Garamond Medium"/>
                <a:cs typeface="EB Garamond Medium"/>
                <a:sym typeface="EB Garamond Medium"/>
              </a:rPr>
              <a:t>22.6 cm</a:t>
            </a:r>
            <a:endParaRPr>
              <a:latin typeface="EB Garamond Medium"/>
              <a:ea typeface="EB Garamond Medium"/>
              <a:cs typeface="EB Garamond Medium"/>
              <a:sym typeface="EB Garamond Medium"/>
            </a:endParaRPr>
          </a:p>
        </p:txBody>
      </p:sp>
      <p:sp>
        <p:nvSpPr>
          <p:cNvPr id="410" name="Google Shape;410;p55"/>
          <p:cNvSpPr txBox="1"/>
          <p:nvPr/>
        </p:nvSpPr>
        <p:spPr>
          <a:xfrm rot="-2702199">
            <a:off x="7095820" y="3797977"/>
            <a:ext cx="663125" cy="3254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Medium"/>
                <a:ea typeface="EB Garamond Medium"/>
                <a:cs typeface="EB Garamond Medium"/>
                <a:sym typeface="EB Garamond Medium"/>
              </a:rPr>
              <a:t>11 cm</a:t>
            </a:r>
            <a:endParaRPr>
              <a:latin typeface="EB Garamond Medium"/>
              <a:ea typeface="EB Garamond Medium"/>
              <a:cs typeface="EB Garamond Medium"/>
              <a:sym typeface="EB Garamond Medium"/>
            </a:endParaRPr>
          </a:p>
        </p:txBody>
      </p:sp>
      <p:sp>
        <p:nvSpPr>
          <p:cNvPr id="411" name="Google Shape;411;p55"/>
          <p:cNvSpPr txBox="1"/>
          <p:nvPr/>
        </p:nvSpPr>
        <p:spPr>
          <a:xfrm rot="2540">
            <a:off x="723900" y="4590009"/>
            <a:ext cx="2436601"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FFFFF"/>
                </a:solidFill>
                <a:latin typeface="EB Garamond"/>
                <a:ea typeface="EB Garamond"/>
                <a:cs typeface="EB Garamond"/>
                <a:sym typeface="EB Garamond"/>
              </a:rPr>
              <a:t>Magnetometer</a:t>
            </a:r>
            <a:endParaRPr sz="1800" b="1">
              <a:solidFill>
                <a:srgbClr val="FFFFFF"/>
              </a:solidFill>
              <a:latin typeface="EB Garamond"/>
              <a:ea typeface="EB Garamond"/>
              <a:cs typeface="EB Garamond"/>
              <a:sym typeface="EB Garamond"/>
            </a:endParaRPr>
          </a:p>
        </p:txBody>
      </p:sp>
      <p:cxnSp>
        <p:nvCxnSpPr>
          <p:cNvPr id="412" name="Google Shape;412;p55"/>
          <p:cNvCxnSpPr/>
          <p:nvPr/>
        </p:nvCxnSpPr>
        <p:spPr>
          <a:xfrm rot="10800000" flipH="1">
            <a:off x="2309550" y="4461550"/>
            <a:ext cx="2724600" cy="350100"/>
          </a:xfrm>
          <a:prstGeom prst="straightConnector1">
            <a:avLst/>
          </a:prstGeom>
          <a:noFill/>
          <a:ln w="28575" cap="flat" cmpd="sng">
            <a:solidFill>
              <a:srgbClr val="FF0000"/>
            </a:solidFill>
            <a:prstDash val="solid"/>
            <a:round/>
            <a:headEnd type="none" w="med" len="med"/>
            <a:tailEnd type="triangle" w="med" len="med"/>
          </a:ln>
        </p:spPr>
      </p:cxnSp>
      <p:cxnSp>
        <p:nvCxnSpPr>
          <p:cNvPr id="413" name="Google Shape;413;p55"/>
          <p:cNvCxnSpPr/>
          <p:nvPr/>
        </p:nvCxnSpPr>
        <p:spPr>
          <a:xfrm>
            <a:off x="2675075" y="1001150"/>
            <a:ext cx="7500" cy="2596500"/>
          </a:xfrm>
          <a:prstGeom prst="straightConnector1">
            <a:avLst/>
          </a:prstGeom>
          <a:noFill/>
          <a:ln w="19050" cap="flat" cmpd="sng">
            <a:solidFill>
              <a:srgbClr val="000000"/>
            </a:solidFill>
            <a:prstDash val="solid"/>
            <a:round/>
            <a:headEnd type="none" w="med" len="med"/>
            <a:tailEnd type="none" w="med" len="med"/>
          </a:ln>
        </p:spPr>
      </p:cxnSp>
      <p:cxnSp>
        <p:nvCxnSpPr>
          <p:cNvPr id="414" name="Google Shape;414;p55"/>
          <p:cNvCxnSpPr/>
          <p:nvPr/>
        </p:nvCxnSpPr>
        <p:spPr>
          <a:xfrm>
            <a:off x="2732688" y="916975"/>
            <a:ext cx="0" cy="0"/>
          </a:xfrm>
          <a:prstGeom prst="straightConnector1">
            <a:avLst/>
          </a:prstGeom>
          <a:noFill/>
          <a:ln w="19050" cap="flat" cmpd="sng">
            <a:solidFill>
              <a:srgbClr val="000000"/>
            </a:solidFill>
            <a:prstDash val="solid"/>
            <a:round/>
            <a:headEnd type="none" w="med" len="med"/>
            <a:tailEnd type="none" w="med" len="med"/>
          </a:ln>
        </p:spPr>
      </p:cxnSp>
      <p:cxnSp>
        <p:nvCxnSpPr>
          <p:cNvPr id="415" name="Google Shape;415;p55"/>
          <p:cNvCxnSpPr/>
          <p:nvPr/>
        </p:nvCxnSpPr>
        <p:spPr>
          <a:xfrm>
            <a:off x="2560075" y="998750"/>
            <a:ext cx="225000" cy="4800"/>
          </a:xfrm>
          <a:prstGeom prst="straightConnector1">
            <a:avLst/>
          </a:prstGeom>
          <a:noFill/>
          <a:ln w="19050" cap="flat" cmpd="sng">
            <a:solidFill>
              <a:srgbClr val="000000"/>
            </a:solidFill>
            <a:prstDash val="solid"/>
            <a:round/>
            <a:headEnd type="none" w="med" len="med"/>
            <a:tailEnd type="none" w="med" len="med"/>
          </a:ln>
        </p:spPr>
      </p:cxnSp>
      <p:cxnSp>
        <p:nvCxnSpPr>
          <p:cNvPr id="416" name="Google Shape;416;p55"/>
          <p:cNvCxnSpPr/>
          <p:nvPr/>
        </p:nvCxnSpPr>
        <p:spPr>
          <a:xfrm>
            <a:off x="2562425" y="3610150"/>
            <a:ext cx="225000" cy="4800"/>
          </a:xfrm>
          <a:prstGeom prst="straightConnector1">
            <a:avLst/>
          </a:prstGeom>
          <a:noFill/>
          <a:ln w="19050" cap="flat" cmpd="sng">
            <a:solidFill>
              <a:srgbClr val="000000"/>
            </a:solidFill>
            <a:prstDash val="solid"/>
            <a:round/>
            <a:headEnd type="none" w="med" len="med"/>
            <a:tailEnd type="none" w="med" len="med"/>
          </a:ln>
        </p:spPr>
      </p:cxnSp>
      <p:cxnSp>
        <p:nvCxnSpPr>
          <p:cNvPr id="417" name="Google Shape;417;p55"/>
          <p:cNvCxnSpPr/>
          <p:nvPr/>
        </p:nvCxnSpPr>
        <p:spPr>
          <a:xfrm>
            <a:off x="2688713" y="3790125"/>
            <a:ext cx="4093200" cy="520200"/>
          </a:xfrm>
          <a:prstGeom prst="straightConnector1">
            <a:avLst/>
          </a:prstGeom>
          <a:noFill/>
          <a:ln w="19050" cap="flat" cmpd="sng">
            <a:solidFill>
              <a:srgbClr val="000000"/>
            </a:solidFill>
            <a:prstDash val="solid"/>
            <a:round/>
            <a:headEnd type="none" w="med" len="med"/>
            <a:tailEnd type="none" w="med" len="med"/>
          </a:ln>
        </p:spPr>
      </p:cxnSp>
      <p:cxnSp>
        <p:nvCxnSpPr>
          <p:cNvPr id="418" name="Google Shape;418;p55"/>
          <p:cNvCxnSpPr/>
          <p:nvPr/>
        </p:nvCxnSpPr>
        <p:spPr>
          <a:xfrm flipH="1">
            <a:off x="6673075" y="4264799"/>
            <a:ext cx="165600" cy="137400"/>
          </a:xfrm>
          <a:prstGeom prst="straightConnector1">
            <a:avLst/>
          </a:prstGeom>
          <a:noFill/>
          <a:ln w="19050" cap="flat" cmpd="sng">
            <a:solidFill>
              <a:srgbClr val="000000"/>
            </a:solidFill>
            <a:prstDash val="solid"/>
            <a:round/>
            <a:headEnd type="none" w="med" len="med"/>
            <a:tailEnd type="none" w="med" len="med"/>
          </a:ln>
        </p:spPr>
      </p:cxnSp>
      <p:cxnSp>
        <p:nvCxnSpPr>
          <p:cNvPr id="419" name="Google Shape;419;p55"/>
          <p:cNvCxnSpPr/>
          <p:nvPr/>
        </p:nvCxnSpPr>
        <p:spPr>
          <a:xfrm flipH="1">
            <a:off x="2610125" y="3725662"/>
            <a:ext cx="165600" cy="137400"/>
          </a:xfrm>
          <a:prstGeom prst="straightConnector1">
            <a:avLst/>
          </a:prstGeom>
          <a:noFill/>
          <a:ln w="19050" cap="flat" cmpd="sng">
            <a:solidFill>
              <a:srgbClr val="000000"/>
            </a:solidFill>
            <a:prstDash val="solid"/>
            <a:round/>
            <a:headEnd type="none" w="med" len="med"/>
            <a:tailEnd type="none" w="med" len="med"/>
          </a:ln>
        </p:spPr>
      </p:cxnSp>
      <p:cxnSp>
        <p:nvCxnSpPr>
          <p:cNvPr id="420" name="Google Shape;420;p55"/>
          <p:cNvCxnSpPr/>
          <p:nvPr/>
        </p:nvCxnSpPr>
        <p:spPr>
          <a:xfrm rot="10800000" flipH="1">
            <a:off x="2130825" y="3060275"/>
            <a:ext cx="1593900" cy="512700"/>
          </a:xfrm>
          <a:prstGeom prst="straightConnector1">
            <a:avLst/>
          </a:prstGeom>
          <a:noFill/>
          <a:ln w="28575" cap="flat" cmpd="sng">
            <a:solidFill>
              <a:srgbClr val="FF0000"/>
            </a:solidFill>
            <a:prstDash val="solid"/>
            <a:round/>
            <a:headEnd type="none" w="med" len="med"/>
            <a:tailEnd type="triangle" w="med" len="med"/>
          </a:ln>
        </p:spPr>
      </p:cxnSp>
      <p:cxnSp>
        <p:nvCxnSpPr>
          <p:cNvPr id="421" name="Google Shape;421;p55"/>
          <p:cNvCxnSpPr/>
          <p:nvPr/>
        </p:nvCxnSpPr>
        <p:spPr>
          <a:xfrm rot="10800000" flipH="1">
            <a:off x="7078025" y="3710450"/>
            <a:ext cx="402600" cy="412200"/>
          </a:xfrm>
          <a:prstGeom prst="straightConnector1">
            <a:avLst/>
          </a:prstGeom>
          <a:noFill/>
          <a:ln w="19050" cap="flat" cmpd="sng">
            <a:solidFill>
              <a:srgbClr val="000000"/>
            </a:solidFill>
            <a:prstDash val="solid"/>
            <a:round/>
            <a:headEnd type="none" w="med" len="med"/>
            <a:tailEnd type="none" w="med" len="med"/>
          </a:ln>
        </p:spPr>
      </p:cxnSp>
      <p:cxnSp>
        <p:nvCxnSpPr>
          <p:cNvPr id="422" name="Google Shape;422;p55"/>
          <p:cNvCxnSpPr/>
          <p:nvPr/>
        </p:nvCxnSpPr>
        <p:spPr>
          <a:xfrm>
            <a:off x="6982203" y="4122648"/>
            <a:ext cx="201900" cy="24900"/>
          </a:xfrm>
          <a:prstGeom prst="straightConnector1">
            <a:avLst/>
          </a:prstGeom>
          <a:noFill/>
          <a:ln w="19050" cap="flat" cmpd="sng">
            <a:solidFill>
              <a:srgbClr val="000000"/>
            </a:solidFill>
            <a:prstDash val="solid"/>
            <a:round/>
            <a:headEnd type="none" w="med" len="med"/>
            <a:tailEnd type="none" w="med" len="med"/>
          </a:ln>
        </p:spPr>
      </p:cxnSp>
      <p:cxnSp>
        <p:nvCxnSpPr>
          <p:cNvPr id="423" name="Google Shape;423;p55"/>
          <p:cNvCxnSpPr/>
          <p:nvPr/>
        </p:nvCxnSpPr>
        <p:spPr>
          <a:xfrm>
            <a:off x="7390378" y="3692348"/>
            <a:ext cx="201900" cy="24900"/>
          </a:xfrm>
          <a:prstGeom prst="straightConnector1">
            <a:avLst/>
          </a:prstGeom>
          <a:noFill/>
          <a:ln w="19050" cap="flat" cmpd="sng">
            <a:solidFill>
              <a:srgbClr val="000000"/>
            </a:solidFill>
            <a:prstDash val="solid"/>
            <a:round/>
            <a:headEnd type="none" w="med" len="med"/>
            <a:tailEnd type="none" w="med" len="med"/>
          </a:ln>
        </p:spPr>
      </p:cxnSp>
      <p:sp>
        <p:nvSpPr>
          <p:cNvPr id="424" name="Google Shape;424;p55">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Critical Project Elements</a:t>
            </a:r>
            <a:endParaRPr/>
          </a:p>
        </p:txBody>
      </p:sp>
      <p:sp>
        <p:nvSpPr>
          <p:cNvPr id="430" name="Google Shape;430;p56"/>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11</a:t>
            </a:fld>
            <a:endParaRPr/>
          </a:p>
        </p:txBody>
      </p:sp>
      <p:graphicFrame>
        <p:nvGraphicFramePr>
          <p:cNvPr id="431" name="Google Shape;431;p56"/>
          <p:cNvGraphicFramePr/>
          <p:nvPr/>
        </p:nvGraphicFramePr>
        <p:xfrm>
          <a:off x="347825" y="1239800"/>
          <a:ext cx="8448350" cy="3514525"/>
        </p:xfrm>
        <a:graphic>
          <a:graphicData uri="http://schemas.openxmlformats.org/drawingml/2006/table">
            <a:tbl>
              <a:tblPr>
                <a:noFill/>
                <a:tableStyleId>{87970D89-F406-4924-A140-1B12C3A00C16}</a:tableStyleId>
              </a:tblPr>
              <a:tblGrid>
                <a:gridCol w="589200"/>
                <a:gridCol w="4469850"/>
                <a:gridCol w="3389300"/>
              </a:tblGrid>
              <a:tr h="321875">
                <a:tc>
                  <a:txBody>
                    <a:bodyPr/>
                    <a:lstStyle/>
                    <a:p>
                      <a:pPr marL="0" lvl="0" indent="0" algn="ctr" rtl="0">
                        <a:spcBef>
                          <a:spcPts val="0"/>
                        </a:spcBef>
                        <a:spcAft>
                          <a:spcPts val="0"/>
                        </a:spcAft>
                        <a:buNone/>
                      </a:pP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EB Garamond"/>
                          <a:ea typeface="EB Garamond"/>
                          <a:cs typeface="EB Garamond"/>
                          <a:sym typeface="EB Garamond"/>
                        </a:rPr>
                        <a:t>Critical Project Elements</a:t>
                      </a: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EB Garamond"/>
                          <a:ea typeface="EB Garamond"/>
                          <a:cs typeface="EB Garamond"/>
                          <a:sym typeface="EB Garamond"/>
                        </a:rPr>
                        <a:t>Relevance to Testing</a:t>
                      </a: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527050">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I1</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Need to have proper FOV in order to have continuous coverage of polar crown</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Camera specifications need to be tested to verify a proper FOV</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527050">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I2</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Procurement of acceptable imagery and development of acceptable testing procedures</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Acceptable imagery is needed to validate full system with an accurate model</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527050">
                <a:tc>
                  <a:txBody>
                    <a:bodyPr/>
                    <a:lstStyle/>
                    <a:p>
                      <a:pPr marL="0" lvl="0" indent="0" algn="ctr" rtl="0">
                        <a:spcBef>
                          <a:spcPts val="0"/>
                        </a:spcBef>
                        <a:spcAft>
                          <a:spcPts val="0"/>
                        </a:spcAft>
                        <a:buNone/>
                      </a:pPr>
                      <a:r>
                        <a:rPr lang="en">
                          <a:solidFill>
                            <a:srgbClr val="FFFFFF"/>
                          </a:solidFill>
                          <a:latin typeface="EB Garamond Medium"/>
                          <a:ea typeface="EB Garamond Medium"/>
                          <a:cs typeface="EB Garamond Medium"/>
                          <a:sym typeface="EB Garamond Medium"/>
                        </a:rPr>
                        <a:t>P1</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Image processing should be able to identify if an aurora is present in each image</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Classifier needs to be tested in order to verify it classifies auroras correctly</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527050">
                <a:tc>
                  <a:txBody>
                    <a:bodyPr/>
                    <a:lstStyle/>
                    <a:p>
                      <a:pPr marL="0" lvl="0" indent="0" algn="ctr" rtl="0">
                        <a:spcBef>
                          <a:spcPts val="0"/>
                        </a:spcBef>
                        <a:spcAft>
                          <a:spcPts val="0"/>
                        </a:spcAft>
                        <a:buNone/>
                      </a:pPr>
                      <a:r>
                        <a:rPr lang="en">
                          <a:solidFill>
                            <a:srgbClr val="FFFFFF"/>
                          </a:solidFill>
                          <a:latin typeface="EB Garamond Medium"/>
                          <a:ea typeface="EB Garamond Medium"/>
                          <a:cs typeface="EB Garamond Medium"/>
                          <a:sym typeface="EB Garamond Medium"/>
                        </a:rPr>
                        <a:t>M1</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solidFill>
                            <a:srgbClr val="FFFFFF"/>
                          </a:solidFill>
                          <a:latin typeface="EB Garamond Medium"/>
                          <a:ea typeface="EB Garamond Medium"/>
                          <a:cs typeface="EB Garamond Medium"/>
                          <a:sym typeface="EB Garamond Medium"/>
                        </a:rPr>
                        <a:t>The magnetometer sensor needs to be placed away from the payload to reduce EMI</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Magnetometer system bias and noise testing will determine location</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710525">
                <a:tc>
                  <a:txBody>
                    <a:bodyPr/>
                    <a:lstStyle/>
                    <a:p>
                      <a:pPr marL="0" lvl="0" indent="0" algn="ctr" rtl="0">
                        <a:spcBef>
                          <a:spcPts val="0"/>
                        </a:spcBef>
                        <a:spcAft>
                          <a:spcPts val="0"/>
                        </a:spcAft>
                        <a:buNone/>
                      </a:pPr>
                      <a:r>
                        <a:rPr lang="en">
                          <a:solidFill>
                            <a:srgbClr val="FFFFFF"/>
                          </a:solidFill>
                          <a:latin typeface="EB Garamond Medium"/>
                          <a:ea typeface="EB Garamond Medium"/>
                          <a:cs typeface="EB Garamond Medium"/>
                          <a:sym typeface="EB Garamond Medium"/>
                        </a:rPr>
                        <a:t>D1</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Developing proper buffer size, simulating uplink and downlink, and collecting data</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Component testing software will eliminate future problems during full system testing</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
        <p:nvSpPr>
          <p:cNvPr id="432" name="Google Shape;432;p56">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Schedule</a:t>
            </a:r>
            <a:endParaRPr/>
          </a:p>
        </p:txBody>
      </p:sp>
      <p:sp>
        <p:nvSpPr>
          <p:cNvPr id="438" name="Google Shape;438;p57"/>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12</a:t>
            </a:fld>
            <a:endParaRPr/>
          </a:p>
        </p:txBody>
      </p:sp>
      <p:sp>
        <p:nvSpPr>
          <p:cNvPr id="439" name="Google Shape;439;p57">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7"/>
          <p:cNvSpPr/>
          <p:nvPr/>
        </p:nvSpPr>
        <p:spPr>
          <a:xfrm>
            <a:off x="39337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41" name="Google Shape;441;p57"/>
          <p:cNvSpPr/>
          <p:nvPr/>
        </p:nvSpPr>
        <p:spPr>
          <a:xfrm>
            <a:off x="161640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42" name="Google Shape;442;p57"/>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7"/>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444" name="Google Shape;444;p57"/>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445" name="Google Shape;445;p57"/>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446" name="Google Shape;446;p57"/>
          <p:cNvSpPr/>
          <p:nvPr/>
        </p:nvSpPr>
        <p:spPr>
          <a:xfrm>
            <a:off x="27717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47" name="Google Shape;447;p57"/>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448" name="Google Shape;448;p57"/>
          <p:cNvSpPr/>
          <p:nvPr/>
        </p:nvSpPr>
        <p:spPr>
          <a:xfrm>
            <a:off x="50822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49" name="Google Shape;449;p57"/>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50" name="Google Shape;450;p57"/>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451" name="Google Shape;451;p57"/>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452" name="Google Shape;452;p57"/>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53" name="Google Shape;453;p57"/>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8"/>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Schedule: TRR to PFR</a:t>
            </a:r>
            <a:endParaRPr/>
          </a:p>
        </p:txBody>
      </p:sp>
      <p:sp>
        <p:nvSpPr>
          <p:cNvPr id="459" name="Google Shape;459;p5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13</a:t>
            </a:fld>
            <a:endParaRPr/>
          </a:p>
        </p:txBody>
      </p:sp>
      <p:pic>
        <p:nvPicPr>
          <p:cNvPr id="460" name="Google Shape;460;p58"/>
          <p:cNvPicPr preferRelativeResize="0"/>
          <p:nvPr/>
        </p:nvPicPr>
        <p:blipFill rotWithShape="1">
          <a:blip r:embed="rId3">
            <a:alphaModFix/>
          </a:blip>
          <a:srcRect t="3227" b="3236"/>
          <a:stretch/>
        </p:blipFill>
        <p:spPr>
          <a:xfrm>
            <a:off x="152400" y="858025"/>
            <a:ext cx="8170815" cy="4133076"/>
          </a:xfrm>
          <a:prstGeom prst="rect">
            <a:avLst/>
          </a:prstGeom>
          <a:noFill/>
          <a:ln>
            <a:noFill/>
          </a:ln>
        </p:spPr>
      </p:pic>
      <p:cxnSp>
        <p:nvCxnSpPr>
          <p:cNvPr id="461" name="Google Shape;461;p58"/>
          <p:cNvCxnSpPr/>
          <p:nvPr/>
        </p:nvCxnSpPr>
        <p:spPr>
          <a:xfrm rot="10800000" flipH="1">
            <a:off x="461625" y="3327575"/>
            <a:ext cx="1254900" cy="300"/>
          </a:xfrm>
          <a:prstGeom prst="straightConnector1">
            <a:avLst/>
          </a:prstGeom>
          <a:noFill/>
          <a:ln w="28575" cap="flat" cmpd="sng">
            <a:solidFill>
              <a:srgbClr val="FF0000"/>
            </a:solidFill>
            <a:prstDash val="solid"/>
            <a:round/>
            <a:headEnd type="none" w="med" len="med"/>
            <a:tailEnd type="triangle" w="med" len="med"/>
          </a:ln>
        </p:spPr>
      </p:cxnSp>
      <p:cxnSp>
        <p:nvCxnSpPr>
          <p:cNvPr id="462" name="Google Shape;462;p58"/>
          <p:cNvCxnSpPr/>
          <p:nvPr/>
        </p:nvCxnSpPr>
        <p:spPr>
          <a:xfrm rot="10800000" flipH="1">
            <a:off x="1973575" y="3670125"/>
            <a:ext cx="2405100" cy="300"/>
          </a:xfrm>
          <a:prstGeom prst="straightConnector1">
            <a:avLst/>
          </a:prstGeom>
          <a:noFill/>
          <a:ln w="28575" cap="flat" cmpd="sng">
            <a:solidFill>
              <a:srgbClr val="FF0000"/>
            </a:solidFill>
            <a:prstDash val="solid"/>
            <a:round/>
            <a:headEnd type="none" w="med" len="med"/>
            <a:tailEnd type="triangle" w="med" len="med"/>
          </a:ln>
        </p:spPr>
      </p:cxnSp>
      <p:cxnSp>
        <p:nvCxnSpPr>
          <p:cNvPr id="463" name="Google Shape;463;p58"/>
          <p:cNvCxnSpPr/>
          <p:nvPr/>
        </p:nvCxnSpPr>
        <p:spPr>
          <a:xfrm rot="10800000" flipH="1">
            <a:off x="4635925" y="4221550"/>
            <a:ext cx="1130700" cy="600"/>
          </a:xfrm>
          <a:prstGeom prst="straightConnector1">
            <a:avLst/>
          </a:prstGeom>
          <a:noFill/>
          <a:ln w="28575" cap="flat" cmpd="sng">
            <a:solidFill>
              <a:srgbClr val="FF0000"/>
            </a:solidFill>
            <a:prstDash val="solid"/>
            <a:round/>
            <a:headEnd type="none" w="med" len="med"/>
            <a:tailEnd type="triangle" w="med" len="med"/>
          </a:ln>
        </p:spPr>
      </p:cxnSp>
      <p:cxnSp>
        <p:nvCxnSpPr>
          <p:cNvPr id="464" name="Google Shape;464;p58"/>
          <p:cNvCxnSpPr/>
          <p:nvPr/>
        </p:nvCxnSpPr>
        <p:spPr>
          <a:xfrm rot="10800000" flipH="1">
            <a:off x="5529900" y="4563725"/>
            <a:ext cx="883500" cy="10500"/>
          </a:xfrm>
          <a:prstGeom prst="straightConnector1">
            <a:avLst/>
          </a:prstGeom>
          <a:noFill/>
          <a:ln w="28575" cap="flat" cmpd="sng">
            <a:solidFill>
              <a:srgbClr val="FF0000"/>
            </a:solidFill>
            <a:prstDash val="solid"/>
            <a:round/>
            <a:headEnd type="none" w="med" len="med"/>
            <a:tailEnd type="triangle" w="med" len="med"/>
          </a:ln>
        </p:spPr>
      </p:cxnSp>
      <p:cxnSp>
        <p:nvCxnSpPr>
          <p:cNvPr id="465" name="Google Shape;465;p58"/>
          <p:cNvCxnSpPr/>
          <p:nvPr/>
        </p:nvCxnSpPr>
        <p:spPr>
          <a:xfrm>
            <a:off x="7031250" y="4896600"/>
            <a:ext cx="903300" cy="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9"/>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a:t>
            </a:r>
            <a:endParaRPr/>
          </a:p>
        </p:txBody>
      </p:sp>
      <p:sp>
        <p:nvSpPr>
          <p:cNvPr id="471" name="Google Shape;471;p59"/>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14</a:t>
            </a:fld>
            <a:endParaRPr/>
          </a:p>
        </p:txBody>
      </p:sp>
      <p:sp>
        <p:nvSpPr>
          <p:cNvPr id="472" name="Google Shape;472;p59">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9"/>
          <p:cNvSpPr/>
          <p:nvPr/>
        </p:nvSpPr>
        <p:spPr>
          <a:xfrm>
            <a:off x="39337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74" name="Google Shape;474;p59"/>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75" name="Google Shape;475;p59"/>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9"/>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477" name="Google Shape;477;p59"/>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478" name="Google Shape;478;p59"/>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479" name="Google Shape;479;p59"/>
          <p:cNvSpPr/>
          <p:nvPr/>
        </p:nvSpPr>
        <p:spPr>
          <a:xfrm>
            <a:off x="277175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80" name="Google Shape;480;p59"/>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481" name="Google Shape;481;p59"/>
          <p:cNvSpPr/>
          <p:nvPr/>
        </p:nvSpPr>
        <p:spPr>
          <a:xfrm>
            <a:off x="50822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82" name="Google Shape;482;p59"/>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83" name="Google Shape;483;p59"/>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484" name="Google Shape;484;p59"/>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485" name="Google Shape;485;p59"/>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486" name="Google Shape;486;p59"/>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0"/>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15</a:t>
            </a:fld>
            <a:endParaRPr/>
          </a:p>
        </p:txBody>
      </p:sp>
      <p:graphicFrame>
        <p:nvGraphicFramePr>
          <p:cNvPr id="492" name="Google Shape;492;p60"/>
          <p:cNvGraphicFramePr/>
          <p:nvPr/>
        </p:nvGraphicFramePr>
        <p:xfrm>
          <a:off x="195763" y="1121625"/>
          <a:ext cx="8520600" cy="3816350"/>
        </p:xfrm>
        <a:graphic>
          <a:graphicData uri="http://schemas.openxmlformats.org/drawingml/2006/table">
            <a:tbl>
              <a:tblPr>
                <a:noFill/>
                <a:tableStyleId>{87970D89-F406-4924-A140-1B12C3A00C16}</a:tableStyleId>
              </a:tblPr>
              <a:tblGrid>
                <a:gridCol w="1302300"/>
                <a:gridCol w="569475"/>
                <a:gridCol w="2333450"/>
                <a:gridCol w="2687275"/>
                <a:gridCol w="1628100"/>
              </a:tblGrid>
              <a:tr h="0">
                <a:tc>
                  <a:txBody>
                    <a:bodyPr/>
                    <a:lstStyle/>
                    <a:p>
                      <a:pPr marL="0" lvl="0" indent="0" algn="ctr" rtl="0">
                        <a:spcBef>
                          <a:spcPts val="0"/>
                        </a:spcBef>
                        <a:spcAft>
                          <a:spcPts val="0"/>
                        </a:spcAft>
                        <a:buNone/>
                      </a:pPr>
                      <a:r>
                        <a:rPr lang="en" sz="1500" b="1">
                          <a:latin typeface="EB Garamond"/>
                          <a:ea typeface="EB Garamond"/>
                          <a:cs typeface="EB Garamond"/>
                          <a:sym typeface="EB Garamond"/>
                        </a:rPr>
                        <a:t>Subsystem</a:t>
                      </a:r>
                      <a:endParaRPr sz="1500" b="1">
                        <a:latin typeface="EB Garamond"/>
                        <a:ea typeface="EB Garamond"/>
                        <a:cs typeface="EB Garamond"/>
                        <a:sym typeface="EB Garamond"/>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7B7B7"/>
                    </a:solidFill>
                  </a:tcPr>
                </a:tc>
                <a:tc gridSpan="2">
                  <a:txBody>
                    <a:bodyPr/>
                    <a:lstStyle/>
                    <a:p>
                      <a:pPr marL="0" lvl="0" indent="0" algn="ctr" rtl="0">
                        <a:spcBef>
                          <a:spcPts val="0"/>
                        </a:spcBef>
                        <a:spcAft>
                          <a:spcPts val="0"/>
                        </a:spcAft>
                        <a:buNone/>
                      </a:pPr>
                      <a:r>
                        <a:rPr lang="en" sz="1500" b="1">
                          <a:latin typeface="EB Garamond"/>
                          <a:ea typeface="EB Garamond"/>
                          <a:cs typeface="EB Garamond"/>
                          <a:sym typeface="EB Garamond"/>
                        </a:rPr>
                        <a:t>Requirements</a:t>
                      </a:r>
                      <a:endParaRPr sz="1500" b="1">
                        <a:latin typeface="EB Garamond"/>
                        <a:ea typeface="EB Garamond"/>
                        <a:cs typeface="EB Garamond"/>
                        <a:sym typeface="EB Garamond"/>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7B7B7"/>
                    </a:solidFill>
                  </a:tcPr>
                </a:tc>
                <a:tc hMerge="1">
                  <a:txBody>
                    <a:bodyPr/>
                    <a:lstStyle/>
                    <a:p>
                      <a:endParaRPr lang="en-US"/>
                    </a:p>
                  </a:txBody>
                  <a:tcPr/>
                </a:tc>
                <a:tc>
                  <a:txBody>
                    <a:bodyPr/>
                    <a:lstStyle/>
                    <a:p>
                      <a:pPr marL="0" lvl="0" indent="0" algn="ctr" rtl="0">
                        <a:spcBef>
                          <a:spcPts val="0"/>
                        </a:spcBef>
                        <a:spcAft>
                          <a:spcPts val="0"/>
                        </a:spcAft>
                        <a:buNone/>
                      </a:pPr>
                      <a:r>
                        <a:rPr lang="en" sz="1500" b="1">
                          <a:latin typeface="EB Garamond"/>
                          <a:ea typeface="EB Garamond"/>
                          <a:cs typeface="EB Garamond"/>
                          <a:sym typeface="EB Garamond"/>
                        </a:rPr>
                        <a:t>Test/Verify</a:t>
                      </a:r>
                      <a:endParaRPr sz="1500" b="1">
                        <a:latin typeface="EB Garamond"/>
                        <a:ea typeface="EB Garamond"/>
                        <a:cs typeface="EB Garamond"/>
                        <a:sym typeface="EB Garamond"/>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sz="1500" b="1">
                          <a:latin typeface="EB Garamond"/>
                          <a:ea typeface="EB Garamond"/>
                          <a:cs typeface="EB Garamond"/>
                          <a:sym typeface="EB Garamond"/>
                        </a:rPr>
                        <a:t>Status</a:t>
                      </a:r>
                      <a:endParaRPr sz="1500" b="1">
                        <a:latin typeface="EB Garamond"/>
                        <a:ea typeface="EB Garamond"/>
                        <a:cs typeface="EB Garamond"/>
                        <a:sym typeface="EB Garamond"/>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7B7B7"/>
                    </a:solidFill>
                  </a:tcPr>
                </a:tc>
              </a:tr>
              <a:tr h="420850">
                <a:tc>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Camera </a:t>
                      </a:r>
                      <a:endParaRPr sz="1500">
                        <a:solidFill>
                          <a:srgbClr val="FFFFFF"/>
                        </a:solidFill>
                        <a:latin typeface="EB Garamond Medium"/>
                        <a:ea typeface="EB Garamond Medium"/>
                        <a:cs typeface="EB Garamond Medium"/>
                        <a:sym typeface="EB Garamond Medium"/>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1.3</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Minimum S/N of 20 dB</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lnSpc>
                          <a:spcPct val="100000"/>
                        </a:lnSpc>
                        <a:spcBef>
                          <a:spcPts val="0"/>
                        </a:spcBef>
                        <a:spcAft>
                          <a:spcPts val="0"/>
                        </a:spcAft>
                        <a:buNone/>
                      </a:pPr>
                      <a:r>
                        <a:rPr lang="en">
                          <a:solidFill>
                            <a:srgbClr val="FFFFFF"/>
                          </a:solidFill>
                          <a:latin typeface="EB Garamond Medium"/>
                          <a:ea typeface="EB Garamond Medium"/>
                          <a:cs typeface="EB Garamond Medium"/>
                          <a:sym typeface="EB Garamond Medium"/>
                        </a:rPr>
                        <a:t>Mercury vapor  lamp test</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0"/>
                        </a:spcAft>
                        <a:buNone/>
                      </a:pPr>
                      <a:r>
                        <a:rPr lang="en">
                          <a:solidFill>
                            <a:srgbClr val="00FF00"/>
                          </a:solidFill>
                          <a:latin typeface="EB Garamond Medium"/>
                          <a:ea typeface="EB Garamond Medium"/>
                          <a:cs typeface="EB Garamond Medium"/>
                          <a:sym typeface="EB Garamond Medium"/>
                        </a:rPr>
                        <a:t>Complete</a:t>
                      </a:r>
                      <a:endParaRPr>
                        <a:solidFill>
                          <a:srgbClr val="00FF00"/>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340500">
                <a:tc rowSpan="3">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Image Processing </a:t>
                      </a:r>
                      <a:endParaRPr sz="1500">
                        <a:solidFill>
                          <a:srgbClr val="FFFFFF"/>
                        </a:solidFill>
                        <a:latin typeface="EB Garamond Medium"/>
                        <a:ea typeface="EB Garamond Medium"/>
                        <a:cs typeface="EB Garamond Medium"/>
                        <a:sym typeface="EB Garamond Medium"/>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2.1</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Identify aurora </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Evaluate performance post-process</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a:solidFill>
                            <a:srgbClr val="FFFF00"/>
                          </a:solidFill>
                          <a:latin typeface="EB Garamond Medium"/>
                          <a:ea typeface="EB Garamond Medium"/>
                          <a:cs typeface="EB Garamond Medium"/>
                          <a:sym typeface="EB Garamond Medium"/>
                        </a:rPr>
                        <a:t>In progress </a:t>
                      </a:r>
                      <a:r>
                        <a:rPr lang="en" sz="1000">
                          <a:solidFill>
                            <a:srgbClr val="FFFFFF"/>
                          </a:solidFill>
                          <a:latin typeface="EB Garamond Medium"/>
                          <a:ea typeface="EB Garamond Medium"/>
                          <a:cs typeface="EB Garamond Medium"/>
                          <a:sym typeface="EB Garamond Medium"/>
                        </a:rPr>
                        <a:t>(Mar 15th)</a:t>
                      </a:r>
                      <a:endParaRPr sz="1000">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r>
              <a:tr h="522175">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2.2</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Map aurora</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Compare with orbit determination software</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a:solidFill>
                            <a:srgbClr val="FFFF00"/>
                          </a:solidFill>
                          <a:latin typeface="EB Garamond Medium"/>
                          <a:ea typeface="EB Garamond Medium"/>
                          <a:cs typeface="EB Garamond Medium"/>
                          <a:sym typeface="EB Garamond Medium"/>
                        </a:rPr>
                        <a:t>In progress </a:t>
                      </a:r>
                      <a:r>
                        <a:rPr lang="en" sz="1000">
                          <a:solidFill>
                            <a:srgbClr val="FFFFFF"/>
                          </a:solidFill>
                          <a:latin typeface="EB Garamond Medium"/>
                          <a:ea typeface="EB Garamond Medium"/>
                          <a:cs typeface="EB Garamond Medium"/>
                          <a:sym typeface="EB Garamond Medium"/>
                        </a:rPr>
                        <a:t>(Mar 15th)</a:t>
                      </a:r>
                      <a:endParaRPr>
                        <a:solidFill>
                          <a:srgbClr val="FFFF00"/>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r>
              <a:tr h="340500">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2.3-4</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Crop and compress image</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Evaluate performance post-process</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a:solidFill>
                            <a:srgbClr val="FFFF00"/>
                          </a:solidFill>
                          <a:latin typeface="EB Garamond Medium"/>
                          <a:ea typeface="EB Garamond Medium"/>
                          <a:cs typeface="EB Garamond Medium"/>
                          <a:sym typeface="EB Garamond Medium"/>
                        </a:rPr>
                        <a:t>In progress </a:t>
                      </a:r>
                      <a:r>
                        <a:rPr lang="en" sz="1000">
                          <a:solidFill>
                            <a:srgbClr val="FFFFFF"/>
                          </a:solidFill>
                          <a:latin typeface="EB Garamond Medium"/>
                          <a:ea typeface="EB Garamond Medium"/>
                          <a:cs typeface="EB Garamond Medium"/>
                          <a:sym typeface="EB Garamond Medium"/>
                        </a:rPr>
                        <a:t>(Mar 15th)</a:t>
                      </a:r>
                      <a:endParaRPr>
                        <a:solidFill>
                          <a:srgbClr val="FFFF00"/>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522175">
                <a:tc rowSpan="2">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Magnetometer</a:t>
                      </a:r>
                      <a:endParaRPr sz="1500">
                        <a:solidFill>
                          <a:srgbClr val="FFFFFF"/>
                        </a:solidFill>
                        <a:latin typeface="EB Garamond Medium"/>
                        <a:ea typeface="EB Garamond Medium"/>
                        <a:cs typeface="EB Garamond Medium"/>
                        <a:sym typeface="EB Garamond Medium"/>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3.1.1</a:t>
                      </a:r>
                      <a:endParaRPr>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3.1.2</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Noise &lt; 10 nT</a:t>
                      </a:r>
                      <a:endParaRPr>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System bias &lt; 34000 nT</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rgbClr val="000000"/>
                        </a:buClr>
                        <a:buSzPts val="1100"/>
                        <a:buFont typeface="Arial"/>
                        <a:buNone/>
                      </a:pPr>
                      <a:r>
                        <a:rPr lang="en">
                          <a:solidFill>
                            <a:srgbClr val="FFFFFF"/>
                          </a:solidFill>
                          <a:latin typeface="EB Garamond Medium"/>
                          <a:ea typeface="EB Garamond Medium"/>
                          <a:cs typeface="EB Garamond Medium"/>
                          <a:sym typeface="EB Garamond Medium"/>
                        </a:rPr>
                        <a:t>Magnetic shielding test</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March 6th-15th</a:t>
                      </a:r>
                      <a:endParaRPr>
                        <a:solidFill>
                          <a:srgbClr val="00FF00"/>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r>
              <a:tr h="522175">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3.1.3</a:t>
                      </a:r>
                      <a:endParaRPr>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3.2</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Measure range 100 - 66000 nT</a:t>
                      </a:r>
                      <a:endParaRPr>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Measure vector field</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Helmholtz cage testing</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a:solidFill>
                            <a:srgbClr val="00FF00"/>
                          </a:solidFill>
                          <a:latin typeface="EB Garamond Medium"/>
                          <a:ea typeface="EB Garamond Medium"/>
                          <a:cs typeface="EB Garamond Medium"/>
                          <a:sym typeface="EB Garamond Medium"/>
                        </a:rPr>
                        <a:t>Complete</a:t>
                      </a:r>
                      <a:endParaRPr sz="1300" b="1">
                        <a:solidFill>
                          <a:srgbClr val="00FF00"/>
                        </a:solidFill>
                        <a:latin typeface="EB Garamond"/>
                        <a:ea typeface="EB Garamond"/>
                        <a:cs typeface="EB Garamond"/>
                        <a:sym typeface="EB Garamond"/>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736525">
                <a:tc>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C&amp;DH</a:t>
                      </a:r>
                      <a:endParaRPr sz="1500">
                        <a:solidFill>
                          <a:srgbClr val="FFFFFF"/>
                        </a:solidFill>
                        <a:latin typeface="EB Garamond Medium"/>
                        <a:ea typeface="EB Garamond Medium"/>
                        <a:cs typeface="EB Garamond Medium"/>
                        <a:sym typeface="EB Garamond Medium"/>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6.0 - 9.0</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IEU and simulated ground station can communicate with one another</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Validate hardware and software integration through system testing</a:t>
                      </a:r>
                      <a:endParaRPr>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
                          <a:solidFill>
                            <a:srgbClr val="FFFF00"/>
                          </a:solidFill>
                          <a:latin typeface="EB Garamond Medium"/>
                          <a:ea typeface="EB Garamond Medium"/>
                          <a:cs typeface="EB Garamond Medium"/>
                          <a:sym typeface="EB Garamond Medium"/>
                        </a:rPr>
                        <a:t>In progress </a:t>
                      </a:r>
                      <a:r>
                        <a:rPr lang="en" sz="1000">
                          <a:solidFill>
                            <a:srgbClr val="FFFFFF"/>
                          </a:solidFill>
                          <a:latin typeface="EB Garamond Medium"/>
                          <a:ea typeface="EB Garamond Medium"/>
                          <a:cs typeface="EB Garamond Medium"/>
                          <a:sym typeface="EB Garamond Medium"/>
                        </a:rPr>
                        <a:t>(Mar 15th)</a:t>
                      </a:r>
                      <a:endParaRPr>
                        <a:solidFill>
                          <a:srgbClr val="FFFF00"/>
                        </a:solidFill>
                        <a:latin typeface="EB Garamond Medium"/>
                        <a:ea typeface="EB Garamond Medium"/>
                        <a:cs typeface="EB Garamond Medium"/>
                        <a:sym typeface="EB Garamond Medium"/>
                      </a:endParaRPr>
                    </a:p>
                  </a:txBody>
                  <a:tcPr marL="45700" marR="45700" marT="45700" marB="45700"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000000"/>
                    </a:solidFill>
                  </a:tcPr>
                </a:tc>
              </a:tr>
            </a:tbl>
          </a:graphicData>
        </a:graphic>
      </p:graphicFrame>
      <p:sp>
        <p:nvSpPr>
          <p:cNvPr id="493" name="Google Shape;493;p60"/>
          <p:cNvSpPr txBox="1">
            <a:spLocks noGrp="1"/>
          </p:cNvSpPr>
          <p:nvPr>
            <p:ph type="title"/>
          </p:nvPr>
        </p:nvSpPr>
        <p:spPr>
          <a:xfrm>
            <a:off x="311700" y="35377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Testing Updates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a:t>
            </a:r>
            <a:endParaRPr/>
          </a:p>
          <a:p>
            <a:pPr marL="0" lvl="0" indent="0" algn="ctr" rtl="0">
              <a:spcBef>
                <a:spcPts val="0"/>
              </a:spcBef>
              <a:spcAft>
                <a:spcPts val="0"/>
              </a:spcAft>
              <a:buNone/>
            </a:pPr>
            <a:r>
              <a:rPr lang="en" i="1"/>
              <a:t>Imaging</a:t>
            </a:r>
            <a:endParaRPr i="1"/>
          </a:p>
        </p:txBody>
      </p:sp>
      <p:sp>
        <p:nvSpPr>
          <p:cNvPr id="499" name="Google Shape;499;p61"/>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16</a:t>
            </a:fld>
            <a:endParaRPr/>
          </a:p>
        </p:txBody>
      </p:sp>
      <p:sp>
        <p:nvSpPr>
          <p:cNvPr id="500" name="Google Shape;500;p61">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1"/>
          <p:cNvSpPr/>
          <p:nvPr/>
        </p:nvSpPr>
        <p:spPr>
          <a:xfrm>
            <a:off x="393370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02" name="Google Shape;502;p61"/>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03" name="Google Shape;503;p61"/>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1"/>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505" name="Google Shape;505;p61"/>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506" name="Google Shape;506;p61"/>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507" name="Google Shape;507;p61"/>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08" name="Google Shape;508;p61"/>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509" name="Google Shape;509;p61"/>
          <p:cNvSpPr/>
          <p:nvPr/>
        </p:nvSpPr>
        <p:spPr>
          <a:xfrm>
            <a:off x="50822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10" name="Google Shape;510;p61"/>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11" name="Google Shape;511;p61"/>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512" name="Google Shape;512;p61"/>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513" name="Google Shape;513;p61"/>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14" name="Google Shape;514;p61"/>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2"/>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Imaging Testing: Mercury Vapor Lamp</a:t>
            </a:r>
            <a:endParaRPr/>
          </a:p>
        </p:txBody>
      </p:sp>
      <p:sp>
        <p:nvSpPr>
          <p:cNvPr id="520" name="Google Shape;520;p62"/>
          <p:cNvSpPr txBox="1">
            <a:spLocks noGrp="1"/>
          </p:cNvSpPr>
          <p:nvPr>
            <p:ph type="body" idx="1"/>
          </p:nvPr>
        </p:nvSpPr>
        <p:spPr>
          <a:xfrm>
            <a:off x="311700" y="999075"/>
            <a:ext cx="4772700" cy="38934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dirty="0"/>
              <a:t>Signal to Noise Test: Verify Requirement 1.3</a:t>
            </a:r>
            <a:endParaRPr sz="1600" dirty="0"/>
          </a:p>
          <a:p>
            <a:pPr marL="457200" lvl="0" indent="-330200" algn="l" rtl="0">
              <a:spcBef>
                <a:spcPts val="70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Purpose</a:t>
            </a:r>
            <a:r>
              <a:rPr lang="en" sz="1600" u="sng" dirty="0"/>
              <a:t>:</a:t>
            </a:r>
            <a:r>
              <a:rPr lang="en" sz="1600" b="1" dirty="0">
                <a:latin typeface="EB Garamond"/>
                <a:ea typeface="EB Garamond"/>
                <a:cs typeface="EB Garamond"/>
                <a:sym typeface="EB Garamond"/>
              </a:rPr>
              <a:t> </a:t>
            </a:r>
            <a:r>
              <a:rPr lang="en" sz="1600" dirty="0"/>
              <a:t>Prove that the camera system can capture a wavelength and magnitude of light similar to that of the Aurora (557 nm) </a:t>
            </a:r>
            <a:endParaRPr sz="1600" dirty="0"/>
          </a:p>
          <a:p>
            <a:pPr marL="457200" lvl="0" indent="-330200" algn="l" rtl="0">
              <a:spcBef>
                <a:spcPts val="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Facilities:</a:t>
            </a:r>
            <a:r>
              <a:rPr lang="en" sz="1600" b="1" dirty="0">
                <a:latin typeface="EB Garamond"/>
                <a:ea typeface="EB Garamond"/>
                <a:cs typeface="EB Garamond"/>
                <a:sym typeface="EB Garamond"/>
              </a:rPr>
              <a:t> </a:t>
            </a:r>
            <a:r>
              <a:rPr lang="en" sz="1600" dirty="0"/>
              <a:t>Gwen Eccles, Duane Physics Learning Laboratories</a:t>
            </a:r>
            <a:endParaRPr sz="1600" dirty="0"/>
          </a:p>
          <a:p>
            <a:pPr marL="457200" lvl="0" indent="-330200" algn="l" rtl="0">
              <a:spcBef>
                <a:spcPts val="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Procedure:</a:t>
            </a:r>
            <a:endParaRPr sz="1600" b="1" u="sng" dirty="0">
              <a:latin typeface="EB Garamond"/>
              <a:ea typeface="EB Garamond"/>
              <a:cs typeface="EB Garamond"/>
              <a:sym typeface="EB Garamond"/>
            </a:endParaRPr>
          </a:p>
          <a:p>
            <a:pPr marL="914400" lvl="1" indent="-330200" algn="l" rtl="0">
              <a:spcBef>
                <a:spcPts val="0"/>
              </a:spcBef>
              <a:spcAft>
                <a:spcPts val="0"/>
              </a:spcAft>
              <a:buSzPts val="1600"/>
              <a:buFont typeface="Arial" panose="020B0604020202020204" pitchFamily="34" charset="0"/>
              <a:buChar char="•"/>
            </a:pPr>
            <a:r>
              <a:rPr lang="en" sz="1600" dirty="0"/>
              <a:t>Perform imaging tests of a 546 nm mercury line</a:t>
            </a:r>
            <a:endParaRPr sz="1600" dirty="0"/>
          </a:p>
          <a:p>
            <a:pPr marL="914400" lvl="1" indent="-330200" algn="l" rtl="0">
              <a:spcBef>
                <a:spcPts val="0"/>
              </a:spcBef>
              <a:spcAft>
                <a:spcPts val="0"/>
              </a:spcAft>
              <a:buSzPts val="1600"/>
              <a:buFont typeface="Arial" panose="020B0604020202020204" pitchFamily="34" charset="0"/>
              <a:buChar char="•"/>
            </a:pPr>
            <a:r>
              <a:rPr lang="en" sz="1600" dirty="0"/>
              <a:t>Vary known source signal with Neutral Density (ND) filters. </a:t>
            </a:r>
            <a:endParaRPr sz="1600" dirty="0"/>
          </a:p>
          <a:p>
            <a:pPr marL="914400" lvl="1" indent="-330200" algn="l" rtl="0">
              <a:spcBef>
                <a:spcPts val="0"/>
              </a:spcBef>
              <a:spcAft>
                <a:spcPts val="0"/>
              </a:spcAft>
              <a:buSzPts val="1600"/>
              <a:buFont typeface="Arial" panose="020B0604020202020204" pitchFamily="34" charset="0"/>
              <a:buChar char="•"/>
            </a:pPr>
            <a:r>
              <a:rPr lang="en" sz="1600" dirty="0"/>
              <a:t>Correlate source signal measured with spectrometer to counts on sensor</a:t>
            </a:r>
            <a:endParaRPr sz="1600" dirty="0"/>
          </a:p>
        </p:txBody>
      </p:sp>
      <p:sp>
        <p:nvSpPr>
          <p:cNvPr id="521" name="Google Shape;521;p6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17</a:t>
            </a:fld>
            <a:endParaRPr/>
          </a:p>
        </p:txBody>
      </p:sp>
      <p:pic>
        <p:nvPicPr>
          <p:cNvPr id="522" name="Google Shape;522;p62"/>
          <p:cNvPicPr preferRelativeResize="0"/>
          <p:nvPr/>
        </p:nvPicPr>
        <p:blipFill>
          <a:blip r:embed="rId3">
            <a:alphaModFix/>
          </a:blip>
          <a:stretch>
            <a:fillRect/>
          </a:stretch>
        </p:blipFill>
        <p:spPr>
          <a:xfrm rot="5400000">
            <a:off x="4803000" y="1432449"/>
            <a:ext cx="3993124" cy="3086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3"/>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Imaging Test: Mercury Vapor Lamp</a:t>
            </a:r>
            <a:endParaRPr/>
          </a:p>
        </p:txBody>
      </p:sp>
      <p:sp>
        <p:nvSpPr>
          <p:cNvPr id="528" name="Google Shape;528;p63"/>
          <p:cNvSpPr txBox="1">
            <a:spLocks noGrp="1"/>
          </p:cNvSpPr>
          <p:nvPr>
            <p:ph type="body" idx="1"/>
          </p:nvPr>
        </p:nvSpPr>
        <p:spPr>
          <a:xfrm>
            <a:off x="139225" y="972500"/>
            <a:ext cx="4299900" cy="30816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dirty="0"/>
              <a:t>Signal to Noise Test: Verify Requirement 1.3</a:t>
            </a:r>
            <a:endParaRPr sz="1600" dirty="0"/>
          </a:p>
          <a:p>
            <a:pPr marL="457200" lvl="0" indent="-330200" algn="l" rtl="0">
              <a:spcBef>
                <a:spcPts val="700"/>
              </a:spcBef>
              <a:spcAft>
                <a:spcPts val="0"/>
              </a:spcAft>
              <a:buSzPts val="1600"/>
              <a:buFont typeface="EB Garamond"/>
              <a:buChar char="•"/>
            </a:pPr>
            <a:r>
              <a:rPr lang="en" sz="1600" b="1" u="sng" dirty="0">
                <a:latin typeface="EB Garamond"/>
                <a:ea typeface="EB Garamond"/>
                <a:cs typeface="EB Garamond"/>
                <a:sym typeface="EB Garamond"/>
              </a:rPr>
              <a:t>Results:</a:t>
            </a:r>
            <a:endParaRPr sz="1600" b="1" u="sng" dirty="0">
              <a:latin typeface="EB Garamond"/>
              <a:ea typeface="EB Garamond"/>
              <a:cs typeface="EB Garamond"/>
              <a:sym typeface="EB Garamond"/>
            </a:endParaRPr>
          </a:p>
          <a:p>
            <a:pPr marL="914400" lvl="0" indent="-330200" algn="l" rtl="0">
              <a:spcBef>
                <a:spcPts val="0"/>
              </a:spcBef>
              <a:spcAft>
                <a:spcPts val="0"/>
              </a:spcAft>
              <a:buSzPts val="1600"/>
              <a:buChar char="•"/>
            </a:pPr>
            <a:r>
              <a:rPr lang="en" sz="1600" dirty="0"/>
              <a:t>Show that regardless of gain, or exposure, sensor has linear response</a:t>
            </a:r>
            <a:br>
              <a:rPr lang="en" sz="1600" dirty="0"/>
            </a:br>
            <a:endParaRPr sz="1600" dirty="0"/>
          </a:p>
          <a:p>
            <a:pPr marL="914400" lvl="0" indent="-330200" algn="l" rtl="0">
              <a:spcBef>
                <a:spcPts val="0"/>
              </a:spcBef>
              <a:spcAft>
                <a:spcPts val="0"/>
              </a:spcAft>
              <a:buSzPts val="1600"/>
              <a:buChar char="•"/>
            </a:pPr>
            <a:r>
              <a:rPr lang="en" sz="1600" dirty="0"/>
              <a:t>Can use this knowledge along with properties of camera to extrapolate to auroral signal since mercury lamp signal is very close in camera response</a:t>
            </a:r>
            <a:endParaRPr sz="1600" dirty="0"/>
          </a:p>
        </p:txBody>
      </p:sp>
      <p:sp>
        <p:nvSpPr>
          <p:cNvPr id="529" name="Google Shape;529;p63"/>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18</a:t>
            </a:fld>
            <a:endParaRPr/>
          </a:p>
        </p:txBody>
      </p:sp>
      <p:graphicFrame>
        <p:nvGraphicFramePr>
          <p:cNvPr id="530" name="Google Shape;530;p63"/>
          <p:cNvGraphicFramePr/>
          <p:nvPr/>
        </p:nvGraphicFramePr>
        <p:xfrm>
          <a:off x="196250" y="4279775"/>
          <a:ext cx="8448350" cy="731450"/>
        </p:xfrm>
        <a:graphic>
          <a:graphicData uri="http://schemas.openxmlformats.org/drawingml/2006/table">
            <a:tbl>
              <a:tblPr>
                <a:noFill/>
                <a:tableStyleId>{87970D89-F406-4924-A140-1B12C3A00C16}</a:tableStyleId>
              </a:tblPr>
              <a:tblGrid>
                <a:gridCol w="1144650"/>
                <a:gridCol w="805350"/>
                <a:gridCol w="6498350"/>
              </a:tblGrid>
              <a:tr h="137675">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214000">
                <a:tc>
                  <a:txBody>
                    <a:bodyPr/>
                    <a:lstStyle/>
                    <a:p>
                      <a:pPr marL="0" lvl="0" indent="0" algn="ctr" rtl="0">
                        <a:spcBef>
                          <a:spcPts val="0"/>
                        </a:spcBef>
                        <a:spcAft>
                          <a:spcPts val="0"/>
                        </a:spcAft>
                        <a:buNone/>
                      </a:pP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1.3</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imaging subsystem shall have a signal to noise (S/N) ratio of no less than 20dB</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pic>
        <p:nvPicPr>
          <p:cNvPr id="531" name="Google Shape;531;p63"/>
          <p:cNvPicPr preferRelativeResize="0"/>
          <p:nvPr/>
        </p:nvPicPr>
        <p:blipFill rotWithShape="1">
          <a:blip r:embed="rId3">
            <a:alphaModFix/>
          </a:blip>
          <a:srcRect l="4103" r="5903"/>
          <a:stretch/>
        </p:blipFill>
        <p:spPr>
          <a:xfrm>
            <a:off x="4439125" y="939201"/>
            <a:ext cx="3951676" cy="32020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4"/>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Imaging Test: Mercury Vapor Lamp</a:t>
            </a:r>
            <a:endParaRPr/>
          </a:p>
        </p:txBody>
      </p:sp>
      <p:sp>
        <p:nvSpPr>
          <p:cNvPr id="537" name="Google Shape;537;p64"/>
          <p:cNvSpPr txBox="1">
            <a:spLocks noGrp="1"/>
          </p:cNvSpPr>
          <p:nvPr>
            <p:ph type="body" idx="1"/>
          </p:nvPr>
        </p:nvSpPr>
        <p:spPr>
          <a:xfrm>
            <a:off x="311700" y="884900"/>
            <a:ext cx="3767700" cy="32952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dirty="0"/>
              <a:t>S/N Test: Verify Requirement 1.3</a:t>
            </a:r>
            <a:endParaRPr sz="1600" dirty="0"/>
          </a:p>
          <a:p>
            <a:pPr marL="457200" lvl="0" indent="-330200" algn="l" rtl="0">
              <a:spcBef>
                <a:spcPts val="70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Results:</a:t>
            </a:r>
            <a:endParaRPr sz="1600" b="1" u="sng" dirty="0">
              <a:latin typeface="EB Garamond"/>
              <a:ea typeface="EB Garamond"/>
              <a:cs typeface="EB Garamond"/>
              <a:sym typeface="EB Garamond"/>
            </a:endParaRPr>
          </a:p>
          <a:p>
            <a:pPr marL="914400" lvl="0" indent="-330200" algn="l" rtl="0">
              <a:spcBef>
                <a:spcPts val="0"/>
              </a:spcBef>
              <a:spcAft>
                <a:spcPts val="0"/>
              </a:spcAft>
              <a:buSzPts val="1600"/>
              <a:buFont typeface="Arial" panose="020B0604020202020204" pitchFamily="34" charset="0"/>
              <a:buChar char="•"/>
            </a:pPr>
            <a:r>
              <a:rPr lang="en" sz="1600" dirty="0"/>
              <a:t>Extrapolating to point where spectrometer can’t see yields:</a:t>
            </a:r>
            <a:endParaRPr sz="1600" dirty="0"/>
          </a:p>
          <a:p>
            <a:pPr marL="1371600" lvl="1" indent="-330200" algn="l" rtl="0">
              <a:spcBef>
                <a:spcPts val="0"/>
              </a:spcBef>
              <a:spcAft>
                <a:spcPts val="0"/>
              </a:spcAft>
              <a:buSzPts val="1600"/>
              <a:buFont typeface="Arial" panose="020B0604020202020204" pitchFamily="34" charset="0"/>
              <a:buChar char="•"/>
            </a:pPr>
            <a:r>
              <a:rPr lang="en" sz="1600" dirty="0"/>
              <a:t>Signal = 90 counts</a:t>
            </a:r>
            <a:endParaRPr sz="1600" dirty="0"/>
          </a:p>
          <a:p>
            <a:pPr marL="1371600" lvl="1" indent="-330200" algn="l" rtl="0">
              <a:spcBef>
                <a:spcPts val="0"/>
              </a:spcBef>
              <a:spcAft>
                <a:spcPts val="0"/>
              </a:spcAft>
              <a:buSzPts val="1600"/>
              <a:buFont typeface="Arial" panose="020B0604020202020204" pitchFamily="34" charset="0"/>
              <a:buChar char="•"/>
            </a:pPr>
            <a:r>
              <a:rPr lang="en" sz="1600" dirty="0"/>
              <a:t>Noise = 8 counts</a:t>
            </a:r>
            <a:br>
              <a:rPr lang="en" sz="1600" dirty="0"/>
            </a:br>
            <a:endParaRPr sz="1600" dirty="0"/>
          </a:p>
          <a:p>
            <a:pPr marL="914400" lvl="0" indent="-330200" algn="l" rtl="0">
              <a:spcBef>
                <a:spcPts val="0"/>
              </a:spcBef>
              <a:spcAft>
                <a:spcPts val="0"/>
              </a:spcAft>
              <a:buSzPts val="1600"/>
              <a:buFont typeface="Arial" panose="020B0604020202020204" pitchFamily="34" charset="0"/>
              <a:buChar char="•"/>
            </a:pPr>
            <a:r>
              <a:rPr lang="en" sz="1600" dirty="0"/>
              <a:t>Proves this system is capable of imaging the aurora with appropriate gain and exposure of sensor</a:t>
            </a:r>
            <a:endParaRPr sz="1600" dirty="0"/>
          </a:p>
          <a:p>
            <a:pPr marL="457200" lvl="0" indent="0" algn="l" rtl="0">
              <a:spcBef>
                <a:spcPts val="700"/>
              </a:spcBef>
              <a:spcAft>
                <a:spcPts val="0"/>
              </a:spcAft>
              <a:buNone/>
            </a:pPr>
            <a:endParaRPr sz="1600" b="1" u="sng" dirty="0">
              <a:latin typeface="EB Garamond"/>
              <a:ea typeface="EB Garamond"/>
              <a:cs typeface="EB Garamond"/>
              <a:sym typeface="EB Garamond"/>
            </a:endParaRPr>
          </a:p>
        </p:txBody>
      </p:sp>
      <p:sp>
        <p:nvSpPr>
          <p:cNvPr id="538" name="Google Shape;538;p6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19</a:t>
            </a:fld>
            <a:endParaRPr/>
          </a:p>
        </p:txBody>
      </p:sp>
      <p:graphicFrame>
        <p:nvGraphicFramePr>
          <p:cNvPr id="539" name="Google Shape;539;p64"/>
          <p:cNvGraphicFramePr/>
          <p:nvPr/>
        </p:nvGraphicFramePr>
        <p:xfrm>
          <a:off x="196250" y="4281675"/>
          <a:ext cx="8448350" cy="731450"/>
        </p:xfrm>
        <a:graphic>
          <a:graphicData uri="http://schemas.openxmlformats.org/drawingml/2006/table">
            <a:tbl>
              <a:tblPr>
                <a:noFill/>
                <a:tableStyleId>{87970D89-F406-4924-A140-1B12C3A00C16}</a:tableStyleId>
              </a:tblPr>
              <a:tblGrid>
                <a:gridCol w="1144650"/>
                <a:gridCol w="805350"/>
                <a:gridCol w="6498350"/>
              </a:tblGrid>
              <a:tr h="200275">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11300">
                <a:tc>
                  <a:txBody>
                    <a:bodyPr/>
                    <a:lstStyle/>
                    <a:p>
                      <a:pPr marL="0" lvl="0" indent="0" algn="ctr" rtl="0">
                        <a:spcBef>
                          <a:spcPts val="0"/>
                        </a:spcBef>
                        <a:spcAft>
                          <a:spcPts val="0"/>
                        </a:spcAft>
                        <a:buNone/>
                      </a:pPr>
                      <a:r>
                        <a:rPr lang="en" b="1">
                          <a:solidFill>
                            <a:srgbClr val="72DE87"/>
                          </a:solidFill>
                          <a:latin typeface="EB Garamond"/>
                          <a:ea typeface="EB Garamond"/>
                          <a:cs typeface="EB Garamond"/>
                          <a:sym typeface="EB Garamond"/>
                        </a:rPr>
                        <a:t>Verified</a:t>
                      </a:r>
                      <a:endParaRPr b="1">
                        <a:solidFill>
                          <a:srgbClr val="72DE87"/>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1.3</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imaging subsystem shall have a signal to noise (S/N) ratio of no less than 20dB</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graphicFrame>
        <p:nvGraphicFramePr>
          <p:cNvPr id="540" name="Google Shape;540;p64"/>
          <p:cNvGraphicFramePr/>
          <p:nvPr/>
        </p:nvGraphicFramePr>
        <p:xfrm>
          <a:off x="4302825" y="1244350"/>
          <a:ext cx="4341775" cy="2589840"/>
        </p:xfrm>
        <a:graphic>
          <a:graphicData uri="http://schemas.openxmlformats.org/drawingml/2006/table">
            <a:tbl>
              <a:tblPr>
                <a:noFill/>
                <a:tableStyleId>{87970D89-F406-4924-A140-1B12C3A00C16}</a:tableStyleId>
              </a:tblPr>
              <a:tblGrid>
                <a:gridCol w="2172975"/>
                <a:gridCol w="2168800"/>
              </a:tblGrid>
              <a:tr h="225325">
                <a:tc>
                  <a:txBody>
                    <a:bodyPr/>
                    <a:lstStyle/>
                    <a:p>
                      <a:pPr marL="0" lvl="0" indent="0" algn="ctr" rtl="0">
                        <a:spcBef>
                          <a:spcPts val="0"/>
                        </a:spcBef>
                        <a:spcAft>
                          <a:spcPts val="0"/>
                        </a:spcAft>
                        <a:buNone/>
                      </a:pPr>
                      <a:r>
                        <a:rPr lang="en" sz="1600" b="1">
                          <a:latin typeface="EB Garamond"/>
                          <a:ea typeface="EB Garamond"/>
                          <a:cs typeface="EB Garamond"/>
                          <a:sym typeface="EB Garamond"/>
                        </a:rPr>
                        <a:t>Method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Signal to Noise</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1127300">
                <a:tc>
                  <a:txBody>
                    <a:bodyPr/>
                    <a:lstStyle/>
                    <a:p>
                      <a:pPr marL="0" lvl="0" indent="0" algn="ctr" rtl="0">
                        <a:spcBef>
                          <a:spcPts val="0"/>
                        </a:spcBef>
                        <a:spcAft>
                          <a:spcPts val="0"/>
                        </a:spcAft>
                        <a:buNone/>
                      </a:pPr>
                      <a:r>
                        <a:rPr lang="en" sz="1600">
                          <a:solidFill>
                            <a:schemeClr val="lt1"/>
                          </a:solidFill>
                          <a:latin typeface="EB Garamond Medium"/>
                          <a:ea typeface="EB Garamond Medium"/>
                          <a:cs typeface="EB Garamond Medium"/>
                          <a:sym typeface="EB Garamond Medium"/>
                        </a:rPr>
                        <a:t>CDR S/N Model</a:t>
                      </a:r>
                      <a:endParaRPr sz="1600">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chemeClr val="lt1"/>
                          </a:solidFill>
                          <a:latin typeface="EB Garamond Medium"/>
                          <a:ea typeface="EB Garamond Medium"/>
                          <a:cs typeface="EB Garamond Medium"/>
                          <a:sym typeface="EB Garamond Medium"/>
                        </a:rPr>
                        <a:t>20dB</a:t>
                      </a:r>
                      <a:endParaRPr sz="1600">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1127300">
                <a:tc>
                  <a:txBody>
                    <a:bodyPr/>
                    <a:lstStyle/>
                    <a:p>
                      <a:pPr marL="0" lvl="0" indent="0" algn="ctr" rtl="0">
                        <a:spcBef>
                          <a:spcPts val="0"/>
                        </a:spcBef>
                        <a:spcAft>
                          <a:spcPts val="0"/>
                        </a:spcAft>
                        <a:buNone/>
                      </a:pPr>
                      <a:r>
                        <a:rPr lang="en" sz="1600">
                          <a:solidFill>
                            <a:schemeClr val="lt1"/>
                          </a:solidFill>
                          <a:latin typeface="EB Garamond Medium"/>
                          <a:ea typeface="EB Garamond Medium"/>
                          <a:cs typeface="EB Garamond Medium"/>
                          <a:sym typeface="EB Garamond Medium"/>
                        </a:rPr>
                        <a:t>Mercury Vapor Lamp Test</a:t>
                      </a:r>
                      <a:endParaRPr sz="1600">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EB Garamond Medium"/>
                          <a:ea typeface="EB Garamond Medium"/>
                          <a:cs typeface="EB Garamond Medium"/>
                          <a:sym typeface="EB Garamond Medium"/>
                        </a:rPr>
                        <a:t>21.02dB</a:t>
                      </a:r>
                      <a:endParaRPr sz="1600">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72DE87"/>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p:nvPr/>
        </p:nvSpPr>
        <p:spPr>
          <a:xfrm>
            <a:off x="39337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10" name="Google Shape;310;p47"/>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Project Overview</a:t>
            </a:r>
            <a:endParaRPr/>
          </a:p>
        </p:txBody>
      </p:sp>
      <p:sp>
        <p:nvSpPr>
          <p:cNvPr id="311" name="Google Shape;311;p47"/>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a:t>
            </a:fld>
            <a:endParaRPr/>
          </a:p>
        </p:txBody>
      </p:sp>
      <p:sp>
        <p:nvSpPr>
          <p:cNvPr id="312" name="Google Shape;312;p47"/>
          <p:cNvSpPr/>
          <p:nvPr/>
        </p:nvSpPr>
        <p:spPr>
          <a:xfrm>
            <a:off x="16164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13" name="Google Shape;313;p47"/>
          <p:cNvSpPr/>
          <p:nvPr/>
        </p:nvSpPr>
        <p:spPr>
          <a:xfrm>
            <a:off x="461300" y="4719500"/>
            <a:ext cx="1296900" cy="364200"/>
          </a:xfrm>
          <a:prstGeom prst="homePlate">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7"/>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315" name="Google Shape;315;p47"/>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316" name="Google Shape;316;p47"/>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317" name="Google Shape;317;p47"/>
          <p:cNvSpPr/>
          <p:nvPr/>
        </p:nvSpPr>
        <p:spPr>
          <a:xfrm>
            <a:off x="27717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18" name="Google Shape;318;p47"/>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319" name="Google Shape;319;p47"/>
          <p:cNvSpPr/>
          <p:nvPr/>
        </p:nvSpPr>
        <p:spPr>
          <a:xfrm>
            <a:off x="50822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20" name="Google Shape;320;p47"/>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21" name="Google Shape;321;p47"/>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322" name="Google Shape;322;p47"/>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323" name="Google Shape;323;p47">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7"/>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325" name="Google Shape;325;p47"/>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5"/>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a:t>
            </a:r>
            <a:endParaRPr/>
          </a:p>
          <a:p>
            <a:pPr marL="0" lvl="0" indent="0" algn="ctr" rtl="0">
              <a:spcBef>
                <a:spcPts val="0"/>
              </a:spcBef>
              <a:spcAft>
                <a:spcPts val="0"/>
              </a:spcAft>
              <a:buNone/>
            </a:pPr>
            <a:r>
              <a:rPr lang="en" i="1"/>
              <a:t>Image Processing</a:t>
            </a:r>
            <a:endParaRPr i="1"/>
          </a:p>
        </p:txBody>
      </p:sp>
      <p:sp>
        <p:nvSpPr>
          <p:cNvPr id="546" name="Google Shape;546;p65"/>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20</a:t>
            </a:fld>
            <a:endParaRPr/>
          </a:p>
        </p:txBody>
      </p:sp>
      <p:sp>
        <p:nvSpPr>
          <p:cNvPr id="547" name="Google Shape;547;p65">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5"/>
          <p:cNvSpPr/>
          <p:nvPr/>
        </p:nvSpPr>
        <p:spPr>
          <a:xfrm>
            <a:off x="393370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49" name="Google Shape;549;p65"/>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50" name="Google Shape;550;p65"/>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5"/>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552" name="Google Shape;552;p65"/>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553" name="Google Shape;553;p65"/>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554" name="Google Shape;554;p65"/>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55" name="Google Shape;555;p65"/>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556" name="Google Shape;556;p65"/>
          <p:cNvSpPr/>
          <p:nvPr/>
        </p:nvSpPr>
        <p:spPr>
          <a:xfrm>
            <a:off x="508220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57" name="Google Shape;557;p65"/>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58" name="Google Shape;558;p65"/>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559" name="Google Shape;559;p65"/>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560" name="Google Shape;560;p65"/>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561" name="Google Shape;561;p65"/>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6"/>
          <p:cNvSpPr txBox="1">
            <a:spLocks noGrp="1"/>
          </p:cNvSpPr>
          <p:nvPr>
            <p:ph type="title"/>
          </p:nvPr>
        </p:nvSpPr>
        <p:spPr>
          <a:xfrm>
            <a:off x="275575"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IPS Testing: Cropping</a:t>
            </a:r>
            <a:endParaRPr/>
          </a:p>
        </p:txBody>
      </p:sp>
      <p:sp>
        <p:nvSpPr>
          <p:cNvPr id="567" name="Google Shape;567;p66"/>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21</a:t>
            </a:fld>
            <a:endParaRPr/>
          </a:p>
        </p:txBody>
      </p:sp>
      <p:graphicFrame>
        <p:nvGraphicFramePr>
          <p:cNvPr id="568" name="Google Shape;568;p66"/>
          <p:cNvGraphicFramePr/>
          <p:nvPr/>
        </p:nvGraphicFramePr>
        <p:xfrm>
          <a:off x="311700" y="2644675"/>
          <a:ext cx="8448350" cy="731450"/>
        </p:xfrm>
        <a:graphic>
          <a:graphicData uri="http://schemas.openxmlformats.org/drawingml/2006/table">
            <a:tbl>
              <a:tblPr>
                <a:noFill/>
                <a:tableStyleId>{87970D89-F406-4924-A140-1B12C3A00C16}</a:tableStyleId>
              </a:tblPr>
              <a:tblGrid>
                <a:gridCol w="1144650"/>
                <a:gridCol w="805350"/>
                <a:gridCol w="6498350"/>
              </a:tblGrid>
              <a:tr h="224200">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48500">
                <a:tc>
                  <a:txBody>
                    <a:bodyPr/>
                    <a:lstStyle/>
                    <a:p>
                      <a:pPr marL="0" lvl="0" indent="0" algn="ctr" rtl="0">
                        <a:spcBef>
                          <a:spcPts val="0"/>
                        </a:spcBef>
                        <a:spcAft>
                          <a:spcPts val="0"/>
                        </a:spcAft>
                        <a:buClr>
                          <a:schemeClr val="dk1"/>
                        </a:buClr>
                        <a:buSzPts val="1100"/>
                        <a:buFont typeface="Arial"/>
                        <a:buNone/>
                      </a:pPr>
                      <a:r>
                        <a:rPr lang="en" b="1">
                          <a:solidFill>
                            <a:srgbClr val="72DE87"/>
                          </a:solidFill>
                          <a:latin typeface="EB Garamond"/>
                          <a:ea typeface="EB Garamond"/>
                          <a:cs typeface="EB Garamond"/>
                          <a:sym typeface="EB Garamond"/>
                        </a:rPr>
                        <a:t>Verified</a:t>
                      </a:r>
                      <a:endParaRPr b="1">
                        <a:solidFill>
                          <a:srgbClr val="FFFF00"/>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2.3</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Image processing shall be capable of performing cropping and other simple tasks on data</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
        <p:nvSpPr>
          <p:cNvPr id="569" name="Google Shape;569;p66"/>
          <p:cNvSpPr txBox="1">
            <a:spLocks noGrp="1"/>
          </p:cNvSpPr>
          <p:nvPr>
            <p:ph type="body" idx="1"/>
          </p:nvPr>
        </p:nvSpPr>
        <p:spPr>
          <a:xfrm>
            <a:off x="311700" y="1060588"/>
            <a:ext cx="8149500" cy="13242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b="1" dirty="0">
                <a:latin typeface="EB Garamond"/>
                <a:ea typeface="EB Garamond"/>
                <a:cs typeface="EB Garamond"/>
                <a:sym typeface="EB Garamond"/>
              </a:rPr>
              <a:t>Cropping Test: Verify Requirement 2.3</a:t>
            </a:r>
            <a:endParaRPr sz="1600" b="1" dirty="0">
              <a:latin typeface="EB Garamond"/>
              <a:ea typeface="EB Garamond"/>
              <a:cs typeface="EB Garamond"/>
              <a:sym typeface="EB Garamond"/>
            </a:endParaRPr>
          </a:p>
          <a:p>
            <a:pPr marL="457200" marR="0" lvl="0" indent="-330200" algn="l" rtl="0">
              <a:lnSpc>
                <a:spcPct val="112000"/>
              </a:lnSpc>
              <a:spcBef>
                <a:spcPts val="700"/>
              </a:spcBef>
              <a:spcAft>
                <a:spcPts val="0"/>
              </a:spcAft>
              <a:buSzPts val="1600"/>
              <a:buFont typeface="Arial" panose="020B0604020202020204" pitchFamily="34" charset="0"/>
              <a:buChar char="•"/>
            </a:pPr>
            <a:r>
              <a:rPr lang="en" sz="1600" dirty="0"/>
              <a:t>Current images are cropped with Earth centered in </a:t>
            </a:r>
            <a:r>
              <a:rPr lang="en" sz="1600" dirty="0" smtClean="0"/>
              <a:t>frame</a:t>
            </a:r>
          </a:p>
          <a:p>
            <a:pPr lvl="1" indent="-330200">
              <a:buSzPts val="1600"/>
              <a:buFont typeface="Arial" panose="020B0604020202020204" pitchFamily="34" charset="0"/>
              <a:buChar char="•"/>
            </a:pPr>
            <a:r>
              <a:rPr lang="en" sz="1600" dirty="0" smtClean="0"/>
              <a:t>Square </a:t>
            </a:r>
            <a:r>
              <a:rPr lang="en" sz="1600" dirty="0"/>
              <a:t>image with a buffer equal to 20% of Earth’s radius in frame</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7"/>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22</a:t>
            </a:fld>
            <a:endParaRPr/>
          </a:p>
        </p:txBody>
      </p:sp>
      <p:sp>
        <p:nvSpPr>
          <p:cNvPr id="575" name="Google Shape;575;p67"/>
          <p:cNvSpPr txBox="1"/>
          <p:nvPr/>
        </p:nvSpPr>
        <p:spPr>
          <a:xfrm>
            <a:off x="311700" y="228000"/>
            <a:ext cx="8520600" cy="572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600">
                <a:solidFill>
                  <a:srgbClr val="FEFEFE"/>
                </a:solidFill>
                <a:latin typeface="EB Garamond Medium"/>
                <a:ea typeface="EB Garamond Medium"/>
                <a:cs typeface="EB Garamond Medium"/>
                <a:sym typeface="EB Garamond Medium"/>
              </a:rPr>
              <a:t>Image Processing Testing: Classifier Test</a:t>
            </a:r>
            <a:endParaRPr sz="3600">
              <a:solidFill>
                <a:srgbClr val="FEFEFE"/>
              </a:solidFill>
              <a:latin typeface="EB Garamond Medium"/>
              <a:ea typeface="EB Garamond Medium"/>
              <a:cs typeface="EB Garamond Medium"/>
              <a:sym typeface="EB Garamond Medium"/>
            </a:endParaRPr>
          </a:p>
        </p:txBody>
      </p:sp>
      <p:sp>
        <p:nvSpPr>
          <p:cNvPr id="576" name="Google Shape;576;p67"/>
          <p:cNvSpPr txBox="1"/>
          <p:nvPr/>
        </p:nvSpPr>
        <p:spPr>
          <a:xfrm>
            <a:off x="311700" y="1022350"/>
            <a:ext cx="5241900" cy="2852700"/>
          </a:xfrm>
          <a:prstGeom prst="rect">
            <a:avLst/>
          </a:prstGeom>
          <a:noFill/>
          <a:ln>
            <a:noFill/>
          </a:ln>
        </p:spPr>
        <p:txBody>
          <a:bodyPr spcFirstLastPara="1" wrap="square" lIns="68575" tIns="34275" rIns="68575" bIns="34275" anchor="t" anchorCtr="0">
            <a:noAutofit/>
          </a:bodyPr>
          <a:lstStyle/>
          <a:p>
            <a:pPr marL="0" lvl="0" indent="0" algn="l" rtl="0">
              <a:lnSpc>
                <a:spcPct val="112000"/>
              </a:lnSpc>
              <a:spcBef>
                <a:spcPts val="700"/>
              </a:spcBef>
              <a:spcAft>
                <a:spcPts val="0"/>
              </a:spcAft>
              <a:buNone/>
            </a:pPr>
            <a:r>
              <a:rPr lang="en" sz="1600" b="1" dirty="0">
                <a:solidFill>
                  <a:srgbClr val="FEFEFE"/>
                </a:solidFill>
                <a:latin typeface="EB Garamond"/>
                <a:ea typeface="EB Garamond"/>
                <a:cs typeface="EB Garamond"/>
                <a:sym typeface="EB Garamond"/>
              </a:rPr>
              <a:t>Classifier Test: Verify Requirement 2.1</a:t>
            </a:r>
            <a:endParaRPr sz="1600" b="1" dirty="0">
              <a:solidFill>
                <a:srgbClr val="FEFEFE"/>
              </a:solidFill>
              <a:latin typeface="EB Garamond"/>
              <a:ea typeface="EB Garamond"/>
              <a:cs typeface="EB Garamond"/>
              <a:sym typeface="EB Garamond"/>
            </a:endParaRPr>
          </a:p>
          <a:p>
            <a:pPr marL="457200" lvl="0" indent="-330200" algn="l" rtl="0">
              <a:lnSpc>
                <a:spcPct val="112000"/>
              </a:lnSpc>
              <a:spcBef>
                <a:spcPts val="700"/>
              </a:spcBef>
              <a:spcAft>
                <a:spcPts val="0"/>
              </a:spcAft>
              <a:buClr>
                <a:srgbClr val="FEFEFE"/>
              </a:buClr>
              <a:buSzPts val="1600"/>
              <a:buFont typeface="Arial" panose="020B0604020202020204" pitchFamily="34" charset="0"/>
              <a:buChar char="•"/>
            </a:pPr>
            <a:r>
              <a:rPr lang="en" sz="1600" b="1" u="sng" dirty="0">
                <a:solidFill>
                  <a:srgbClr val="FEFEFE"/>
                </a:solidFill>
                <a:latin typeface="EB Garamond"/>
                <a:ea typeface="EB Garamond"/>
                <a:cs typeface="EB Garamond"/>
                <a:sym typeface="EB Garamond"/>
              </a:rPr>
              <a:t>Purpose:</a:t>
            </a:r>
            <a:r>
              <a:rPr lang="en" sz="1600" b="1" dirty="0">
                <a:solidFill>
                  <a:srgbClr val="FEFEFE"/>
                </a:solidFill>
                <a:latin typeface="EB Garamond"/>
                <a:ea typeface="EB Garamond"/>
                <a:cs typeface="EB Garamond"/>
                <a:sym typeface="EB Garamond"/>
              </a:rPr>
              <a:t> </a:t>
            </a:r>
            <a:r>
              <a:rPr lang="en" sz="1600" dirty="0">
                <a:solidFill>
                  <a:srgbClr val="FEFEFE"/>
                </a:solidFill>
                <a:latin typeface="EB Garamond Medium"/>
                <a:ea typeface="EB Garamond Medium"/>
                <a:cs typeface="EB Garamond Medium"/>
                <a:sym typeface="EB Garamond Medium"/>
              </a:rPr>
              <a:t>Prove classifier can identify a simulated aurora</a:t>
            </a:r>
            <a:endParaRPr sz="1600" dirty="0">
              <a:solidFill>
                <a:srgbClr val="FEFEFE"/>
              </a:solidFill>
              <a:latin typeface="EB Garamond Medium"/>
              <a:ea typeface="EB Garamond Medium"/>
              <a:cs typeface="EB Garamond Medium"/>
              <a:sym typeface="EB Garamond Medium"/>
            </a:endParaRPr>
          </a:p>
          <a:p>
            <a:pPr marL="457200" lvl="0" indent="-330200" algn="l" rtl="0">
              <a:lnSpc>
                <a:spcPct val="112000"/>
              </a:lnSpc>
              <a:spcBef>
                <a:spcPts val="0"/>
              </a:spcBef>
              <a:spcAft>
                <a:spcPts val="0"/>
              </a:spcAft>
              <a:buClr>
                <a:srgbClr val="FEFEFE"/>
              </a:buClr>
              <a:buSzPts val="1600"/>
              <a:buFont typeface="Arial" panose="020B0604020202020204" pitchFamily="34" charset="0"/>
              <a:buChar char="•"/>
            </a:pPr>
            <a:r>
              <a:rPr lang="en" sz="1600" b="1" u="sng" dirty="0">
                <a:solidFill>
                  <a:srgbClr val="FEFEFE"/>
                </a:solidFill>
                <a:latin typeface="EB Garamond"/>
                <a:ea typeface="EB Garamond"/>
                <a:cs typeface="EB Garamond"/>
                <a:sym typeface="EB Garamond"/>
              </a:rPr>
              <a:t>Procedure:</a:t>
            </a:r>
            <a:endParaRPr sz="1600" b="1" u="sng" dirty="0">
              <a:solidFill>
                <a:srgbClr val="FEFEFE"/>
              </a:solidFill>
              <a:latin typeface="EB Garamond"/>
              <a:ea typeface="EB Garamond"/>
              <a:cs typeface="EB Garamond"/>
              <a:sym typeface="EB Garamond"/>
            </a:endParaRPr>
          </a:p>
          <a:p>
            <a:pPr marL="914400" lvl="1" indent="-330200" algn="l" rtl="0">
              <a:lnSpc>
                <a:spcPct val="112000"/>
              </a:lnSpc>
              <a:spcBef>
                <a:spcPts val="0"/>
              </a:spcBef>
              <a:spcAft>
                <a:spcPts val="0"/>
              </a:spcAft>
              <a:buClr>
                <a:srgbClr val="FEFEFE"/>
              </a:buClr>
              <a:buSzPts val="1600"/>
              <a:buFont typeface="Arial" panose="020B0604020202020204" pitchFamily="34" charset="0"/>
              <a:buChar char="•"/>
            </a:pPr>
            <a:r>
              <a:rPr lang="en" sz="1600" dirty="0">
                <a:solidFill>
                  <a:srgbClr val="FEFEFE"/>
                </a:solidFill>
                <a:latin typeface="EB Garamond Medium"/>
                <a:ea typeface="EB Garamond Medium"/>
                <a:cs typeface="EB Garamond Medium"/>
                <a:sym typeface="EB Garamond Medium"/>
              </a:rPr>
              <a:t>Train classifier on UV data from POLAR and IMAGE missions</a:t>
            </a:r>
            <a:endParaRPr sz="1600" dirty="0">
              <a:solidFill>
                <a:srgbClr val="FEFEFE"/>
              </a:solidFill>
              <a:latin typeface="EB Garamond Medium"/>
              <a:ea typeface="EB Garamond Medium"/>
              <a:cs typeface="EB Garamond Medium"/>
              <a:sym typeface="EB Garamond Medium"/>
            </a:endParaRPr>
          </a:p>
          <a:p>
            <a:pPr marL="914400" lvl="1" indent="-330200" algn="l" rtl="0">
              <a:lnSpc>
                <a:spcPct val="112000"/>
              </a:lnSpc>
              <a:spcBef>
                <a:spcPts val="0"/>
              </a:spcBef>
              <a:spcAft>
                <a:spcPts val="0"/>
              </a:spcAft>
              <a:buClr>
                <a:srgbClr val="FEFEFE"/>
              </a:buClr>
              <a:buSzPts val="1600"/>
              <a:buFont typeface="Arial" panose="020B0604020202020204" pitchFamily="34" charset="0"/>
              <a:buChar char="•"/>
            </a:pPr>
            <a:r>
              <a:rPr lang="en" sz="1600" dirty="0">
                <a:solidFill>
                  <a:srgbClr val="FEFEFE"/>
                </a:solidFill>
                <a:latin typeface="EB Garamond Medium"/>
                <a:ea typeface="EB Garamond Medium"/>
                <a:cs typeface="EB Garamond Medium"/>
                <a:sym typeface="EB Garamond Medium"/>
              </a:rPr>
              <a:t>Test classifier on simulated auroral images</a:t>
            </a:r>
            <a:endParaRPr sz="1600" dirty="0">
              <a:solidFill>
                <a:srgbClr val="FEFEFE"/>
              </a:solidFill>
              <a:latin typeface="EB Garamond Medium"/>
              <a:ea typeface="EB Garamond Medium"/>
              <a:cs typeface="EB Garamond Medium"/>
              <a:sym typeface="EB Garamond Medium"/>
            </a:endParaRPr>
          </a:p>
          <a:p>
            <a:pPr marL="457200" lvl="0" indent="-330200" algn="l" rtl="0">
              <a:lnSpc>
                <a:spcPct val="112000"/>
              </a:lnSpc>
              <a:spcBef>
                <a:spcPts val="0"/>
              </a:spcBef>
              <a:spcAft>
                <a:spcPts val="0"/>
              </a:spcAft>
              <a:buClr>
                <a:srgbClr val="FEFEFE"/>
              </a:buClr>
              <a:buSzPts val="1600"/>
              <a:buFont typeface="Arial" panose="020B0604020202020204" pitchFamily="34" charset="0"/>
              <a:buChar char="•"/>
            </a:pPr>
            <a:r>
              <a:rPr lang="en" sz="1600" b="1" u="sng" dirty="0">
                <a:solidFill>
                  <a:srgbClr val="FEFEFE"/>
                </a:solidFill>
                <a:latin typeface="EB Garamond"/>
                <a:ea typeface="EB Garamond"/>
                <a:cs typeface="EB Garamond"/>
                <a:sym typeface="EB Garamond"/>
              </a:rPr>
              <a:t>Expected Results:</a:t>
            </a:r>
            <a:r>
              <a:rPr lang="en" sz="1600" dirty="0">
                <a:solidFill>
                  <a:srgbClr val="FEFEFE"/>
                </a:solidFill>
                <a:latin typeface="EB Garamond Medium"/>
                <a:ea typeface="EB Garamond Medium"/>
                <a:cs typeface="EB Garamond Medium"/>
                <a:sym typeface="EB Garamond Medium"/>
              </a:rPr>
              <a:t> </a:t>
            </a:r>
            <a:endParaRPr sz="1600" dirty="0">
              <a:solidFill>
                <a:srgbClr val="FEFEFE"/>
              </a:solidFill>
              <a:latin typeface="EB Garamond Medium"/>
              <a:ea typeface="EB Garamond Medium"/>
              <a:cs typeface="EB Garamond Medium"/>
              <a:sym typeface="EB Garamond Medium"/>
            </a:endParaRPr>
          </a:p>
          <a:p>
            <a:pPr marL="914400" lvl="1" indent="-330200" algn="l" rtl="0">
              <a:lnSpc>
                <a:spcPct val="112000"/>
              </a:lnSpc>
              <a:spcBef>
                <a:spcPts val="0"/>
              </a:spcBef>
              <a:spcAft>
                <a:spcPts val="0"/>
              </a:spcAft>
              <a:buClr>
                <a:srgbClr val="FEFEFE"/>
              </a:buClr>
              <a:buSzPts val="1600"/>
              <a:buFont typeface="Arial" panose="020B0604020202020204" pitchFamily="34" charset="0"/>
              <a:buChar char="•"/>
            </a:pPr>
            <a:r>
              <a:rPr lang="en" sz="1600" dirty="0">
                <a:solidFill>
                  <a:srgbClr val="FEFEFE"/>
                </a:solidFill>
                <a:latin typeface="EB Garamond Medium"/>
                <a:ea typeface="EB Garamond Medium"/>
                <a:cs typeface="EB Garamond Medium"/>
                <a:sym typeface="EB Garamond Medium"/>
              </a:rPr>
              <a:t>Each image is outputted with a classification</a:t>
            </a:r>
            <a:endParaRPr sz="1600" dirty="0">
              <a:solidFill>
                <a:srgbClr val="FEFEFE"/>
              </a:solidFill>
              <a:latin typeface="EB Garamond Medium"/>
              <a:ea typeface="EB Garamond Medium"/>
              <a:cs typeface="EB Garamond Medium"/>
              <a:sym typeface="EB Garamond Medium"/>
            </a:endParaRPr>
          </a:p>
          <a:p>
            <a:pPr marL="914400" lvl="1" indent="-330200" algn="l" rtl="0">
              <a:lnSpc>
                <a:spcPct val="112000"/>
              </a:lnSpc>
              <a:spcBef>
                <a:spcPts val="0"/>
              </a:spcBef>
              <a:spcAft>
                <a:spcPts val="0"/>
              </a:spcAft>
              <a:buClr>
                <a:srgbClr val="FEFEFE"/>
              </a:buClr>
              <a:buSzPts val="1600"/>
              <a:buFont typeface="Arial" panose="020B0604020202020204" pitchFamily="34" charset="0"/>
              <a:buChar char="•"/>
            </a:pPr>
            <a:r>
              <a:rPr lang="en" sz="1600" dirty="0">
                <a:solidFill>
                  <a:srgbClr val="FEFEFE"/>
                </a:solidFill>
                <a:latin typeface="EB Garamond Medium"/>
                <a:ea typeface="EB Garamond Medium"/>
                <a:cs typeface="EB Garamond Medium"/>
                <a:sym typeface="EB Garamond Medium"/>
              </a:rPr>
              <a:t>&gt;95% of images are classified correctly</a:t>
            </a:r>
            <a:endParaRPr sz="1600" dirty="0">
              <a:solidFill>
                <a:srgbClr val="FEFEFE"/>
              </a:solidFill>
              <a:latin typeface="EB Garamond Medium"/>
              <a:ea typeface="EB Garamond Medium"/>
              <a:cs typeface="EB Garamond Medium"/>
              <a:sym typeface="EB Garamond Medium"/>
            </a:endParaRPr>
          </a:p>
        </p:txBody>
      </p:sp>
      <p:sp>
        <p:nvSpPr>
          <p:cNvPr id="577" name="Google Shape;577;p67"/>
          <p:cNvSpPr txBox="1"/>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sz="900" b="1" i="1">
                <a:solidFill>
                  <a:srgbClr val="455F51"/>
                </a:solidFill>
                <a:latin typeface="Century Schoolbook"/>
                <a:ea typeface="Century Schoolbook"/>
                <a:cs typeface="Century Schoolbook"/>
                <a:sym typeface="Century Schoolbook"/>
              </a:rPr>
              <a:t>22</a:t>
            </a:fld>
            <a:endParaRPr sz="900" b="1" i="1">
              <a:solidFill>
                <a:srgbClr val="455F51"/>
              </a:solidFill>
              <a:latin typeface="Century Schoolbook"/>
              <a:ea typeface="Century Schoolbook"/>
              <a:cs typeface="Century Schoolbook"/>
              <a:sym typeface="Century Schoolbook"/>
            </a:endParaRPr>
          </a:p>
        </p:txBody>
      </p:sp>
      <p:pic>
        <p:nvPicPr>
          <p:cNvPr id="578" name="Google Shape;578;p67"/>
          <p:cNvPicPr preferRelativeResize="0"/>
          <p:nvPr/>
        </p:nvPicPr>
        <p:blipFill>
          <a:blip r:embed="rId3">
            <a:alphaModFix/>
          </a:blip>
          <a:stretch>
            <a:fillRect/>
          </a:stretch>
        </p:blipFill>
        <p:spPr>
          <a:xfrm>
            <a:off x="6188914" y="1022350"/>
            <a:ext cx="2015291" cy="1342528"/>
          </a:xfrm>
          <a:prstGeom prst="rect">
            <a:avLst/>
          </a:prstGeom>
          <a:noFill/>
          <a:ln w="19050" cap="flat" cmpd="sng">
            <a:solidFill>
              <a:srgbClr val="FFFFFF"/>
            </a:solidFill>
            <a:prstDash val="solid"/>
            <a:round/>
            <a:headEnd type="none" w="sm" len="sm"/>
            <a:tailEnd type="none" w="sm" len="sm"/>
          </a:ln>
        </p:spPr>
      </p:pic>
      <p:pic>
        <p:nvPicPr>
          <p:cNvPr id="579" name="Google Shape;579;p67"/>
          <p:cNvPicPr preferRelativeResize="0"/>
          <p:nvPr/>
        </p:nvPicPr>
        <p:blipFill rotWithShape="1">
          <a:blip r:embed="rId4">
            <a:alphaModFix/>
          </a:blip>
          <a:srcRect l="39688" t="52730" r="39914" b="30945"/>
          <a:stretch/>
        </p:blipFill>
        <p:spPr>
          <a:xfrm>
            <a:off x="6188927" y="2635100"/>
            <a:ext cx="1022996" cy="1047974"/>
          </a:xfrm>
          <a:prstGeom prst="rect">
            <a:avLst/>
          </a:prstGeom>
          <a:noFill/>
          <a:ln w="19050" cap="flat" cmpd="sng">
            <a:solidFill>
              <a:srgbClr val="FFFFFF"/>
            </a:solidFill>
            <a:prstDash val="solid"/>
            <a:round/>
            <a:headEnd type="none" w="sm" len="sm"/>
            <a:tailEnd type="none" w="sm" len="sm"/>
          </a:ln>
        </p:spPr>
      </p:pic>
      <p:pic>
        <p:nvPicPr>
          <p:cNvPr id="580" name="Google Shape;580;p67"/>
          <p:cNvPicPr preferRelativeResize="0"/>
          <p:nvPr/>
        </p:nvPicPr>
        <p:blipFill rotWithShape="1">
          <a:blip r:embed="rId5">
            <a:alphaModFix/>
          </a:blip>
          <a:srcRect t="3730" r="67613" b="77344"/>
          <a:stretch/>
        </p:blipFill>
        <p:spPr>
          <a:xfrm>
            <a:off x="7288500" y="2635100"/>
            <a:ext cx="915700" cy="1047976"/>
          </a:xfrm>
          <a:prstGeom prst="rect">
            <a:avLst/>
          </a:prstGeom>
          <a:noFill/>
          <a:ln w="19050" cap="flat" cmpd="sng">
            <a:solidFill>
              <a:srgbClr val="FFFFFF"/>
            </a:solidFill>
            <a:prstDash val="solid"/>
            <a:round/>
            <a:headEnd type="none" w="sm" len="sm"/>
            <a:tailEnd type="none" w="sm" len="sm"/>
          </a:ln>
        </p:spPr>
      </p:pic>
      <p:sp>
        <p:nvSpPr>
          <p:cNvPr id="581" name="Google Shape;581;p67"/>
          <p:cNvSpPr txBox="1"/>
          <p:nvPr/>
        </p:nvSpPr>
        <p:spPr>
          <a:xfrm>
            <a:off x="6156475" y="3644925"/>
            <a:ext cx="2080200" cy="4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EB Garamond Medium"/>
                <a:ea typeface="EB Garamond Medium"/>
                <a:cs typeface="EB Garamond Medium"/>
                <a:sym typeface="EB Garamond Medium"/>
              </a:rPr>
              <a:t>Example of training images used from POLAR (left) and IMAGE (right)</a:t>
            </a:r>
            <a:endParaRPr sz="1000">
              <a:solidFill>
                <a:srgbClr val="FFFFFF"/>
              </a:solidFill>
              <a:latin typeface="EB Garamond Medium"/>
              <a:ea typeface="EB Garamond Medium"/>
              <a:cs typeface="EB Garamond Medium"/>
              <a:sym typeface="EB Garamond Medium"/>
            </a:endParaRPr>
          </a:p>
        </p:txBody>
      </p:sp>
      <p:sp>
        <p:nvSpPr>
          <p:cNvPr id="582" name="Google Shape;582;p67"/>
          <p:cNvSpPr txBox="1"/>
          <p:nvPr/>
        </p:nvSpPr>
        <p:spPr>
          <a:xfrm>
            <a:off x="6124063" y="2299388"/>
            <a:ext cx="2145000" cy="3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EB Garamond Medium"/>
                <a:ea typeface="EB Garamond Medium"/>
                <a:cs typeface="EB Garamond Medium"/>
                <a:sym typeface="EB Garamond Medium"/>
              </a:rPr>
              <a:t>Example test image of simulated aurora</a:t>
            </a:r>
            <a:endParaRPr sz="1000">
              <a:solidFill>
                <a:srgbClr val="FFFFFF"/>
              </a:solidFill>
              <a:latin typeface="EB Garamond Medium"/>
              <a:ea typeface="EB Garamond Medium"/>
              <a:cs typeface="EB Garamond Medium"/>
              <a:sym typeface="EB Garamond Medium"/>
            </a:endParaRPr>
          </a:p>
        </p:txBody>
      </p:sp>
      <p:graphicFrame>
        <p:nvGraphicFramePr>
          <p:cNvPr id="583" name="Google Shape;583;p67"/>
          <p:cNvGraphicFramePr/>
          <p:nvPr/>
        </p:nvGraphicFramePr>
        <p:xfrm>
          <a:off x="188850" y="4279775"/>
          <a:ext cx="8448350" cy="731450"/>
        </p:xfrm>
        <a:graphic>
          <a:graphicData uri="http://schemas.openxmlformats.org/drawingml/2006/table">
            <a:tbl>
              <a:tblPr>
                <a:noFill/>
                <a:tableStyleId>{87970D89-F406-4924-A140-1B12C3A00C16}</a:tableStyleId>
              </a:tblPr>
              <a:tblGrid>
                <a:gridCol w="1144650"/>
                <a:gridCol w="805350"/>
                <a:gridCol w="6498350"/>
              </a:tblGrid>
              <a:tr h="154675">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0">
                <a:tc>
                  <a:txBody>
                    <a:bodyPr/>
                    <a:lstStyle/>
                    <a:p>
                      <a:pPr marL="0" lvl="0" indent="0" algn="ctr" rtl="0">
                        <a:spcBef>
                          <a:spcPts val="0"/>
                        </a:spcBef>
                        <a:spcAft>
                          <a:spcPts val="0"/>
                        </a:spcAft>
                        <a:buNone/>
                      </a:pPr>
                      <a:endParaRPr b="1">
                        <a:solidFill>
                          <a:srgbClr val="FFFF00"/>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2.1</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image processing shall be capable of identifying auroras with an F1 score of 95%</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8"/>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Image Processing Testing: Classifier Test</a:t>
            </a:r>
            <a:endParaRPr/>
          </a:p>
        </p:txBody>
      </p:sp>
      <p:sp>
        <p:nvSpPr>
          <p:cNvPr id="589" name="Google Shape;589;p68"/>
          <p:cNvSpPr txBox="1">
            <a:spLocks noGrp="1"/>
          </p:cNvSpPr>
          <p:nvPr>
            <p:ph type="body" idx="1"/>
          </p:nvPr>
        </p:nvSpPr>
        <p:spPr>
          <a:xfrm>
            <a:off x="259725" y="1030900"/>
            <a:ext cx="4007400" cy="31746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400" b="1" dirty="0">
                <a:latin typeface="EB Garamond"/>
                <a:ea typeface="EB Garamond"/>
                <a:cs typeface="EB Garamond"/>
                <a:sym typeface="EB Garamond"/>
              </a:rPr>
              <a:t>Classifier Test: Verify Requirement 2.1</a:t>
            </a:r>
            <a:endParaRPr sz="1400" b="1" dirty="0">
              <a:latin typeface="EB Garamond"/>
              <a:ea typeface="EB Garamond"/>
              <a:cs typeface="EB Garamond"/>
              <a:sym typeface="EB Garamond"/>
            </a:endParaRPr>
          </a:p>
          <a:p>
            <a:pPr marL="457200" lvl="0" indent="-317500" algn="l" rtl="0">
              <a:spcBef>
                <a:spcPts val="700"/>
              </a:spcBef>
              <a:spcAft>
                <a:spcPts val="0"/>
              </a:spcAft>
              <a:buSzPts val="1400"/>
              <a:buFont typeface="Arial" panose="020B0604020202020204" pitchFamily="34" charset="0"/>
              <a:buChar char="•"/>
            </a:pPr>
            <a:r>
              <a:rPr lang="en" sz="1400" b="1" u="sng" dirty="0">
                <a:latin typeface="EB Garamond"/>
                <a:ea typeface="EB Garamond"/>
                <a:cs typeface="EB Garamond"/>
                <a:sym typeface="EB Garamond"/>
              </a:rPr>
              <a:t>Results:</a:t>
            </a:r>
            <a:r>
              <a:rPr lang="en" sz="1400" dirty="0"/>
              <a:t> Currently identifies auroras with ~90% accuracy </a:t>
            </a:r>
            <a:endParaRPr sz="1400" dirty="0"/>
          </a:p>
          <a:p>
            <a:pPr marL="457200" lvl="0" indent="-317500" algn="l" rtl="0">
              <a:spcBef>
                <a:spcPts val="0"/>
              </a:spcBef>
              <a:spcAft>
                <a:spcPts val="0"/>
              </a:spcAft>
              <a:buSzPts val="1400"/>
              <a:buFont typeface="Arial" panose="020B0604020202020204" pitchFamily="34" charset="0"/>
              <a:buChar char="•"/>
            </a:pPr>
            <a:r>
              <a:rPr lang="en" sz="1400" dirty="0"/>
              <a:t>Possible reasons why classifier is failing</a:t>
            </a:r>
            <a:endParaRPr sz="1400" dirty="0"/>
          </a:p>
          <a:p>
            <a:pPr lvl="1" algn="l" rtl="0">
              <a:spcBef>
                <a:spcPts val="0"/>
              </a:spcBef>
              <a:spcAft>
                <a:spcPts val="0"/>
              </a:spcAft>
              <a:buSzPts val="1400"/>
              <a:buFont typeface="Arial" panose="020B0604020202020204" pitchFamily="34" charset="0"/>
              <a:buChar char="•"/>
            </a:pPr>
            <a:r>
              <a:rPr lang="en" dirty="0"/>
              <a:t>Possible plateau for current training data</a:t>
            </a:r>
            <a:endParaRPr dirty="0"/>
          </a:p>
          <a:p>
            <a:pPr marL="457200" lvl="0" indent="-317500" algn="l" rtl="0">
              <a:spcBef>
                <a:spcPts val="0"/>
              </a:spcBef>
              <a:spcAft>
                <a:spcPts val="0"/>
              </a:spcAft>
              <a:buSzPts val="1400"/>
              <a:buFont typeface="Arial" panose="020B0604020202020204" pitchFamily="34" charset="0"/>
              <a:buChar char="•"/>
            </a:pPr>
            <a:r>
              <a:rPr lang="en" sz="1400" dirty="0"/>
              <a:t>Current mitigation strategies</a:t>
            </a:r>
            <a:endParaRPr sz="1400" dirty="0"/>
          </a:p>
          <a:p>
            <a:pPr lvl="1" algn="l" rtl="0">
              <a:spcBef>
                <a:spcPts val="0"/>
              </a:spcBef>
              <a:spcAft>
                <a:spcPts val="0"/>
              </a:spcAft>
              <a:buSzPts val="1400"/>
              <a:buFont typeface="Arial" panose="020B0604020202020204" pitchFamily="34" charset="0"/>
              <a:buChar char="•"/>
            </a:pPr>
            <a:r>
              <a:rPr lang="en" dirty="0"/>
              <a:t>Train network on more images</a:t>
            </a:r>
            <a:endParaRPr sz="1400" dirty="0"/>
          </a:p>
          <a:p>
            <a:pPr lvl="1" algn="l" rtl="0">
              <a:spcBef>
                <a:spcPts val="0"/>
              </a:spcBef>
              <a:spcAft>
                <a:spcPts val="0"/>
              </a:spcAft>
              <a:buSzPts val="1400"/>
              <a:buFont typeface="Arial" panose="020B0604020202020204" pitchFamily="34" charset="0"/>
              <a:buChar char="•"/>
            </a:pPr>
            <a:r>
              <a:rPr lang="en" dirty="0"/>
              <a:t>Label more images for training</a:t>
            </a:r>
            <a:endParaRPr dirty="0"/>
          </a:p>
          <a:p>
            <a:pPr lvl="1" algn="l" rtl="0">
              <a:spcBef>
                <a:spcPts val="0"/>
              </a:spcBef>
              <a:spcAft>
                <a:spcPts val="0"/>
              </a:spcAft>
              <a:buSzPts val="1400"/>
              <a:buFont typeface="Arial" panose="020B0604020202020204" pitchFamily="34" charset="0"/>
              <a:buChar char="•"/>
            </a:pPr>
            <a:r>
              <a:rPr lang="en" dirty="0"/>
              <a:t>Fine-Tuning of pre-trained neural network</a:t>
            </a:r>
            <a:endParaRPr dirty="0"/>
          </a:p>
          <a:p>
            <a:pPr lvl="1" algn="l" rtl="0">
              <a:spcBef>
                <a:spcPts val="0"/>
              </a:spcBef>
              <a:spcAft>
                <a:spcPts val="0"/>
              </a:spcAft>
              <a:buSzPts val="1400"/>
              <a:buFont typeface="Arial" panose="020B0604020202020204" pitchFamily="34" charset="0"/>
              <a:buChar char="•"/>
            </a:pPr>
            <a:r>
              <a:rPr lang="en" dirty="0"/>
              <a:t>Improve training parameters or processes in another way</a:t>
            </a:r>
            <a:endParaRPr dirty="0"/>
          </a:p>
        </p:txBody>
      </p:sp>
      <p:sp>
        <p:nvSpPr>
          <p:cNvPr id="590" name="Google Shape;590;p6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23</a:t>
            </a:fld>
            <a:endParaRPr/>
          </a:p>
        </p:txBody>
      </p:sp>
      <p:graphicFrame>
        <p:nvGraphicFramePr>
          <p:cNvPr id="591" name="Google Shape;591;p68"/>
          <p:cNvGraphicFramePr/>
          <p:nvPr/>
        </p:nvGraphicFramePr>
        <p:xfrm>
          <a:off x="196225" y="4281675"/>
          <a:ext cx="8448350" cy="731450"/>
        </p:xfrm>
        <a:graphic>
          <a:graphicData uri="http://schemas.openxmlformats.org/drawingml/2006/table">
            <a:tbl>
              <a:tblPr>
                <a:noFill/>
                <a:tableStyleId>{87970D89-F406-4924-A140-1B12C3A00C16}</a:tableStyleId>
              </a:tblPr>
              <a:tblGrid>
                <a:gridCol w="1144650"/>
                <a:gridCol w="805350"/>
                <a:gridCol w="6498350"/>
              </a:tblGrid>
              <a:tr h="246125">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82575">
                <a:tc>
                  <a:txBody>
                    <a:bodyPr/>
                    <a:lstStyle/>
                    <a:p>
                      <a:pPr marL="0" lvl="0" indent="0" algn="ctr" rtl="0">
                        <a:spcBef>
                          <a:spcPts val="0"/>
                        </a:spcBef>
                        <a:spcAft>
                          <a:spcPts val="0"/>
                        </a:spcAft>
                        <a:buNone/>
                      </a:pPr>
                      <a:r>
                        <a:rPr lang="en" b="1">
                          <a:solidFill>
                            <a:srgbClr val="FFFF00"/>
                          </a:solidFill>
                          <a:latin typeface="EB Garamond"/>
                          <a:ea typeface="EB Garamond"/>
                          <a:cs typeface="EB Garamond"/>
                          <a:sym typeface="EB Garamond"/>
                        </a:rPr>
                        <a:t>In progress</a:t>
                      </a:r>
                      <a:endParaRPr b="1">
                        <a:solidFill>
                          <a:srgbClr val="FFFF00"/>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2.1</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image processing shall be capable of identifying auroras with an F1 score of 95%</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pic>
        <p:nvPicPr>
          <p:cNvPr id="592" name="Google Shape;592;p68"/>
          <p:cNvPicPr preferRelativeResize="0"/>
          <p:nvPr/>
        </p:nvPicPr>
        <p:blipFill>
          <a:blip r:embed="rId3">
            <a:alphaModFix/>
          </a:blip>
          <a:stretch>
            <a:fillRect/>
          </a:stretch>
        </p:blipFill>
        <p:spPr>
          <a:xfrm>
            <a:off x="4391008" y="904313"/>
            <a:ext cx="4401568" cy="33011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9"/>
          <p:cNvSpPr txBox="1">
            <a:spLocks noGrp="1"/>
          </p:cNvSpPr>
          <p:nvPr>
            <p:ph type="title"/>
          </p:nvPr>
        </p:nvSpPr>
        <p:spPr>
          <a:xfrm>
            <a:off x="275575"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IPS Testing: Compression</a:t>
            </a:r>
            <a:endParaRPr/>
          </a:p>
        </p:txBody>
      </p:sp>
      <p:sp>
        <p:nvSpPr>
          <p:cNvPr id="598" name="Google Shape;598;p69"/>
          <p:cNvSpPr txBox="1">
            <a:spLocks noGrp="1"/>
          </p:cNvSpPr>
          <p:nvPr>
            <p:ph type="body" idx="1"/>
          </p:nvPr>
        </p:nvSpPr>
        <p:spPr>
          <a:xfrm>
            <a:off x="341400" y="1126400"/>
            <a:ext cx="8149500" cy="10803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b="1">
                <a:latin typeface="EB Garamond"/>
                <a:ea typeface="EB Garamond"/>
                <a:cs typeface="EB Garamond"/>
                <a:sym typeface="EB Garamond"/>
              </a:rPr>
              <a:t>Compression Test: Verify Requirement 2.4</a:t>
            </a:r>
            <a:endParaRPr sz="1600" b="1">
              <a:latin typeface="EB Garamond"/>
              <a:ea typeface="EB Garamond"/>
              <a:cs typeface="EB Garamond"/>
              <a:sym typeface="EB Garamond"/>
            </a:endParaRPr>
          </a:p>
          <a:p>
            <a:pPr marL="457200" marR="0" lvl="0" indent="-330200" algn="l" rtl="0">
              <a:lnSpc>
                <a:spcPct val="112000"/>
              </a:lnSpc>
              <a:spcBef>
                <a:spcPts val="700"/>
              </a:spcBef>
              <a:spcAft>
                <a:spcPts val="0"/>
              </a:spcAft>
              <a:buSzPts val="1600"/>
              <a:buChar char="•"/>
            </a:pPr>
            <a:r>
              <a:rPr lang="en" sz="1600"/>
              <a:t>Current images are compressed by ~20%</a:t>
            </a:r>
            <a:endParaRPr sz="1600"/>
          </a:p>
          <a:p>
            <a:pPr marL="457200" marR="0" lvl="0" indent="-330200" algn="l" rtl="0">
              <a:lnSpc>
                <a:spcPct val="112000"/>
              </a:lnSpc>
              <a:spcBef>
                <a:spcPts val="0"/>
              </a:spcBef>
              <a:spcAft>
                <a:spcPts val="0"/>
              </a:spcAft>
              <a:buSzPts val="1600"/>
              <a:buChar char="•"/>
            </a:pPr>
            <a:r>
              <a:rPr lang="en" sz="1600"/>
              <a:t>Downlink rates are still met with current compression</a:t>
            </a:r>
            <a:endParaRPr sz="1600"/>
          </a:p>
          <a:p>
            <a:pPr marL="1371600" marR="0" lvl="0" indent="0" algn="l" rtl="0">
              <a:lnSpc>
                <a:spcPct val="112000"/>
              </a:lnSpc>
              <a:spcBef>
                <a:spcPts val="700"/>
              </a:spcBef>
              <a:spcAft>
                <a:spcPts val="0"/>
              </a:spcAft>
              <a:buNone/>
            </a:pPr>
            <a:endParaRPr sz="1600"/>
          </a:p>
        </p:txBody>
      </p:sp>
      <p:sp>
        <p:nvSpPr>
          <p:cNvPr id="599" name="Google Shape;599;p6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24</a:t>
            </a:fld>
            <a:endParaRPr/>
          </a:p>
        </p:txBody>
      </p:sp>
      <p:graphicFrame>
        <p:nvGraphicFramePr>
          <p:cNvPr id="600" name="Google Shape;600;p69"/>
          <p:cNvGraphicFramePr/>
          <p:nvPr/>
        </p:nvGraphicFramePr>
        <p:xfrm>
          <a:off x="311700" y="2476900"/>
          <a:ext cx="8448350" cy="944810"/>
        </p:xfrm>
        <a:graphic>
          <a:graphicData uri="http://schemas.openxmlformats.org/drawingml/2006/table">
            <a:tbl>
              <a:tblPr>
                <a:noFill/>
                <a:tableStyleId>{87970D89-F406-4924-A140-1B12C3A00C16}</a:tableStyleId>
              </a:tblPr>
              <a:tblGrid>
                <a:gridCol w="1144650"/>
                <a:gridCol w="805350"/>
                <a:gridCol w="6498350"/>
              </a:tblGrid>
              <a:tr h="244700">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434475">
                <a:tc>
                  <a:txBody>
                    <a:bodyPr/>
                    <a:lstStyle/>
                    <a:p>
                      <a:pPr marL="0" lvl="0" indent="0" algn="ctr" rtl="0">
                        <a:spcBef>
                          <a:spcPts val="0"/>
                        </a:spcBef>
                        <a:spcAft>
                          <a:spcPts val="0"/>
                        </a:spcAft>
                        <a:buNone/>
                      </a:pPr>
                      <a:r>
                        <a:rPr lang="en" b="1">
                          <a:solidFill>
                            <a:srgbClr val="FFFF00"/>
                          </a:solidFill>
                          <a:latin typeface="EB Garamond"/>
                          <a:ea typeface="EB Garamond"/>
                          <a:cs typeface="EB Garamond"/>
                          <a:sym typeface="EB Garamond"/>
                        </a:rPr>
                        <a:t>In progress</a:t>
                      </a:r>
                      <a:endParaRPr b="1">
                        <a:solidFill>
                          <a:srgbClr val="FFFF00"/>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2.4</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In order to minimize downlink rates, compressed data shall be at least 35% smaller than raw data</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0"/>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a:t>
            </a:r>
            <a:endParaRPr/>
          </a:p>
          <a:p>
            <a:pPr marL="0" lvl="0" indent="0" algn="ctr" rtl="0">
              <a:spcBef>
                <a:spcPts val="0"/>
              </a:spcBef>
              <a:spcAft>
                <a:spcPts val="0"/>
              </a:spcAft>
              <a:buNone/>
            </a:pPr>
            <a:r>
              <a:rPr lang="en" i="1"/>
              <a:t>Magnetometer</a:t>
            </a:r>
            <a:endParaRPr i="1"/>
          </a:p>
        </p:txBody>
      </p:sp>
      <p:sp>
        <p:nvSpPr>
          <p:cNvPr id="606" name="Google Shape;606;p70"/>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25</a:t>
            </a:fld>
            <a:endParaRPr/>
          </a:p>
        </p:txBody>
      </p:sp>
      <p:sp>
        <p:nvSpPr>
          <p:cNvPr id="607" name="Google Shape;607;p70">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0"/>
          <p:cNvSpPr/>
          <p:nvPr/>
        </p:nvSpPr>
        <p:spPr>
          <a:xfrm>
            <a:off x="39337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09" name="Google Shape;609;p70"/>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10" name="Google Shape;610;p70"/>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0"/>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612" name="Google Shape;612;p70"/>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613" name="Google Shape;613;p70"/>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614" name="Google Shape;614;p70"/>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15" name="Google Shape;615;p70"/>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616" name="Google Shape;616;p70"/>
          <p:cNvSpPr/>
          <p:nvPr/>
        </p:nvSpPr>
        <p:spPr>
          <a:xfrm>
            <a:off x="508220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17" name="Google Shape;617;p70"/>
          <p:cNvSpPr/>
          <p:nvPr/>
        </p:nvSpPr>
        <p:spPr>
          <a:xfrm>
            <a:off x="62375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18" name="Google Shape;618;p70"/>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619" name="Google Shape;619;p70"/>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620" name="Google Shape;620;p70"/>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21" name="Google Shape;621;p70"/>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1"/>
          <p:cNvSpPr/>
          <p:nvPr/>
        </p:nvSpPr>
        <p:spPr>
          <a:xfrm>
            <a:off x="0" y="4556200"/>
            <a:ext cx="3539400" cy="228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1"/>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Magnetometer Noise vs Bias Examples</a:t>
            </a:r>
            <a:endParaRPr/>
          </a:p>
        </p:txBody>
      </p:sp>
      <p:sp>
        <p:nvSpPr>
          <p:cNvPr id="628" name="Google Shape;628;p71"/>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26</a:t>
            </a:fld>
            <a:endParaRPr/>
          </a:p>
        </p:txBody>
      </p:sp>
      <p:sp>
        <p:nvSpPr>
          <p:cNvPr id="629" name="Google Shape;629;p71"/>
          <p:cNvSpPr txBox="1"/>
          <p:nvPr/>
        </p:nvSpPr>
        <p:spPr>
          <a:xfrm>
            <a:off x="212975" y="4384000"/>
            <a:ext cx="4228500" cy="572700"/>
          </a:xfrm>
          <a:prstGeom prst="rect">
            <a:avLst/>
          </a:prstGeom>
          <a:noFill/>
          <a:ln>
            <a:noFill/>
          </a:ln>
        </p:spPr>
        <p:txBody>
          <a:bodyPr spcFirstLastPara="1" wrap="square" lIns="91425" tIns="91425" rIns="91425" bIns="91425" anchor="b" anchorCtr="0">
            <a:noAutofit/>
          </a:bodyPr>
          <a:lstStyle/>
          <a:p>
            <a:pPr marL="0" lvl="0" indent="0" algn="ctr" rtl="0">
              <a:lnSpc>
                <a:spcPct val="112000"/>
              </a:lnSpc>
              <a:spcBef>
                <a:spcPts val="0"/>
              </a:spcBef>
              <a:spcAft>
                <a:spcPts val="0"/>
              </a:spcAft>
              <a:buClr>
                <a:schemeClr val="dk1"/>
              </a:buClr>
              <a:buSzPts val="1100"/>
              <a:buFont typeface="Arial"/>
              <a:buNone/>
            </a:pPr>
            <a:r>
              <a:rPr lang="en">
                <a:solidFill>
                  <a:srgbClr val="FEFEFE"/>
                </a:solidFill>
                <a:latin typeface="EB Garamond Medium"/>
                <a:ea typeface="EB Garamond Medium"/>
                <a:cs typeface="EB Garamond Medium"/>
                <a:sym typeface="EB Garamond Medium"/>
              </a:rPr>
              <a:t>DR 3.1.1: Magnetometer shall measure noise less than 10 nT peak-to-peak</a:t>
            </a:r>
            <a:endParaRPr sz="1300">
              <a:solidFill>
                <a:srgbClr val="FFFFFF"/>
              </a:solidFill>
              <a:latin typeface="EB Garamond Medium"/>
              <a:ea typeface="EB Garamond Medium"/>
              <a:cs typeface="EB Garamond Medium"/>
              <a:sym typeface="EB Garamond Medium"/>
            </a:endParaRPr>
          </a:p>
        </p:txBody>
      </p:sp>
      <p:pic>
        <p:nvPicPr>
          <p:cNvPr id="630" name="Google Shape;630;p71"/>
          <p:cNvPicPr preferRelativeResize="0"/>
          <p:nvPr/>
        </p:nvPicPr>
        <p:blipFill rotWithShape="1">
          <a:blip r:embed="rId3">
            <a:alphaModFix/>
          </a:blip>
          <a:srcRect/>
          <a:stretch/>
        </p:blipFill>
        <p:spPr>
          <a:xfrm>
            <a:off x="212975" y="1170113"/>
            <a:ext cx="4255900" cy="3191925"/>
          </a:xfrm>
          <a:prstGeom prst="rect">
            <a:avLst/>
          </a:prstGeom>
          <a:noFill/>
          <a:ln>
            <a:noFill/>
          </a:ln>
        </p:spPr>
      </p:pic>
      <p:pic>
        <p:nvPicPr>
          <p:cNvPr id="631" name="Google Shape;631;p71"/>
          <p:cNvPicPr preferRelativeResize="0"/>
          <p:nvPr/>
        </p:nvPicPr>
        <p:blipFill rotWithShape="1">
          <a:blip r:embed="rId4">
            <a:alphaModFix/>
          </a:blip>
          <a:srcRect/>
          <a:stretch/>
        </p:blipFill>
        <p:spPr>
          <a:xfrm>
            <a:off x="4695325" y="1170139"/>
            <a:ext cx="4255900" cy="3191896"/>
          </a:xfrm>
          <a:prstGeom prst="rect">
            <a:avLst/>
          </a:prstGeom>
          <a:noFill/>
          <a:ln>
            <a:noFill/>
          </a:ln>
        </p:spPr>
      </p:pic>
      <p:sp>
        <p:nvSpPr>
          <p:cNvPr id="632" name="Google Shape;632;p71"/>
          <p:cNvSpPr txBox="1"/>
          <p:nvPr/>
        </p:nvSpPr>
        <p:spPr>
          <a:xfrm>
            <a:off x="4709025" y="4361050"/>
            <a:ext cx="4228500" cy="572700"/>
          </a:xfrm>
          <a:prstGeom prst="rect">
            <a:avLst/>
          </a:prstGeom>
          <a:noFill/>
          <a:ln>
            <a:noFill/>
          </a:ln>
        </p:spPr>
        <p:txBody>
          <a:bodyPr spcFirstLastPara="1" wrap="square" lIns="91425" tIns="91425" rIns="91425" bIns="91425" anchor="b" anchorCtr="0">
            <a:noAutofit/>
          </a:bodyPr>
          <a:lstStyle/>
          <a:p>
            <a:pPr marL="0" lvl="0" indent="0" algn="ctr" rtl="0">
              <a:lnSpc>
                <a:spcPct val="112000"/>
              </a:lnSpc>
              <a:spcBef>
                <a:spcPts val="0"/>
              </a:spcBef>
              <a:spcAft>
                <a:spcPts val="0"/>
              </a:spcAft>
              <a:buNone/>
            </a:pPr>
            <a:r>
              <a:rPr lang="en">
                <a:solidFill>
                  <a:srgbClr val="FEFEFE"/>
                </a:solidFill>
                <a:latin typeface="EB Garamond Medium"/>
                <a:ea typeface="EB Garamond Medium"/>
                <a:cs typeface="EB Garamond Medium"/>
                <a:sym typeface="EB Garamond Medium"/>
              </a:rPr>
              <a:t>DR 3.1.2: The magnetic field bias from the spacecraft bus shall not exceed 34000 nT</a:t>
            </a:r>
            <a:endParaRPr sz="1300">
              <a:solidFill>
                <a:srgbClr val="FFFFFF"/>
              </a:solidFill>
              <a:latin typeface="EB Garamond Medium"/>
              <a:ea typeface="EB Garamond Medium"/>
              <a:cs typeface="EB Garamond Medium"/>
              <a:sym typeface="EB Garamond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27</a:t>
            </a:fld>
            <a:endParaRPr/>
          </a:p>
        </p:txBody>
      </p:sp>
      <p:sp>
        <p:nvSpPr>
          <p:cNvPr id="638" name="Google Shape;638;p72"/>
          <p:cNvSpPr txBox="1">
            <a:spLocks noGrp="1"/>
          </p:cNvSpPr>
          <p:nvPr>
            <p:ph type="title"/>
          </p:nvPr>
        </p:nvSpPr>
        <p:spPr>
          <a:xfrm>
            <a:off x="311700" y="18785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600"/>
              <a:t>Magnetometer Testing: Noise Test</a:t>
            </a:r>
            <a:endParaRPr sz="3600"/>
          </a:p>
        </p:txBody>
      </p:sp>
      <p:sp>
        <p:nvSpPr>
          <p:cNvPr id="639" name="Google Shape;639;p72"/>
          <p:cNvSpPr txBox="1">
            <a:spLocks noGrp="1"/>
          </p:cNvSpPr>
          <p:nvPr>
            <p:ph type="body" idx="1"/>
          </p:nvPr>
        </p:nvSpPr>
        <p:spPr>
          <a:xfrm>
            <a:off x="311700" y="790450"/>
            <a:ext cx="4248000" cy="34164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dirty="0"/>
              <a:t>Noise Test: Verify Requirement 3.1.1</a:t>
            </a:r>
            <a:endParaRPr sz="1600" dirty="0"/>
          </a:p>
          <a:p>
            <a:pPr marL="457200" marR="0" lvl="0" indent="-330200" algn="l" rtl="0">
              <a:lnSpc>
                <a:spcPct val="112000"/>
              </a:lnSpc>
              <a:spcBef>
                <a:spcPts val="70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Purpose</a:t>
            </a:r>
            <a:r>
              <a:rPr lang="en" sz="1600" u="sng" dirty="0"/>
              <a:t>:</a:t>
            </a:r>
            <a:r>
              <a:rPr lang="en" sz="1600" b="1" dirty="0">
                <a:latin typeface="EB Garamond"/>
                <a:ea typeface="EB Garamond"/>
                <a:cs typeface="EB Garamond"/>
                <a:sym typeface="EB Garamond"/>
              </a:rPr>
              <a:t> </a:t>
            </a:r>
            <a:r>
              <a:rPr lang="en" sz="1400" dirty="0"/>
              <a:t>To determine a conceptual boom length that will assure noise levels low enough to obtain useful data</a:t>
            </a:r>
            <a:endParaRPr sz="1400" dirty="0"/>
          </a:p>
          <a:p>
            <a:pPr lvl="0" algn="l" rtl="0">
              <a:spcBef>
                <a:spcPts val="0"/>
              </a:spcBef>
              <a:spcAft>
                <a:spcPts val="0"/>
              </a:spcAft>
              <a:buSzPts val="1500"/>
              <a:buFont typeface="Arial" panose="020B0604020202020204" pitchFamily="34" charset="0"/>
              <a:buChar char="•"/>
            </a:pPr>
            <a:r>
              <a:rPr lang="en" sz="1600" b="1" u="sng" dirty="0">
                <a:latin typeface="EB Garamond"/>
                <a:ea typeface="EB Garamond"/>
                <a:cs typeface="EB Garamond"/>
                <a:sym typeface="EB Garamond"/>
              </a:rPr>
              <a:t>Time:</a:t>
            </a:r>
            <a:r>
              <a:rPr lang="en" sz="1600" b="1" dirty="0">
                <a:latin typeface="EB Garamond"/>
                <a:ea typeface="EB Garamond"/>
                <a:cs typeface="EB Garamond"/>
                <a:sym typeface="EB Garamond"/>
              </a:rPr>
              <a:t> </a:t>
            </a:r>
            <a:r>
              <a:rPr lang="en" dirty="0"/>
              <a:t>Week of March 10th</a:t>
            </a:r>
            <a:endParaRPr dirty="0"/>
          </a:p>
          <a:p>
            <a:pPr marL="457200" lvl="0" indent="-330200" algn="l" rtl="0">
              <a:spcBef>
                <a:spcPts val="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Procedure:</a:t>
            </a:r>
            <a:endParaRPr sz="1600" b="1" u="sng" dirty="0">
              <a:latin typeface="EB Garamond"/>
              <a:ea typeface="EB Garamond"/>
              <a:cs typeface="EB Garamond"/>
              <a:sym typeface="EB Garamond"/>
            </a:endParaRPr>
          </a:p>
          <a:p>
            <a:pPr lvl="1" algn="l" rtl="0">
              <a:spcBef>
                <a:spcPts val="0"/>
              </a:spcBef>
              <a:spcAft>
                <a:spcPts val="0"/>
              </a:spcAft>
              <a:buSzPts val="1400"/>
              <a:buFont typeface="Arial" panose="020B0604020202020204" pitchFamily="34" charset="0"/>
              <a:buChar char="•"/>
            </a:pPr>
            <a:r>
              <a:rPr lang="en" sz="1400" dirty="0"/>
              <a:t>Place magnetometer and </a:t>
            </a:r>
            <a:r>
              <a:rPr lang="en" dirty="0"/>
              <a:t>C</a:t>
            </a:r>
            <a:r>
              <a:rPr lang="en" sz="1400" dirty="0"/>
              <a:t>ube</a:t>
            </a:r>
            <a:r>
              <a:rPr lang="en" dirty="0"/>
              <a:t>S</a:t>
            </a:r>
            <a:r>
              <a:rPr lang="en" sz="1400" dirty="0"/>
              <a:t>at inside magnetic shielding and take baseline noise reading</a:t>
            </a:r>
            <a:endParaRPr sz="1400" dirty="0"/>
          </a:p>
          <a:p>
            <a:pPr lvl="1" algn="l" rtl="0">
              <a:spcBef>
                <a:spcPts val="0"/>
              </a:spcBef>
              <a:spcAft>
                <a:spcPts val="0"/>
              </a:spcAft>
              <a:buSzPts val="1400"/>
              <a:buFont typeface="Arial" panose="020B0604020202020204" pitchFamily="34" charset="0"/>
              <a:buChar char="•"/>
            </a:pPr>
            <a:r>
              <a:rPr lang="en" dirty="0"/>
              <a:t>Turn CubeSat on and i</a:t>
            </a:r>
            <a:r>
              <a:rPr lang="en" sz="1400" dirty="0"/>
              <a:t>ncrease</a:t>
            </a:r>
            <a:r>
              <a:rPr lang="en" dirty="0"/>
              <a:t> </a:t>
            </a:r>
            <a:r>
              <a:rPr lang="en" sz="1400" dirty="0"/>
              <a:t>distance from magnetometer until noise reading meets </a:t>
            </a:r>
            <a:r>
              <a:rPr lang="en" dirty="0"/>
              <a:t>r</a:t>
            </a:r>
            <a:r>
              <a:rPr lang="en" sz="1400" dirty="0"/>
              <a:t>equirement</a:t>
            </a:r>
            <a:endParaRPr sz="1400" dirty="0"/>
          </a:p>
          <a:p>
            <a:pPr marL="914400" lvl="0" indent="0" algn="l" rtl="0">
              <a:spcBef>
                <a:spcPts val="700"/>
              </a:spcBef>
              <a:spcAft>
                <a:spcPts val="0"/>
              </a:spcAft>
              <a:buNone/>
            </a:pPr>
            <a:endParaRPr sz="1600" b="1" dirty="0">
              <a:latin typeface="EB Garamond"/>
              <a:ea typeface="EB Garamond"/>
              <a:cs typeface="EB Garamond"/>
              <a:sym typeface="EB Garamond"/>
            </a:endParaRPr>
          </a:p>
        </p:txBody>
      </p:sp>
      <p:sp>
        <p:nvSpPr>
          <p:cNvPr id="640" name="Google Shape;640;p72"/>
          <p:cNvSpPr/>
          <p:nvPr/>
        </p:nvSpPr>
        <p:spPr>
          <a:xfrm>
            <a:off x="4572000" y="1044900"/>
            <a:ext cx="4381200" cy="28698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1" name="Google Shape;641;p72"/>
          <p:cNvPicPr preferRelativeResize="0"/>
          <p:nvPr/>
        </p:nvPicPr>
        <p:blipFill rotWithShape="1">
          <a:blip r:embed="rId3">
            <a:alphaModFix/>
          </a:blip>
          <a:srcRect/>
          <a:stretch/>
        </p:blipFill>
        <p:spPr>
          <a:xfrm>
            <a:off x="4638526" y="1106906"/>
            <a:ext cx="4248124" cy="2745803"/>
          </a:xfrm>
          <a:prstGeom prst="rect">
            <a:avLst/>
          </a:prstGeom>
          <a:noFill/>
          <a:ln>
            <a:noFill/>
          </a:ln>
        </p:spPr>
      </p:pic>
      <p:graphicFrame>
        <p:nvGraphicFramePr>
          <p:cNvPr id="642" name="Google Shape;642;p72"/>
          <p:cNvGraphicFramePr/>
          <p:nvPr/>
        </p:nvGraphicFramePr>
        <p:xfrm>
          <a:off x="268025" y="4236750"/>
          <a:ext cx="8448350" cy="757041"/>
        </p:xfrm>
        <a:graphic>
          <a:graphicData uri="http://schemas.openxmlformats.org/drawingml/2006/table">
            <a:tbl>
              <a:tblPr>
                <a:noFill/>
                <a:tableStyleId>{87970D89-F406-4924-A140-1B12C3A00C16}</a:tableStyleId>
              </a:tblPr>
              <a:tblGrid>
                <a:gridCol w="1144650"/>
                <a:gridCol w="805350"/>
                <a:gridCol w="6498350"/>
              </a:tblGrid>
              <a:tr h="239100">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71675">
                <a:tc>
                  <a:txBody>
                    <a:bodyPr/>
                    <a:lstStyle/>
                    <a:p>
                      <a:pPr marL="0" lvl="0" indent="0" algn="ctr" rtl="0">
                        <a:spcBef>
                          <a:spcPts val="0"/>
                        </a:spcBef>
                        <a:spcAft>
                          <a:spcPts val="0"/>
                        </a:spcAft>
                        <a:buNone/>
                      </a:pPr>
                      <a:endParaRPr b="1">
                        <a:solidFill>
                          <a:srgbClr val="72DE87"/>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3.1.1</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2000"/>
                        </a:lnSpc>
                        <a:spcBef>
                          <a:spcPts val="0"/>
                        </a:spcBef>
                        <a:spcAft>
                          <a:spcPts val="0"/>
                        </a:spcAft>
                        <a:buNone/>
                      </a:pPr>
                      <a:r>
                        <a:rPr lang="en">
                          <a:solidFill>
                            <a:srgbClr val="FEFEFE"/>
                          </a:solidFill>
                          <a:latin typeface="EB Garamond Medium"/>
                          <a:ea typeface="EB Garamond Medium"/>
                          <a:cs typeface="EB Garamond Medium"/>
                          <a:sym typeface="EB Garamond Medium"/>
                        </a:rPr>
                        <a:t>Magnetometer shall measure noise less than 10 nT peak-to-peak</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3"/>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28</a:t>
            </a:fld>
            <a:endParaRPr/>
          </a:p>
        </p:txBody>
      </p:sp>
      <p:sp>
        <p:nvSpPr>
          <p:cNvPr id="648" name="Google Shape;648;p73"/>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600"/>
              <a:t>Magnetometer Testing: Bias Test</a:t>
            </a:r>
            <a:endParaRPr sz="3600"/>
          </a:p>
        </p:txBody>
      </p:sp>
      <p:sp>
        <p:nvSpPr>
          <p:cNvPr id="649" name="Google Shape;649;p73"/>
          <p:cNvSpPr txBox="1">
            <a:spLocks noGrp="1"/>
          </p:cNvSpPr>
          <p:nvPr>
            <p:ph type="body" idx="1"/>
          </p:nvPr>
        </p:nvSpPr>
        <p:spPr>
          <a:xfrm>
            <a:off x="311700" y="800700"/>
            <a:ext cx="4200000" cy="34164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dirty="0"/>
              <a:t>Bias Test: Verify Requirement 3.1.2</a:t>
            </a:r>
            <a:endParaRPr sz="1400" dirty="0"/>
          </a:p>
          <a:p>
            <a:pPr marL="457200" marR="0" lvl="0" indent="-330200" algn="l" rtl="0">
              <a:lnSpc>
                <a:spcPct val="112000"/>
              </a:lnSpc>
              <a:spcBef>
                <a:spcPts val="70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Purpose</a:t>
            </a:r>
            <a:r>
              <a:rPr lang="en" sz="1600" u="sng" dirty="0"/>
              <a:t>:</a:t>
            </a:r>
            <a:r>
              <a:rPr lang="en" sz="1600" dirty="0"/>
              <a:t> </a:t>
            </a:r>
            <a:r>
              <a:rPr lang="en" sz="1400" dirty="0"/>
              <a:t>To ensure that the magnetic bias from the CubeSat does not saturate the magnetometer</a:t>
            </a:r>
            <a:endParaRPr sz="1400" dirty="0"/>
          </a:p>
          <a:p>
            <a:pPr lvl="0" algn="l" rtl="0">
              <a:spcBef>
                <a:spcPts val="0"/>
              </a:spcBef>
              <a:spcAft>
                <a:spcPts val="0"/>
              </a:spcAft>
              <a:buSzPts val="1500"/>
              <a:buFont typeface="Arial" panose="020B0604020202020204" pitchFamily="34" charset="0"/>
              <a:buChar char="•"/>
            </a:pPr>
            <a:r>
              <a:rPr lang="en" sz="1600" b="1" u="sng" dirty="0">
                <a:latin typeface="EB Garamond"/>
                <a:ea typeface="EB Garamond"/>
                <a:cs typeface="EB Garamond"/>
                <a:sym typeface="EB Garamond"/>
              </a:rPr>
              <a:t>Time:</a:t>
            </a:r>
            <a:r>
              <a:rPr lang="en" sz="1600" b="1" dirty="0">
                <a:latin typeface="EB Garamond"/>
                <a:ea typeface="EB Garamond"/>
                <a:cs typeface="EB Garamond"/>
                <a:sym typeface="EB Garamond"/>
              </a:rPr>
              <a:t> </a:t>
            </a:r>
            <a:r>
              <a:rPr lang="en" dirty="0"/>
              <a:t>Week of March 10th</a:t>
            </a:r>
            <a:endParaRPr dirty="0"/>
          </a:p>
          <a:p>
            <a:pPr marL="457200" lvl="0" indent="-330200" algn="l" rtl="0">
              <a:spcBef>
                <a:spcPts val="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Procedure:</a:t>
            </a:r>
            <a:endParaRPr sz="1600" b="1" u="sng" dirty="0">
              <a:latin typeface="EB Garamond"/>
              <a:ea typeface="EB Garamond"/>
              <a:cs typeface="EB Garamond"/>
              <a:sym typeface="EB Garamond"/>
            </a:endParaRPr>
          </a:p>
          <a:p>
            <a:pPr lvl="1" algn="l" rtl="0">
              <a:spcBef>
                <a:spcPts val="0"/>
              </a:spcBef>
              <a:spcAft>
                <a:spcPts val="0"/>
              </a:spcAft>
              <a:buSzPts val="1400"/>
              <a:buFont typeface="Arial" panose="020B0604020202020204" pitchFamily="34" charset="0"/>
              <a:buChar char="•"/>
            </a:pPr>
            <a:r>
              <a:rPr lang="en" sz="1400" dirty="0"/>
              <a:t>Once noise test has been performed and conceptual boom length has been determined:</a:t>
            </a:r>
            <a:endParaRPr sz="1400" dirty="0"/>
          </a:p>
          <a:p>
            <a:pPr marL="1371600" lvl="2" indent="-317500" algn="l" rtl="0">
              <a:spcBef>
                <a:spcPts val="0"/>
              </a:spcBef>
              <a:spcAft>
                <a:spcPts val="0"/>
              </a:spcAft>
              <a:buSzPts val="1400"/>
              <a:buFont typeface="Arial" panose="020B0604020202020204" pitchFamily="34" charset="0"/>
              <a:buChar char="•"/>
            </a:pPr>
            <a:r>
              <a:rPr lang="en" sz="1400" dirty="0"/>
              <a:t>Take bias reading at this distance and confirm it is below 34000 nT</a:t>
            </a:r>
            <a:endParaRPr sz="1600" b="1" dirty="0">
              <a:latin typeface="EB Garamond"/>
              <a:ea typeface="EB Garamond"/>
              <a:cs typeface="EB Garamond"/>
              <a:sym typeface="EB Garamond"/>
            </a:endParaRPr>
          </a:p>
        </p:txBody>
      </p:sp>
      <p:graphicFrame>
        <p:nvGraphicFramePr>
          <p:cNvPr id="650" name="Google Shape;650;p73"/>
          <p:cNvGraphicFramePr/>
          <p:nvPr/>
        </p:nvGraphicFramePr>
        <p:xfrm>
          <a:off x="83975" y="4061150"/>
          <a:ext cx="8694275" cy="1036260"/>
        </p:xfrm>
        <a:graphic>
          <a:graphicData uri="http://schemas.openxmlformats.org/drawingml/2006/table">
            <a:tbl>
              <a:tblPr>
                <a:noFill/>
                <a:tableStyleId>{87970D89-F406-4924-A140-1B12C3A00C16}</a:tableStyleId>
              </a:tblPr>
              <a:tblGrid>
                <a:gridCol w="1178825"/>
                <a:gridCol w="829400"/>
                <a:gridCol w="6686050"/>
              </a:tblGrid>
              <a:tr h="238800">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33900">
                <a:tc>
                  <a:txBody>
                    <a:bodyPr/>
                    <a:lstStyle/>
                    <a:p>
                      <a:pPr marL="0" lvl="0" indent="0" algn="ctr" rtl="0">
                        <a:lnSpc>
                          <a:spcPct val="100000"/>
                        </a:lnSpc>
                        <a:spcBef>
                          <a:spcPts val="0"/>
                        </a:spcBef>
                        <a:spcAft>
                          <a:spcPts val="0"/>
                        </a:spcAft>
                        <a:buNone/>
                      </a:pPr>
                      <a:endParaRPr b="1">
                        <a:solidFill>
                          <a:srgbClr val="72DE87"/>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a:solidFill>
                            <a:schemeClr val="lt1"/>
                          </a:solidFill>
                          <a:latin typeface="EB Garamond Medium"/>
                          <a:ea typeface="EB Garamond Medium"/>
                          <a:cs typeface="EB Garamond Medium"/>
                          <a:sym typeface="EB Garamond Medium"/>
                        </a:rPr>
                        <a:t>3.1.2</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rgbClr val="FEFEFE"/>
                          </a:solidFill>
                          <a:latin typeface="EB Garamond Medium"/>
                          <a:ea typeface="EB Garamond Medium"/>
                          <a:cs typeface="EB Garamond Medium"/>
                          <a:sym typeface="EB Garamond Medium"/>
                        </a:rPr>
                        <a:t>The magnetic field bias from the spacecraft bus shall not exceed 34000 nT at the determined boom length</a:t>
                      </a:r>
                      <a:endParaRPr>
                        <a:solidFill>
                          <a:srgbClr val="FEFEFE"/>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
        <p:nvSpPr>
          <p:cNvPr id="651" name="Google Shape;651;p73"/>
          <p:cNvSpPr/>
          <p:nvPr/>
        </p:nvSpPr>
        <p:spPr>
          <a:xfrm>
            <a:off x="4511700" y="996025"/>
            <a:ext cx="4381200" cy="28698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2" name="Google Shape;652;p73"/>
          <p:cNvPicPr preferRelativeResize="0"/>
          <p:nvPr/>
        </p:nvPicPr>
        <p:blipFill rotWithShape="1">
          <a:blip r:embed="rId3">
            <a:alphaModFix/>
          </a:blip>
          <a:srcRect/>
          <a:stretch/>
        </p:blipFill>
        <p:spPr>
          <a:xfrm>
            <a:off x="4578226" y="1058031"/>
            <a:ext cx="4248124" cy="27458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29</a:t>
            </a:fld>
            <a:endParaRPr/>
          </a:p>
        </p:txBody>
      </p:sp>
      <p:sp>
        <p:nvSpPr>
          <p:cNvPr id="658" name="Google Shape;658;p74"/>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600"/>
              <a:t>Preliminary Bias Test</a:t>
            </a:r>
            <a:endParaRPr sz="3600"/>
          </a:p>
        </p:txBody>
      </p:sp>
      <p:sp>
        <p:nvSpPr>
          <p:cNvPr id="659" name="Google Shape;659;p74"/>
          <p:cNvSpPr txBox="1">
            <a:spLocks noGrp="1"/>
          </p:cNvSpPr>
          <p:nvPr>
            <p:ph type="body" idx="1"/>
          </p:nvPr>
        </p:nvSpPr>
        <p:spPr>
          <a:xfrm>
            <a:off x="311700" y="800700"/>
            <a:ext cx="4200000" cy="34164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800" dirty="0"/>
              <a:t>Preliminary bias test performed outside of Magnetic Shielding</a:t>
            </a:r>
            <a:endParaRPr sz="1800" dirty="0"/>
          </a:p>
          <a:p>
            <a:pPr marL="457200" lvl="0" indent="-342900" algn="l" rtl="0">
              <a:spcBef>
                <a:spcPts val="700"/>
              </a:spcBef>
              <a:spcAft>
                <a:spcPts val="0"/>
              </a:spcAft>
              <a:buSzPts val="1800"/>
              <a:buFont typeface="Arial" panose="020B0604020202020204" pitchFamily="34" charset="0"/>
              <a:buChar char="•"/>
            </a:pPr>
            <a:r>
              <a:rPr lang="en" sz="1600" b="1" u="sng" dirty="0">
                <a:latin typeface="EB Garamond"/>
                <a:ea typeface="EB Garamond"/>
                <a:cs typeface="EB Garamond"/>
                <a:sym typeface="EB Garamond"/>
              </a:rPr>
              <a:t>Purpose</a:t>
            </a:r>
            <a:r>
              <a:rPr lang="en" sz="1600" u="sng" dirty="0"/>
              <a:t>:</a:t>
            </a:r>
            <a:r>
              <a:rPr lang="en" sz="1600" dirty="0"/>
              <a:t> Ensure main test goes smoothly and begin to analyze results</a:t>
            </a:r>
            <a:endParaRPr sz="1600" dirty="0"/>
          </a:p>
          <a:p>
            <a:pPr marL="457200" lvl="0" indent="-342900" algn="l" rtl="0">
              <a:spcBef>
                <a:spcPts val="0"/>
              </a:spcBef>
              <a:spcAft>
                <a:spcPts val="0"/>
              </a:spcAft>
              <a:buSzPts val="1800"/>
              <a:buFont typeface="Arial" panose="020B0604020202020204" pitchFamily="34" charset="0"/>
              <a:buChar char="•"/>
            </a:pPr>
            <a:r>
              <a:rPr lang="en" sz="1600" b="1" u="sng" dirty="0">
                <a:latin typeface="EB Garamond"/>
                <a:ea typeface="EB Garamond"/>
                <a:cs typeface="EB Garamond"/>
                <a:sym typeface="EB Garamond"/>
              </a:rPr>
              <a:t>Procedure:</a:t>
            </a:r>
            <a:endParaRPr sz="1600" b="1" u="sng" dirty="0">
              <a:latin typeface="EB Garamond"/>
              <a:ea typeface="EB Garamond"/>
              <a:cs typeface="EB Garamond"/>
              <a:sym typeface="EB Garamond"/>
            </a:endParaRPr>
          </a:p>
          <a:p>
            <a:pPr marL="914400" marR="0" lvl="1" indent="-342900" algn="l" rtl="0">
              <a:lnSpc>
                <a:spcPct val="112000"/>
              </a:lnSpc>
              <a:spcBef>
                <a:spcPts val="0"/>
              </a:spcBef>
              <a:spcAft>
                <a:spcPts val="0"/>
              </a:spcAft>
              <a:buClr>
                <a:srgbClr val="FEFEFE"/>
              </a:buClr>
              <a:buSzPts val="1800"/>
              <a:buFont typeface="Arial" panose="020B0604020202020204" pitchFamily="34" charset="0"/>
              <a:buChar char="•"/>
            </a:pPr>
            <a:r>
              <a:rPr lang="en" sz="1600" dirty="0"/>
              <a:t>Measure magnetic field and vary the distance of the CubeSat bus from the magnetometer while </a:t>
            </a:r>
            <a:r>
              <a:rPr lang="en" sz="1600" dirty="0" smtClean="0"/>
              <a:t>powered</a:t>
            </a:r>
            <a:endParaRPr sz="1600" b="1" dirty="0">
              <a:latin typeface="EB Garamond"/>
              <a:ea typeface="EB Garamond"/>
              <a:cs typeface="EB Garamond"/>
              <a:sym typeface="EB Garamond"/>
            </a:endParaRPr>
          </a:p>
        </p:txBody>
      </p:sp>
      <p:graphicFrame>
        <p:nvGraphicFramePr>
          <p:cNvPr id="660" name="Google Shape;660;p74"/>
          <p:cNvGraphicFramePr/>
          <p:nvPr/>
        </p:nvGraphicFramePr>
        <p:xfrm>
          <a:off x="83975" y="4061150"/>
          <a:ext cx="8694275" cy="1036260"/>
        </p:xfrm>
        <a:graphic>
          <a:graphicData uri="http://schemas.openxmlformats.org/drawingml/2006/table">
            <a:tbl>
              <a:tblPr>
                <a:noFill/>
                <a:tableStyleId>{87970D89-F406-4924-A140-1B12C3A00C16}</a:tableStyleId>
              </a:tblPr>
              <a:tblGrid>
                <a:gridCol w="1178825"/>
                <a:gridCol w="829400"/>
                <a:gridCol w="6686050"/>
              </a:tblGrid>
              <a:tr h="238800">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33900">
                <a:tc>
                  <a:txBody>
                    <a:bodyPr/>
                    <a:lstStyle/>
                    <a:p>
                      <a:pPr marL="0" lvl="0" indent="0" algn="ctr" rtl="0">
                        <a:lnSpc>
                          <a:spcPct val="100000"/>
                        </a:lnSpc>
                        <a:spcBef>
                          <a:spcPts val="0"/>
                        </a:spcBef>
                        <a:spcAft>
                          <a:spcPts val="0"/>
                        </a:spcAft>
                        <a:buNone/>
                      </a:pPr>
                      <a:endParaRPr b="1">
                        <a:solidFill>
                          <a:srgbClr val="72DE87"/>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a:solidFill>
                            <a:schemeClr val="lt1"/>
                          </a:solidFill>
                          <a:latin typeface="EB Garamond Medium"/>
                          <a:ea typeface="EB Garamond Medium"/>
                          <a:cs typeface="EB Garamond Medium"/>
                          <a:sym typeface="EB Garamond Medium"/>
                        </a:rPr>
                        <a:t>3.1.2</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rgbClr val="FEFEFE"/>
                          </a:solidFill>
                          <a:latin typeface="EB Garamond Medium"/>
                          <a:ea typeface="EB Garamond Medium"/>
                          <a:cs typeface="EB Garamond Medium"/>
                          <a:sym typeface="EB Garamond Medium"/>
                        </a:rPr>
                        <a:t>The magnetic field bias from the spacecraft bus shall not exceed 34000 nT at the determined boom length</a:t>
                      </a:r>
                      <a:endParaRPr>
                        <a:solidFill>
                          <a:srgbClr val="FEFEFE"/>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pic>
        <p:nvPicPr>
          <p:cNvPr id="661" name="Google Shape;661;p74"/>
          <p:cNvPicPr preferRelativeResize="0"/>
          <p:nvPr/>
        </p:nvPicPr>
        <p:blipFill>
          <a:blip r:embed="rId3">
            <a:alphaModFix/>
          </a:blip>
          <a:stretch>
            <a:fillRect/>
          </a:stretch>
        </p:blipFill>
        <p:spPr>
          <a:xfrm>
            <a:off x="4917675" y="928150"/>
            <a:ext cx="3495949" cy="300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None/>
            </a:pPr>
            <a:r>
              <a:rPr lang="en"/>
              <a:t>Project Statement</a:t>
            </a:r>
            <a:endParaRPr/>
          </a:p>
        </p:txBody>
      </p:sp>
      <p:sp>
        <p:nvSpPr>
          <p:cNvPr id="331" name="Google Shape;331;p48"/>
          <p:cNvSpPr txBox="1">
            <a:spLocks noGrp="1"/>
          </p:cNvSpPr>
          <p:nvPr>
            <p:ph type="body" idx="1"/>
          </p:nvPr>
        </p:nvSpPr>
        <p:spPr>
          <a:xfrm>
            <a:off x="1359075" y="1682425"/>
            <a:ext cx="6813000" cy="22764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just" rtl="0">
              <a:lnSpc>
                <a:spcPct val="150000"/>
              </a:lnSpc>
              <a:spcBef>
                <a:spcPts val="0"/>
              </a:spcBef>
              <a:spcAft>
                <a:spcPts val="0"/>
              </a:spcAft>
              <a:buNone/>
            </a:pPr>
            <a:r>
              <a:rPr lang="en" sz="2000">
                <a:solidFill>
                  <a:srgbClr val="FFFFFF"/>
                </a:solidFill>
              </a:rPr>
              <a:t>The HEPCATS project will collaborate with DigitalGlobe and the CU Space Weather Center to design and implement a prototype of a 6U CubeSat capable of capturing, identifying, and filtering images of the auroras as well as collecting magnetic field data and downlinking the deliverables to a simulated ground station.</a:t>
            </a:r>
            <a:endParaRPr sz="2000">
              <a:solidFill>
                <a:srgbClr val="FFFFFF"/>
              </a:solidFill>
            </a:endParaRPr>
          </a:p>
          <a:p>
            <a:pPr marL="457200" lvl="0" indent="0" algn="l" rtl="0">
              <a:lnSpc>
                <a:spcPct val="100000"/>
              </a:lnSpc>
              <a:spcBef>
                <a:spcPts val="0"/>
              </a:spcBef>
              <a:spcAft>
                <a:spcPts val="0"/>
              </a:spcAft>
              <a:buNone/>
            </a:pPr>
            <a:endParaRPr sz="1800">
              <a:solidFill>
                <a:srgbClr val="FFFFFF"/>
              </a:solidFill>
            </a:endParaRPr>
          </a:p>
        </p:txBody>
      </p:sp>
      <p:sp>
        <p:nvSpPr>
          <p:cNvPr id="332" name="Google Shape;332;p4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a:t>
            </a:fld>
            <a:endParaRPr/>
          </a:p>
        </p:txBody>
      </p:sp>
      <p:sp>
        <p:nvSpPr>
          <p:cNvPr id="333" name="Google Shape;333;p48">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5"/>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30</a:t>
            </a:fld>
            <a:endParaRPr/>
          </a:p>
        </p:txBody>
      </p:sp>
      <p:sp>
        <p:nvSpPr>
          <p:cNvPr id="667" name="Google Shape;667;p75"/>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Preliminary</a:t>
            </a:r>
            <a:r>
              <a:rPr lang="en" sz="3600"/>
              <a:t> Bias Test Results</a:t>
            </a:r>
            <a:endParaRPr sz="3600"/>
          </a:p>
        </p:txBody>
      </p:sp>
      <p:pic>
        <p:nvPicPr>
          <p:cNvPr id="668" name="Google Shape;668;p75"/>
          <p:cNvPicPr preferRelativeResize="0"/>
          <p:nvPr/>
        </p:nvPicPr>
        <p:blipFill rotWithShape="1">
          <a:blip r:embed="rId3">
            <a:alphaModFix/>
          </a:blip>
          <a:srcRect l="4568" r="6542"/>
          <a:stretch/>
        </p:blipFill>
        <p:spPr>
          <a:xfrm>
            <a:off x="932712" y="800700"/>
            <a:ext cx="7278576" cy="42053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6"/>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a:t>
            </a:r>
            <a:endParaRPr/>
          </a:p>
          <a:p>
            <a:pPr marL="0" lvl="0" indent="0" algn="ctr" rtl="0">
              <a:spcBef>
                <a:spcPts val="0"/>
              </a:spcBef>
              <a:spcAft>
                <a:spcPts val="0"/>
              </a:spcAft>
              <a:buNone/>
            </a:pPr>
            <a:r>
              <a:rPr lang="en" i="1"/>
              <a:t>System Testing</a:t>
            </a:r>
            <a:endParaRPr i="1"/>
          </a:p>
        </p:txBody>
      </p:sp>
      <p:sp>
        <p:nvSpPr>
          <p:cNvPr id="674" name="Google Shape;674;p76"/>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31</a:t>
            </a:fld>
            <a:endParaRPr/>
          </a:p>
        </p:txBody>
      </p:sp>
      <p:sp>
        <p:nvSpPr>
          <p:cNvPr id="675" name="Google Shape;675;p76">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6"/>
          <p:cNvSpPr/>
          <p:nvPr/>
        </p:nvSpPr>
        <p:spPr>
          <a:xfrm>
            <a:off x="39337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77" name="Google Shape;677;p76"/>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78" name="Google Shape;678;p76"/>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6"/>
          <p:cNvSpPr txBox="1"/>
          <p:nvPr/>
        </p:nvSpPr>
        <p:spPr>
          <a:xfrm>
            <a:off x="454450" y="4726815"/>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EB Garamond Medium"/>
                <a:ea typeface="EB Garamond Medium"/>
                <a:cs typeface="EB Garamond Medium"/>
                <a:sym typeface="EB Garamond Medium"/>
              </a:rPr>
              <a:t>Project Overview</a:t>
            </a:r>
            <a:endParaRPr sz="1100" dirty="0">
              <a:latin typeface="EB Garamond Medium"/>
              <a:ea typeface="EB Garamond Medium"/>
              <a:cs typeface="EB Garamond Medium"/>
              <a:sym typeface="EB Garamond Medium"/>
            </a:endParaRPr>
          </a:p>
        </p:txBody>
      </p:sp>
      <p:sp>
        <p:nvSpPr>
          <p:cNvPr id="680" name="Google Shape;680;p76"/>
          <p:cNvSpPr txBox="1"/>
          <p:nvPr/>
        </p:nvSpPr>
        <p:spPr>
          <a:xfrm>
            <a:off x="1704800"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681" name="Google Shape;681;p76"/>
          <p:cNvSpPr txBox="1"/>
          <p:nvPr/>
        </p:nvSpPr>
        <p:spPr>
          <a:xfrm>
            <a:off x="3956463" y="4726815"/>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682" name="Google Shape;682;p76"/>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83" name="Google Shape;683;p76"/>
          <p:cNvSpPr txBox="1"/>
          <p:nvPr/>
        </p:nvSpPr>
        <p:spPr>
          <a:xfrm>
            <a:off x="2845975" y="4726815"/>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684" name="Google Shape;684;p76"/>
          <p:cNvSpPr/>
          <p:nvPr/>
        </p:nvSpPr>
        <p:spPr>
          <a:xfrm>
            <a:off x="50822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85" name="Google Shape;685;p76"/>
          <p:cNvSpPr/>
          <p:nvPr/>
        </p:nvSpPr>
        <p:spPr>
          <a:xfrm>
            <a:off x="623755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86" name="Google Shape;686;p76"/>
          <p:cNvSpPr txBox="1"/>
          <p:nvPr/>
        </p:nvSpPr>
        <p:spPr>
          <a:xfrm>
            <a:off x="5133800" y="4726815"/>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687" name="Google Shape;687;p76"/>
          <p:cNvSpPr txBox="1"/>
          <p:nvPr/>
        </p:nvSpPr>
        <p:spPr>
          <a:xfrm>
            <a:off x="6342475"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688" name="Google Shape;688;p76"/>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89" name="Google Shape;689;p76"/>
          <p:cNvSpPr txBox="1"/>
          <p:nvPr/>
        </p:nvSpPr>
        <p:spPr>
          <a:xfrm>
            <a:off x="7497575"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EB Garamond Medium"/>
                <a:ea typeface="EB Garamond Medium"/>
                <a:cs typeface="EB Garamond Medium"/>
                <a:sym typeface="EB Garamond Medium"/>
              </a:rPr>
              <a:t>Budget &amp; Safety</a:t>
            </a:r>
            <a:endParaRPr sz="1100" dirty="0">
              <a:latin typeface="EB Garamond Medium"/>
              <a:ea typeface="EB Garamond Medium"/>
              <a:cs typeface="EB Garamond Medium"/>
              <a:sym typeface="EB Garamond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7"/>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32</a:t>
            </a:fld>
            <a:endParaRPr/>
          </a:p>
        </p:txBody>
      </p:sp>
      <p:sp>
        <p:nvSpPr>
          <p:cNvPr id="695" name="Google Shape;695;p77"/>
          <p:cNvSpPr txBox="1"/>
          <p:nvPr/>
        </p:nvSpPr>
        <p:spPr>
          <a:xfrm>
            <a:off x="311700" y="283575"/>
            <a:ext cx="8404800" cy="572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600">
                <a:solidFill>
                  <a:srgbClr val="FEFEFE"/>
                </a:solidFill>
                <a:latin typeface="EB Garamond Medium"/>
                <a:ea typeface="EB Garamond Medium"/>
                <a:cs typeface="EB Garamond Medium"/>
                <a:sym typeface="EB Garamond Medium"/>
              </a:rPr>
              <a:t>“Orbit in the Life” Simulations:</a:t>
            </a:r>
            <a:endParaRPr sz="3600">
              <a:solidFill>
                <a:srgbClr val="FEFEFE"/>
              </a:solidFill>
              <a:latin typeface="EB Garamond Medium"/>
              <a:ea typeface="EB Garamond Medium"/>
              <a:cs typeface="EB Garamond Medium"/>
              <a:sym typeface="EB Garamond Medium"/>
            </a:endParaRPr>
          </a:p>
          <a:p>
            <a:pPr marL="0" lvl="0" indent="0" algn="l" rtl="0">
              <a:lnSpc>
                <a:spcPct val="90000"/>
              </a:lnSpc>
              <a:spcBef>
                <a:spcPts val="0"/>
              </a:spcBef>
              <a:spcAft>
                <a:spcPts val="0"/>
              </a:spcAft>
              <a:buNone/>
            </a:pPr>
            <a:endParaRPr sz="3000">
              <a:solidFill>
                <a:srgbClr val="FEFEFE"/>
              </a:solidFill>
              <a:latin typeface="EB Garamond Medium"/>
              <a:ea typeface="EB Garamond Medium"/>
              <a:cs typeface="EB Garamond Medium"/>
              <a:sym typeface="EB Garamond Medium"/>
            </a:endParaRPr>
          </a:p>
        </p:txBody>
      </p:sp>
      <p:sp>
        <p:nvSpPr>
          <p:cNvPr id="696" name="Google Shape;696;p77"/>
          <p:cNvSpPr txBox="1"/>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sz="900" b="1" i="1">
                <a:solidFill>
                  <a:srgbClr val="455F51"/>
                </a:solidFill>
                <a:latin typeface="Century Schoolbook"/>
                <a:ea typeface="Century Schoolbook"/>
                <a:cs typeface="Century Schoolbook"/>
                <a:sym typeface="Century Schoolbook"/>
              </a:rPr>
              <a:t>32</a:t>
            </a:fld>
            <a:endParaRPr sz="900" b="1" i="1">
              <a:solidFill>
                <a:srgbClr val="455F51"/>
              </a:solidFill>
              <a:latin typeface="Century Schoolbook"/>
              <a:ea typeface="Century Schoolbook"/>
              <a:cs typeface="Century Schoolbook"/>
              <a:sym typeface="Century Schoolbook"/>
            </a:endParaRPr>
          </a:p>
        </p:txBody>
      </p:sp>
      <p:graphicFrame>
        <p:nvGraphicFramePr>
          <p:cNvPr id="697" name="Google Shape;697;p77"/>
          <p:cNvGraphicFramePr/>
          <p:nvPr/>
        </p:nvGraphicFramePr>
        <p:xfrm>
          <a:off x="305713" y="1608580"/>
          <a:ext cx="8416750" cy="3252970"/>
        </p:xfrm>
        <a:graphic>
          <a:graphicData uri="http://schemas.openxmlformats.org/drawingml/2006/table">
            <a:tbl>
              <a:tblPr>
                <a:noFill/>
                <a:tableStyleId>{87970D89-F406-4924-A140-1B12C3A00C16}</a:tableStyleId>
              </a:tblPr>
              <a:tblGrid>
                <a:gridCol w="1299625"/>
                <a:gridCol w="538875"/>
                <a:gridCol w="6578250"/>
              </a:tblGrid>
              <a:tr h="304375">
                <a:tc>
                  <a:txBody>
                    <a:bodyPr/>
                    <a:lstStyle/>
                    <a:p>
                      <a:pPr marL="0" lvl="0" indent="0" algn="ctr" rtl="0">
                        <a:lnSpc>
                          <a:spcPct val="100000"/>
                        </a:lnSpc>
                        <a:spcBef>
                          <a:spcPts val="0"/>
                        </a:spcBef>
                        <a:spcAft>
                          <a:spcPts val="0"/>
                        </a:spcAft>
                        <a:buNone/>
                      </a:pPr>
                      <a:r>
                        <a:rPr lang="en" b="1">
                          <a:latin typeface="EB Garamond"/>
                          <a:ea typeface="EB Garamond"/>
                          <a:cs typeface="EB Garamond"/>
                          <a:sym typeface="EB Garamond"/>
                        </a:rPr>
                        <a:t>Verified</a:t>
                      </a:r>
                      <a:endParaRPr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b="1">
                          <a:latin typeface="EB Garamond"/>
                          <a:ea typeface="EB Garamond"/>
                          <a:cs typeface="EB Garamond"/>
                          <a:sym typeface="EB Garamond"/>
                        </a:rPr>
                        <a:t>FR</a:t>
                      </a:r>
                      <a:endParaRPr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lnSpc>
                          <a:spcPct val="100000"/>
                        </a:lnSpc>
                        <a:spcBef>
                          <a:spcPts val="0"/>
                        </a:spcBef>
                        <a:spcAft>
                          <a:spcPts val="0"/>
                        </a:spcAft>
                        <a:buNone/>
                      </a:pPr>
                      <a:r>
                        <a:rPr lang="en" b="1">
                          <a:latin typeface="EB Garamond"/>
                          <a:ea typeface="EB Garamond"/>
                          <a:cs typeface="EB Garamond"/>
                          <a:sym typeface="EB Garamond"/>
                        </a:rPr>
                        <a:t>Requirement</a:t>
                      </a:r>
                      <a:endParaRPr b="1">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307325">
                <a:tc>
                  <a:txBody>
                    <a:bodyPr/>
                    <a:lstStyle/>
                    <a:p>
                      <a:pPr marL="0" lvl="0" indent="0" algn="ctr" rtl="0">
                        <a:spcBef>
                          <a:spcPts val="0"/>
                        </a:spcBef>
                        <a:spcAft>
                          <a:spcPts val="0"/>
                        </a:spcAft>
                        <a:buClr>
                          <a:schemeClr val="dk1"/>
                        </a:buClr>
                        <a:buSzPts val="1100"/>
                        <a:buFont typeface="Arial"/>
                        <a:buNone/>
                      </a:pPr>
                      <a:r>
                        <a:rPr lang="en" sz="1200" b="1">
                          <a:solidFill>
                            <a:srgbClr val="72DE87"/>
                          </a:solidFill>
                          <a:latin typeface="EB Garamond"/>
                          <a:ea typeface="EB Garamond"/>
                          <a:cs typeface="EB Garamond"/>
                          <a:sym typeface="EB Garamond"/>
                        </a:rPr>
                        <a:t>Ready for OITL</a:t>
                      </a:r>
                      <a:endParaRPr sz="1200">
                        <a:solidFill>
                          <a:srgbClr val="FFFFFF"/>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1.0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imaging subsystem shall be capable of taking images of a simulated Aurora Borealis.</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422600">
                <a:tc>
                  <a:txBody>
                    <a:bodyPr/>
                    <a:lstStyle/>
                    <a:p>
                      <a:pPr marL="0" lvl="0" indent="0" algn="ctr" rtl="0">
                        <a:lnSpc>
                          <a:spcPct val="100000"/>
                        </a:lnSpc>
                        <a:spcBef>
                          <a:spcPts val="0"/>
                        </a:spcBef>
                        <a:spcAft>
                          <a:spcPts val="0"/>
                        </a:spcAft>
                        <a:buNone/>
                      </a:pPr>
                      <a:r>
                        <a:rPr lang="en" sz="1200" b="1">
                          <a:solidFill>
                            <a:srgbClr val="FFFF00"/>
                          </a:solidFill>
                          <a:latin typeface="EB Garamond"/>
                          <a:ea typeface="EB Garamond"/>
                          <a:cs typeface="EB Garamond"/>
                          <a:sym typeface="EB Garamond"/>
                        </a:rPr>
                        <a:t>In progress</a:t>
                      </a:r>
                      <a:endParaRPr sz="1200" b="1">
                        <a:solidFill>
                          <a:srgbClr val="FFFF00"/>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2.0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on-board Image Processing Software shall convert raw imagery into image data that is capable of being sent to the Simulated Ground Station.</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422600">
                <a:tc>
                  <a:txBody>
                    <a:bodyPr/>
                    <a:lstStyle/>
                    <a:p>
                      <a:pPr marL="0" lvl="0" indent="0" algn="ctr" rtl="0">
                        <a:spcBef>
                          <a:spcPts val="0"/>
                        </a:spcBef>
                        <a:spcAft>
                          <a:spcPts val="0"/>
                        </a:spcAft>
                        <a:buClr>
                          <a:schemeClr val="dk1"/>
                        </a:buClr>
                        <a:buSzPts val="1100"/>
                        <a:buFont typeface="Arial"/>
                        <a:buNone/>
                      </a:pPr>
                      <a:r>
                        <a:rPr lang="en" sz="1200" b="1">
                          <a:solidFill>
                            <a:srgbClr val="72DE87"/>
                          </a:solidFill>
                          <a:latin typeface="EB Garamond"/>
                          <a:ea typeface="EB Garamond"/>
                          <a:cs typeface="EB Garamond"/>
                          <a:sym typeface="EB Garamond"/>
                        </a:rPr>
                        <a:t>Ready for OITL</a:t>
                      </a:r>
                      <a:endParaRPr sz="1200">
                        <a:solidFill>
                          <a:srgbClr val="FFFFFF"/>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3.0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magnetometer system shall be capable of measuring a magnetic field</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422600">
                <a:tc>
                  <a:txBody>
                    <a:bodyPr/>
                    <a:lstStyle/>
                    <a:p>
                      <a:pPr marL="0" lvl="0" indent="0" algn="ctr" rtl="0">
                        <a:spcBef>
                          <a:spcPts val="0"/>
                        </a:spcBef>
                        <a:spcAft>
                          <a:spcPts val="0"/>
                        </a:spcAft>
                        <a:buNone/>
                      </a:pPr>
                      <a:r>
                        <a:rPr lang="en" sz="1200" b="1">
                          <a:solidFill>
                            <a:srgbClr val="72DE87"/>
                          </a:solidFill>
                          <a:latin typeface="EB Garamond"/>
                          <a:ea typeface="EB Garamond"/>
                          <a:cs typeface="EB Garamond"/>
                          <a:sym typeface="EB Garamond"/>
                        </a:rPr>
                        <a:t>Ready for OITL</a:t>
                      </a:r>
                      <a:endParaRPr sz="1200" b="1">
                        <a:solidFill>
                          <a:srgbClr val="72DE87"/>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4.0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manufactured spacecraft bus shall be capable of housing the IEU and imaging system</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283700">
                <a:tc>
                  <a:txBody>
                    <a:bodyPr/>
                    <a:lstStyle/>
                    <a:p>
                      <a:pPr marL="0" lvl="0" indent="0" algn="ctr" rtl="0">
                        <a:spcBef>
                          <a:spcPts val="0"/>
                        </a:spcBef>
                        <a:spcAft>
                          <a:spcPts val="0"/>
                        </a:spcAft>
                        <a:buClr>
                          <a:schemeClr val="dk1"/>
                        </a:buClr>
                        <a:buSzPts val="1100"/>
                        <a:buFont typeface="Arial"/>
                        <a:buNone/>
                      </a:pPr>
                      <a:r>
                        <a:rPr lang="en" sz="1200" b="1">
                          <a:solidFill>
                            <a:srgbClr val="72DE87"/>
                          </a:solidFill>
                          <a:latin typeface="EB Garamond"/>
                          <a:ea typeface="EB Garamond"/>
                          <a:cs typeface="EB Garamond"/>
                          <a:sym typeface="EB Garamond"/>
                        </a:rPr>
                        <a:t>Ready for OITL</a:t>
                      </a:r>
                      <a:endParaRPr sz="1200">
                        <a:solidFill>
                          <a:srgbClr val="FFFFFF"/>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5.0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Electric Power System will provide regulated power to the instrument electronic unit and Instrument Suite for the duration of the “Orbit in the Life” simulation.</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283700">
                <a:tc>
                  <a:txBody>
                    <a:bodyPr/>
                    <a:lstStyle/>
                    <a:p>
                      <a:pPr marL="0" lvl="0" indent="0" algn="ctr" rtl="0">
                        <a:spcBef>
                          <a:spcPts val="0"/>
                        </a:spcBef>
                        <a:spcAft>
                          <a:spcPts val="0"/>
                        </a:spcAft>
                        <a:buClr>
                          <a:schemeClr val="dk1"/>
                        </a:buClr>
                        <a:buSzPts val="1100"/>
                        <a:buFont typeface="Arial"/>
                        <a:buNone/>
                      </a:pPr>
                      <a:r>
                        <a:rPr lang="en" sz="1200" b="1">
                          <a:solidFill>
                            <a:srgbClr val="FFFF00"/>
                          </a:solidFill>
                          <a:latin typeface="EB Garamond"/>
                          <a:ea typeface="EB Garamond"/>
                          <a:cs typeface="EB Garamond"/>
                          <a:sym typeface="EB Garamond"/>
                        </a:rPr>
                        <a:t>In progress</a:t>
                      </a:r>
                      <a:endParaRPr sz="1200">
                        <a:solidFill>
                          <a:srgbClr val="FFFFFF"/>
                        </a:solidFill>
                        <a:latin typeface="EB Garamond"/>
                        <a:ea typeface="EB Garamond"/>
                        <a:cs typeface="EB Garamond"/>
                        <a:sym typeface="EB Garamond"/>
                      </a:endParaRPr>
                    </a:p>
                  </a:txBody>
                  <a:tcPr marL="91425" marR="45700"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FFFFFF"/>
                          </a:solidFill>
                          <a:latin typeface="EB Garamond"/>
                          <a:ea typeface="EB Garamond"/>
                          <a:cs typeface="EB Garamond"/>
                          <a:sym typeface="EB Garamond"/>
                        </a:rPr>
                        <a:t>6.0 - 9.0</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EB Garamond"/>
                          <a:ea typeface="EB Garamond"/>
                          <a:cs typeface="EB Garamond"/>
                          <a:sym typeface="EB Garamond"/>
                        </a:rPr>
                        <a:t>The Instrument Electronics Unit shall be able to send and receive commands from the simulated ground station and be capable of storing all on-board data</a:t>
                      </a:r>
                      <a:endParaRPr sz="1200">
                        <a:solidFill>
                          <a:srgbClr val="FFFFFF"/>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
        <p:nvSpPr>
          <p:cNvPr id="698" name="Google Shape;698;p77"/>
          <p:cNvSpPr txBox="1"/>
          <p:nvPr/>
        </p:nvSpPr>
        <p:spPr>
          <a:xfrm>
            <a:off x="305725" y="993600"/>
            <a:ext cx="8217600" cy="572700"/>
          </a:xfrm>
          <a:prstGeom prst="rect">
            <a:avLst/>
          </a:prstGeom>
          <a:noFill/>
          <a:ln>
            <a:noFill/>
          </a:ln>
        </p:spPr>
        <p:txBody>
          <a:bodyPr spcFirstLastPara="1" wrap="square" lIns="91425" tIns="91425" rIns="91425" bIns="91425" anchor="t" anchorCtr="0">
            <a:noAutofit/>
          </a:bodyPr>
          <a:lstStyle/>
          <a:p>
            <a:pPr marL="127000" lvl="0" algn="l" rtl="0">
              <a:lnSpc>
                <a:spcPct val="112000"/>
              </a:lnSpc>
              <a:spcBef>
                <a:spcPts val="700"/>
              </a:spcBef>
              <a:spcAft>
                <a:spcPts val="0"/>
              </a:spcAft>
              <a:buClr>
                <a:srgbClr val="FEFEFE"/>
              </a:buClr>
              <a:buSzPts val="1600"/>
            </a:pPr>
            <a:r>
              <a:rPr lang="en" sz="1600" b="1" dirty="0">
                <a:solidFill>
                  <a:srgbClr val="FEFEFE"/>
                </a:solidFill>
                <a:latin typeface="EB Garamond"/>
                <a:ea typeface="EB Garamond"/>
                <a:cs typeface="EB Garamond"/>
                <a:sym typeface="EB Garamond"/>
              </a:rPr>
              <a:t>Purpose:</a:t>
            </a:r>
            <a:r>
              <a:rPr lang="en" sz="1600" dirty="0">
                <a:solidFill>
                  <a:srgbClr val="FEFEFE"/>
                </a:solidFill>
                <a:latin typeface="EB Garamond Medium"/>
                <a:ea typeface="EB Garamond Medium"/>
                <a:cs typeface="EB Garamond Medium"/>
                <a:sym typeface="EB Garamond Medium"/>
              </a:rPr>
              <a:t> Validate Functional Requirements 1.0 - 9.0 and overall project success</a:t>
            </a:r>
            <a:endParaRPr sz="1600" dirty="0">
              <a:solidFill>
                <a:srgbClr val="FEFEFE"/>
              </a:solidFill>
              <a:latin typeface="EB Garamond Medium"/>
              <a:ea typeface="EB Garamond Medium"/>
              <a:cs typeface="EB Garamond Medium"/>
              <a:sym typeface="EB Garamond Medium"/>
            </a:endParaRPr>
          </a:p>
          <a:p>
            <a:pPr marL="914400" lvl="0" indent="0" algn="l" rtl="0">
              <a:lnSpc>
                <a:spcPct val="112000"/>
              </a:lnSpc>
              <a:spcBef>
                <a:spcPts val="700"/>
              </a:spcBef>
              <a:spcAft>
                <a:spcPts val="0"/>
              </a:spcAft>
              <a:buNone/>
            </a:pPr>
            <a:endParaRPr dirty="0"/>
          </a:p>
        </p:txBody>
      </p:sp>
      <p:sp>
        <p:nvSpPr>
          <p:cNvPr id="699" name="Google Shape;699;p77"/>
          <p:cNvSpPr txBox="1"/>
          <p:nvPr/>
        </p:nvSpPr>
        <p:spPr>
          <a:xfrm>
            <a:off x="6231600" y="4844400"/>
            <a:ext cx="22179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EB Garamond Medium"/>
                <a:ea typeface="EB Garamond Medium"/>
                <a:cs typeface="EB Garamond Medium"/>
                <a:sym typeface="EB Garamond Medium"/>
              </a:rPr>
              <a:t>*OITL - “Orbit in the Life” simulation</a:t>
            </a:r>
            <a:endParaRPr sz="1000">
              <a:solidFill>
                <a:srgbClr val="FFFFFF"/>
              </a:solidFill>
              <a:latin typeface="EB Garamond Medium"/>
              <a:ea typeface="EB Garamond Medium"/>
              <a:cs typeface="EB Garamond Medium"/>
              <a:sym typeface="EB Garamond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33</a:t>
            </a:fld>
            <a:endParaRPr/>
          </a:p>
        </p:txBody>
      </p:sp>
      <p:sp>
        <p:nvSpPr>
          <p:cNvPr id="705" name="Google Shape;705;p78"/>
          <p:cNvSpPr txBox="1">
            <a:spLocks noGrp="1"/>
          </p:cNvSpPr>
          <p:nvPr>
            <p:ph type="body" idx="1"/>
          </p:nvPr>
        </p:nvSpPr>
        <p:spPr>
          <a:xfrm>
            <a:off x="241900" y="1294700"/>
            <a:ext cx="3765744" cy="3540900"/>
          </a:xfrm>
          <a:prstGeom prst="rect">
            <a:avLst/>
          </a:prstGeom>
        </p:spPr>
        <p:txBody>
          <a:bodyPr spcFirstLastPara="1" wrap="square" lIns="68575" tIns="34275" rIns="68575" bIns="34275" anchor="t" anchorCtr="0">
            <a:noAutofit/>
          </a:bodyPr>
          <a:lstStyle/>
          <a:p>
            <a:pPr marL="457200" marR="0" lvl="0" indent="-330200" algn="l" rtl="0">
              <a:lnSpc>
                <a:spcPct val="112000"/>
              </a:lnSpc>
              <a:spcBef>
                <a:spcPts val="700"/>
              </a:spcBef>
              <a:spcAft>
                <a:spcPts val="0"/>
              </a:spcAft>
              <a:buClr>
                <a:srgbClr val="FEFEFE"/>
              </a:buClr>
              <a:buSzPts val="1600"/>
              <a:buFont typeface="Arial" panose="020B0604020202020204" pitchFamily="34" charset="0"/>
              <a:buChar char="•"/>
            </a:pPr>
            <a:r>
              <a:rPr lang="en" sz="1600" b="1" u="sng" dirty="0">
                <a:latin typeface="EB Garamond"/>
                <a:ea typeface="EB Garamond"/>
                <a:cs typeface="EB Garamond"/>
                <a:sym typeface="EB Garamond"/>
              </a:rPr>
              <a:t>Purpose</a:t>
            </a:r>
            <a:r>
              <a:rPr lang="en" sz="1600" u="sng" dirty="0"/>
              <a:t>:</a:t>
            </a:r>
            <a:r>
              <a:rPr lang="en" sz="1600" dirty="0"/>
              <a:t> </a:t>
            </a:r>
            <a:endParaRPr sz="1600" dirty="0"/>
          </a:p>
          <a:p>
            <a:pPr lvl="1" algn="l" rtl="0">
              <a:spcBef>
                <a:spcPts val="0"/>
              </a:spcBef>
              <a:spcAft>
                <a:spcPts val="0"/>
              </a:spcAft>
              <a:buSzPts val="1400"/>
              <a:buFont typeface="Arial" panose="020B0604020202020204" pitchFamily="34" charset="0"/>
              <a:buChar char="•"/>
            </a:pPr>
            <a:r>
              <a:rPr lang="en" sz="1400" dirty="0"/>
              <a:t>Simulate expected magnetic field seen in-orbit to test system in conditions as similar to orbit as possible</a:t>
            </a:r>
            <a:endParaRPr sz="1400" dirty="0"/>
          </a:p>
          <a:p>
            <a:pPr lvl="1" algn="l" rtl="0">
              <a:spcBef>
                <a:spcPts val="0"/>
              </a:spcBef>
              <a:spcAft>
                <a:spcPts val="0"/>
              </a:spcAft>
              <a:buSzPts val="1400"/>
              <a:buFont typeface="Arial" panose="020B0604020202020204" pitchFamily="34" charset="0"/>
              <a:buChar char="•"/>
            </a:pPr>
            <a:r>
              <a:rPr lang="en" sz="1400" dirty="0"/>
              <a:t>Verify successful system integration</a:t>
            </a:r>
            <a:endParaRPr dirty="0"/>
          </a:p>
          <a:p>
            <a:pPr marL="457200" lvl="0" indent="-330200" algn="l" rtl="0">
              <a:spcBef>
                <a:spcPts val="0"/>
              </a:spcBef>
              <a:spcAft>
                <a:spcPts val="0"/>
              </a:spcAft>
              <a:buSzPts val="1600"/>
              <a:buFont typeface="Arial" panose="020B0604020202020204" pitchFamily="34" charset="0"/>
              <a:buChar char="•"/>
            </a:pPr>
            <a:r>
              <a:rPr lang="en" sz="1600" b="1" u="sng" dirty="0">
                <a:latin typeface="EB Garamond"/>
                <a:ea typeface="EB Garamond"/>
                <a:cs typeface="EB Garamond"/>
                <a:sym typeface="EB Garamond"/>
              </a:rPr>
              <a:t>Procedure:</a:t>
            </a:r>
            <a:endParaRPr sz="1600" b="1" u="sng" dirty="0">
              <a:latin typeface="EB Garamond"/>
              <a:ea typeface="EB Garamond"/>
              <a:cs typeface="EB Garamond"/>
              <a:sym typeface="EB Garamond"/>
            </a:endParaRPr>
          </a:p>
          <a:p>
            <a:pPr lvl="1" algn="l" rtl="0">
              <a:spcBef>
                <a:spcPts val="0"/>
              </a:spcBef>
              <a:spcAft>
                <a:spcPts val="0"/>
              </a:spcAft>
              <a:buSzPts val="1400"/>
              <a:buFont typeface="Arial" panose="020B0604020202020204" pitchFamily="34" charset="0"/>
              <a:buChar char="•"/>
            </a:pPr>
            <a:r>
              <a:rPr lang="en" dirty="0"/>
              <a:t>Mount magnetometer in Helmholtz Cage and power CubeSat</a:t>
            </a:r>
            <a:endParaRPr dirty="0"/>
          </a:p>
          <a:p>
            <a:pPr lvl="1" algn="l" rtl="0">
              <a:spcBef>
                <a:spcPts val="0"/>
              </a:spcBef>
              <a:spcAft>
                <a:spcPts val="0"/>
              </a:spcAft>
              <a:buSzPts val="1400"/>
              <a:buFont typeface="Arial" panose="020B0604020202020204" pitchFamily="34" charset="0"/>
              <a:buChar char="•"/>
            </a:pPr>
            <a:r>
              <a:rPr lang="en" dirty="0"/>
              <a:t>Command magnetic field values and record data</a:t>
            </a:r>
            <a:endParaRPr dirty="0"/>
          </a:p>
          <a:p>
            <a:pPr lvl="1" algn="l" rtl="0">
              <a:spcBef>
                <a:spcPts val="0"/>
              </a:spcBef>
              <a:spcAft>
                <a:spcPts val="0"/>
              </a:spcAft>
              <a:buSzPts val="1400"/>
              <a:buFont typeface="Arial" panose="020B0604020202020204" pitchFamily="34" charset="0"/>
              <a:buChar char="•"/>
            </a:pPr>
            <a:r>
              <a:rPr lang="en" dirty="0"/>
              <a:t>Process data and send to ground station</a:t>
            </a:r>
            <a:endParaRPr dirty="0"/>
          </a:p>
          <a:p>
            <a:pPr lvl="0" algn="l" rtl="0">
              <a:spcBef>
                <a:spcPts val="0"/>
              </a:spcBef>
              <a:spcAft>
                <a:spcPts val="0"/>
              </a:spcAft>
              <a:buSzPts val="1500"/>
              <a:buFont typeface="Arial" panose="020B0604020202020204" pitchFamily="34" charset="0"/>
              <a:buChar char="•"/>
            </a:pPr>
            <a:r>
              <a:rPr lang="en" b="1" u="sng" dirty="0">
                <a:latin typeface="EB Garamond"/>
                <a:ea typeface="EB Garamond"/>
                <a:cs typeface="EB Garamond"/>
                <a:sym typeface="EB Garamond"/>
              </a:rPr>
              <a:t>Expected Results:</a:t>
            </a:r>
            <a:endParaRPr b="1" u="sng" dirty="0">
              <a:latin typeface="EB Garamond"/>
              <a:ea typeface="EB Garamond"/>
              <a:cs typeface="EB Garamond"/>
              <a:sym typeface="EB Garamond"/>
            </a:endParaRPr>
          </a:p>
          <a:p>
            <a:pPr lvl="1" algn="l" rtl="0">
              <a:spcBef>
                <a:spcPts val="0"/>
              </a:spcBef>
              <a:spcAft>
                <a:spcPts val="0"/>
              </a:spcAft>
              <a:buSzPts val="1400"/>
              <a:buFont typeface="Arial" panose="020B0604020202020204" pitchFamily="34" charset="0"/>
              <a:buChar char="•"/>
            </a:pPr>
            <a:r>
              <a:rPr lang="en" dirty="0"/>
              <a:t>Ability to properly read, process, and downlink expected magnetic field</a:t>
            </a:r>
            <a:endParaRPr dirty="0"/>
          </a:p>
        </p:txBody>
      </p:sp>
      <p:grpSp>
        <p:nvGrpSpPr>
          <p:cNvPr id="706" name="Google Shape;706;p78"/>
          <p:cNvGrpSpPr/>
          <p:nvPr/>
        </p:nvGrpSpPr>
        <p:grpSpPr>
          <a:xfrm>
            <a:off x="4007644" y="1875528"/>
            <a:ext cx="4986555" cy="2160691"/>
            <a:chOff x="1570775" y="1931200"/>
            <a:chExt cx="6002400" cy="2549700"/>
          </a:xfrm>
        </p:grpSpPr>
        <p:sp>
          <p:nvSpPr>
            <p:cNvPr id="707" name="Google Shape;707;p78"/>
            <p:cNvSpPr/>
            <p:nvPr/>
          </p:nvSpPr>
          <p:spPr>
            <a:xfrm>
              <a:off x="1570775" y="1931200"/>
              <a:ext cx="6002400" cy="2549700"/>
            </a:xfrm>
            <a:prstGeom prst="rect">
              <a:avLst/>
            </a:prstGeom>
            <a:solidFill>
              <a:srgbClr val="CCCCCC"/>
            </a:solidFill>
            <a:ln w="9525"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8" name="Google Shape;708;p78"/>
            <p:cNvPicPr preferRelativeResize="0"/>
            <p:nvPr/>
          </p:nvPicPr>
          <p:blipFill>
            <a:blip r:embed="rId3">
              <a:alphaModFix/>
            </a:blip>
            <a:stretch>
              <a:fillRect/>
            </a:stretch>
          </p:blipFill>
          <p:spPr>
            <a:xfrm>
              <a:off x="1608713" y="1967644"/>
              <a:ext cx="5926574" cy="2476867"/>
            </a:xfrm>
            <a:prstGeom prst="rect">
              <a:avLst/>
            </a:prstGeom>
            <a:noFill/>
            <a:ln>
              <a:noFill/>
            </a:ln>
          </p:spPr>
        </p:pic>
      </p:grpSp>
      <p:sp>
        <p:nvSpPr>
          <p:cNvPr id="709" name="Google Shape;709;p78"/>
          <p:cNvSpPr txBox="1"/>
          <p:nvPr/>
        </p:nvSpPr>
        <p:spPr>
          <a:xfrm>
            <a:off x="5234144" y="4067103"/>
            <a:ext cx="2820300" cy="819300"/>
          </a:xfrm>
          <a:prstGeom prst="rect">
            <a:avLst/>
          </a:prstGeom>
          <a:noFill/>
          <a:ln>
            <a:noFill/>
          </a:ln>
        </p:spPr>
        <p:txBody>
          <a:bodyPr spcFirstLastPara="1" wrap="square" lIns="91425" tIns="91425" rIns="91425" bIns="91425" anchor="t" anchorCtr="0">
            <a:noAutofit/>
          </a:bodyPr>
          <a:lstStyle/>
          <a:p>
            <a:pPr marL="0" lvl="0" indent="0" algn="l" rtl="0">
              <a:lnSpc>
                <a:spcPct val="112000"/>
              </a:lnSpc>
              <a:spcBef>
                <a:spcPts val="0"/>
              </a:spcBef>
              <a:spcAft>
                <a:spcPts val="0"/>
              </a:spcAft>
              <a:buNone/>
            </a:pPr>
            <a:r>
              <a:rPr lang="en" sz="1200" b="1" u="sng" dirty="0">
                <a:solidFill>
                  <a:srgbClr val="FEFEFE"/>
                </a:solidFill>
                <a:latin typeface="EB Garamond"/>
                <a:ea typeface="EB Garamond"/>
                <a:cs typeface="EB Garamond"/>
                <a:sym typeface="EB Garamond"/>
              </a:rPr>
              <a:t>“Orbit in the Life Simulation” Logistics</a:t>
            </a:r>
            <a:endParaRPr sz="1200" b="1" u="sng" dirty="0">
              <a:solidFill>
                <a:srgbClr val="FEFEFE"/>
              </a:solidFill>
              <a:latin typeface="EB Garamond"/>
              <a:ea typeface="EB Garamond"/>
              <a:cs typeface="EB Garamond"/>
              <a:sym typeface="EB Garamond"/>
            </a:endParaRPr>
          </a:p>
          <a:p>
            <a:pPr marL="0" lvl="0" indent="0" algn="l" rtl="0">
              <a:lnSpc>
                <a:spcPct val="112000"/>
              </a:lnSpc>
              <a:spcBef>
                <a:spcPts val="0"/>
              </a:spcBef>
              <a:spcAft>
                <a:spcPts val="0"/>
              </a:spcAft>
              <a:buNone/>
            </a:pPr>
            <a:r>
              <a:rPr lang="en" sz="1200" b="1" dirty="0">
                <a:solidFill>
                  <a:srgbClr val="FEFEFE"/>
                </a:solidFill>
                <a:latin typeface="EB Garamond"/>
                <a:ea typeface="EB Garamond"/>
                <a:cs typeface="EB Garamond"/>
                <a:sym typeface="EB Garamond"/>
              </a:rPr>
              <a:t>Location: </a:t>
            </a:r>
            <a:r>
              <a:rPr lang="en" sz="1200" dirty="0">
                <a:solidFill>
                  <a:srgbClr val="FEFEFE"/>
                </a:solidFill>
                <a:latin typeface="EB Garamond Medium"/>
                <a:ea typeface="EB Garamond Medium"/>
                <a:cs typeface="EB Garamond Medium"/>
                <a:sym typeface="EB Garamond Medium"/>
              </a:rPr>
              <a:t>CubeSat Lab</a:t>
            </a:r>
            <a:endParaRPr sz="1200" dirty="0">
              <a:solidFill>
                <a:srgbClr val="FEFEFE"/>
              </a:solidFill>
              <a:latin typeface="EB Garamond Medium"/>
              <a:ea typeface="EB Garamond Medium"/>
              <a:cs typeface="EB Garamond Medium"/>
              <a:sym typeface="EB Garamond Medium"/>
            </a:endParaRPr>
          </a:p>
          <a:p>
            <a:pPr marL="0" lvl="0" indent="0" algn="l" rtl="0">
              <a:lnSpc>
                <a:spcPct val="112000"/>
              </a:lnSpc>
              <a:spcBef>
                <a:spcPts val="0"/>
              </a:spcBef>
              <a:spcAft>
                <a:spcPts val="0"/>
              </a:spcAft>
              <a:buNone/>
            </a:pPr>
            <a:r>
              <a:rPr lang="en" sz="1200" b="1" dirty="0">
                <a:solidFill>
                  <a:srgbClr val="FEFEFE"/>
                </a:solidFill>
                <a:latin typeface="EB Garamond"/>
                <a:ea typeface="EB Garamond"/>
                <a:cs typeface="EB Garamond"/>
                <a:sym typeface="EB Garamond"/>
              </a:rPr>
              <a:t>Time: </a:t>
            </a:r>
            <a:r>
              <a:rPr lang="en" sz="1200" dirty="0">
                <a:solidFill>
                  <a:srgbClr val="FEFEFE"/>
                </a:solidFill>
                <a:latin typeface="EB Garamond Medium"/>
                <a:ea typeface="EB Garamond Medium"/>
                <a:cs typeface="EB Garamond Medium"/>
                <a:sym typeface="EB Garamond Medium"/>
              </a:rPr>
              <a:t>March 18th to April 5th</a:t>
            </a:r>
            <a:endParaRPr sz="1200" dirty="0">
              <a:solidFill>
                <a:srgbClr val="FEFEFE"/>
              </a:solidFill>
              <a:latin typeface="EB Garamond Medium"/>
              <a:ea typeface="EB Garamond Medium"/>
              <a:cs typeface="EB Garamond Medium"/>
              <a:sym typeface="EB Garamond Medium"/>
            </a:endParaRPr>
          </a:p>
        </p:txBody>
      </p:sp>
      <p:sp>
        <p:nvSpPr>
          <p:cNvPr id="710" name="Google Shape;710;p78"/>
          <p:cNvSpPr txBox="1"/>
          <p:nvPr/>
        </p:nvSpPr>
        <p:spPr>
          <a:xfrm>
            <a:off x="241900" y="155925"/>
            <a:ext cx="6791100" cy="1176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solidFill>
                  <a:srgbClr val="FEFEFE"/>
                </a:solidFill>
                <a:latin typeface="EB Garamond Medium"/>
                <a:ea typeface="EB Garamond Medium"/>
                <a:cs typeface="EB Garamond Medium"/>
                <a:sym typeface="EB Garamond Medium"/>
              </a:rPr>
              <a:t>“Orbit in the Life” Simulation:</a:t>
            </a:r>
            <a:endParaRPr sz="3000">
              <a:solidFill>
                <a:srgbClr val="FEFEFE"/>
              </a:solidFill>
              <a:latin typeface="EB Garamond Medium"/>
              <a:ea typeface="EB Garamond Medium"/>
              <a:cs typeface="EB Garamond Medium"/>
              <a:sym typeface="EB Garamond Medium"/>
            </a:endParaRPr>
          </a:p>
          <a:p>
            <a:pPr marL="0" lvl="0" indent="0" algn="l" rtl="0">
              <a:lnSpc>
                <a:spcPct val="90000"/>
              </a:lnSpc>
              <a:spcBef>
                <a:spcPts val="0"/>
              </a:spcBef>
              <a:spcAft>
                <a:spcPts val="0"/>
              </a:spcAft>
              <a:buNone/>
            </a:pPr>
            <a:r>
              <a:rPr lang="en" sz="3000">
                <a:solidFill>
                  <a:srgbClr val="FEFEFE"/>
                </a:solidFill>
                <a:latin typeface="EB Garamond Medium"/>
                <a:ea typeface="EB Garamond Medium"/>
                <a:cs typeface="EB Garamond Medium"/>
                <a:sym typeface="EB Garamond Medium"/>
              </a:rPr>
              <a:t>Magnetometer Integration Testing</a:t>
            </a:r>
            <a:endParaRPr sz="3000">
              <a:solidFill>
                <a:srgbClr val="FEFEFE"/>
              </a:solidFill>
              <a:latin typeface="EB Garamond Medium"/>
              <a:ea typeface="EB Garamond Medium"/>
              <a:cs typeface="EB Garamond Medium"/>
              <a:sym typeface="EB Garamond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34</a:t>
            </a:fld>
            <a:endParaRPr/>
          </a:p>
        </p:txBody>
      </p:sp>
      <p:sp>
        <p:nvSpPr>
          <p:cNvPr id="716" name="Google Shape;716;p79"/>
          <p:cNvSpPr txBox="1"/>
          <p:nvPr/>
        </p:nvSpPr>
        <p:spPr>
          <a:xfrm>
            <a:off x="311700" y="146600"/>
            <a:ext cx="8404800" cy="572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000">
                <a:solidFill>
                  <a:srgbClr val="FEFEFE"/>
                </a:solidFill>
                <a:latin typeface="EB Garamond Medium"/>
                <a:ea typeface="EB Garamond Medium"/>
                <a:cs typeface="EB Garamond Medium"/>
                <a:sym typeface="EB Garamond Medium"/>
              </a:rPr>
              <a:t>“Orbit in the Life” Simulation:</a:t>
            </a:r>
            <a:endParaRPr sz="3000">
              <a:solidFill>
                <a:srgbClr val="FEFEFE"/>
              </a:solidFill>
              <a:latin typeface="EB Garamond Medium"/>
              <a:ea typeface="EB Garamond Medium"/>
              <a:cs typeface="EB Garamond Medium"/>
              <a:sym typeface="EB Garamond Medium"/>
            </a:endParaRPr>
          </a:p>
          <a:p>
            <a:pPr marL="0" lvl="0" indent="0" algn="l" rtl="0">
              <a:lnSpc>
                <a:spcPct val="90000"/>
              </a:lnSpc>
              <a:spcBef>
                <a:spcPts val="0"/>
              </a:spcBef>
              <a:spcAft>
                <a:spcPts val="0"/>
              </a:spcAft>
              <a:buNone/>
            </a:pPr>
            <a:r>
              <a:rPr lang="en" sz="3000">
                <a:solidFill>
                  <a:srgbClr val="FEFEFE"/>
                </a:solidFill>
                <a:latin typeface="EB Garamond Medium"/>
                <a:ea typeface="EB Garamond Medium"/>
                <a:cs typeface="EB Garamond Medium"/>
                <a:sym typeface="EB Garamond Medium"/>
              </a:rPr>
              <a:t>Imaging System Integration Testing</a:t>
            </a:r>
            <a:endParaRPr sz="3000">
              <a:solidFill>
                <a:srgbClr val="FEFEFE"/>
              </a:solidFill>
              <a:latin typeface="EB Garamond Medium"/>
              <a:ea typeface="EB Garamond Medium"/>
              <a:cs typeface="EB Garamond Medium"/>
              <a:sym typeface="EB Garamond Medium"/>
            </a:endParaRPr>
          </a:p>
          <a:p>
            <a:pPr marL="0" lvl="0" indent="0" algn="l" rtl="0">
              <a:lnSpc>
                <a:spcPct val="90000"/>
              </a:lnSpc>
              <a:spcBef>
                <a:spcPts val="0"/>
              </a:spcBef>
              <a:spcAft>
                <a:spcPts val="0"/>
              </a:spcAft>
              <a:buNone/>
            </a:pPr>
            <a:endParaRPr sz="3000">
              <a:solidFill>
                <a:srgbClr val="FEFEFE"/>
              </a:solidFill>
              <a:latin typeface="EB Garamond Medium"/>
              <a:ea typeface="EB Garamond Medium"/>
              <a:cs typeface="EB Garamond Medium"/>
              <a:sym typeface="EB Garamond Medium"/>
            </a:endParaRPr>
          </a:p>
        </p:txBody>
      </p:sp>
      <p:sp>
        <p:nvSpPr>
          <p:cNvPr id="717" name="Google Shape;717;p79"/>
          <p:cNvSpPr txBox="1"/>
          <p:nvPr/>
        </p:nvSpPr>
        <p:spPr>
          <a:xfrm>
            <a:off x="311700" y="985162"/>
            <a:ext cx="3624371" cy="4051181"/>
          </a:xfrm>
          <a:prstGeom prst="rect">
            <a:avLst/>
          </a:prstGeom>
          <a:noFill/>
          <a:ln>
            <a:noFill/>
          </a:ln>
        </p:spPr>
        <p:txBody>
          <a:bodyPr spcFirstLastPara="1" wrap="square" lIns="68575" tIns="34275" rIns="68575" bIns="34275" anchor="t" anchorCtr="0">
            <a:noAutofit/>
          </a:bodyPr>
          <a:lstStyle/>
          <a:p>
            <a:pPr marL="457200" lvl="0" indent="-317500" algn="l" rtl="0">
              <a:lnSpc>
                <a:spcPct val="112000"/>
              </a:lnSpc>
              <a:spcBef>
                <a:spcPts val="700"/>
              </a:spcBef>
              <a:spcAft>
                <a:spcPts val="0"/>
              </a:spcAft>
              <a:buClr>
                <a:srgbClr val="FEFEFE"/>
              </a:buClr>
              <a:buSzPts val="1400"/>
              <a:buFont typeface="Arial" panose="020B0604020202020204" pitchFamily="34" charset="0"/>
              <a:buChar char="•"/>
            </a:pPr>
            <a:r>
              <a:rPr lang="en" b="1" dirty="0">
                <a:solidFill>
                  <a:srgbClr val="FEFEFE"/>
                </a:solidFill>
                <a:latin typeface="EB Garamond"/>
                <a:ea typeface="EB Garamond"/>
                <a:cs typeface="EB Garamond"/>
                <a:sym typeface="EB Garamond"/>
              </a:rPr>
              <a:t>Purpose:</a:t>
            </a:r>
            <a:r>
              <a:rPr lang="en" dirty="0">
                <a:solidFill>
                  <a:srgbClr val="FEFEFE"/>
                </a:solidFill>
                <a:latin typeface="EB Garamond Medium"/>
                <a:ea typeface="EB Garamond Medium"/>
                <a:cs typeface="EB Garamond Medium"/>
                <a:sym typeface="EB Garamond Medium"/>
              </a:rPr>
              <a:t> </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Verify imaging suite can classify and process images</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Verify system is properly integrated and downlinking relevant imagery</a:t>
            </a:r>
            <a:endParaRPr dirty="0">
              <a:solidFill>
                <a:srgbClr val="FEFEFE"/>
              </a:solidFill>
              <a:latin typeface="EB Garamond Medium"/>
              <a:ea typeface="EB Garamond Medium"/>
              <a:cs typeface="EB Garamond Medium"/>
              <a:sym typeface="EB Garamond Medium"/>
            </a:endParaRPr>
          </a:p>
          <a:p>
            <a:pPr marL="457200" lvl="0" indent="-317500" algn="l" rtl="0">
              <a:lnSpc>
                <a:spcPct val="112000"/>
              </a:lnSpc>
              <a:spcBef>
                <a:spcPts val="0"/>
              </a:spcBef>
              <a:spcAft>
                <a:spcPts val="0"/>
              </a:spcAft>
              <a:buClr>
                <a:srgbClr val="FEFEFE"/>
              </a:buClr>
              <a:buSzPts val="1400"/>
              <a:buFont typeface="Arial" panose="020B0604020202020204" pitchFamily="34" charset="0"/>
              <a:buChar char="•"/>
            </a:pPr>
            <a:r>
              <a:rPr lang="en" b="1" dirty="0">
                <a:solidFill>
                  <a:srgbClr val="FEFEFE"/>
                </a:solidFill>
                <a:latin typeface="EB Garamond"/>
                <a:ea typeface="EB Garamond"/>
                <a:cs typeface="EB Garamond"/>
                <a:sym typeface="EB Garamond"/>
              </a:rPr>
              <a:t>Procedure:  </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Projected images are captured by imaging system</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Images are processed and downlinked</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Orbit determination software will provide expected on-orbit imagery</a:t>
            </a:r>
            <a:endParaRPr dirty="0">
              <a:solidFill>
                <a:srgbClr val="FEFEFE"/>
              </a:solidFill>
              <a:latin typeface="EB Garamond Medium"/>
              <a:ea typeface="EB Garamond Medium"/>
              <a:cs typeface="EB Garamond Medium"/>
              <a:sym typeface="EB Garamond Medium"/>
            </a:endParaRPr>
          </a:p>
          <a:p>
            <a:pPr marL="457200" lvl="0" indent="-323850" algn="l" rtl="0">
              <a:lnSpc>
                <a:spcPct val="112000"/>
              </a:lnSpc>
              <a:spcBef>
                <a:spcPts val="0"/>
              </a:spcBef>
              <a:spcAft>
                <a:spcPts val="0"/>
              </a:spcAft>
              <a:buClr>
                <a:srgbClr val="FEFEFE"/>
              </a:buClr>
              <a:buSzPts val="1500"/>
              <a:buFont typeface="Arial" panose="020B0604020202020204" pitchFamily="34" charset="0"/>
              <a:buChar char="•"/>
            </a:pPr>
            <a:r>
              <a:rPr lang="en" sz="1500" b="1" dirty="0">
                <a:solidFill>
                  <a:srgbClr val="FEFEFE"/>
                </a:solidFill>
                <a:latin typeface="EB Garamond"/>
                <a:ea typeface="EB Garamond"/>
                <a:cs typeface="EB Garamond"/>
                <a:sym typeface="EB Garamond"/>
              </a:rPr>
              <a:t>Expected Results:</a:t>
            </a:r>
            <a:endParaRPr sz="1500" b="1" dirty="0">
              <a:solidFill>
                <a:srgbClr val="FEFEFE"/>
              </a:solidFill>
              <a:latin typeface="EB Garamond"/>
              <a:ea typeface="EB Garamond"/>
              <a:cs typeface="EB Garamond"/>
              <a:sym typeface="EB Garamond"/>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Image captured every 60  seconds</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Each image receives a classification</a:t>
            </a:r>
            <a:endParaRPr dirty="0">
              <a:solidFill>
                <a:srgbClr val="FEFEFE"/>
              </a:solidFill>
              <a:latin typeface="EB Garamond Medium"/>
              <a:ea typeface="EB Garamond Medium"/>
              <a:cs typeface="EB Garamond Medium"/>
              <a:sym typeface="EB Garamond Medium"/>
            </a:endParaRPr>
          </a:p>
          <a:p>
            <a:pPr marL="914400" lvl="1" indent="-317500" algn="l" rtl="0">
              <a:lnSpc>
                <a:spcPct val="112000"/>
              </a:lnSpc>
              <a:spcBef>
                <a:spcPts val="0"/>
              </a:spcBef>
              <a:spcAft>
                <a:spcPts val="0"/>
              </a:spcAft>
              <a:buClr>
                <a:srgbClr val="FEFEFE"/>
              </a:buClr>
              <a:buSzPts val="1400"/>
              <a:buFont typeface="Arial" panose="020B0604020202020204" pitchFamily="34" charset="0"/>
              <a:buChar char="•"/>
            </a:pPr>
            <a:r>
              <a:rPr lang="en" dirty="0">
                <a:solidFill>
                  <a:srgbClr val="FEFEFE"/>
                </a:solidFill>
                <a:latin typeface="EB Garamond Medium"/>
                <a:ea typeface="EB Garamond Medium"/>
                <a:cs typeface="EB Garamond Medium"/>
                <a:sym typeface="EB Garamond Medium"/>
              </a:rPr>
              <a:t>Images with aurora are received by simulated ground station</a:t>
            </a:r>
            <a:endParaRPr dirty="0">
              <a:solidFill>
                <a:srgbClr val="FEFEFE"/>
              </a:solidFill>
              <a:latin typeface="EB Garamond Medium"/>
              <a:ea typeface="EB Garamond Medium"/>
              <a:cs typeface="EB Garamond Medium"/>
              <a:sym typeface="EB Garamond Medium"/>
            </a:endParaRPr>
          </a:p>
        </p:txBody>
      </p:sp>
      <p:sp>
        <p:nvSpPr>
          <p:cNvPr id="718" name="Google Shape;718;p79"/>
          <p:cNvSpPr txBox="1"/>
          <p:nvPr/>
        </p:nvSpPr>
        <p:spPr>
          <a:xfrm>
            <a:off x="8716375" y="4510450"/>
            <a:ext cx="5493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sz="900" b="1" i="1">
                <a:solidFill>
                  <a:srgbClr val="455F51"/>
                </a:solidFill>
                <a:latin typeface="Century Schoolbook"/>
                <a:ea typeface="Century Schoolbook"/>
                <a:cs typeface="Century Schoolbook"/>
                <a:sym typeface="Century Schoolbook"/>
              </a:rPr>
              <a:t>34</a:t>
            </a:fld>
            <a:endParaRPr sz="900" b="1" i="1">
              <a:solidFill>
                <a:srgbClr val="455F51"/>
              </a:solidFill>
              <a:latin typeface="Century Schoolbook"/>
              <a:ea typeface="Century Schoolbook"/>
              <a:cs typeface="Century Schoolbook"/>
              <a:sym typeface="Century Schoolbook"/>
            </a:endParaRPr>
          </a:p>
        </p:txBody>
      </p:sp>
      <p:grpSp>
        <p:nvGrpSpPr>
          <p:cNvPr id="719" name="Google Shape;719;p79"/>
          <p:cNvGrpSpPr/>
          <p:nvPr/>
        </p:nvGrpSpPr>
        <p:grpSpPr>
          <a:xfrm>
            <a:off x="4094434" y="1080714"/>
            <a:ext cx="4520864" cy="3566686"/>
            <a:chOff x="4151725" y="1102400"/>
            <a:chExt cx="4564500" cy="3516600"/>
          </a:xfrm>
        </p:grpSpPr>
        <p:sp>
          <p:nvSpPr>
            <p:cNvPr id="720" name="Google Shape;720;p79"/>
            <p:cNvSpPr/>
            <p:nvPr/>
          </p:nvSpPr>
          <p:spPr>
            <a:xfrm>
              <a:off x="4151725" y="1102400"/>
              <a:ext cx="4564500" cy="3516600"/>
            </a:xfrm>
            <a:prstGeom prst="rect">
              <a:avLst/>
            </a:prstGeom>
            <a:solidFill>
              <a:srgbClr val="CCCCCC"/>
            </a:solidFill>
            <a:ln w="9525"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1" name="Google Shape;721;p79"/>
            <p:cNvPicPr preferRelativeResize="0"/>
            <p:nvPr/>
          </p:nvPicPr>
          <p:blipFill>
            <a:blip r:embed="rId3">
              <a:alphaModFix/>
            </a:blip>
            <a:stretch>
              <a:fillRect/>
            </a:stretch>
          </p:blipFill>
          <p:spPr>
            <a:xfrm>
              <a:off x="4177850" y="1132465"/>
              <a:ext cx="4512399" cy="3456422"/>
            </a:xfrm>
            <a:prstGeom prst="rect">
              <a:avLst/>
            </a:prstGeom>
            <a:noFill/>
            <a:ln>
              <a:noFill/>
            </a:ln>
          </p:spPr>
        </p:pic>
      </p:grpSp>
      <p:sp>
        <p:nvSpPr>
          <p:cNvPr id="722" name="Google Shape;722;p79"/>
          <p:cNvSpPr txBox="1"/>
          <p:nvPr/>
        </p:nvSpPr>
        <p:spPr>
          <a:xfrm>
            <a:off x="4094434" y="4635061"/>
            <a:ext cx="4716551" cy="598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u="sng" dirty="0">
                <a:solidFill>
                  <a:srgbClr val="FFFFFF"/>
                </a:solidFill>
                <a:latin typeface="EB Garamond"/>
                <a:ea typeface="EB Garamond"/>
                <a:cs typeface="EB Garamond"/>
                <a:sym typeface="EB Garamond"/>
              </a:rPr>
              <a:t>“Orbit in the Life Simulation” Logistics</a:t>
            </a:r>
            <a:endParaRPr sz="1200" b="1" u="sng" dirty="0">
              <a:solidFill>
                <a:srgbClr val="FFFFFF"/>
              </a:solidFill>
              <a:latin typeface="EB Garamond"/>
              <a:ea typeface="EB Garamond"/>
              <a:cs typeface="EB Garamond"/>
              <a:sym typeface="EB Garamond"/>
            </a:endParaRPr>
          </a:p>
          <a:p>
            <a:pPr marL="0" lvl="0" indent="0" algn="l" rtl="0">
              <a:spcBef>
                <a:spcPts val="0"/>
              </a:spcBef>
              <a:spcAft>
                <a:spcPts val="0"/>
              </a:spcAft>
              <a:buNone/>
            </a:pPr>
            <a:r>
              <a:rPr lang="en" sz="1200" b="1" dirty="0">
                <a:solidFill>
                  <a:srgbClr val="FFFFFF"/>
                </a:solidFill>
                <a:latin typeface="EB Garamond"/>
                <a:ea typeface="EB Garamond"/>
                <a:cs typeface="EB Garamond"/>
                <a:sym typeface="EB Garamond"/>
              </a:rPr>
              <a:t>Location:</a:t>
            </a:r>
            <a:r>
              <a:rPr lang="en" sz="1200" dirty="0">
                <a:solidFill>
                  <a:srgbClr val="FFFFFF"/>
                </a:solidFill>
                <a:latin typeface="EB Garamond Medium"/>
                <a:ea typeface="EB Garamond Medium"/>
                <a:cs typeface="EB Garamond Medium"/>
                <a:sym typeface="EB Garamond Medium"/>
              </a:rPr>
              <a:t> Lockheed Martin </a:t>
            </a:r>
            <a:r>
              <a:rPr lang="en" sz="1200" dirty="0" smtClean="0">
                <a:solidFill>
                  <a:srgbClr val="FFFFFF"/>
                </a:solidFill>
                <a:latin typeface="EB Garamond Medium"/>
                <a:ea typeface="EB Garamond Medium"/>
                <a:cs typeface="EB Garamond Medium"/>
                <a:sym typeface="EB Garamond Medium"/>
              </a:rPr>
              <a:t>room</a:t>
            </a:r>
            <a:r>
              <a:rPr lang="en" sz="1200" dirty="0">
                <a:solidFill>
                  <a:srgbClr val="FFFFFF"/>
                </a:solidFill>
                <a:latin typeface="EB Garamond Medium"/>
                <a:ea typeface="EB Garamond Medium"/>
                <a:cs typeface="EB Garamond Medium"/>
                <a:sym typeface="EB Garamond Medium"/>
              </a:rPr>
              <a:t> </a:t>
            </a:r>
            <a:r>
              <a:rPr lang="en" sz="1200" dirty="0" smtClean="0">
                <a:solidFill>
                  <a:srgbClr val="FFFFFF"/>
                </a:solidFill>
                <a:latin typeface="EB Garamond Medium"/>
                <a:ea typeface="EB Garamond Medium"/>
                <a:cs typeface="EB Garamond Medium"/>
                <a:sym typeface="EB Garamond Medium"/>
              </a:rPr>
              <a:t>             </a:t>
            </a:r>
            <a:r>
              <a:rPr lang="en" sz="1200" b="1" dirty="0" smtClean="0">
                <a:solidFill>
                  <a:srgbClr val="FFFFFF"/>
                </a:solidFill>
                <a:latin typeface="EB Garamond"/>
                <a:ea typeface="EB Garamond"/>
                <a:cs typeface="EB Garamond"/>
                <a:sym typeface="EB Garamond"/>
              </a:rPr>
              <a:t>Time</a:t>
            </a:r>
            <a:r>
              <a:rPr lang="en" sz="1200" b="1" dirty="0">
                <a:solidFill>
                  <a:srgbClr val="FFFFFF"/>
                </a:solidFill>
                <a:latin typeface="EB Garamond"/>
                <a:ea typeface="EB Garamond"/>
                <a:cs typeface="EB Garamond"/>
                <a:sym typeface="EB Garamond"/>
              </a:rPr>
              <a:t>:</a:t>
            </a:r>
            <a:r>
              <a:rPr lang="en" sz="1200" dirty="0">
                <a:solidFill>
                  <a:srgbClr val="FFFFFF"/>
                </a:solidFill>
                <a:latin typeface="EB Garamond Medium"/>
                <a:ea typeface="EB Garamond Medium"/>
                <a:cs typeface="EB Garamond Medium"/>
                <a:sym typeface="EB Garamond Medium"/>
              </a:rPr>
              <a:t> March 18th - April 5th</a:t>
            </a:r>
            <a:endParaRPr sz="1200" dirty="0">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FFFFFF"/>
              </a:solidFill>
              <a:latin typeface="EB Garamond Medium"/>
              <a:ea typeface="EB Garamond Medium"/>
              <a:cs typeface="EB Garamond Medium"/>
              <a:sym typeface="EB Garamond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0"/>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Verification and Validation:</a:t>
            </a:r>
            <a:endParaRPr/>
          </a:p>
          <a:p>
            <a:pPr marL="0" lvl="0" indent="0" algn="ctr" rtl="0">
              <a:spcBef>
                <a:spcPts val="0"/>
              </a:spcBef>
              <a:spcAft>
                <a:spcPts val="0"/>
              </a:spcAft>
              <a:buNone/>
            </a:pPr>
            <a:r>
              <a:rPr lang="en" i="1"/>
              <a:t>Summary</a:t>
            </a:r>
            <a:endParaRPr i="1"/>
          </a:p>
        </p:txBody>
      </p:sp>
      <p:sp>
        <p:nvSpPr>
          <p:cNvPr id="728" name="Google Shape;728;p80"/>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35</a:t>
            </a:fld>
            <a:endParaRPr/>
          </a:p>
        </p:txBody>
      </p:sp>
      <p:sp>
        <p:nvSpPr>
          <p:cNvPr id="729" name="Google Shape;729;p80">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6;p76"/>
          <p:cNvSpPr/>
          <p:nvPr/>
        </p:nvSpPr>
        <p:spPr>
          <a:xfrm>
            <a:off x="39337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 name="Google Shape;677;p76"/>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 name="Google Shape;678;p76"/>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p76"/>
          <p:cNvSpPr txBox="1"/>
          <p:nvPr/>
        </p:nvSpPr>
        <p:spPr>
          <a:xfrm>
            <a:off x="454450" y="4726815"/>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EB Garamond Medium"/>
                <a:ea typeface="EB Garamond Medium"/>
                <a:cs typeface="EB Garamond Medium"/>
                <a:sym typeface="EB Garamond Medium"/>
              </a:rPr>
              <a:t>Project Overview</a:t>
            </a:r>
            <a:endParaRPr sz="1100" dirty="0">
              <a:latin typeface="EB Garamond Medium"/>
              <a:ea typeface="EB Garamond Medium"/>
              <a:cs typeface="EB Garamond Medium"/>
              <a:sym typeface="EB Garamond Medium"/>
            </a:endParaRPr>
          </a:p>
        </p:txBody>
      </p:sp>
      <p:sp>
        <p:nvSpPr>
          <p:cNvPr id="9" name="Google Shape;680;p76"/>
          <p:cNvSpPr txBox="1"/>
          <p:nvPr/>
        </p:nvSpPr>
        <p:spPr>
          <a:xfrm>
            <a:off x="1704800"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10" name="Google Shape;681;p76"/>
          <p:cNvSpPr txBox="1"/>
          <p:nvPr/>
        </p:nvSpPr>
        <p:spPr>
          <a:xfrm>
            <a:off x="3956463" y="4726815"/>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11" name="Google Shape;682;p76"/>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2" name="Google Shape;683;p76"/>
          <p:cNvSpPr txBox="1"/>
          <p:nvPr/>
        </p:nvSpPr>
        <p:spPr>
          <a:xfrm>
            <a:off x="2845975" y="4726815"/>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13" name="Google Shape;684;p76"/>
          <p:cNvSpPr/>
          <p:nvPr/>
        </p:nvSpPr>
        <p:spPr>
          <a:xfrm>
            <a:off x="50822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4" name="Google Shape;685;p76"/>
          <p:cNvSpPr/>
          <p:nvPr/>
        </p:nvSpPr>
        <p:spPr>
          <a:xfrm>
            <a:off x="623755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5" name="Google Shape;686;p76"/>
          <p:cNvSpPr txBox="1"/>
          <p:nvPr/>
        </p:nvSpPr>
        <p:spPr>
          <a:xfrm>
            <a:off x="5133800" y="4726815"/>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16" name="Google Shape;687;p76"/>
          <p:cNvSpPr txBox="1"/>
          <p:nvPr/>
        </p:nvSpPr>
        <p:spPr>
          <a:xfrm>
            <a:off x="6342475"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17" name="Google Shape;688;p76"/>
          <p:cNvSpPr/>
          <p:nvPr/>
        </p:nvSpPr>
        <p:spPr>
          <a:xfrm>
            <a:off x="7392650" y="4719500"/>
            <a:ext cx="1296900" cy="364200"/>
          </a:xfrm>
          <a:prstGeom prst="chevron">
            <a:avLst>
              <a:gd name="adj" fmla="val 50000"/>
            </a:avLst>
          </a:prstGeom>
          <a:solidFill>
            <a:schemeClr val="accent5"/>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8" name="Google Shape;689;p76"/>
          <p:cNvSpPr txBox="1"/>
          <p:nvPr/>
        </p:nvSpPr>
        <p:spPr>
          <a:xfrm>
            <a:off x="7497575" y="4726815"/>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EB Garamond Medium"/>
                <a:ea typeface="EB Garamond Medium"/>
                <a:cs typeface="EB Garamond Medium"/>
                <a:sym typeface="EB Garamond Medium"/>
              </a:rPr>
              <a:t>Budget &amp; Safety</a:t>
            </a:r>
            <a:endParaRPr sz="1100" dirty="0">
              <a:latin typeface="EB Garamond Medium"/>
              <a:ea typeface="EB Garamond Medium"/>
              <a:cs typeface="EB Garamond Medium"/>
              <a:sym typeface="EB Garamond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1"/>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36</a:t>
            </a:fld>
            <a:endParaRPr/>
          </a:p>
        </p:txBody>
      </p:sp>
      <p:sp>
        <p:nvSpPr>
          <p:cNvPr id="735" name="Google Shape;735;p81"/>
          <p:cNvSpPr txBox="1"/>
          <p:nvPr/>
        </p:nvSpPr>
        <p:spPr>
          <a:xfrm>
            <a:off x="371850" y="289450"/>
            <a:ext cx="70287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EB Garamond Medium"/>
                <a:ea typeface="EB Garamond Medium"/>
                <a:cs typeface="EB Garamond Medium"/>
                <a:sym typeface="EB Garamond Medium"/>
              </a:rPr>
              <a:t>V&amp;V Summary</a:t>
            </a:r>
            <a:endParaRPr sz="3600">
              <a:solidFill>
                <a:srgbClr val="FFFFFF"/>
              </a:solidFill>
              <a:latin typeface="EB Garamond Medium"/>
              <a:ea typeface="EB Garamond Medium"/>
              <a:cs typeface="EB Garamond Medium"/>
              <a:sym typeface="EB Garamond Medium"/>
            </a:endParaRPr>
          </a:p>
        </p:txBody>
      </p:sp>
      <p:graphicFrame>
        <p:nvGraphicFramePr>
          <p:cNvPr id="736" name="Google Shape;736;p81"/>
          <p:cNvGraphicFramePr/>
          <p:nvPr>
            <p:extLst>
              <p:ext uri="{D42A27DB-BD31-4B8C-83A1-F6EECF244321}">
                <p14:modId xmlns:p14="http://schemas.microsoft.com/office/powerpoint/2010/main" val="2192418109"/>
              </p:ext>
            </p:extLst>
          </p:nvPr>
        </p:nvGraphicFramePr>
        <p:xfrm>
          <a:off x="371838" y="1196425"/>
          <a:ext cx="8239350" cy="3073370"/>
        </p:xfrm>
        <a:graphic>
          <a:graphicData uri="http://schemas.openxmlformats.org/drawingml/2006/table">
            <a:tbl>
              <a:tblPr>
                <a:noFill/>
                <a:tableStyleId>{87970D89-F406-4924-A140-1B12C3A00C16}</a:tableStyleId>
              </a:tblPr>
              <a:tblGrid>
                <a:gridCol w="1031325"/>
                <a:gridCol w="616025"/>
                <a:gridCol w="1957250"/>
                <a:gridCol w="1542025"/>
                <a:gridCol w="3092725"/>
              </a:tblGrid>
              <a:tr h="350275">
                <a:tc>
                  <a:txBody>
                    <a:bodyPr/>
                    <a:lstStyle/>
                    <a:p>
                      <a:pPr marL="0" lvl="0" indent="0" algn="ctr" rtl="0">
                        <a:spcBef>
                          <a:spcPts val="0"/>
                        </a:spcBef>
                        <a:spcAft>
                          <a:spcPts val="0"/>
                        </a:spcAft>
                        <a:buNone/>
                      </a:pPr>
                      <a:r>
                        <a:rPr lang="en" sz="1500" b="1" dirty="0">
                          <a:latin typeface="EB Garamond"/>
                          <a:ea typeface="EB Garamond"/>
                          <a:cs typeface="EB Garamond"/>
                          <a:sym typeface="EB Garamond"/>
                        </a:rPr>
                        <a:t>Subsystem</a:t>
                      </a:r>
                      <a:endParaRPr sz="1500" b="1" dirty="0">
                        <a:latin typeface="EB Garamond"/>
                        <a:ea typeface="EB Garamond"/>
                        <a:cs typeface="EB Garamond"/>
                        <a:sym typeface="EB Garamond"/>
                      </a:endParaRPr>
                    </a:p>
                  </a:txBody>
                  <a:tcPr marL="91425" marR="91425" marT="91425" marB="91425">
                    <a:lnL w="38100" cap="flat" cmpd="sng">
                      <a:solidFill>
                        <a:srgbClr val="9E9E9E"/>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c gridSpan="3">
                  <a:txBody>
                    <a:bodyPr/>
                    <a:lstStyle/>
                    <a:p>
                      <a:pPr marL="0" lvl="0" indent="0" algn="ctr" rtl="0">
                        <a:spcBef>
                          <a:spcPts val="0"/>
                        </a:spcBef>
                        <a:spcAft>
                          <a:spcPts val="0"/>
                        </a:spcAft>
                        <a:buNone/>
                      </a:pPr>
                      <a:r>
                        <a:rPr lang="en" sz="1500" b="1" dirty="0">
                          <a:latin typeface="EB Garamond"/>
                          <a:ea typeface="EB Garamond"/>
                          <a:cs typeface="EB Garamond"/>
                          <a:sym typeface="EB Garamond"/>
                        </a:rPr>
                        <a:t>Requirements</a:t>
                      </a:r>
                      <a:endParaRPr sz="1500" b="1" dirty="0">
                        <a:latin typeface="EB Garamond"/>
                        <a:ea typeface="EB Garamond"/>
                        <a:cs typeface="EB Garamond"/>
                        <a:sym typeface="EB Garamon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500" b="1" dirty="0">
                          <a:latin typeface="EB Garamond"/>
                          <a:ea typeface="EB Garamond"/>
                          <a:cs typeface="EB Garamond"/>
                          <a:sym typeface="EB Garamond"/>
                        </a:rPr>
                        <a:t>Summary</a:t>
                      </a:r>
                      <a:endParaRPr sz="1500" b="1" dirty="0">
                        <a:latin typeface="EB Garamond"/>
                        <a:ea typeface="EB Garamond"/>
                        <a:cs typeface="EB Garamond"/>
                        <a:sym typeface="EB Garamond"/>
                      </a:endParaRPr>
                    </a:p>
                  </a:txBody>
                  <a:tcPr marL="91425" marR="91425" marT="91425" marB="91425">
                    <a:lnL w="9525" cap="flat" cmpd="sng">
                      <a:solidFill>
                        <a:srgbClr val="000000"/>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r>
              <a:tr h="369725">
                <a:tc rowSpan="3">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Camera </a:t>
                      </a:r>
                      <a:endParaRPr sz="1500">
                        <a:solidFill>
                          <a:srgbClr val="FFFFFF"/>
                        </a:solidFill>
                        <a:latin typeface="EB Garamond Medium"/>
                        <a:ea typeface="EB Garamond Medium"/>
                        <a:cs typeface="EB Garamond Medium"/>
                        <a:sym typeface="EB Garamond Medium"/>
                      </a:endParaRPr>
                    </a:p>
                  </a:txBody>
                  <a:tcPr marL="91425" marR="91425" marT="91425" marB="91425" anchor="ctr">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1.1.1-2</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a:ea typeface="EB Garamond"/>
                          <a:cs typeface="EB Garamond"/>
                          <a:sym typeface="EB Garamond"/>
                        </a:rPr>
                        <a:t>7° &lt; FOV &lt; 24°</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ctr" rtl="0">
                        <a:lnSpc>
                          <a:spcPct val="100000"/>
                        </a:lnSpc>
                        <a:spcBef>
                          <a:spcPts val="0"/>
                        </a:spcBef>
                        <a:spcAft>
                          <a:spcPts val="1000"/>
                        </a:spcAft>
                        <a:buNone/>
                      </a:pPr>
                      <a:r>
                        <a:rPr lang="en" b="1">
                          <a:solidFill>
                            <a:srgbClr val="00FF00"/>
                          </a:solidFill>
                          <a:latin typeface="EB Garamond"/>
                          <a:ea typeface="EB Garamond"/>
                          <a:cs typeface="EB Garamond"/>
                          <a:sym typeface="EB Garamond"/>
                        </a:rPr>
                        <a:t>✔</a:t>
                      </a:r>
                      <a:r>
                        <a:rPr lang="en">
                          <a:solidFill>
                            <a:srgbClr val="FFFFFF"/>
                          </a:solidFill>
                          <a:latin typeface="EB Garamond Medium"/>
                          <a:ea typeface="EB Garamond Medium"/>
                          <a:cs typeface="EB Garamond Medium"/>
                          <a:sym typeface="EB Garamond Medium"/>
                        </a:rPr>
                        <a:t> </a:t>
                      </a:r>
                      <a:r>
                        <a:rPr lang="en" sz="1000">
                          <a:solidFill>
                            <a:srgbClr val="FFFFFF"/>
                          </a:solidFill>
                          <a:latin typeface="EB Garamond Medium"/>
                          <a:ea typeface="EB Garamond Medium"/>
                          <a:cs typeface="EB Garamond Medium"/>
                          <a:sym typeface="EB Garamond Medium"/>
                        </a:rPr>
                        <a:t>(see backup)</a:t>
                      </a:r>
                      <a:endParaRPr sz="1000" b="1">
                        <a:solidFill>
                          <a:srgbClr val="00FF00"/>
                        </a:solidFill>
                        <a:latin typeface="EB Garamond"/>
                        <a:ea typeface="EB Garamond"/>
                        <a:cs typeface="EB Garamond"/>
                        <a:sym typeface="EB Garamond"/>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rowSpan="3">
                  <a:txBody>
                    <a:bodyPr/>
                    <a:lstStyle/>
                    <a:p>
                      <a:pPr marL="0" lvl="0" indent="0" algn="l" rtl="0">
                        <a:spcBef>
                          <a:spcPts val="0"/>
                        </a:spcBef>
                        <a:spcAft>
                          <a:spcPts val="0"/>
                        </a:spcAft>
                        <a:buNone/>
                      </a:pPr>
                      <a:r>
                        <a:rPr lang="en" dirty="0">
                          <a:solidFill>
                            <a:srgbClr val="FFFFFF"/>
                          </a:solidFill>
                        </a:rPr>
                        <a:t>• </a:t>
                      </a:r>
                      <a:r>
                        <a:rPr lang="en" dirty="0">
                          <a:solidFill>
                            <a:srgbClr val="FFFFFF"/>
                          </a:solidFill>
                          <a:latin typeface="EB Garamond Medium"/>
                          <a:ea typeface="EB Garamond Medium"/>
                          <a:cs typeface="EB Garamond Medium"/>
                          <a:sym typeface="EB Garamond Medium"/>
                        </a:rPr>
                        <a:t>Selected camera meets design requirements</a:t>
                      </a:r>
                      <a:endParaRPr dirty="0">
                        <a:solidFill>
                          <a:srgbClr val="FFFFFF"/>
                        </a:solidFill>
                        <a:latin typeface="EB Garamond Medium"/>
                        <a:ea typeface="EB Garamond Medium"/>
                        <a:cs typeface="EB Garamond Medium"/>
                        <a:sym typeface="EB Garamond Medium"/>
                      </a:endParaRPr>
                    </a:p>
                    <a:p>
                      <a:pPr marL="0" lvl="0" indent="0" algn="l" rtl="0">
                        <a:spcBef>
                          <a:spcPts val="1000"/>
                        </a:spcBef>
                        <a:spcAft>
                          <a:spcPts val="0"/>
                        </a:spcAft>
                        <a:buNone/>
                      </a:pPr>
                      <a:r>
                        <a:rPr lang="en" dirty="0">
                          <a:solidFill>
                            <a:srgbClr val="FFFFFF"/>
                          </a:solidFill>
                        </a:rPr>
                        <a:t>• </a:t>
                      </a:r>
                      <a:r>
                        <a:rPr lang="en" dirty="0" smtClean="0">
                          <a:solidFill>
                            <a:srgbClr val="FFFFFF"/>
                          </a:solidFill>
                          <a:latin typeface="Garamond" panose="02020404030301010803" pitchFamily="18" charset="0"/>
                        </a:rPr>
                        <a:t>Ca</a:t>
                      </a:r>
                      <a:r>
                        <a:rPr lang="en" dirty="0" smtClean="0">
                          <a:solidFill>
                            <a:srgbClr val="FFFFFF"/>
                          </a:solidFill>
                          <a:latin typeface="EB Garamond Medium"/>
                          <a:ea typeface="EB Garamond Medium"/>
                          <a:cs typeface="EB Garamond Medium"/>
                          <a:sym typeface="EB Garamond Medium"/>
                        </a:rPr>
                        <a:t>mera </a:t>
                      </a:r>
                      <a:r>
                        <a:rPr lang="en" dirty="0">
                          <a:solidFill>
                            <a:srgbClr val="FFFFFF"/>
                          </a:solidFill>
                          <a:latin typeface="EB Garamond Medium"/>
                          <a:ea typeface="EB Garamond Medium"/>
                          <a:cs typeface="EB Garamond Medium"/>
                          <a:sym typeface="EB Garamond Medium"/>
                        </a:rPr>
                        <a:t>can image a minimum G1 auroral storm from the HEPCATS orbit</a:t>
                      </a:r>
                      <a:endParaRPr dirty="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434600">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1.2</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chemeClr val="dk1"/>
                        </a:buClr>
                        <a:buSzPts val="1100"/>
                        <a:buFont typeface="Arial"/>
                        <a:buNone/>
                      </a:pPr>
                      <a:r>
                        <a:rPr lang="en">
                          <a:solidFill>
                            <a:schemeClr val="lt1"/>
                          </a:solidFill>
                          <a:latin typeface="EB Garamond Medium"/>
                          <a:ea typeface="EB Garamond Medium"/>
                          <a:cs typeface="EB Garamond Medium"/>
                          <a:sym typeface="EB Garamond Medium"/>
                        </a:rPr>
                        <a:t>Spatial resolution of 48 arcseconds per pixel</a:t>
                      </a:r>
                      <a:endParaRPr>
                        <a:solidFill>
                          <a:srgbClr val="FFFFFF"/>
                        </a:solidFill>
                        <a:latin typeface="EB Garamond"/>
                        <a:ea typeface="EB Garamond"/>
                        <a:cs typeface="EB Garamond"/>
                        <a:sym typeface="EB Garamond"/>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1000"/>
                        </a:spcAft>
                        <a:buClr>
                          <a:schemeClr val="dk1"/>
                        </a:buClr>
                        <a:buSzPts val="1100"/>
                        <a:buFont typeface="Arial"/>
                        <a:buNone/>
                      </a:pPr>
                      <a:r>
                        <a:rPr lang="en" b="1">
                          <a:solidFill>
                            <a:srgbClr val="00FF00"/>
                          </a:solidFill>
                          <a:latin typeface="EB Garamond"/>
                          <a:ea typeface="EB Garamond"/>
                          <a:cs typeface="EB Garamond"/>
                          <a:sym typeface="EB Garamond"/>
                        </a:rPr>
                        <a:t>✔</a:t>
                      </a:r>
                      <a:r>
                        <a:rPr lang="en">
                          <a:solidFill>
                            <a:schemeClr val="lt1"/>
                          </a:solidFill>
                          <a:latin typeface="EB Garamond Medium"/>
                          <a:ea typeface="EB Garamond Medium"/>
                          <a:cs typeface="EB Garamond Medium"/>
                          <a:sym typeface="EB Garamond Medium"/>
                        </a:rPr>
                        <a:t> </a:t>
                      </a:r>
                      <a:r>
                        <a:rPr lang="en" sz="1000">
                          <a:solidFill>
                            <a:schemeClr val="lt1"/>
                          </a:solidFill>
                          <a:latin typeface="EB Garamond Medium"/>
                          <a:ea typeface="EB Garamond Medium"/>
                          <a:cs typeface="EB Garamond Medium"/>
                          <a:sym typeface="EB Garamond Medium"/>
                        </a:rPr>
                        <a:t>(see backup)</a:t>
                      </a:r>
                      <a:endParaRPr b="1">
                        <a:solidFill>
                          <a:srgbClr val="00FF00"/>
                        </a:solidFill>
                        <a:latin typeface="EB Garamond"/>
                        <a:ea typeface="EB Garamond"/>
                        <a:cs typeface="EB Garamond"/>
                        <a:sym typeface="EB Garamond"/>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vMerge="1">
                  <a:txBody>
                    <a:bodyPr/>
                    <a:lstStyle/>
                    <a:p>
                      <a:endParaRPr lang="en-US"/>
                    </a:p>
                  </a:txBody>
                  <a:tcPr/>
                </a:tc>
              </a:tr>
              <a:tr h="369725">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1.3</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chemeClr val="dk1"/>
                        </a:buClr>
                        <a:buSzPts val="1100"/>
                        <a:buFont typeface="Arial"/>
                        <a:buNone/>
                      </a:pPr>
                      <a:r>
                        <a:rPr lang="en">
                          <a:solidFill>
                            <a:schemeClr val="lt1"/>
                          </a:solidFill>
                          <a:latin typeface="EB Garamond Medium"/>
                          <a:ea typeface="EB Garamond Medium"/>
                          <a:cs typeface="EB Garamond Medium"/>
                          <a:sym typeface="EB Garamond Medium"/>
                        </a:rPr>
                        <a:t>Minimum S/N of 20 dB</a:t>
                      </a:r>
                      <a:endParaRPr>
                        <a:solidFill>
                          <a:srgbClr val="FFFFFF"/>
                        </a:solidFill>
                        <a:latin typeface="EB Garamond"/>
                        <a:ea typeface="EB Garamond"/>
                        <a:cs typeface="EB Garamond"/>
                        <a:sym typeface="EB Garamond"/>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1000"/>
                        </a:spcAft>
                        <a:buClr>
                          <a:schemeClr val="dk1"/>
                        </a:buClr>
                        <a:buSzPts val="1100"/>
                        <a:buFont typeface="Arial"/>
                        <a:buNone/>
                      </a:pPr>
                      <a:r>
                        <a:rPr lang="en" b="1">
                          <a:solidFill>
                            <a:srgbClr val="00FF00"/>
                          </a:solidFill>
                          <a:latin typeface="EB Garamond"/>
                          <a:ea typeface="EB Garamond"/>
                          <a:cs typeface="EB Garamond"/>
                          <a:sym typeface="EB Garamond"/>
                        </a:rPr>
                        <a:t>✔ </a:t>
                      </a:r>
                      <a:endParaRPr b="1">
                        <a:solidFill>
                          <a:srgbClr val="00FF00"/>
                        </a:solidFill>
                        <a:latin typeface="EB Garamond"/>
                        <a:ea typeface="EB Garamond"/>
                        <a:cs typeface="EB Garamond"/>
                        <a:sym typeface="EB Garamond"/>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vMerge="1">
                  <a:txBody>
                    <a:bodyPr/>
                    <a:lstStyle/>
                    <a:p>
                      <a:endParaRPr lang="en-US"/>
                    </a:p>
                  </a:txBody>
                  <a:tcPr/>
                </a:tc>
              </a:tr>
              <a:tr h="333900">
                <a:tc rowSpan="3">
                  <a:txBody>
                    <a:bodyPr/>
                    <a:lstStyle/>
                    <a:p>
                      <a:pPr marL="0" lvl="0" indent="0" algn="ctr" rtl="0">
                        <a:spcBef>
                          <a:spcPts val="0"/>
                        </a:spcBef>
                        <a:spcAft>
                          <a:spcPts val="0"/>
                        </a:spcAft>
                        <a:buNone/>
                      </a:pPr>
                      <a:r>
                        <a:rPr lang="en" sz="1500">
                          <a:solidFill>
                            <a:srgbClr val="FFFFFF"/>
                          </a:solidFill>
                          <a:latin typeface="EB Garamond Medium"/>
                          <a:ea typeface="EB Garamond Medium"/>
                          <a:cs typeface="EB Garamond Medium"/>
                          <a:sym typeface="EB Garamond Medium"/>
                        </a:rPr>
                        <a:t>Image Processing </a:t>
                      </a:r>
                      <a:endParaRPr sz="1500">
                        <a:solidFill>
                          <a:srgbClr val="FFFFFF"/>
                        </a:solidFill>
                        <a:latin typeface="EB Garamond Medium"/>
                        <a:ea typeface="EB Garamond Medium"/>
                        <a:cs typeface="EB Garamond Medium"/>
                        <a:sym typeface="EB Garamond Medium"/>
                      </a:endParaRPr>
                    </a:p>
                  </a:txBody>
                  <a:tcPr marL="91425" marR="91425" marT="91425" marB="91425" anchor="ctr">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2.1</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Identify aurora</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Clr>
                          <a:schemeClr val="dk1"/>
                        </a:buClr>
                        <a:buSzPts val="1100"/>
                        <a:buFont typeface="Arial"/>
                        <a:buNone/>
                      </a:pPr>
                      <a:r>
                        <a:rPr lang="en">
                          <a:solidFill>
                            <a:srgbClr val="FFFF00"/>
                          </a:solidFill>
                          <a:latin typeface="EB Garamond Medium"/>
                          <a:ea typeface="EB Garamond Medium"/>
                          <a:cs typeface="EB Garamond Medium"/>
                          <a:sym typeface="EB Garamond Medium"/>
                        </a:rPr>
                        <a:t>In progress</a:t>
                      </a:r>
                      <a:endParaRPr>
                        <a:solidFill>
                          <a:srgbClr val="FFFF00"/>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rowSpan="2">
                  <a:txBody>
                    <a:bodyPr/>
                    <a:lstStyle/>
                    <a:p>
                      <a:pPr marL="0" lvl="0" indent="0" algn="l" rtl="0">
                        <a:spcBef>
                          <a:spcPts val="0"/>
                        </a:spcBef>
                        <a:spcAft>
                          <a:spcPts val="0"/>
                        </a:spcAft>
                        <a:buNone/>
                      </a:pPr>
                      <a:r>
                        <a:rPr lang="en" dirty="0">
                          <a:solidFill>
                            <a:schemeClr val="lt1"/>
                          </a:solidFill>
                        </a:rPr>
                        <a:t>• </a:t>
                      </a:r>
                      <a:r>
                        <a:rPr lang="en" dirty="0">
                          <a:solidFill>
                            <a:schemeClr val="lt1"/>
                          </a:solidFill>
                          <a:latin typeface="EB Garamond Medium"/>
                          <a:ea typeface="EB Garamond Medium"/>
                          <a:cs typeface="EB Garamond Medium"/>
                          <a:sym typeface="EB Garamond Medium"/>
                        </a:rPr>
                        <a:t>Current build can classify an aurora </a:t>
                      </a:r>
                      <a:r>
                        <a:rPr lang="en" dirty="0" smtClean="0">
                          <a:solidFill>
                            <a:schemeClr val="lt1"/>
                          </a:solidFill>
                          <a:latin typeface="EB Garamond Medium"/>
                          <a:ea typeface="EB Garamond Medium"/>
                          <a:cs typeface="EB Garamond Medium"/>
                          <a:sym typeface="EB Garamond Medium"/>
                        </a:rPr>
                        <a:t>(~90% </a:t>
                      </a:r>
                      <a:r>
                        <a:rPr lang="en" dirty="0">
                          <a:solidFill>
                            <a:schemeClr val="lt1"/>
                          </a:solidFill>
                          <a:latin typeface="EB Garamond Medium"/>
                          <a:ea typeface="EB Garamond Medium"/>
                          <a:cs typeface="EB Garamond Medium"/>
                          <a:sym typeface="EB Garamond Medium"/>
                        </a:rPr>
                        <a:t>accuracy), crop and compress the image and send to IEU</a:t>
                      </a:r>
                      <a:endParaRPr dirty="0">
                        <a:solidFill>
                          <a:srgbClr val="FFFFFF"/>
                        </a:solidFill>
                      </a:endParaRPr>
                    </a:p>
                  </a:txBody>
                  <a:tcPr marL="45700" marR="45700" marT="45700" marB="45700" anchor="ctr">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r>
              <a:tr h="457475">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2.3-4</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Crop and compress image</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Clr>
                          <a:schemeClr val="dk1"/>
                        </a:buClr>
                        <a:buSzPts val="1100"/>
                        <a:buFont typeface="Arial"/>
                        <a:buNone/>
                      </a:pPr>
                      <a:r>
                        <a:rPr lang="en">
                          <a:solidFill>
                            <a:srgbClr val="FFFF00"/>
                          </a:solidFill>
                          <a:latin typeface="EB Garamond Medium"/>
                          <a:ea typeface="EB Garamond Medium"/>
                          <a:cs typeface="EB Garamond Medium"/>
                          <a:sym typeface="EB Garamond Medium"/>
                        </a:rPr>
                        <a:t>In progress</a:t>
                      </a:r>
                      <a:endParaRPr>
                        <a:solidFill>
                          <a:srgbClr val="FFFF00"/>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vMerge="1">
                  <a:txBody>
                    <a:bodyPr/>
                    <a:lstStyle/>
                    <a:p>
                      <a:endParaRPr lang="en-US"/>
                    </a:p>
                  </a:txBody>
                  <a:tcPr/>
                </a:tc>
              </a:tr>
              <a:tr h="612975">
                <a:tc vMerge="1">
                  <a:txBody>
                    <a:bodyPr/>
                    <a:lstStyle/>
                    <a:p>
                      <a:endParaRPr lang="en-US"/>
                    </a:p>
                  </a:txBody>
                  <a:tcPr/>
                </a:tc>
                <a:tc>
                  <a:txBody>
                    <a:bodyPr/>
                    <a:lstStyle/>
                    <a:p>
                      <a:pPr marL="0" lvl="0" indent="0" algn="l" rtl="0">
                        <a:spcBef>
                          <a:spcPts val="0"/>
                        </a:spcBef>
                        <a:spcAft>
                          <a:spcPts val="0"/>
                        </a:spcAft>
                        <a:buNone/>
                      </a:pPr>
                      <a:r>
                        <a:rPr lang="en">
                          <a:solidFill>
                            <a:srgbClr val="FFFFFF"/>
                          </a:solidFill>
                          <a:latin typeface="EB Garamond Medium"/>
                          <a:ea typeface="EB Garamond Medium"/>
                          <a:cs typeface="EB Garamond Medium"/>
                          <a:sym typeface="EB Garamond Medium"/>
                        </a:rPr>
                        <a:t>2.2</a:t>
                      </a:r>
                      <a:endParaRPr>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dirty="0">
                          <a:solidFill>
                            <a:srgbClr val="FFFFFF"/>
                          </a:solidFill>
                          <a:latin typeface="EB Garamond Medium"/>
                          <a:ea typeface="EB Garamond Medium"/>
                          <a:cs typeface="EB Garamond Medium"/>
                          <a:sym typeface="EB Garamond Medium"/>
                        </a:rPr>
                        <a:t>Map aurora</a:t>
                      </a:r>
                      <a:endParaRPr dirty="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a:solidFill>
                            <a:srgbClr val="FFFF00"/>
                          </a:solidFill>
                          <a:latin typeface="EB Garamond Medium"/>
                          <a:ea typeface="EB Garamond Medium"/>
                          <a:cs typeface="EB Garamond Medium"/>
                          <a:sym typeface="EB Garamond Medium"/>
                        </a:rPr>
                        <a:t>In progress </a:t>
                      </a:r>
                      <a:r>
                        <a:rPr lang="en" sz="1000">
                          <a:solidFill>
                            <a:srgbClr val="FFFFFF"/>
                          </a:solidFill>
                          <a:latin typeface="EB Garamond Medium"/>
                          <a:ea typeface="EB Garamond Medium"/>
                          <a:cs typeface="EB Garamond Medium"/>
                          <a:sym typeface="EB Garamond Medium"/>
                        </a:rPr>
                        <a:t>(see backup)</a:t>
                      </a:r>
                      <a:endParaRPr>
                        <a:solidFill>
                          <a:srgbClr val="FFFF00"/>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dirty="0">
                          <a:solidFill>
                            <a:srgbClr val="FFFFFF"/>
                          </a:solidFill>
                        </a:rPr>
                        <a:t>• </a:t>
                      </a:r>
                      <a:r>
                        <a:rPr lang="en" dirty="0">
                          <a:solidFill>
                            <a:srgbClr val="FFFFFF"/>
                          </a:solidFill>
                          <a:latin typeface="EB Garamond Medium"/>
                          <a:ea typeface="EB Garamond Medium"/>
                          <a:cs typeface="EB Garamond Medium"/>
                          <a:sym typeface="EB Garamond Medium"/>
                        </a:rPr>
                        <a:t>Geolocation is 2/3 complete and will be finished before “Orbit in </a:t>
                      </a:r>
                      <a:r>
                        <a:rPr lang="en" dirty="0" smtClean="0">
                          <a:solidFill>
                            <a:srgbClr val="FFFFFF"/>
                          </a:solidFill>
                          <a:latin typeface="EB Garamond Medium"/>
                          <a:ea typeface="EB Garamond Medium"/>
                          <a:cs typeface="EB Garamond Medium"/>
                          <a:sym typeface="EB Garamond Medium"/>
                        </a:rPr>
                        <a:t>the Life</a:t>
                      </a:r>
                      <a:r>
                        <a:rPr lang="en" dirty="0">
                          <a:solidFill>
                            <a:srgbClr val="FFFFFF"/>
                          </a:solidFill>
                          <a:latin typeface="EB Garamond Medium"/>
                          <a:ea typeface="EB Garamond Medium"/>
                          <a:cs typeface="EB Garamond Medium"/>
                          <a:sym typeface="EB Garamond Medium"/>
                        </a:rPr>
                        <a:t>” testing</a:t>
                      </a:r>
                      <a:endParaRPr dirty="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Effect transition="in" filter="fade">
                                      <p:cBhvr>
                                        <p:cTn id="7" dur="1000"/>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37</a:t>
            </a:fld>
            <a:endParaRPr/>
          </a:p>
        </p:txBody>
      </p:sp>
      <p:sp>
        <p:nvSpPr>
          <p:cNvPr id="742" name="Google Shape;742;p82"/>
          <p:cNvSpPr txBox="1"/>
          <p:nvPr/>
        </p:nvSpPr>
        <p:spPr>
          <a:xfrm>
            <a:off x="371850" y="289450"/>
            <a:ext cx="70287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EB Garamond Medium"/>
                <a:ea typeface="EB Garamond Medium"/>
                <a:cs typeface="EB Garamond Medium"/>
                <a:sym typeface="EB Garamond Medium"/>
              </a:rPr>
              <a:t>V&amp;V Summary</a:t>
            </a:r>
            <a:endParaRPr sz="3600">
              <a:solidFill>
                <a:srgbClr val="FFFFFF"/>
              </a:solidFill>
              <a:latin typeface="EB Garamond Medium"/>
              <a:ea typeface="EB Garamond Medium"/>
              <a:cs typeface="EB Garamond Medium"/>
              <a:sym typeface="EB Garamond Medium"/>
            </a:endParaRPr>
          </a:p>
        </p:txBody>
      </p:sp>
      <p:graphicFrame>
        <p:nvGraphicFramePr>
          <p:cNvPr id="743" name="Google Shape;743;p82"/>
          <p:cNvGraphicFramePr/>
          <p:nvPr/>
        </p:nvGraphicFramePr>
        <p:xfrm>
          <a:off x="248188" y="1082950"/>
          <a:ext cx="8450875" cy="3352610"/>
        </p:xfrm>
        <a:graphic>
          <a:graphicData uri="http://schemas.openxmlformats.org/drawingml/2006/table">
            <a:tbl>
              <a:tblPr>
                <a:noFill/>
                <a:tableStyleId>{87970D89-F406-4924-A140-1B12C3A00C16}</a:tableStyleId>
              </a:tblPr>
              <a:tblGrid>
                <a:gridCol w="1186375"/>
                <a:gridCol w="489375"/>
                <a:gridCol w="1828650"/>
                <a:gridCol w="1485050"/>
                <a:gridCol w="3461425"/>
              </a:tblGrid>
              <a:tr h="370125">
                <a:tc>
                  <a:txBody>
                    <a:bodyPr/>
                    <a:lstStyle/>
                    <a:p>
                      <a:pPr marL="0" lvl="0" indent="0" algn="ctr" rtl="0">
                        <a:spcBef>
                          <a:spcPts val="0"/>
                        </a:spcBef>
                        <a:spcAft>
                          <a:spcPts val="0"/>
                        </a:spcAft>
                        <a:buNone/>
                      </a:pPr>
                      <a:r>
                        <a:rPr lang="en" sz="1500" b="1">
                          <a:latin typeface="EB Garamond"/>
                          <a:ea typeface="EB Garamond"/>
                          <a:cs typeface="EB Garamond"/>
                          <a:sym typeface="EB Garamond"/>
                        </a:rPr>
                        <a:t>Subsystem</a:t>
                      </a:r>
                      <a:endParaRPr sz="1500" b="1">
                        <a:latin typeface="EB Garamond"/>
                        <a:ea typeface="EB Garamond"/>
                        <a:cs typeface="EB Garamond"/>
                        <a:sym typeface="EB Garamond"/>
                      </a:endParaRPr>
                    </a:p>
                  </a:txBody>
                  <a:tcPr marL="91425" marR="91425" marT="91425" marB="91425">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c gridSpan="3">
                  <a:txBody>
                    <a:bodyPr/>
                    <a:lstStyle/>
                    <a:p>
                      <a:pPr marL="0" lvl="0" indent="0" algn="ctr" rtl="0">
                        <a:spcBef>
                          <a:spcPts val="0"/>
                        </a:spcBef>
                        <a:spcAft>
                          <a:spcPts val="0"/>
                        </a:spcAft>
                        <a:buNone/>
                      </a:pPr>
                      <a:r>
                        <a:rPr lang="en" sz="1500" b="1">
                          <a:latin typeface="EB Garamond"/>
                          <a:ea typeface="EB Garamond"/>
                          <a:cs typeface="EB Garamond"/>
                          <a:sym typeface="EB Garamond"/>
                        </a:rPr>
                        <a:t>Requirements</a:t>
                      </a:r>
                      <a:endParaRPr sz="1500" b="1">
                        <a:latin typeface="EB Garamond"/>
                        <a:ea typeface="EB Garamond"/>
                        <a:cs typeface="EB Garamond"/>
                        <a:sym typeface="EB Garamo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500" b="1">
                          <a:latin typeface="EB Garamond"/>
                          <a:ea typeface="EB Garamond"/>
                          <a:cs typeface="EB Garamond"/>
                          <a:sym typeface="EB Garamond"/>
                        </a:rPr>
                        <a:t>Summary</a:t>
                      </a:r>
                      <a:endParaRPr sz="1500" b="1">
                        <a:latin typeface="EB Garamond"/>
                        <a:ea typeface="EB Garamond"/>
                        <a:cs typeface="EB Garamond"/>
                        <a:sym typeface="EB Garamond"/>
                      </a:endParaRPr>
                    </a:p>
                  </a:txBody>
                  <a:tcPr marL="91425" marR="91425" marT="91425" marB="91425">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r>
              <a:tr h="479300">
                <a:tc rowSpan="2">
                  <a:txBody>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Magnetometer</a:t>
                      </a:r>
                      <a:endParaRPr sz="1300">
                        <a:solidFill>
                          <a:srgbClr val="FFFFFF"/>
                        </a:solidFill>
                        <a:latin typeface="EB Garamond Medium"/>
                        <a:ea typeface="EB Garamond Medium"/>
                        <a:cs typeface="EB Garamond Medium"/>
                        <a:sym typeface="EB Garamond Medium"/>
                      </a:endParaRPr>
                    </a:p>
                  </a:txBody>
                  <a:tcPr marL="91425" marR="91425" marT="91425" marB="91425" anchor="ctr">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3.1.2</a:t>
                      </a:r>
                      <a:endParaRPr sz="1300">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3.1.3</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Noise &lt; 10 nT</a:t>
                      </a:r>
                      <a:endParaRPr sz="1300">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System bias &lt; 34000 nT</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100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March 10th-15th</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chemeClr val="dk1"/>
                        </a:buClr>
                        <a:buSzPts val="1100"/>
                        <a:buFont typeface="Arial"/>
                        <a:buNone/>
                      </a:pPr>
                      <a:r>
                        <a:rPr lang="en" sz="1300">
                          <a:solidFill>
                            <a:srgbClr val="FFFFFF"/>
                          </a:solidFill>
                        </a:rPr>
                        <a:t>• </a:t>
                      </a:r>
                      <a:r>
                        <a:rPr lang="en" sz="1300">
                          <a:solidFill>
                            <a:schemeClr val="lt1"/>
                          </a:solidFill>
                          <a:latin typeface="EB Garamond Medium"/>
                          <a:ea typeface="EB Garamond Medium"/>
                          <a:cs typeface="EB Garamond Medium"/>
                          <a:sym typeface="EB Garamond Medium"/>
                        </a:rPr>
                        <a:t>Complete integration of s/c bus is required before system noise and bias testing can take place</a:t>
                      </a:r>
                      <a:endParaRPr sz="1300">
                        <a:solidFill>
                          <a:schemeClr val="lt1"/>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0000"/>
                    </a:solidFill>
                  </a:tcPr>
                </a:tc>
              </a:tr>
              <a:tr h="479300">
                <a:tc vMerge="1">
                  <a:txBody>
                    <a:bodyPr/>
                    <a:lstStyle/>
                    <a:p>
                      <a:endParaRPr lang="en-US"/>
                    </a:p>
                  </a:txBody>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3.2</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Measure vector field</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1000"/>
                        </a:spcAft>
                        <a:buClr>
                          <a:schemeClr val="dk1"/>
                        </a:buClr>
                        <a:buSzPts val="1100"/>
                        <a:buFont typeface="Arial"/>
                        <a:buNone/>
                      </a:pPr>
                      <a:r>
                        <a:rPr lang="en" b="1">
                          <a:solidFill>
                            <a:srgbClr val="00FF00"/>
                          </a:solidFill>
                          <a:latin typeface="EB Garamond"/>
                          <a:ea typeface="EB Garamond"/>
                          <a:cs typeface="EB Garamond"/>
                          <a:sym typeface="EB Garamond"/>
                        </a:rPr>
                        <a:t>✔</a:t>
                      </a:r>
                      <a:endParaRPr sz="1300">
                        <a:solidFill>
                          <a:schemeClr val="lt1"/>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chemeClr val="dk1"/>
                        </a:buClr>
                        <a:buSzPts val="1100"/>
                        <a:buFont typeface="Arial"/>
                        <a:buNone/>
                      </a:pPr>
                      <a:r>
                        <a:rPr lang="en" sz="1300">
                          <a:solidFill>
                            <a:schemeClr val="lt1"/>
                          </a:solidFill>
                        </a:rPr>
                        <a:t>• </a:t>
                      </a:r>
                      <a:r>
                        <a:rPr lang="en" sz="1300">
                          <a:solidFill>
                            <a:schemeClr val="lt1"/>
                          </a:solidFill>
                          <a:latin typeface="EB Garamond Medium"/>
                          <a:ea typeface="EB Garamond Medium"/>
                          <a:cs typeface="EB Garamond Medium"/>
                          <a:sym typeface="EB Garamond Medium"/>
                        </a:rPr>
                        <a:t>Magnetometer has been tested in Helmholtz cage with multiple models of expected magnetic fields </a:t>
                      </a:r>
                      <a:endParaRPr sz="1300">
                        <a:solidFill>
                          <a:srgbClr val="FFFFFF"/>
                        </a:solidFill>
                      </a:endParaRPr>
                    </a:p>
                  </a:txBody>
                  <a:tcPr marL="45700" marR="45700" marT="45700" marB="45700" anchor="ctr">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733425">
                <a:tc>
                  <a:txBody>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Bus</a:t>
                      </a:r>
                      <a:endParaRPr sz="1300">
                        <a:solidFill>
                          <a:srgbClr val="FFFFFF"/>
                        </a:solidFill>
                        <a:latin typeface="EB Garamond Medium"/>
                        <a:ea typeface="EB Garamond Medium"/>
                        <a:cs typeface="EB Garamond Medium"/>
                        <a:sym typeface="EB Garamond Medium"/>
                      </a:endParaRPr>
                    </a:p>
                  </a:txBody>
                  <a:tcPr marL="91425" marR="91425" marT="91425" marB="91425" anchor="ctr">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4.0 - 5.0</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Manufactured s/c bus can securely house all electronics and provide regulated power</a:t>
                      </a:r>
                      <a:endParaRPr sz="13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Clr>
                          <a:schemeClr val="dk1"/>
                        </a:buClr>
                        <a:buSzPts val="1100"/>
                        <a:buFont typeface="Arial"/>
                        <a:buNone/>
                      </a:pPr>
                      <a:r>
                        <a:rPr lang="en" b="1">
                          <a:solidFill>
                            <a:srgbClr val="00FF00"/>
                          </a:solidFill>
                          <a:latin typeface="EB Garamond"/>
                          <a:ea typeface="EB Garamond"/>
                          <a:cs typeface="EB Garamond"/>
                          <a:sym typeface="EB Garamond"/>
                        </a:rPr>
                        <a:t>✔</a:t>
                      </a:r>
                      <a:r>
                        <a:rPr lang="en" sz="1000">
                          <a:solidFill>
                            <a:schemeClr val="lt1"/>
                          </a:solidFill>
                          <a:latin typeface="EB Garamond Medium"/>
                          <a:ea typeface="EB Garamond Medium"/>
                          <a:cs typeface="EB Garamond Medium"/>
                          <a:sym typeface="EB Garamond Medium"/>
                        </a:rPr>
                        <a:t> (see backup)</a:t>
                      </a:r>
                      <a:endParaRPr sz="1000">
                        <a:solidFill>
                          <a:schemeClr val="lt1"/>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rPr>
                        <a:t>• </a:t>
                      </a:r>
                      <a:r>
                        <a:rPr lang="en" sz="1300">
                          <a:solidFill>
                            <a:schemeClr val="lt1"/>
                          </a:solidFill>
                          <a:latin typeface="EB Garamond Medium"/>
                          <a:ea typeface="EB Garamond Medium"/>
                          <a:cs typeface="EB Garamond Medium"/>
                          <a:sym typeface="EB Garamond Medium"/>
                        </a:rPr>
                        <a:t>Spacecraft bus is built and all components are securely fastened to structure</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rgbClr val="FFFFFF"/>
                          </a:solidFill>
                        </a:rPr>
                        <a:t>• </a:t>
                      </a:r>
                      <a:r>
                        <a:rPr lang="en" sz="1300">
                          <a:solidFill>
                            <a:schemeClr val="lt1"/>
                          </a:solidFill>
                          <a:latin typeface="EB Garamond Medium"/>
                          <a:ea typeface="EB Garamond Medium"/>
                          <a:cs typeface="EB Garamond Medium"/>
                          <a:sym typeface="EB Garamond Medium"/>
                        </a:rPr>
                        <a:t>Voltage regulator circuit built and tested to provide correct power supply </a:t>
                      </a:r>
                      <a:endParaRPr sz="13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r h="896225">
                <a:tc>
                  <a:txBody>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C&amp;DH</a:t>
                      </a:r>
                      <a:endParaRPr sz="1300">
                        <a:solidFill>
                          <a:srgbClr val="FFFFFF"/>
                        </a:solidFill>
                        <a:latin typeface="EB Garamond Medium"/>
                        <a:ea typeface="EB Garamond Medium"/>
                        <a:cs typeface="EB Garamond Medium"/>
                        <a:sym typeface="EB Garamond Medium"/>
                      </a:endParaRPr>
                    </a:p>
                  </a:txBody>
                  <a:tcPr marL="91425" marR="91425" marT="91425" marB="91425" anchor="ctr">
                    <a:lnL w="38100"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6.0 - 9.0</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r>
                        <a:rPr lang="en" sz="1300">
                          <a:solidFill>
                            <a:srgbClr val="FFFFFF"/>
                          </a:solidFill>
                          <a:latin typeface="EB Garamond Medium"/>
                          <a:ea typeface="EB Garamond Medium"/>
                          <a:cs typeface="EB Garamond Medium"/>
                          <a:sym typeface="EB Garamond Medium"/>
                        </a:rPr>
                        <a:t>IEU and simulated ground station can communicate with one another</a:t>
                      </a:r>
                      <a:endParaRPr sz="13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1000"/>
                        </a:spcAft>
                        <a:buNone/>
                      </a:pPr>
                      <a:r>
                        <a:rPr lang="en" sz="1300">
                          <a:solidFill>
                            <a:srgbClr val="FFFF00"/>
                          </a:solidFill>
                          <a:latin typeface="EB Garamond Medium"/>
                          <a:ea typeface="EB Garamond Medium"/>
                          <a:cs typeface="EB Garamond Medium"/>
                          <a:sym typeface="EB Garamond Medium"/>
                        </a:rPr>
                        <a:t>In progress</a:t>
                      </a:r>
                      <a:r>
                        <a:rPr lang="en" sz="1300">
                          <a:solidFill>
                            <a:schemeClr val="lt1"/>
                          </a:solidFill>
                          <a:latin typeface="EB Garamond Medium"/>
                          <a:ea typeface="EB Garamond Medium"/>
                          <a:cs typeface="EB Garamond Medium"/>
                          <a:sym typeface="EB Garamond Medium"/>
                        </a:rPr>
                        <a:t> </a:t>
                      </a:r>
                      <a:r>
                        <a:rPr lang="en" sz="1000">
                          <a:solidFill>
                            <a:schemeClr val="lt1"/>
                          </a:solidFill>
                          <a:latin typeface="EB Garamond Medium"/>
                          <a:ea typeface="EB Garamond Medium"/>
                          <a:cs typeface="EB Garamond Medium"/>
                          <a:sym typeface="EB Garamond Medium"/>
                        </a:rPr>
                        <a:t>(see backup)</a:t>
                      </a:r>
                      <a:endParaRPr sz="10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c>
                  <a:txBody>
                    <a:bodyPr/>
                    <a:lstStyle/>
                    <a:p>
                      <a:pPr marL="0" lvl="0" indent="0" algn="l" rtl="0">
                        <a:spcBef>
                          <a:spcPts val="0"/>
                        </a:spcBef>
                        <a:spcAft>
                          <a:spcPts val="0"/>
                        </a:spcAft>
                        <a:buClr>
                          <a:schemeClr val="dk1"/>
                        </a:buClr>
                        <a:buSzPts val="1100"/>
                        <a:buFont typeface="Arial"/>
                        <a:buNone/>
                      </a:pPr>
                      <a:r>
                        <a:rPr lang="en" sz="1300">
                          <a:solidFill>
                            <a:srgbClr val="FFFFFF"/>
                          </a:solidFill>
                        </a:rPr>
                        <a:t>• </a:t>
                      </a:r>
                      <a:r>
                        <a:rPr lang="en" sz="1300">
                          <a:solidFill>
                            <a:schemeClr val="lt1"/>
                          </a:solidFill>
                          <a:latin typeface="EB Garamond Medium"/>
                          <a:ea typeface="EB Garamond Medium"/>
                          <a:cs typeface="EB Garamond Medium"/>
                          <a:sym typeface="EB Garamond Medium"/>
                        </a:rPr>
                        <a:t>Simulated ground station and IEU can currently communicate via wired connection </a:t>
                      </a:r>
                      <a:endParaRPr sz="1300">
                        <a:solidFill>
                          <a:srgbClr val="FFFFFF"/>
                        </a:solidFill>
                      </a:endParaRPr>
                    </a:p>
                    <a:p>
                      <a:pPr marL="0" lvl="0" indent="0" algn="l" rtl="0">
                        <a:spcBef>
                          <a:spcPts val="0"/>
                        </a:spcBef>
                        <a:spcAft>
                          <a:spcPts val="0"/>
                        </a:spcAft>
                        <a:buNone/>
                      </a:pPr>
                      <a:r>
                        <a:rPr lang="en" sz="1300">
                          <a:solidFill>
                            <a:srgbClr val="FFFFFF"/>
                          </a:solidFill>
                        </a:rPr>
                        <a:t>• </a:t>
                      </a:r>
                      <a:r>
                        <a:rPr lang="en" sz="1300">
                          <a:solidFill>
                            <a:srgbClr val="FFFFFF"/>
                          </a:solidFill>
                          <a:latin typeface="EB Garamond Medium"/>
                          <a:ea typeface="EB Garamond Medium"/>
                          <a:cs typeface="EB Garamond Medium"/>
                          <a:sym typeface="EB Garamond Medium"/>
                        </a:rPr>
                        <a:t>IEU can currently communicate with all subsystems, smaller bugs still need to be worked out</a:t>
                      </a:r>
                      <a:endParaRPr sz="1300">
                        <a:solidFill>
                          <a:srgbClr val="FFFFFF"/>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rgbClr val="FFFFFF"/>
                          </a:solidFill>
                        </a:rPr>
                        <a:t>• </a:t>
                      </a:r>
                      <a:r>
                        <a:rPr lang="en" sz="1300">
                          <a:solidFill>
                            <a:schemeClr val="lt1"/>
                          </a:solidFill>
                          <a:latin typeface="EB Garamond Medium"/>
                          <a:ea typeface="EB Garamond Medium"/>
                          <a:cs typeface="EB Garamond Medium"/>
                          <a:sym typeface="EB Garamond Medium"/>
                        </a:rPr>
                        <a:t>System testing during March 18th - April 5th </a:t>
                      </a:r>
                      <a:endParaRPr sz="13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000000"/>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3"/>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Budget &amp; Safety</a:t>
            </a:r>
            <a:endParaRPr/>
          </a:p>
        </p:txBody>
      </p:sp>
      <p:sp>
        <p:nvSpPr>
          <p:cNvPr id="749" name="Google Shape;749;p83"/>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38</a:t>
            </a:fld>
            <a:endParaRPr/>
          </a:p>
        </p:txBody>
      </p:sp>
      <p:sp>
        <p:nvSpPr>
          <p:cNvPr id="750" name="Google Shape;750;p83">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3"/>
          <p:cNvSpPr/>
          <p:nvPr/>
        </p:nvSpPr>
        <p:spPr>
          <a:xfrm>
            <a:off x="39337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52" name="Google Shape;752;p83"/>
          <p:cNvSpPr/>
          <p:nvPr/>
        </p:nvSpPr>
        <p:spPr>
          <a:xfrm>
            <a:off x="16164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53" name="Google Shape;753;p83"/>
          <p:cNvSpPr/>
          <p:nvPr/>
        </p:nvSpPr>
        <p:spPr>
          <a:xfrm>
            <a:off x="461300" y="4719500"/>
            <a:ext cx="1296900" cy="364200"/>
          </a:xfrm>
          <a:prstGeom prst="homePlate">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3"/>
          <p:cNvSpPr txBox="1"/>
          <p:nvPr/>
        </p:nvSpPr>
        <p:spPr>
          <a:xfrm>
            <a:off x="454450"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Project Overview</a:t>
            </a:r>
            <a:endParaRPr sz="1100">
              <a:latin typeface="EB Garamond Medium"/>
              <a:ea typeface="EB Garamond Medium"/>
              <a:cs typeface="EB Garamond Medium"/>
              <a:sym typeface="EB Garamond Medium"/>
            </a:endParaRPr>
          </a:p>
        </p:txBody>
      </p:sp>
      <p:sp>
        <p:nvSpPr>
          <p:cNvPr id="755" name="Google Shape;755;p83"/>
          <p:cNvSpPr txBox="1"/>
          <p:nvPr/>
        </p:nvSpPr>
        <p:spPr>
          <a:xfrm>
            <a:off x="1704800"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Schedule</a:t>
            </a:r>
            <a:endParaRPr sz="1100">
              <a:latin typeface="EB Garamond Medium"/>
              <a:ea typeface="EB Garamond Medium"/>
              <a:cs typeface="EB Garamond Medium"/>
              <a:sym typeface="EB Garamond Medium"/>
            </a:endParaRPr>
          </a:p>
        </p:txBody>
      </p:sp>
      <p:sp>
        <p:nvSpPr>
          <p:cNvPr id="756" name="Google Shape;756;p83"/>
          <p:cNvSpPr txBox="1"/>
          <p:nvPr/>
        </p:nvSpPr>
        <p:spPr>
          <a:xfrm>
            <a:off x="3956463" y="4719500"/>
            <a:ext cx="12741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Imaging</a:t>
            </a:r>
            <a:endParaRPr sz="1100">
              <a:latin typeface="EB Garamond Medium"/>
              <a:ea typeface="EB Garamond Medium"/>
              <a:cs typeface="EB Garamond Medium"/>
              <a:sym typeface="EB Garamond Medium"/>
            </a:endParaRPr>
          </a:p>
        </p:txBody>
      </p:sp>
      <p:sp>
        <p:nvSpPr>
          <p:cNvPr id="757" name="Google Shape;757;p83"/>
          <p:cNvSpPr/>
          <p:nvPr/>
        </p:nvSpPr>
        <p:spPr>
          <a:xfrm>
            <a:off x="27717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58" name="Google Shape;758;p83"/>
          <p:cNvSpPr txBox="1"/>
          <p:nvPr/>
        </p:nvSpPr>
        <p:spPr>
          <a:xfrm>
            <a:off x="2845975"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a:t>
            </a:r>
            <a:endParaRPr sz="1100" i="1">
              <a:latin typeface="EB Garamond Medium"/>
              <a:ea typeface="EB Garamond Medium"/>
              <a:cs typeface="EB Garamond Medium"/>
              <a:sym typeface="EB Garamond Medium"/>
            </a:endParaRPr>
          </a:p>
        </p:txBody>
      </p:sp>
      <p:sp>
        <p:nvSpPr>
          <p:cNvPr id="759" name="Google Shape;759;p83"/>
          <p:cNvSpPr/>
          <p:nvPr/>
        </p:nvSpPr>
        <p:spPr>
          <a:xfrm>
            <a:off x="508220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60" name="Google Shape;760;p83"/>
          <p:cNvSpPr/>
          <p:nvPr/>
        </p:nvSpPr>
        <p:spPr>
          <a:xfrm>
            <a:off x="6237550" y="4719500"/>
            <a:ext cx="1296900" cy="364200"/>
          </a:xfrm>
          <a:prstGeom prst="chevron">
            <a:avLst>
              <a:gd name="adj" fmla="val 50000"/>
            </a:avLst>
          </a:prstGeom>
          <a:solidFill>
            <a:srgbClr val="72DE87">
              <a:alpha val="92310"/>
            </a:srgbClr>
          </a:solid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61" name="Google Shape;761;p83"/>
          <p:cNvSpPr txBox="1"/>
          <p:nvPr/>
        </p:nvSpPr>
        <p:spPr>
          <a:xfrm>
            <a:off x="5133800" y="4719500"/>
            <a:ext cx="12087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EB Garamond Medium"/>
                <a:ea typeface="EB Garamond Medium"/>
                <a:cs typeface="EB Garamond Medium"/>
                <a:sym typeface="EB Garamond Medium"/>
              </a:rPr>
              <a:t>Test Readiness: </a:t>
            </a:r>
            <a:r>
              <a:rPr lang="en" sz="1100" i="1">
                <a:solidFill>
                  <a:schemeClr val="dk1"/>
                </a:solidFill>
                <a:latin typeface="EB Garamond Medium"/>
                <a:ea typeface="EB Garamond Medium"/>
                <a:cs typeface="EB Garamond Medium"/>
                <a:sym typeface="EB Garamond Medium"/>
              </a:rPr>
              <a:t>Magnetometer</a:t>
            </a:r>
            <a:endParaRPr sz="1100">
              <a:latin typeface="EB Garamond Medium"/>
              <a:ea typeface="EB Garamond Medium"/>
              <a:cs typeface="EB Garamond Medium"/>
              <a:sym typeface="EB Garamond Medium"/>
            </a:endParaRPr>
          </a:p>
        </p:txBody>
      </p:sp>
      <p:sp>
        <p:nvSpPr>
          <p:cNvPr id="762" name="Google Shape;762;p83"/>
          <p:cNvSpPr txBox="1"/>
          <p:nvPr/>
        </p:nvSpPr>
        <p:spPr>
          <a:xfrm>
            <a:off x="63424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Test Readiness: </a:t>
            </a:r>
            <a:r>
              <a:rPr lang="en" sz="1100" i="1">
                <a:latin typeface="EB Garamond Medium"/>
                <a:ea typeface="EB Garamond Medium"/>
                <a:cs typeface="EB Garamond Medium"/>
                <a:sym typeface="EB Garamond Medium"/>
              </a:rPr>
              <a:t>System Testing</a:t>
            </a:r>
            <a:endParaRPr sz="1100">
              <a:latin typeface="EB Garamond Medium"/>
              <a:ea typeface="EB Garamond Medium"/>
              <a:cs typeface="EB Garamond Medium"/>
              <a:sym typeface="EB Garamond Medium"/>
            </a:endParaRPr>
          </a:p>
        </p:txBody>
      </p:sp>
      <p:sp>
        <p:nvSpPr>
          <p:cNvPr id="763" name="Google Shape;763;p83"/>
          <p:cNvSpPr/>
          <p:nvPr/>
        </p:nvSpPr>
        <p:spPr>
          <a:xfrm>
            <a:off x="7392650" y="4719500"/>
            <a:ext cx="1296900" cy="364200"/>
          </a:xfrm>
          <a:prstGeom prst="chevron">
            <a:avLst>
              <a:gd name="adj" fmla="val 50000"/>
            </a:avLst>
          </a:prstGeom>
          <a:solidFill>
            <a:srgbClr val="72DE87">
              <a:alpha val="92310"/>
            </a:srgbClr>
          </a:solidFill>
          <a:ln w="1905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64" name="Google Shape;764;p83"/>
          <p:cNvSpPr txBox="1"/>
          <p:nvPr/>
        </p:nvSpPr>
        <p:spPr>
          <a:xfrm>
            <a:off x="7497575" y="4719500"/>
            <a:ext cx="1141200"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EB Garamond Medium"/>
                <a:ea typeface="EB Garamond Medium"/>
                <a:cs typeface="EB Garamond Medium"/>
                <a:sym typeface="EB Garamond Medium"/>
              </a:rPr>
              <a:t>Budget &amp; Safety</a:t>
            </a:r>
            <a:endParaRPr sz="1100">
              <a:latin typeface="EB Garamond Medium"/>
              <a:ea typeface="EB Garamond Medium"/>
              <a:cs typeface="EB Garamond Medium"/>
              <a:sym typeface="EB Garamond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39</a:t>
            </a:fld>
            <a:endParaRPr/>
          </a:p>
        </p:txBody>
      </p:sp>
      <p:graphicFrame>
        <p:nvGraphicFramePr>
          <p:cNvPr id="770" name="Google Shape;770;p84"/>
          <p:cNvGraphicFramePr/>
          <p:nvPr/>
        </p:nvGraphicFramePr>
        <p:xfrm>
          <a:off x="816288" y="800688"/>
          <a:ext cx="7511400" cy="3751403"/>
        </p:xfrm>
        <a:graphic>
          <a:graphicData uri="http://schemas.openxmlformats.org/drawingml/2006/table">
            <a:tbl>
              <a:tblPr>
                <a:noFill/>
                <a:tableStyleId>{87970D89-F406-4924-A140-1B12C3A00C16}</a:tableStyleId>
              </a:tblPr>
              <a:tblGrid>
                <a:gridCol w="2604850"/>
                <a:gridCol w="4906550"/>
              </a:tblGrid>
              <a:tr h="463650">
                <a:tc>
                  <a:txBody>
                    <a:bodyPr/>
                    <a:lstStyle/>
                    <a:p>
                      <a:pPr marL="0" lvl="0" indent="0" algn="ctr" rtl="0">
                        <a:spcBef>
                          <a:spcPts val="0"/>
                        </a:spcBef>
                        <a:spcAft>
                          <a:spcPts val="0"/>
                        </a:spcAft>
                        <a:buNone/>
                      </a:pPr>
                      <a:r>
                        <a:rPr lang="en" sz="1600" b="1">
                          <a:latin typeface="EB Garamond"/>
                          <a:ea typeface="EB Garamond"/>
                          <a:cs typeface="EB Garamond"/>
                          <a:sym typeface="EB Garamond"/>
                        </a:rPr>
                        <a:t>Subsystem</a:t>
                      </a:r>
                      <a:endParaRPr sz="1600" b="1">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Purchased &amp; Received</a:t>
                      </a:r>
                      <a:endParaRPr sz="1600" b="1">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D9D9D9"/>
                    </a:solidFill>
                  </a:tcPr>
                </a:tc>
              </a:tr>
              <a:tr h="693250">
                <a:tc>
                  <a:txBody>
                    <a:bodyPr/>
                    <a:lstStyle/>
                    <a:p>
                      <a:pPr marL="0" lvl="0" indent="0" algn="ctr" rtl="0">
                        <a:spcBef>
                          <a:spcPts val="0"/>
                        </a:spcBef>
                        <a:spcAft>
                          <a:spcPts val="0"/>
                        </a:spcAft>
                        <a:buNone/>
                      </a:pPr>
                      <a:r>
                        <a:rPr lang="en" sz="1600">
                          <a:solidFill>
                            <a:srgbClr val="FFFFFF"/>
                          </a:solidFill>
                          <a:latin typeface="EB Garamond"/>
                          <a:ea typeface="EB Garamond"/>
                          <a:cs typeface="EB Garamond"/>
                          <a:sym typeface="EB Garamond"/>
                        </a:rPr>
                        <a:t>Imaging</a:t>
                      </a:r>
                      <a:endParaRPr sz="1600">
                        <a:solidFill>
                          <a:srgbClr val="FFFFFF"/>
                        </a:solidFill>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a:latin typeface="EB Garamond"/>
                          <a:ea typeface="EB Garamond"/>
                          <a:cs typeface="EB Garamond"/>
                          <a:sym typeface="EB Garamond"/>
                        </a:rPr>
                        <a:t>Camera, Lens, USB Type A to Micro B cable</a:t>
                      </a:r>
                      <a:endParaRPr>
                        <a:latin typeface="EB Garamond"/>
                        <a:ea typeface="EB Garamond"/>
                        <a:cs typeface="EB Garamond"/>
                        <a:sym typeface="EB Garamond"/>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549E39"/>
                    </a:solidFill>
                  </a:tcPr>
                </a:tc>
              </a:tr>
              <a:tr h="1204675">
                <a:tc>
                  <a:txBody>
                    <a:bodyPr/>
                    <a:lstStyle/>
                    <a:p>
                      <a:pPr marL="0" lvl="0" indent="0" algn="ctr" rtl="0">
                        <a:spcBef>
                          <a:spcPts val="0"/>
                        </a:spcBef>
                        <a:spcAft>
                          <a:spcPts val="0"/>
                        </a:spcAft>
                        <a:buNone/>
                      </a:pPr>
                      <a:r>
                        <a:rPr lang="en" sz="1600">
                          <a:solidFill>
                            <a:srgbClr val="FFFFFF"/>
                          </a:solidFill>
                          <a:latin typeface="EB Garamond"/>
                          <a:ea typeface="EB Garamond"/>
                          <a:cs typeface="EB Garamond"/>
                          <a:sym typeface="EB Garamond"/>
                        </a:rPr>
                        <a:t>CDH</a:t>
                      </a:r>
                      <a:endParaRPr sz="1600">
                        <a:solidFill>
                          <a:srgbClr val="FFFFFF"/>
                        </a:solidFill>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a:latin typeface="EB Garamond"/>
                          <a:ea typeface="EB Garamond"/>
                          <a:cs typeface="EB Garamond"/>
                          <a:sym typeface="EB Garamond"/>
                        </a:rPr>
                        <a:t>Single Board Computer, Crucial RAM, Solid State Drive, Cable Kit, Power Supply, USB cables, Female to Female Adapter, Ethernet Patch Cable </a:t>
                      </a:r>
                      <a:endParaRPr>
                        <a:latin typeface="EB Garamond"/>
                        <a:ea typeface="EB Garamond"/>
                        <a:cs typeface="EB Garamond"/>
                        <a:sym typeface="EB Garamond"/>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549E39"/>
                    </a:solidFill>
                  </a:tcPr>
                </a:tc>
              </a:tr>
              <a:tr h="693250">
                <a:tc>
                  <a:txBody>
                    <a:bodyPr/>
                    <a:lstStyle/>
                    <a:p>
                      <a:pPr marL="0" lvl="0" indent="0" algn="ctr" rtl="0">
                        <a:spcBef>
                          <a:spcPts val="0"/>
                        </a:spcBef>
                        <a:spcAft>
                          <a:spcPts val="0"/>
                        </a:spcAft>
                        <a:buNone/>
                      </a:pPr>
                      <a:r>
                        <a:rPr lang="en" sz="1600">
                          <a:solidFill>
                            <a:srgbClr val="FFFFFF"/>
                          </a:solidFill>
                          <a:latin typeface="EB Garamond"/>
                          <a:ea typeface="EB Garamond"/>
                          <a:cs typeface="EB Garamond"/>
                          <a:sym typeface="EB Garamond"/>
                        </a:rPr>
                        <a:t>Magnetometer</a:t>
                      </a:r>
                      <a:endParaRPr sz="1600">
                        <a:solidFill>
                          <a:srgbClr val="FFFFFF"/>
                        </a:solidFill>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a:latin typeface="EB Garamond"/>
                          <a:ea typeface="EB Garamond"/>
                          <a:cs typeface="EB Garamond"/>
                          <a:sym typeface="EB Garamond"/>
                        </a:rPr>
                        <a:t>Magnetometer, DAQ, USB cables, USB Control Switch, Instrumentation Amplifier, PCB Wires</a:t>
                      </a:r>
                      <a:endParaRPr>
                        <a:latin typeface="EB Garamond"/>
                        <a:ea typeface="EB Garamond"/>
                        <a:cs typeface="EB Garamond"/>
                        <a:sym typeface="EB Garamond"/>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549E39"/>
                    </a:solidFill>
                  </a:tcPr>
                </a:tc>
              </a:tr>
              <a:tr h="693250">
                <a:tc>
                  <a:txBody>
                    <a:bodyPr/>
                    <a:lstStyle/>
                    <a:p>
                      <a:pPr marL="0" lvl="0" indent="0" algn="ctr" rtl="0">
                        <a:spcBef>
                          <a:spcPts val="0"/>
                        </a:spcBef>
                        <a:spcAft>
                          <a:spcPts val="0"/>
                        </a:spcAft>
                        <a:buNone/>
                      </a:pPr>
                      <a:r>
                        <a:rPr lang="en" sz="1600">
                          <a:solidFill>
                            <a:srgbClr val="FFFFFF"/>
                          </a:solidFill>
                          <a:latin typeface="EB Garamond"/>
                          <a:ea typeface="EB Garamond"/>
                          <a:cs typeface="EB Garamond"/>
                          <a:sym typeface="EB Garamond"/>
                        </a:rPr>
                        <a:t>SC Bus</a:t>
                      </a:r>
                      <a:endParaRPr sz="1600">
                        <a:solidFill>
                          <a:srgbClr val="FFFFFF"/>
                        </a:solidFill>
                        <a:latin typeface="EB Garamond"/>
                        <a:ea typeface="EB Garamond"/>
                        <a:cs typeface="EB Garamond"/>
                        <a:sym typeface="EB Garamond"/>
                      </a:endParaRPr>
                    </a:p>
                  </a:txBody>
                  <a:tcPr marL="91425" marR="91425" marT="91425" marB="91425" anchor="ctr">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tcPr>
                </a:tc>
                <a:tc>
                  <a:txBody>
                    <a:bodyPr/>
                    <a:lstStyle/>
                    <a:p>
                      <a:pPr marL="0" lvl="0" indent="0" algn="l" rtl="0">
                        <a:lnSpc>
                          <a:spcPct val="120000"/>
                        </a:lnSpc>
                        <a:spcBef>
                          <a:spcPts val="0"/>
                        </a:spcBef>
                        <a:spcAft>
                          <a:spcPts val="0"/>
                        </a:spcAft>
                        <a:buClr>
                          <a:srgbClr val="000000"/>
                        </a:buClr>
                        <a:buSzPts val="1100"/>
                        <a:buFont typeface="Arial"/>
                        <a:buNone/>
                      </a:pPr>
                      <a:r>
                        <a:rPr lang="en">
                          <a:solidFill>
                            <a:srgbClr val="000000"/>
                          </a:solidFill>
                          <a:latin typeface="EB Garamond"/>
                          <a:ea typeface="EB Garamond"/>
                          <a:cs typeface="EB Garamond"/>
                          <a:sym typeface="EB Garamond"/>
                        </a:rPr>
                        <a:t>Aluminum Sheets, Aluminum Rod,  3D Printing Material, Bolts, Screws, Nuts</a:t>
                      </a:r>
                      <a:endParaRPr>
                        <a:latin typeface="EB Garamond"/>
                        <a:ea typeface="EB Garamond"/>
                        <a:cs typeface="EB Garamond"/>
                        <a:sym typeface="EB Garamond"/>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28575" cap="flat" cmpd="sng">
                      <a:solidFill>
                        <a:srgbClr val="999999"/>
                      </a:solidFill>
                      <a:prstDash val="solid"/>
                      <a:round/>
                      <a:headEnd type="none" w="sm" len="sm"/>
                      <a:tailEnd type="none" w="sm" len="sm"/>
                    </a:lnT>
                    <a:lnB w="28575" cap="flat" cmpd="sng">
                      <a:solidFill>
                        <a:srgbClr val="999999"/>
                      </a:solidFill>
                      <a:prstDash val="solid"/>
                      <a:round/>
                      <a:headEnd type="none" w="sm" len="sm"/>
                      <a:tailEnd type="none" w="sm" len="sm"/>
                    </a:lnB>
                    <a:solidFill>
                      <a:srgbClr val="549E39"/>
                    </a:solidFill>
                  </a:tcPr>
                </a:tc>
              </a:tr>
            </a:tbl>
          </a:graphicData>
        </a:graphic>
      </p:graphicFrame>
      <p:sp>
        <p:nvSpPr>
          <p:cNvPr id="771" name="Google Shape;771;p84"/>
          <p:cNvSpPr txBox="1"/>
          <p:nvPr/>
        </p:nvSpPr>
        <p:spPr>
          <a:xfrm>
            <a:off x="1285950" y="4649125"/>
            <a:ext cx="6572100" cy="391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ctr" rtl="0">
              <a:spcBef>
                <a:spcPts val="0"/>
              </a:spcBef>
              <a:spcAft>
                <a:spcPts val="0"/>
              </a:spcAft>
              <a:buClr>
                <a:srgbClr val="FFFFFF"/>
              </a:buClr>
              <a:buSzPts val="1400"/>
              <a:buFont typeface="EB Garamond Medium"/>
              <a:buChar char="●"/>
            </a:pPr>
            <a:r>
              <a:rPr lang="en" b="1">
                <a:solidFill>
                  <a:srgbClr val="FFFFFF"/>
                </a:solidFill>
                <a:latin typeface="EB Garamond"/>
                <a:ea typeface="EB Garamond"/>
                <a:cs typeface="EB Garamond"/>
                <a:sym typeface="EB Garamond"/>
              </a:rPr>
              <a:t>Not Yet Purchased</a:t>
            </a:r>
            <a:r>
              <a:rPr lang="en">
                <a:solidFill>
                  <a:srgbClr val="FFFFFF"/>
                </a:solidFill>
                <a:latin typeface="EB Garamond Medium"/>
                <a:ea typeface="EB Garamond Medium"/>
                <a:cs typeface="EB Garamond Medium"/>
                <a:sym typeface="EB Garamond Medium"/>
              </a:rPr>
              <a:t>: Administrative Items (Printing SFR/Poster etc…)</a:t>
            </a:r>
            <a:endParaRPr>
              <a:solidFill>
                <a:srgbClr val="FFFFFF"/>
              </a:solidFill>
              <a:latin typeface="EB Garamond Medium"/>
              <a:ea typeface="EB Garamond Medium"/>
              <a:cs typeface="EB Garamond Medium"/>
              <a:sym typeface="EB Garamond Medium"/>
            </a:endParaRPr>
          </a:p>
        </p:txBody>
      </p:sp>
      <p:sp>
        <p:nvSpPr>
          <p:cNvPr id="772" name="Google Shape;772;p84"/>
          <p:cNvSpPr txBox="1">
            <a:spLocks noGrp="1"/>
          </p:cNvSpPr>
          <p:nvPr>
            <p:ph type="title"/>
          </p:nvPr>
        </p:nvSpPr>
        <p:spPr>
          <a:xfrm>
            <a:off x="311700" y="13555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Procurement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311700" y="2926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FFFFFF"/>
                </a:solidFill>
              </a:rPr>
              <a:t>HEPCATS Mission ConOps</a:t>
            </a:r>
            <a:endParaRPr>
              <a:solidFill>
                <a:srgbClr val="FFFFFF"/>
              </a:solidFill>
            </a:endParaRPr>
          </a:p>
        </p:txBody>
      </p:sp>
      <p:sp>
        <p:nvSpPr>
          <p:cNvPr id="339" name="Google Shape;339;p4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a:t>
            </a:fld>
            <a:endParaRPr/>
          </a:p>
        </p:txBody>
      </p:sp>
      <p:sp>
        <p:nvSpPr>
          <p:cNvPr id="340" name="Google Shape;340;p49"/>
          <p:cNvSpPr/>
          <p:nvPr/>
        </p:nvSpPr>
        <p:spPr>
          <a:xfrm>
            <a:off x="1535550" y="1024400"/>
            <a:ext cx="6072900" cy="384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 name="Google Shape;341;p49"/>
          <p:cNvPicPr preferRelativeResize="0"/>
          <p:nvPr/>
        </p:nvPicPr>
        <p:blipFill>
          <a:blip r:embed="rId3">
            <a:alphaModFix/>
          </a:blip>
          <a:stretch>
            <a:fillRect/>
          </a:stretch>
        </p:blipFill>
        <p:spPr>
          <a:xfrm>
            <a:off x="1577975" y="1024401"/>
            <a:ext cx="5988048" cy="3793976"/>
          </a:xfrm>
          <a:prstGeom prst="rect">
            <a:avLst/>
          </a:prstGeom>
          <a:noFill/>
          <a:ln>
            <a:noFill/>
          </a:ln>
        </p:spPr>
      </p:pic>
      <p:sp>
        <p:nvSpPr>
          <p:cNvPr id="342" name="Google Shape;342;p49">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5"/>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40</a:t>
            </a:fld>
            <a:endParaRPr/>
          </a:p>
        </p:txBody>
      </p:sp>
      <p:graphicFrame>
        <p:nvGraphicFramePr>
          <p:cNvPr id="778" name="Google Shape;778;p85"/>
          <p:cNvGraphicFramePr/>
          <p:nvPr>
            <p:extLst>
              <p:ext uri="{D42A27DB-BD31-4B8C-83A1-F6EECF244321}">
                <p14:modId xmlns:p14="http://schemas.microsoft.com/office/powerpoint/2010/main" val="1068993072"/>
              </p:ext>
            </p:extLst>
          </p:nvPr>
        </p:nvGraphicFramePr>
        <p:xfrm>
          <a:off x="1128500" y="1113070"/>
          <a:ext cx="6887000" cy="3671275"/>
        </p:xfrm>
        <a:graphic>
          <a:graphicData uri="http://schemas.openxmlformats.org/drawingml/2006/table">
            <a:tbl>
              <a:tblPr>
                <a:noFill/>
                <a:tableStyleId>{87970D89-F406-4924-A140-1B12C3A00C16}</a:tableStyleId>
              </a:tblPr>
              <a:tblGrid>
                <a:gridCol w="2400075"/>
                <a:gridCol w="2491600"/>
                <a:gridCol w="1995325"/>
              </a:tblGrid>
              <a:tr h="409475">
                <a:tc gridSpan="3">
                  <a:txBody>
                    <a:bodyPr/>
                    <a:lstStyle/>
                    <a:p>
                      <a:pPr marL="0" lvl="0" indent="0" algn="ctr" rtl="0">
                        <a:spcBef>
                          <a:spcPts val="0"/>
                        </a:spcBef>
                        <a:spcAft>
                          <a:spcPts val="0"/>
                        </a:spcAft>
                        <a:buNone/>
                      </a:pPr>
                      <a:r>
                        <a:rPr lang="en" sz="1600" b="1" dirty="0">
                          <a:latin typeface="EB Garamond Medium"/>
                          <a:ea typeface="EB Garamond Medium"/>
                          <a:cs typeface="EB Garamond Medium"/>
                          <a:sym typeface="EB Garamond Medium"/>
                        </a:rPr>
                        <a:t>Financial Summary</a:t>
                      </a:r>
                      <a:endParaRPr sz="1600" b="1" dirty="0">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r>
              <a:tr h="531000">
                <a:tc>
                  <a:txBody>
                    <a:bodyPr/>
                    <a:lstStyle/>
                    <a:p>
                      <a:pPr marL="0" lvl="0" indent="0" algn="ctr" rtl="0">
                        <a:spcBef>
                          <a:spcPts val="0"/>
                        </a:spcBef>
                        <a:spcAft>
                          <a:spcPts val="0"/>
                        </a:spcAft>
                        <a:buNone/>
                      </a:pPr>
                      <a:r>
                        <a:rPr lang="en" sz="1500" b="1">
                          <a:solidFill>
                            <a:srgbClr val="FFFFFF"/>
                          </a:solidFill>
                          <a:highlight>
                            <a:srgbClr val="000000"/>
                          </a:highlight>
                          <a:latin typeface="EB Garamond"/>
                          <a:ea typeface="EB Garamond"/>
                          <a:cs typeface="EB Garamond"/>
                          <a:sym typeface="EB Garamond"/>
                        </a:rPr>
                        <a:t>System</a:t>
                      </a:r>
                      <a:endParaRPr sz="1500" b="1">
                        <a:highlight>
                          <a:srgbClr val="000000"/>
                        </a:highlight>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500" b="1">
                          <a:solidFill>
                            <a:srgbClr val="FFFFFF"/>
                          </a:solidFill>
                          <a:latin typeface="EB Garamond"/>
                          <a:ea typeface="EB Garamond"/>
                          <a:cs typeface="EB Garamond"/>
                          <a:sym typeface="EB Garamond"/>
                        </a:rPr>
                        <a:t>Cost in MSR ($) </a:t>
                      </a:r>
                      <a:endParaRPr sz="1500" b="1">
                        <a:highlight>
                          <a:srgbClr val="000000"/>
                        </a:highlight>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EB Garamond"/>
                          <a:ea typeface="EB Garamond"/>
                          <a:cs typeface="EB Garamond"/>
                          <a:sym typeface="EB Garamond"/>
                        </a:rPr>
                        <a:t>Cost Post MSR ($)</a:t>
                      </a:r>
                      <a:endParaRPr>
                        <a:solidFill>
                          <a:srgbClr val="FFFFFF"/>
                        </a:solidFill>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r>
              <a:tr h="369925">
                <a:tc>
                  <a:txBody>
                    <a:bodyPr/>
                    <a:lstStyle/>
                    <a:p>
                      <a:pPr marL="0" lvl="0" indent="0" algn="ctr" rtl="0">
                        <a:spcBef>
                          <a:spcPts val="0"/>
                        </a:spcBef>
                        <a:spcAft>
                          <a:spcPts val="0"/>
                        </a:spcAft>
                        <a:buNone/>
                      </a:pPr>
                      <a:r>
                        <a:rPr lang="en" sz="1300">
                          <a:solidFill>
                            <a:srgbClr val="FFFFFF"/>
                          </a:solidFill>
                          <a:highlight>
                            <a:srgbClr val="000000"/>
                          </a:highlight>
                          <a:latin typeface="EB Garamond Medium"/>
                          <a:ea typeface="EB Garamond Medium"/>
                          <a:cs typeface="EB Garamond Medium"/>
                          <a:sym typeface="EB Garamond Medium"/>
                        </a:rPr>
                        <a:t>Imaging</a:t>
                      </a:r>
                      <a:endParaRPr sz="1300">
                        <a:solidFill>
                          <a:srgbClr val="FFFFFF"/>
                        </a:solidFill>
                        <a:highlight>
                          <a:srgbClr val="000000"/>
                        </a:highlight>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1,192.49</a:t>
                      </a:r>
                      <a:endParaRPr sz="1300">
                        <a:solidFill>
                          <a:srgbClr val="FFFFFF"/>
                        </a:solidFill>
                        <a:latin typeface="EB Garamond"/>
                        <a:ea typeface="EB Garamond"/>
                        <a:cs typeface="EB Garamond"/>
                        <a:sym typeface="EB Garamond"/>
                      </a:endParaRPr>
                    </a:p>
                  </a:txBody>
                  <a:tcPr marL="91425" marR="91425" marT="18275" marB="18275" anchor="ctr">
                    <a:lnL w="9525"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a:solidFill>
                            <a:schemeClr val="lt1"/>
                          </a:solidFill>
                          <a:latin typeface="EB Garamond"/>
                          <a:ea typeface="EB Garamond"/>
                          <a:cs typeface="EB Garamond"/>
                          <a:sym typeface="EB Garamond"/>
                        </a:rPr>
                        <a:t>1,192.49</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r h="458950">
                <a:tc>
                  <a:txBody>
                    <a:bodyPr/>
                    <a:lstStyle/>
                    <a:p>
                      <a:pPr marL="0" lvl="0" indent="0" algn="ctr" rtl="0">
                        <a:spcBef>
                          <a:spcPts val="0"/>
                        </a:spcBef>
                        <a:spcAft>
                          <a:spcPts val="0"/>
                        </a:spcAft>
                        <a:buClr>
                          <a:srgbClr val="000000"/>
                        </a:buClr>
                        <a:buSzPts val="1100"/>
                        <a:buFont typeface="Arial"/>
                        <a:buNone/>
                      </a:pPr>
                      <a:r>
                        <a:rPr lang="en" sz="1300">
                          <a:solidFill>
                            <a:srgbClr val="FFFFFF"/>
                          </a:solidFill>
                          <a:latin typeface="EB Garamond Medium"/>
                          <a:ea typeface="EB Garamond Medium"/>
                          <a:cs typeface="EB Garamond Medium"/>
                          <a:sym typeface="EB Garamond Medium"/>
                        </a:rPr>
                        <a:t>Command &amp; Data Handling</a:t>
                      </a:r>
                      <a:endParaRPr sz="1300">
                        <a:solidFill>
                          <a:srgbClr val="FFFFFF"/>
                        </a:solidFill>
                        <a:highlight>
                          <a:srgbClr val="000000"/>
                        </a:highlight>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1,302.12</a:t>
                      </a:r>
                      <a:endParaRPr sz="1300">
                        <a:solidFill>
                          <a:srgbClr val="FFFFFF"/>
                        </a:solidFill>
                        <a:latin typeface="EB Garamond"/>
                        <a:ea typeface="EB Garamond"/>
                        <a:cs typeface="EB Garamond"/>
                        <a:sym typeface="EB Garamond"/>
                      </a:endParaRPr>
                    </a:p>
                  </a:txBody>
                  <a:tcPr marL="91425" marR="91425" marT="18275" marB="18275" anchor="ctr">
                    <a:lnL w="9525"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a:solidFill>
                            <a:schemeClr val="lt1"/>
                          </a:solidFill>
                          <a:latin typeface="EB Garamond"/>
                          <a:ea typeface="EB Garamond"/>
                          <a:cs typeface="EB Garamond"/>
                          <a:sym typeface="EB Garamond"/>
                        </a:rPr>
                        <a:t>1,302.12</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r h="381875">
                <a:tc>
                  <a:txBody>
                    <a:bodyPr/>
                    <a:lstStyle/>
                    <a:p>
                      <a:pPr marL="0" lvl="0" indent="0" algn="ctr" rtl="0">
                        <a:spcBef>
                          <a:spcPts val="0"/>
                        </a:spcBef>
                        <a:spcAft>
                          <a:spcPts val="0"/>
                        </a:spcAft>
                        <a:buNone/>
                      </a:pPr>
                      <a:r>
                        <a:rPr lang="en" sz="1300">
                          <a:solidFill>
                            <a:srgbClr val="FFFFFF"/>
                          </a:solidFill>
                          <a:highlight>
                            <a:srgbClr val="000000"/>
                          </a:highlight>
                          <a:latin typeface="EB Garamond Medium"/>
                          <a:ea typeface="EB Garamond Medium"/>
                          <a:cs typeface="EB Garamond Medium"/>
                          <a:sym typeface="EB Garamond Medium"/>
                        </a:rPr>
                        <a:t>Magnetometer</a:t>
                      </a:r>
                      <a:endParaRPr sz="1300">
                        <a:solidFill>
                          <a:srgbClr val="FFFFFF"/>
                        </a:solidFill>
                        <a:highlight>
                          <a:srgbClr val="000000"/>
                        </a:highlight>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1,140.68</a:t>
                      </a:r>
                      <a:endParaRPr sz="1300">
                        <a:solidFill>
                          <a:srgbClr val="FFFFFF"/>
                        </a:solidFill>
                        <a:latin typeface="EB Garamond"/>
                        <a:ea typeface="EB Garamond"/>
                        <a:cs typeface="EB Garamond"/>
                        <a:sym typeface="EB Garamond"/>
                      </a:endParaRPr>
                    </a:p>
                  </a:txBody>
                  <a:tcPr marL="91425" marR="91425" marT="18275" marB="18275" anchor="ctr">
                    <a:lnL w="9525"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1153.61</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r h="354850">
                <a:tc>
                  <a:txBody>
                    <a:bodyPr/>
                    <a:lstStyle/>
                    <a:p>
                      <a:pPr marL="0" lvl="0" indent="0" algn="ctr" rtl="0">
                        <a:spcBef>
                          <a:spcPts val="0"/>
                        </a:spcBef>
                        <a:spcAft>
                          <a:spcPts val="0"/>
                        </a:spcAft>
                        <a:buClr>
                          <a:srgbClr val="000000"/>
                        </a:buClr>
                        <a:buSzPts val="1100"/>
                        <a:buFont typeface="Arial"/>
                        <a:buNone/>
                      </a:pPr>
                      <a:r>
                        <a:rPr lang="en" sz="1300">
                          <a:solidFill>
                            <a:srgbClr val="FFFFFF"/>
                          </a:solidFill>
                          <a:latin typeface="EB Garamond Medium"/>
                          <a:ea typeface="EB Garamond Medium"/>
                          <a:cs typeface="EB Garamond Medium"/>
                          <a:sym typeface="EB Garamond Medium"/>
                        </a:rPr>
                        <a:t>S/C Bus Materials</a:t>
                      </a:r>
                      <a:endParaRPr sz="1300">
                        <a:solidFill>
                          <a:srgbClr val="FFFFFF"/>
                        </a:solidFill>
                        <a:highlight>
                          <a:srgbClr val="000000"/>
                        </a:highlight>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222.16</a:t>
                      </a:r>
                      <a:endParaRPr sz="1300">
                        <a:solidFill>
                          <a:srgbClr val="FFFFFF"/>
                        </a:solidFill>
                        <a:latin typeface="EB Garamond"/>
                        <a:ea typeface="EB Garamond"/>
                        <a:cs typeface="EB Garamond"/>
                        <a:sym typeface="EB Garamond"/>
                      </a:endParaRPr>
                    </a:p>
                  </a:txBody>
                  <a:tcPr marL="91425" marR="91425" marT="18275" marB="18275" anchor="ctr">
                    <a:lnL w="9525"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280.36</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r>
              <a:tr h="354850">
                <a:tc>
                  <a:txBody>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Miscellaneous </a:t>
                      </a:r>
                      <a:endParaRPr sz="1300">
                        <a:solidFill>
                          <a:srgbClr val="FFFFFF"/>
                        </a:solidFill>
                        <a:latin typeface="EB Garamond Medium"/>
                        <a:ea typeface="EB Garamond Medium"/>
                        <a:cs typeface="EB Garamond Medium"/>
                        <a:sym typeface="EB Garamond Medium"/>
                      </a:endParaRPr>
                    </a:p>
                  </a:txBody>
                  <a:tcPr marL="91425" marR="91425" marT="18275" marB="18275"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59.88</a:t>
                      </a:r>
                      <a:endParaRPr sz="1300">
                        <a:solidFill>
                          <a:srgbClr val="FFFFFF"/>
                        </a:solidFill>
                        <a:latin typeface="EB Garamond"/>
                        <a:ea typeface="EB Garamond"/>
                        <a:cs typeface="EB Garamond"/>
                        <a:sym typeface="EB Garamond"/>
                      </a:endParaRPr>
                    </a:p>
                  </a:txBody>
                  <a:tcPr marL="91425" marR="91425" marT="18275" marB="18275" anchor="ctr">
                    <a:lnL w="9525"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FFFF"/>
                          </a:solidFill>
                          <a:latin typeface="EB Garamond"/>
                          <a:ea typeface="EB Garamond"/>
                          <a:cs typeface="EB Garamond"/>
                          <a:sym typeface="EB Garamond"/>
                        </a:rPr>
                        <a:t>64.09</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r>
              <a:tr h="405175">
                <a:tc>
                  <a:txBody>
                    <a:bodyPr/>
                    <a:lstStyle/>
                    <a:p>
                      <a:pPr marL="0" lvl="0" indent="0" algn="ctr" rtl="0">
                        <a:spcBef>
                          <a:spcPts val="0"/>
                        </a:spcBef>
                        <a:spcAft>
                          <a:spcPts val="0"/>
                        </a:spcAft>
                        <a:buNone/>
                      </a:pPr>
                      <a:r>
                        <a:rPr lang="en" sz="1800" b="1">
                          <a:solidFill>
                            <a:srgbClr val="FFFFFF"/>
                          </a:solidFill>
                          <a:latin typeface="EB Garamond"/>
                          <a:ea typeface="EB Garamond"/>
                          <a:cs typeface="EB Garamond"/>
                          <a:sym typeface="EB Garamond"/>
                        </a:rPr>
                        <a:t>Total Cost</a:t>
                      </a:r>
                      <a:endParaRPr sz="1800" b="1">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457200" lvl="0" indent="0" algn="l" rtl="0">
                        <a:spcBef>
                          <a:spcPts val="0"/>
                        </a:spcBef>
                        <a:spcAft>
                          <a:spcPts val="0"/>
                        </a:spcAft>
                        <a:buNone/>
                      </a:pPr>
                      <a:r>
                        <a:rPr lang="en" sz="1800" b="1">
                          <a:solidFill>
                            <a:srgbClr val="00FF00"/>
                          </a:solidFill>
                          <a:latin typeface="EB Garamond"/>
                          <a:ea typeface="EB Garamond"/>
                          <a:cs typeface="EB Garamond"/>
                          <a:sym typeface="EB Garamond"/>
                        </a:rPr>
                        <a:t>    $3,917.33</a:t>
                      </a:r>
                      <a:endParaRPr sz="1800" b="1">
                        <a:solidFill>
                          <a:srgbClr val="00FF00"/>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000000"/>
                    </a:solidFill>
                  </a:tcPr>
                </a:tc>
                <a:tc>
                  <a:txBody>
                    <a:bodyPr/>
                    <a:lstStyle/>
                    <a:p>
                      <a:pPr marL="457200" lvl="0" indent="0" algn="l" rtl="0">
                        <a:spcBef>
                          <a:spcPts val="0"/>
                        </a:spcBef>
                        <a:spcAft>
                          <a:spcPts val="0"/>
                        </a:spcAft>
                        <a:buClr>
                          <a:schemeClr val="dk1"/>
                        </a:buClr>
                        <a:buSzPts val="1100"/>
                        <a:buFont typeface="Arial"/>
                        <a:buNone/>
                      </a:pPr>
                      <a:r>
                        <a:rPr lang="en" sz="1800" b="1">
                          <a:solidFill>
                            <a:srgbClr val="00FF00"/>
                          </a:solidFill>
                          <a:latin typeface="EB Garamond"/>
                          <a:ea typeface="EB Garamond"/>
                          <a:cs typeface="EB Garamond"/>
                          <a:sym typeface="EB Garamond"/>
                        </a:rPr>
                        <a:t>$3,992.67</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000000"/>
                    </a:solidFill>
                  </a:tcPr>
                </a:tc>
              </a:tr>
              <a:tr h="405175">
                <a:tc>
                  <a:txBody>
                    <a:bodyPr/>
                    <a:lstStyle/>
                    <a:p>
                      <a:pPr marL="0" lvl="0" indent="0" algn="ctr" rtl="0">
                        <a:spcBef>
                          <a:spcPts val="0"/>
                        </a:spcBef>
                        <a:spcAft>
                          <a:spcPts val="0"/>
                        </a:spcAft>
                        <a:buNone/>
                      </a:pPr>
                      <a:r>
                        <a:rPr lang="en" sz="1800" b="1">
                          <a:solidFill>
                            <a:srgbClr val="FFFFFF"/>
                          </a:solidFill>
                          <a:latin typeface="EB Garamond"/>
                          <a:ea typeface="EB Garamond"/>
                          <a:cs typeface="EB Garamond"/>
                          <a:sym typeface="EB Garamond"/>
                        </a:rPr>
                        <a:t>Margins</a:t>
                      </a:r>
                      <a:endParaRPr sz="1800" b="1">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457200" lvl="0" indent="0" algn="l" rtl="0">
                        <a:spcBef>
                          <a:spcPts val="0"/>
                        </a:spcBef>
                        <a:spcAft>
                          <a:spcPts val="0"/>
                        </a:spcAft>
                        <a:buNone/>
                      </a:pPr>
                      <a:r>
                        <a:rPr lang="en" sz="1800" b="1">
                          <a:solidFill>
                            <a:srgbClr val="00FF00"/>
                          </a:solidFill>
                          <a:latin typeface="EB Garamond"/>
                          <a:ea typeface="EB Garamond"/>
                          <a:cs typeface="EB Garamond"/>
                          <a:sym typeface="EB Garamond"/>
                        </a:rPr>
                        <a:t>     $1082.67</a:t>
                      </a:r>
                      <a:endParaRPr sz="1800" b="1">
                        <a:solidFill>
                          <a:srgbClr val="00FF00"/>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000000"/>
                    </a:solidFill>
                  </a:tcPr>
                </a:tc>
                <a:tc>
                  <a:txBody>
                    <a:bodyPr/>
                    <a:lstStyle/>
                    <a:p>
                      <a:pPr marL="457200" lvl="0" indent="0" algn="l" rtl="0">
                        <a:spcBef>
                          <a:spcPts val="0"/>
                        </a:spcBef>
                        <a:spcAft>
                          <a:spcPts val="0"/>
                        </a:spcAft>
                        <a:buClr>
                          <a:schemeClr val="dk1"/>
                        </a:buClr>
                        <a:buSzPts val="1100"/>
                        <a:buFont typeface="Arial"/>
                        <a:buNone/>
                      </a:pPr>
                      <a:r>
                        <a:rPr lang="en" sz="1800" b="1">
                          <a:solidFill>
                            <a:srgbClr val="00FF00"/>
                          </a:solidFill>
                          <a:latin typeface="EB Garamond"/>
                          <a:ea typeface="EB Garamond"/>
                          <a:cs typeface="EB Garamond"/>
                          <a:sym typeface="EB Garamond"/>
                        </a:rPr>
                        <a:t> $1007.33</a:t>
                      </a:r>
                      <a:endParaRPr sz="1300">
                        <a:solidFill>
                          <a:srgbClr val="FFFFFF"/>
                        </a:solidFill>
                        <a:latin typeface="EB Garamond"/>
                        <a:ea typeface="EB Garamond"/>
                        <a:cs typeface="EB Garamond"/>
                        <a:sym typeface="EB Garamond"/>
                      </a:endParaRPr>
                    </a:p>
                  </a:txBody>
                  <a:tcPr marL="91425" marR="91425"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000000"/>
                    </a:solidFill>
                  </a:tcPr>
                </a:tc>
              </a:tr>
            </a:tbl>
          </a:graphicData>
        </a:graphic>
      </p:graphicFrame>
      <p:sp>
        <p:nvSpPr>
          <p:cNvPr id="779" name="Google Shape;779;p85"/>
          <p:cNvSpPr txBox="1">
            <a:spLocks noGrp="1"/>
          </p:cNvSpPr>
          <p:nvPr>
            <p:ph type="title"/>
          </p:nvPr>
        </p:nvSpPr>
        <p:spPr>
          <a:xfrm>
            <a:off x="311700" y="34207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Updated Cost Plan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86"/>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Safety Plan </a:t>
            </a:r>
            <a:endParaRPr/>
          </a:p>
        </p:txBody>
      </p:sp>
      <p:sp>
        <p:nvSpPr>
          <p:cNvPr id="785" name="Google Shape;785;p86"/>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41</a:t>
            </a:fld>
            <a:endParaRPr/>
          </a:p>
        </p:txBody>
      </p:sp>
      <p:sp>
        <p:nvSpPr>
          <p:cNvPr id="786" name="Google Shape;786;p86"/>
          <p:cNvSpPr txBox="1"/>
          <p:nvPr/>
        </p:nvSpPr>
        <p:spPr>
          <a:xfrm>
            <a:off x="311700" y="1175975"/>
            <a:ext cx="8520600" cy="3416400"/>
          </a:xfrm>
          <a:prstGeom prst="rect">
            <a:avLst/>
          </a:prstGeom>
          <a:noFill/>
          <a:ln>
            <a:noFill/>
          </a:ln>
        </p:spPr>
        <p:txBody>
          <a:bodyPr spcFirstLastPara="1" wrap="square" lIns="68575" tIns="34275" rIns="68575" bIns="34275" anchor="t" anchorCtr="0">
            <a:noAutofit/>
          </a:bodyPr>
          <a:lstStyle/>
          <a:p>
            <a:pPr marL="457200" lvl="0" indent="-342900" algn="l" rtl="0">
              <a:lnSpc>
                <a:spcPct val="130000"/>
              </a:lnSpc>
              <a:spcBef>
                <a:spcPts val="70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Main safety concerns deal with damaging hardware and electronics</a:t>
            </a:r>
            <a:endParaRPr sz="1800">
              <a:solidFill>
                <a:srgbClr val="FEFEFE"/>
              </a:solidFill>
              <a:latin typeface="EB Garamond Medium"/>
              <a:ea typeface="EB Garamond Medium"/>
              <a:cs typeface="EB Garamond Medium"/>
              <a:sym typeface="EB Garamond Medium"/>
            </a:endParaRPr>
          </a:p>
          <a:p>
            <a:pPr marL="914400" lvl="1" indent="-342900" algn="l" rtl="0">
              <a:lnSpc>
                <a:spcPct val="130000"/>
              </a:lnSpc>
              <a:spcBef>
                <a:spcPts val="0"/>
              </a:spcBef>
              <a:spcAft>
                <a:spcPts val="0"/>
              </a:spcAft>
              <a:buClr>
                <a:srgbClr val="FEFEFE"/>
              </a:buClr>
              <a:buSzPts val="1800"/>
              <a:buFont typeface="EB Garamond Medium"/>
              <a:buChar char="–"/>
            </a:pPr>
            <a:r>
              <a:rPr lang="en" sz="1600">
                <a:solidFill>
                  <a:srgbClr val="FEFEFE"/>
                </a:solidFill>
                <a:latin typeface="EB Garamond Medium"/>
                <a:ea typeface="EB Garamond Medium"/>
                <a:cs typeface="EB Garamond Medium"/>
                <a:sym typeface="EB Garamond Medium"/>
              </a:rPr>
              <a:t>Have enough funds to replace one subsystem’s major component, i.e. processing board for CDH or camera for imaging, magnetometer, etc.</a:t>
            </a:r>
            <a:endParaRPr sz="1800">
              <a:solidFill>
                <a:srgbClr val="FEFEFE"/>
              </a:solidFill>
              <a:latin typeface="EB Garamond Medium"/>
              <a:ea typeface="EB Garamond Medium"/>
              <a:cs typeface="EB Garamond Medium"/>
              <a:sym typeface="EB Garamond Medium"/>
            </a:endParaRPr>
          </a:p>
          <a:p>
            <a:pPr marL="914400" lvl="1" indent="-330200" algn="l" rtl="0">
              <a:lnSpc>
                <a:spcPct val="130000"/>
              </a:lnSpc>
              <a:spcBef>
                <a:spcPts val="0"/>
              </a:spcBef>
              <a:spcAft>
                <a:spcPts val="0"/>
              </a:spcAft>
              <a:buClr>
                <a:srgbClr val="FEFEFE"/>
              </a:buClr>
              <a:buSzPts val="1600"/>
              <a:buFont typeface="EB Garamond Medium"/>
              <a:buChar char="–"/>
            </a:pPr>
            <a:r>
              <a:rPr lang="en" sz="1600">
                <a:solidFill>
                  <a:srgbClr val="FEFEFE"/>
                </a:solidFill>
                <a:latin typeface="EB Garamond Medium"/>
                <a:ea typeface="EB Garamond Medium"/>
                <a:cs typeface="EB Garamond Medium"/>
                <a:sym typeface="EB Garamond Medium"/>
              </a:rPr>
              <a:t>Double check wire connections before connecting power as to not damage single board computer or other electronics</a:t>
            </a:r>
            <a:endParaRPr sz="1600">
              <a:solidFill>
                <a:srgbClr val="FEFEFE"/>
              </a:solidFill>
              <a:latin typeface="EB Garamond Medium"/>
              <a:ea typeface="EB Garamond Medium"/>
              <a:cs typeface="EB Garamond Medium"/>
              <a:sym typeface="EB Garamond Medium"/>
            </a:endParaRPr>
          </a:p>
          <a:p>
            <a:pPr marL="457200" lvl="0" indent="-342900" algn="l" rtl="0">
              <a:lnSpc>
                <a:spcPct val="130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Maintain a safe testing environment by:</a:t>
            </a:r>
            <a:endParaRPr sz="1800">
              <a:solidFill>
                <a:srgbClr val="FEFEFE"/>
              </a:solidFill>
              <a:latin typeface="EB Garamond Medium"/>
              <a:ea typeface="EB Garamond Medium"/>
              <a:cs typeface="EB Garamond Medium"/>
              <a:sym typeface="EB Garamond Medium"/>
            </a:endParaRPr>
          </a:p>
          <a:p>
            <a:pPr marL="914400" lvl="1" indent="-330200" algn="l" rtl="0">
              <a:lnSpc>
                <a:spcPct val="130000"/>
              </a:lnSpc>
              <a:spcBef>
                <a:spcPts val="0"/>
              </a:spcBef>
              <a:spcAft>
                <a:spcPts val="0"/>
              </a:spcAft>
              <a:buClr>
                <a:srgbClr val="FEFEFE"/>
              </a:buClr>
              <a:buSzPts val="1600"/>
              <a:buFont typeface="EB Garamond Medium"/>
              <a:buChar char="–"/>
            </a:pPr>
            <a:r>
              <a:rPr lang="en" sz="1600">
                <a:solidFill>
                  <a:srgbClr val="FEFEFE"/>
                </a:solidFill>
                <a:latin typeface="EB Garamond Medium"/>
                <a:ea typeface="EB Garamond Medium"/>
                <a:cs typeface="EB Garamond Medium"/>
                <a:sym typeface="EB Garamond Medium"/>
              </a:rPr>
              <a:t>Clearing enough space so team members are not tripping over chords</a:t>
            </a:r>
            <a:endParaRPr sz="1600">
              <a:solidFill>
                <a:srgbClr val="FEFEFE"/>
              </a:solidFill>
              <a:latin typeface="EB Garamond Medium"/>
              <a:ea typeface="EB Garamond Medium"/>
              <a:cs typeface="EB Garamond Medium"/>
              <a:sym typeface="EB Garamond Medium"/>
            </a:endParaRPr>
          </a:p>
          <a:p>
            <a:pPr marL="914400" lvl="1" indent="-330200" algn="l" rtl="0">
              <a:lnSpc>
                <a:spcPct val="130000"/>
              </a:lnSpc>
              <a:spcBef>
                <a:spcPts val="0"/>
              </a:spcBef>
              <a:spcAft>
                <a:spcPts val="0"/>
              </a:spcAft>
              <a:buClr>
                <a:srgbClr val="FEFEFE"/>
              </a:buClr>
              <a:buSzPts val="1600"/>
              <a:buFont typeface="EB Garamond Medium"/>
              <a:buChar char="–"/>
            </a:pPr>
            <a:r>
              <a:rPr lang="en" sz="1600">
                <a:solidFill>
                  <a:srgbClr val="FEFEFE"/>
                </a:solidFill>
                <a:latin typeface="EB Garamond Medium"/>
                <a:ea typeface="EB Garamond Medium"/>
                <a:cs typeface="EB Garamond Medium"/>
                <a:sym typeface="EB Garamond Medium"/>
              </a:rPr>
              <a:t>Water and other liquids are cleared away so they don’t damage equipment</a:t>
            </a:r>
            <a:endParaRPr sz="1600">
              <a:solidFill>
                <a:srgbClr val="FEFEFE"/>
              </a:solidFill>
              <a:latin typeface="EB Garamond Medium"/>
              <a:ea typeface="EB Garamond Medium"/>
              <a:cs typeface="EB Garamond Medium"/>
              <a:sym typeface="EB Garamond Medium"/>
            </a:endParaRPr>
          </a:p>
          <a:p>
            <a:pPr marL="914400" lvl="1" indent="-330200" algn="l" rtl="0">
              <a:lnSpc>
                <a:spcPct val="130000"/>
              </a:lnSpc>
              <a:spcBef>
                <a:spcPts val="0"/>
              </a:spcBef>
              <a:spcAft>
                <a:spcPts val="0"/>
              </a:spcAft>
              <a:buClr>
                <a:srgbClr val="FEFEFE"/>
              </a:buClr>
              <a:buSzPts val="1600"/>
              <a:buFont typeface="EB Garamond Medium"/>
              <a:buChar char="–"/>
            </a:pPr>
            <a:r>
              <a:rPr lang="en" sz="1600">
                <a:solidFill>
                  <a:srgbClr val="FEFEFE"/>
                </a:solidFill>
                <a:latin typeface="EB Garamond Medium"/>
                <a:ea typeface="EB Garamond Medium"/>
                <a:cs typeface="EB Garamond Medium"/>
                <a:sym typeface="EB Garamond Medium"/>
              </a:rPr>
              <a:t>Following a procedural list</a:t>
            </a:r>
            <a:endParaRPr sz="1600">
              <a:solidFill>
                <a:srgbClr val="FEFEFE"/>
              </a:solidFill>
              <a:latin typeface="EB Garamond Medium"/>
              <a:ea typeface="EB Garamond Medium"/>
              <a:cs typeface="EB Garamond Medium"/>
              <a:sym typeface="EB Garamond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7"/>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42</a:t>
            </a:fld>
            <a:endParaRPr/>
          </a:p>
        </p:txBody>
      </p:sp>
      <p:sp>
        <p:nvSpPr>
          <p:cNvPr id="792" name="Google Shape;792;p87"/>
          <p:cNvSpPr txBox="1"/>
          <p:nvPr/>
        </p:nvSpPr>
        <p:spPr>
          <a:xfrm>
            <a:off x="386200" y="1144075"/>
            <a:ext cx="7989900" cy="3534300"/>
          </a:xfrm>
          <a:prstGeom prst="rect">
            <a:avLst/>
          </a:prstGeom>
          <a:noFill/>
          <a:ln>
            <a:noFill/>
          </a:ln>
        </p:spPr>
        <p:txBody>
          <a:bodyPr spcFirstLastPara="1" wrap="square" lIns="68575" tIns="34275" rIns="68575" bIns="34275" anchor="t" anchorCtr="0">
            <a:noAutofit/>
          </a:bodyPr>
          <a:lstStyle/>
          <a:p>
            <a:pPr marL="0" lvl="0" indent="0" algn="l" rtl="0">
              <a:lnSpc>
                <a:spcPct val="112000"/>
              </a:lnSpc>
              <a:spcBef>
                <a:spcPts val="700"/>
              </a:spcBef>
              <a:spcAft>
                <a:spcPts val="0"/>
              </a:spcAft>
              <a:buNone/>
            </a:pPr>
            <a:r>
              <a:rPr lang="en" sz="1800">
                <a:solidFill>
                  <a:srgbClr val="FEFEFE"/>
                </a:solidFill>
                <a:latin typeface="EB Garamond Medium"/>
                <a:ea typeface="EB Garamond Medium"/>
                <a:cs typeface="EB Garamond Medium"/>
                <a:sym typeface="EB Garamond Medium"/>
              </a:rPr>
              <a:t>Special thanks to:</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70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Dr. Gerren</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Matt Rhode</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Dr. Jackson</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Andrew Dahir</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Bobby Hodgkinson</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Dr. Holzinger</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Ian Cooke</a:t>
            </a:r>
            <a:endParaRPr sz="1800">
              <a:solidFill>
                <a:srgbClr val="FEFEFE"/>
              </a:solidFill>
              <a:latin typeface="EB Garamond Medium"/>
              <a:ea typeface="EB Garamond Medium"/>
              <a:cs typeface="EB Garamond Medium"/>
              <a:sym typeface="EB Garamond Medium"/>
            </a:endParaRPr>
          </a:p>
          <a:p>
            <a:pPr marL="457200" lvl="0" indent="-342900" algn="l" rtl="0">
              <a:lnSpc>
                <a:spcPct val="112000"/>
              </a:lnSpc>
              <a:spcBef>
                <a:spcPts val="0"/>
              </a:spcBef>
              <a:spcAft>
                <a:spcPts val="0"/>
              </a:spcAft>
              <a:buClr>
                <a:srgbClr val="FEFEFE"/>
              </a:buClr>
              <a:buSzPts val="1800"/>
              <a:buFont typeface="EB Garamond Medium"/>
              <a:buChar char="•"/>
            </a:pPr>
            <a:r>
              <a:rPr lang="en" sz="1800">
                <a:solidFill>
                  <a:srgbClr val="FEFEFE"/>
                </a:solidFill>
                <a:latin typeface="EB Garamond Medium"/>
                <a:ea typeface="EB Garamond Medium"/>
                <a:cs typeface="EB Garamond Medium"/>
                <a:sym typeface="EB Garamond Medium"/>
              </a:rPr>
              <a:t>Christine Reilly</a:t>
            </a:r>
            <a:endParaRPr sz="1800">
              <a:solidFill>
                <a:srgbClr val="FEFEFE"/>
              </a:solidFill>
              <a:latin typeface="EB Garamond Medium"/>
              <a:ea typeface="EB Garamond Medium"/>
              <a:cs typeface="EB Garamond Medium"/>
              <a:sym typeface="EB Garamond Medium"/>
            </a:endParaRPr>
          </a:p>
        </p:txBody>
      </p:sp>
      <p:sp>
        <p:nvSpPr>
          <p:cNvPr id="793" name="Google Shape;793;p87"/>
          <p:cNvSpPr txBox="1"/>
          <p:nvPr/>
        </p:nvSpPr>
        <p:spPr>
          <a:xfrm>
            <a:off x="311700" y="445025"/>
            <a:ext cx="8520600" cy="572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600">
                <a:solidFill>
                  <a:srgbClr val="FEFEFE"/>
                </a:solidFill>
                <a:latin typeface="EB Garamond Medium"/>
                <a:ea typeface="EB Garamond Medium"/>
                <a:cs typeface="EB Garamond Medium"/>
                <a:sym typeface="EB Garamond Medium"/>
              </a:rPr>
              <a:t>Acknowledgements</a:t>
            </a:r>
            <a:endParaRPr sz="3600">
              <a:solidFill>
                <a:srgbClr val="FEFEFE"/>
              </a:solidFill>
              <a:latin typeface="EB Garamond Medium"/>
              <a:ea typeface="EB Garamond Medium"/>
              <a:cs typeface="EB Garamond Medium"/>
              <a:sym typeface="EB Garamond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8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43</a:t>
            </a:fld>
            <a:endParaRPr/>
          </a:p>
        </p:txBody>
      </p:sp>
      <p:sp>
        <p:nvSpPr>
          <p:cNvPr id="799" name="Google Shape;799;p88"/>
          <p:cNvSpPr txBox="1"/>
          <p:nvPr/>
        </p:nvSpPr>
        <p:spPr>
          <a:xfrm>
            <a:off x="254675" y="1696800"/>
            <a:ext cx="8520600" cy="1749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 sz="4000">
                <a:solidFill>
                  <a:srgbClr val="FEFEFE"/>
                </a:solidFill>
                <a:latin typeface="EB Garamond Medium"/>
                <a:ea typeface="EB Garamond Medium"/>
                <a:cs typeface="EB Garamond Medium"/>
                <a:sym typeface="EB Garamond Medium"/>
              </a:rPr>
              <a:t>Thank You!</a:t>
            </a:r>
            <a:endParaRPr sz="4000">
              <a:solidFill>
                <a:srgbClr val="FEFEFE"/>
              </a:solidFill>
              <a:latin typeface="EB Garamond Medium"/>
              <a:ea typeface="EB Garamond Medium"/>
              <a:cs typeface="EB Garamond Medium"/>
              <a:sym typeface="EB Garamond Medium"/>
            </a:endParaRPr>
          </a:p>
          <a:p>
            <a:pPr marL="0" lvl="0" indent="0" algn="ctr" rtl="0">
              <a:lnSpc>
                <a:spcPct val="90000"/>
              </a:lnSpc>
              <a:spcBef>
                <a:spcPts val="0"/>
              </a:spcBef>
              <a:spcAft>
                <a:spcPts val="0"/>
              </a:spcAft>
              <a:buNone/>
            </a:pPr>
            <a:endParaRPr sz="2800">
              <a:solidFill>
                <a:srgbClr val="FEFEFE"/>
              </a:solidFill>
              <a:latin typeface="EB Garamond Medium"/>
              <a:ea typeface="EB Garamond Medium"/>
              <a:cs typeface="EB Garamond Medium"/>
              <a:sym typeface="EB Garamond Medium"/>
            </a:endParaRPr>
          </a:p>
          <a:p>
            <a:pPr marL="0" lvl="0" indent="0" algn="ctr" rtl="0">
              <a:lnSpc>
                <a:spcPct val="90000"/>
              </a:lnSpc>
              <a:spcBef>
                <a:spcPts val="0"/>
              </a:spcBef>
              <a:spcAft>
                <a:spcPts val="0"/>
              </a:spcAft>
              <a:buNone/>
            </a:pPr>
            <a:r>
              <a:rPr lang="en" sz="2800">
                <a:solidFill>
                  <a:srgbClr val="FEFEFE"/>
                </a:solidFill>
                <a:latin typeface="EB Garamond Medium"/>
                <a:ea typeface="EB Garamond Medium"/>
                <a:cs typeface="EB Garamond Medium"/>
                <a:sym typeface="EB Garamond Medium"/>
              </a:rPr>
              <a:t>Questions?</a:t>
            </a:r>
            <a:endParaRPr sz="2800">
              <a:solidFill>
                <a:srgbClr val="FEFEFE"/>
              </a:solidFill>
              <a:latin typeface="EB Garamond Medium"/>
              <a:ea typeface="EB Garamond Medium"/>
              <a:cs typeface="EB Garamond Medium"/>
              <a:sym typeface="EB Garamond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9"/>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Backup Slide Directory</a:t>
            </a:r>
            <a:endParaRPr/>
          </a:p>
        </p:txBody>
      </p:sp>
      <p:sp>
        <p:nvSpPr>
          <p:cNvPr id="805" name="Google Shape;805;p8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44</a:t>
            </a:fld>
            <a:endParaRPr/>
          </a:p>
        </p:txBody>
      </p:sp>
      <p:graphicFrame>
        <p:nvGraphicFramePr>
          <p:cNvPr id="806" name="Google Shape;806;p89"/>
          <p:cNvGraphicFramePr/>
          <p:nvPr/>
        </p:nvGraphicFramePr>
        <p:xfrm>
          <a:off x="1780925" y="1650713"/>
          <a:ext cx="5582150" cy="1965900"/>
        </p:xfrm>
        <a:graphic>
          <a:graphicData uri="http://schemas.openxmlformats.org/drawingml/2006/table">
            <a:tbl>
              <a:tblPr>
                <a:noFill/>
                <a:tableStyleId>{87970D89-F406-4924-A140-1B12C3A00C16}</a:tableStyleId>
              </a:tblPr>
              <a:tblGrid>
                <a:gridCol w="1374225"/>
                <a:gridCol w="2350225"/>
                <a:gridCol w="1857700"/>
              </a:tblGrid>
              <a:tr h="381000">
                <a:tc>
                  <a:txBody>
                    <a:bodyPr/>
                    <a:lstStyle/>
                    <a:p>
                      <a:pPr marL="0" lvl="0" indent="0" algn="ctr" rtl="0">
                        <a:spcBef>
                          <a:spcPts val="0"/>
                        </a:spcBef>
                        <a:spcAft>
                          <a:spcPts val="0"/>
                        </a:spcAft>
                        <a:buNone/>
                      </a:pPr>
                      <a:r>
                        <a:rPr lang="en">
                          <a:solidFill>
                            <a:srgbClr val="FFFFFF"/>
                          </a:solidFill>
                          <a:latin typeface="EB Garamond"/>
                          <a:ea typeface="EB Garamond"/>
                          <a:cs typeface="EB Garamond"/>
                          <a:sym typeface="EB Garamond"/>
                        </a:rPr>
                        <a:t>Imaging</a:t>
                      </a:r>
                      <a:endParaRPr>
                        <a:solidFill>
                          <a:srgbClr val="FFFFFF"/>
                        </a:solidFill>
                        <a:latin typeface="EB Garamond"/>
                        <a:ea typeface="EB Garamond"/>
                        <a:cs typeface="EB Garamond"/>
                        <a:sym typeface="EB Garamond"/>
                      </a:endParaRPr>
                    </a:p>
                  </a:txBody>
                  <a:tcPr marL="91425" marR="91425" marT="91425" marB="91425" anchor="ctr"/>
                </a:tc>
                <a:tc>
                  <a:txBody>
                    <a:bodyPr/>
                    <a:lstStyle/>
                    <a:p>
                      <a:pPr marL="0" lvl="0" indent="0" algn="ctr" rtl="0">
                        <a:spcBef>
                          <a:spcPts val="0"/>
                        </a:spcBef>
                        <a:spcAft>
                          <a:spcPts val="0"/>
                        </a:spcAft>
                        <a:buNone/>
                      </a:pPr>
                      <a:r>
                        <a:rPr lang="en">
                          <a:solidFill>
                            <a:srgbClr val="FFFFFF"/>
                          </a:solidFill>
                          <a:latin typeface="EB Garamond"/>
                          <a:ea typeface="EB Garamond"/>
                          <a:cs typeface="EB Garamond"/>
                          <a:sym typeface="EB Garamond"/>
                        </a:rPr>
                        <a:t>Magnetometer</a:t>
                      </a:r>
                      <a:endParaRPr>
                        <a:solidFill>
                          <a:srgbClr val="FFFFFF"/>
                        </a:solidFill>
                        <a:latin typeface="EB Garamond"/>
                        <a:ea typeface="EB Garamond"/>
                        <a:cs typeface="EB Garamond"/>
                        <a:sym typeface="EB Garamond"/>
                      </a:endParaRPr>
                    </a:p>
                  </a:txBody>
                  <a:tcPr marL="91425" marR="91425" marT="91425" marB="91425" anchor="ctr"/>
                </a:tc>
                <a:tc>
                  <a:txBody>
                    <a:bodyPr/>
                    <a:lstStyle/>
                    <a:p>
                      <a:pPr marL="0" lvl="0" indent="0" algn="ctr" rtl="0">
                        <a:spcBef>
                          <a:spcPts val="0"/>
                        </a:spcBef>
                        <a:spcAft>
                          <a:spcPts val="0"/>
                        </a:spcAft>
                        <a:buNone/>
                      </a:pPr>
                      <a:r>
                        <a:rPr lang="en">
                          <a:solidFill>
                            <a:srgbClr val="FFFFFF"/>
                          </a:solidFill>
                          <a:latin typeface="EB Garamond"/>
                          <a:ea typeface="EB Garamond"/>
                          <a:cs typeface="EB Garamond"/>
                          <a:sym typeface="EB Garamond"/>
                        </a:rPr>
                        <a:t>CDH</a:t>
                      </a:r>
                      <a:endParaRPr>
                        <a:solidFill>
                          <a:srgbClr val="FFFFFF"/>
                        </a:solidFill>
                        <a:latin typeface="EB Garamond"/>
                        <a:ea typeface="EB Garamond"/>
                        <a:cs typeface="EB Garamond"/>
                        <a:sym typeface="EB Garamond"/>
                      </a:endParaRPr>
                    </a:p>
                  </a:txBody>
                  <a:tcPr marL="91425" marR="91425" marT="91425" marB="91425" anchor="ctr"/>
                </a:tc>
              </a:tr>
              <a:tr h="971725">
                <a:tc>
                  <a:txBody>
                    <a:bodyPr/>
                    <a:lstStyle/>
                    <a:p>
                      <a:pPr marL="0" lvl="0" indent="0" algn="l" rtl="0">
                        <a:spcBef>
                          <a:spcPts val="0"/>
                        </a:spcBef>
                        <a:spcAft>
                          <a:spcPts val="0"/>
                        </a:spcAft>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3" action="ppaction://hlinksldjump"/>
                        </a:rPr>
                        <a:t>Testing Plans</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4" action="ppaction://hlinksldjump"/>
                        </a:rPr>
                        <a:t>FOV/Spatial Res Verification</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5" action="ppaction://hlinksldjump"/>
                        </a:rPr>
                        <a:t>IPS Geolocation Testing</a:t>
                      </a:r>
                      <a:endParaRPr sz="1300">
                        <a:solidFill>
                          <a:schemeClr val="lt1"/>
                        </a:solidFill>
                        <a:latin typeface="EB Garamond Medium"/>
                        <a:ea typeface="EB Garamond Medium"/>
                        <a:cs typeface="EB Garamond Medium"/>
                        <a:sym typeface="EB Garamond Medium"/>
                      </a:endParaRPr>
                    </a:p>
                  </a:txBody>
                  <a:tcPr marL="91425" marR="91425" marT="91425" marB="91425"/>
                </a:tc>
                <a:tc>
                  <a:txBody>
                    <a:bodyPr/>
                    <a:lstStyle/>
                    <a:p>
                      <a:pPr marL="0" lvl="0" indent="0" algn="l" rtl="0">
                        <a:spcBef>
                          <a:spcPts val="0"/>
                        </a:spcBef>
                        <a:spcAft>
                          <a:spcPts val="0"/>
                        </a:spcAft>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6" action="ppaction://hlinksldjump"/>
                        </a:rPr>
                        <a:t>Noise Estimation</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7" action="ppaction://hlinksldjump"/>
                        </a:rPr>
                        <a:t>Noise</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8" action="ppaction://hlinksldjump"/>
                        </a:rPr>
                        <a:t>Bias</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9" action="ppaction://hlinksldjump"/>
                        </a:rPr>
                        <a:t>Bias vs Noise</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0" action="ppaction://hlinksldjump"/>
                        </a:rPr>
                        <a:t>Helmholtz Cage</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1" action="ppaction://hlinksldjump"/>
                        </a:rPr>
                        <a:t>Bias Model</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2" action="ppaction://hlinksldjump"/>
                        </a:rPr>
                        <a:t>Magnetic Field Models</a:t>
                      </a:r>
                      <a:endParaRPr sz="1300">
                        <a:solidFill>
                          <a:schemeClr val="lt1"/>
                        </a:solidFill>
                        <a:latin typeface="EB Garamond Medium"/>
                        <a:ea typeface="EB Garamond Medium"/>
                        <a:cs typeface="EB Garamond Medium"/>
                        <a:sym typeface="EB Garamond Medium"/>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3" action="ppaction://hlinksldjump"/>
                        </a:rPr>
                        <a:t>IEU Overview</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4" action="ppaction://hlinksldjump"/>
                        </a:rPr>
                        <a:t>FSW Architecture</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5" action="ppaction://hlinksldjump"/>
                        </a:rPr>
                        <a:t>FSW Progress</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6" action="ppaction://hlinksldjump"/>
                        </a:rPr>
                        <a:t>GN Command FBD</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7" action="ppaction://hlinksldjump"/>
                        </a:rPr>
                        <a:t>GN Command Progress</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8" action="ppaction://hlinksldjump"/>
                        </a:rPr>
                        <a:t>GN Telemetry FBD</a:t>
                      </a:r>
                      <a:endParaRPr sz="1300">
                        <a:solidFill>
                          <a:schemeClr val="lt1"/>
                        </a:solidFill>
                        <a:latin typeface="EB Garamond Medium"/>
                        <a:ea typeface="EB Garamond Medium"/>
                        <a:cs typeface="EB Garamond Medium"/>
                        <a:sym typeface="EB Garamond Medium"/>
                      </a:endParaRPr>
                    </a:p>
                    <a:p>
                      <a:pPr marL="0" lvl="0" indent="0" algn="l" rtl="0">
                        <a:spcBef>
                          <a:spcPts val="0"/>
                        </a:spcBef>
                        <a:spcAft>
                          <a:spcPts val="0"/>
                        </a:spcAft>
                        <a:buClr>
                          <a:schemeClr val="dk1"/>
                        </a:buClr>
                        <a:buSzPts val="1100"/>
                        <a:buFont typeface="Arial"/>
                        <a:buNone/>
                      </a:pPr>
                      <a:r>
                        <a:rPr lang="en" sz="1300">
                          <a:solidFill>
                            <a:schemeClr val="lt1"/>
                          </a:solidFill>
                          <a:latin typeface="EB Garamond Medium"/>
                          <a:ea typeface="EB Garamond Medium"/>
                          <a:cs typeface="EB Garamond Medium"/>
                          <a:sym typeface="EB Garamond Medium"/>
                        </a:rPr>
                        <a:t>• </a:t>
                      </a:r>
                      <a:r>
                        <a:rPr lang="en" sz="1300" u="sng">
                          <a:solidFill>
                            <a:schemeClr val="hlink"/>
                          </a:solidFill>
                          <a:latin typeface="EB Garamond Medium"/>
                          <a:ea typeface="EB Garamond Medium"/>
                          <a:cs typeface="EB Garamond Medium"/>
                          <a:sym typeface="EB Garamond Medium"/>
                          <a:hlinkClick r:id="rId19" action="ppaction://hlinksldjump"/>
                        </a:rPr>
                        <a:t>GN Telemetry Progress</a:t>
                      </a:r>
                      <a:endParaRPr sz="1300">
                        <a:solidFill>
                          <a:srgbClr val="FFFFFF"/>
                        </a:solidFill>
                        <a:latin typeface="EB Garamond"/>
                        <a:ea typeface="EB Garamond"/>
                        <a:cs typeface="EB Garamond"/>
                        <a:sym typeface="EB Garamond"/>
                      </a:endParaRPr>
                    </a:p>
                  </a:txBody>
                  <a:tcPr marL="91425" marR="91425" marT="91425" marB="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91"/>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 Backup:</a:t>
            </a:r>
            <a:endParaRPr/>
          </a:p>
          <a:p>
            <a:pPr marL="0" lvl="0" indent="0" algn="ctr" rtl="0">
              <a:spcBef>
                <a:spcPts val="0"/>
              </a:spcBef>
              <a:spcAft>
                <a:spcPts val="0"/>
              </a:spcAft>
              <a:buNone/>
            </a:pPr>
            <a:r>
              <a:rPr lang="en" i="1"/>
              <a:t>Imaging</a:t>
            </a:r>
            <a:endParaRPr i="1"/>
          </a:p>
        </p:txBody>
      </p:sp>
      <p:sp>
        <p:nvSpPr>
          <p:cNvPr id="818" name="Google Shape;818;p91"/>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45</a:t>
            </a:fld>
            <a:endParaRPr/>
          </a:p>
        </p:txBody>
      </p:sp>
      <p:sp>
        <p:nvSpPr>
          <p:cNvPr id="819" name="Google Shape;819;p91">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92"/>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Imaging System Testing Plan</a:t>
            </a:r>
            <a:endParaRPr/>
          </a:p>
        </p:txBody>
      </p:sp>
      <p:sp>
        <p:nvSpPr>
          <p:cNvPr id="825" name="Google Shape;825;p9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30200" algn="l" rtl="0">
              <a:spcBef>
                <a:spcPts val="700"/>
              </a:spcBef>
              <a:spcAft>
                <a:spcPts val="0"/>
              </a:spcAft>
              <a:buSzPts val="1600"/>
              <a:buChar char="•"/>
            </a:pPr>
            <a:r>
              <a:rPr lang="en" sz="1600"/>
              <a:t>FOV Test: Verify Requirement 1.1</a:t>
            </a:r>
            <a:endParaRPr sz="1600"/>
          </a:p>
          <a:p>
            <a:pPr marL="914400" lvl="1" indent="-330200" algn="l" rtl="0">
              <a:spcBef>
                <a:spcPts val="0"/>
              </a:spcBef>
              <a:spcAft>
                <a:spcPts val="0"/>
              </a:spcAft>
              <a:buSzPts val="1600"/>
              <a:buFont typeface="EB Garamond"/>
              <a:buChar char="–"/>
            </a:pPr>
            <a:r>
              <a:rPr lang="en" sz="1600" b="1" u="sng">
                <a:latin typeface="EB Garamond"/>
                <a:ea typeface="EB Garamond"/>
                <a:cs typeface="EB Garamond"/>
                <a:sym typeface="EB Garamond"/>
              </a:rPr>
              <a:t>Purpose:</a:t>
            </a:r>
            <a:r>
              <a:rPr lang="en" sz="1600"/>
              <a:t> Ensure that the FOV of the imaging system is appropriate in order to maintain customer imposed imaging time requirements</a:t>
            </a:r>
            <a:endParaRPr sz="1600"/>
          </a:p>
          <a:p>
            <a:pPr marL="914400" lvl="1" indent="-330200" algn="l" rtl="0">
              <a:spcBef>
                <a:spcPts val="0"/>
              </a:spcBef>
              <a:spcAft>
                <a:spcPts val="0"/>
              </a:spcAft>
              <a:buSzPts val="1600"/>
              <a:buFont typeface="EB Garamond"/>
              <a:buChar char="–"/>
            </a:pPr>
            <a:r>
              <a:rPr lang="en" sz="1600" b="1" u="sng">
                <a:latin typeface="EB Garamond"/>
                <a:ea typeface="EB Garamond"/>
                <a:cs typeface="EB Garamond"/>
                <a:sym typeface="EB Garamond"/>
              </a:rPr>
              <a:t>Procedure: </a:t>
            </a:r>
            <a:r>
              <a:rPr lang="en" sz="1600" b="1">
                <a:latin typeface="EB Garamond"/>
                <a:ea typeface="EB Garamond"/>
                <a:cs typeface="EB Garamond"/>
                <a:sym typeface="EB Garamond"/>
              </a:rPr>
              <a:t> </a:t>
            </a:r>
            <a:endParaRPr sz="1600" b="1">
              <a:latin typeface="EB Garamond"/>
              <a:ea typeface="EB Garamond"/>
              <a:cs typeface="EB Garamond"/>
              <a:sym typeface="EB Garamond"/>
            </a:endParaRPr>
          </a:p>
          <a:p>
            <a:pPr marL="1371600" lvl="2" indent="-330200" algn="l" rtl="0">
              <a:spcBef>
                <a:spcPts val="0"/>
              </a:spcBef>
              <a:spcAft>
                <a:spcPts val="0"/>
              </a:spcAft>
              <a:buSzPts val="1600"/>
              <a:buChar char="•"/>
            </a:pPr>
            <a:r>
              <a:rPr lang="en" sz="1600"/>
              <a:t>Image projected grid</a:t>
            </a:r>
            <a:endParaRPr sz="1600"/>
          </a:p>
          <a:p>
            <a:pPr marL="1371600" lvl="2" indent="-330200" algn="l" rtl="0">
              <a:spcBef>
                <a:spcPts val="0"/>
              </a:spcBef>
              <a:spcAft>
                <a:spcPts val="0"/>
              </a:spcAft>
              <a:buSzPts val="1600"/>
              <a:buChar char="•"/>
            </a:pPr>
            <a:r>
              <a:rPr lang="en" sz="1600"/>
              <a:t>Known grid size</a:t>
            </a:r>
            <a:endParaRPr sz="1600"/>
          </a:p>
          <a:p>
            <a:pPr marL="1371600" lvl="2" indent="-330200" algn="l" rtl="0">
              <a:spcBef>
                <a:spcPts val="0"/>
              </a:spcBef>
              <a:spcAft>
                <a:spcPts val="0"/>
              </a:spcAft>
              <a:buSzPts val="1600"/>
              <a:buChar char="•"/>
            </a:pPr>
            <a:r>
              <a:rPr lang="en" sz="1600"/>
              <a:t>Calculate sensor FOV through simple geometry </a:t>
            </a:r>
            <a:br>
              <a:rPr lang="en" sz="1600"/>
            </a:br>
            <a:endParaRPr sz="1600"/>
          </a:p>
          <a:p>
            <a:pPr marL="457200" marR="0" lvl="0" indent="-330200" algn="l" rtl="0">
              <a:lnSpc>
                <a:spcPct val="112000"/>
              </a:lnSpc>
              <a:spcBef>
                <a:spcPts val="0"/>
              </a:spcBef>
              <a:spcAft>
                <a:spcPts val="0"/>
              </a:spcAft>
              <a:buClr>
                <a:srgbClr val="FEFEFE"/>
              </a:buClr>
              <a:buSzPts val="1600"/>
              <a:buFont typeface="EB Garamond Medium"/>
              <a:buChar char="•"/>
            </a:pPr>
            <a:r>
              <a:rPr lang="en" sz="1600"/>
              <a:t>Spatial Resolution Test: Verify Requirement 1.2</a:t>
            </a:r>
            <a:endParaRPr sz="1600"/>
          </a:p>
          <a:p>
            <a:pPr marL="914400" lvl="1" indent="-330200" algn="l" rtl="0">
              <a:spcBef>
                <a:spcPts val="0"/>
              </a:spcBef>
              <a:spcAft>
                <a:spcPts val="0"/>
              </a:spcAft>
              <a:buSzPts val="1600"/>
              <a:buChar char="–"/>
            </a:pPr>
            <a:r>
              <a:rPr lang="en" sz="1600" b="1" u="sng">
                <a:latin typeface="EB Garamond"/>
                <a:ea typeface="EB Garamond"/>
                <a:cs typeface="EB Garamond"/>
                <a:sym typeface="EB Garamond"/>
              </a:rPr>
              <a:t>Purpose:</a:t>
            </a:r>
            <a:r>
              <a:rPr lang="en" sz="1600"/>
              <a:t> Verify that the imaging system is capable of taking acceptable quality imagery</a:t>
            </a:r>
            <a:endParaRPr sz="1600"/>
          </a:p>
          <a:p>
            <a:pPr marL="914400" lvl="1" indent="-330200" algn="l" rtl="0">
              <a:spcBef>
                <a:spcPts val="0"/>
              </a:spcBef>
              <a:spcAft>
                <a:spcPts val="0"/>
              </a:spcAft>
              <a:buSzPts val="1600"/>
              <a:buFont typeface="EB Garamond"/>
              <a:buChar char="–"/>
            </a:pPr>
            <a:r>
              <a:rPr lang="en" sz="1600" b="1" u="sng">
                <a:latin typeface="EB Garamond"/>
                <a:ea typeface="EB Garamond"/>
                <a:cs typeface="EB Garamond"/>
                <a:sym typeface="EB Garamond"/>
              </a:rPr>
              <a:t>Procedure:</a:t>
            </a:r>
            <a:endParaRPr sz="1600" b="1" u="sng">
              <a:latin typeface="EB Garamond"/>
              <a:ea typeface="EB Garamond"/>
              <a:cs typeface="EB Garamond"/>
              <a:sym typeface="EB Garamond"/>
            </a:endParaRPr>
          </a:p>
          <a:p>
            <a:pPr marL="1371600" lvl="2" indent="-330200" algn="l" rtl="0">
              <a:spcBef>
                <a:spcPts val="0"/>
              </a:spcBef>
              <a:spcAft>
                <a:spcPts val="0"/>
              </a:spcAft>
              <a:buSzPts val="1600"/>
              <a:buChar char="•"/>
            </a:pPr>
            <a:r>
              <a:rPr lang="en" sz="1600"/>
              <a:t>Same as above, requirements are interdependent</a:t>
            </a:r>
            <a:endParaRPr sz="1600"/>
          </a:p>
        </p:txBody>
      </p:sp>
      <p:sp>
        <p:nvSpPr>
          <p:cNvPr id="826" name="Google Shape;826;p9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93"/>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Imaging System Testing Plan</a:t>
            </a:r>
            <a:endParaRPr/>
          </a:p>
        </p:txBody>
      </p:sp>
      <p:sp>
        <p:nvSpPr>
          <p:cNvPr id="832" name="Google Shape;832;p9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30200" algn="l" rtl="0">
              <a:spcBef>
                <a:spcPts val="700"/>
              </a:spcBef>
              <a:spcAft>
                <a:spcPts val="0"/>
              </a:spcAft>
              <a:buSzPts val="1600"/>
              <a:buChar char="•"/>
            </a:pPr>
            <a:r>
              <a:rPr lang="en" sz="1600"/>
              <a:t>FOV Test: Verify Requirement 1.1</a:t>
            </a:r>
            <a:endParaRPr sz="1600"/>
          </a:p>
          <a:p>
            <a:pPr marL="914400" lvl="1" indent="-330200" algn="l" rtl="0">
              <a:spcBef>
                <a:spcPts val="0"/>
              </a:spcBef>
              <a:spcAft>
                <a:spcPts val="0"/>
              </a:spcAft>
              <a:buSzPts val="1600"/>
              <a:buFont typeface="EB Garamond"/>
              <a:buChar char="–"/>
            </a:pPr>
            <a:r>
              <a:rPr lang="en" sz="1600" b="1" u="sng">
                <a:latin typeface="EB Garamond"/>
                <a:ea typeface="EB Garamond"/>
                <a:cs typeface="EB Garamond"/>
                <a:sym typeface="EB Garamond"/>
              </a:rPr>
              <a:t>Results:</a:t>
            </a:r>
            <a:endParaRPr sz="1600" b="1">
              <a:latin typeface="EB Garamond"/>
              <a:ea typeface="EB Garamond"/>
              <a:cs typeface="EB Garamond"/>
              <a:sym typeface="EB Garamond"/>
            </a:endParaRPr>
          </a:p>
          <a:p>
            <a:pPr marL="1371600" lvl="2" indent="-330200" algn="l" rtl="0">
              <a:spcBef>
                <a:spcPts val="0"/>
              </a:spcBef>
              <a:spcAft>
                <a:spcPts val="0"/>
              </a:spcAft>
              <a:buSzPts val="1600"/>
              <a:buChar char="•"/>
            </a:pPr>
            <a:r>
              <a:rPr lang="en" sz="1600"/>
              <a:t>Horizontal FOV Half Angle of system found to be</a:t>
            </a:r>
            <a:r>
              <a:rPr lang="en" sz="1600" b="1">
                <a:latin typeface="EB Garamond"/>
                <a:ea typeface="EB Garamond"/>
                <a:cs typeface="EB Garamond"/>
                <a:sym typeface="EB Garamond"/>
              </a:rPr>
              <a:t> </a:t>
            </a:r>
            <a:r>
              <a:rPr lang="en" sz="1600" b="1" u="sng">
                <a:latin typeface="EB Garamond"/>
                <a:ea typeface="EB Garamond"/>
                <a:cs typeface="EB Garamond"/>
                <a:sym typeface="EB Garamond"/>
              </a:rPr>
              <a:t>10.2</a:t>
            </a:r>
            <a:r>
              <a:rPr lang="en" sz="1600" b="1">
                <a:latin typeface="EB Garamond"/>
                <a:ea typeface="EB Garamond"/>
                <a:cs typeface="EB Garamond"/>
                <a:sym typeface="EB Garamond"/>
              </a:rPr>
              <a:t> </a:t>
            </a:r>
            <a:r>
              <a:rPr lang="en" sz="1600"/>
              <a:t>degrees</a:t>
            </a:r>
            <a:endParaRPr sz="1600"/>
          </a:p>
          <a:p>
            <a:pPr marL="1371600" lvl="2" indent="-330200" algn="l" rtl="0">
              <a:spcBef>
                <a:spcPts val="0"/>
              </a:spcBef>
              <a:spcAft>
                <a:spcPts val="0"/>
              </a:spcAft>
              <a:buSzPts val="1600"/>
              <a:buChar char="•"/>
            </a:pPr>
            <a:r>
              <a:rPr lang="en" sz="1600"/>
              <a:t>Vertical FOV Half Angle of systems found to be 8.13 degrees</a:t>
            </a:r>
            <a:br>
              <a:rPr lang="en" sz="1600"/>
            </a:br>
            <a:endParaRPr sz="1600"/>
          </a:p>
          <a:p>
            <a:pPr marL="457200" marR="0" lvl="0" indent="-330200" algn="l" rtl="0">
              <a:lnSpc>
                <a:spcPct val="112000"/>
              </a:lnSpc>
              <a:spcBef>
                <a:spcPts val="0"/>
              </a:spcBef>
              <a:spcAft>
                <a:spcPts val="0"/>
              </a:spcAft>
              <a:buClr>
                <a:srgbClr val="FEFEFE"/>
              </a:buClr>
              <a:buSzPts val="1600"/>
              <a:buFont typeface="EB Garamond Medium"/>
              <a:buChar char="•"/>
            </a:pPr>
            <a:r>
              <a:rPr lang="en" sz="1600"/>
              <a:t>Spatial Resolution Test: Verify Requirement 1.2</a:t>
            </a:r>
            <a:endParaRPr sz="1600"/>
          </a:p>
          <a:p>
            <a:pPr marL="914400" marR="0" lvl="1" indent="-330200" algn="l" rtl="0">
              <a:lnSpc>
                <a:spcPct val="112000"/>
              </a:lnSpc>
              <a:spcBef>
                <a:spcPts val="0"/>
              </a:spcBef>
              <a:spcAft>
                <a:spcPts val="0"/>
              </a:spcAft>
              <a:buClr>
                <a:srgbClr val="FEFEFE"/>
              </a:buClr>
              <a:buSzPts val="1600"/>
              <a:buFont typeface="EB Garamond"/>
              <a:buChar char="–"/>
            </a:pPr>
            <a:r>
              <a:rPr lang="en" sz="1600" b="1" u="sng">
                <a:latin typeface="EB Garamond"/>
                <a:ea typeface="EB Garamond"/>
                <a:cs typeface="EB Garamond"/>
                <a:sym typeface="EB Garamond"/>
              </a:rPr>
              <a:t>Results:</a:t>
            </a:r>
            <a:endParaRPr sz="1600" b="1" u="sng">
              <a:latin typeface="EB Garamond"/>
              <a:ea typeface="EB Garamond"/>
              <a:cs typeface="EB Garamond"/>
              <a:sym typeface="EB Garamond"/>
            </a:endParaRPr>
          </a:p>
          <a:p>
            <a:pPr marL="1371600" marR="0" lvl="2" indent="-330200" algn="l" rtl="0">
              <a:lnSpc>
                <a:spcPct val="112000"/>
              </a:lnSpc>
              <a:spcBef>
                <a:spcPts val="0"/>
              </a:spcBef>
              <a:spcAft>
                <a:spcPts val="0"/>
              </a:spcAft>
              <a:buSzPts val="1600"/>
              <a:buChar char="•"/>
            </a:pPr>
            <a:r>
              <a:rPr lang="en" sz="1600"/>
              <a:t>Spatial Resolution found to be __ arcseconds/pixel</a:t>
            </a:r>
            <a:endParaRPr sz="1600"/>
          </a:p>
        </p:txBody>
      </p:sp>
      <p:sp>
        <p:nvSpPr>
          <p:cNvPr id="833" name="Google Shape;833;p93"/>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47</a:t>
            </a:fld>
            <a:endParaRPr/>
          </a:p>
        </p:txBody>
      </p:sp>
      <p:graphicFrame>
        <p:nvGraphicFramePr>
          <p:cNvPr id="834" name="Google Shape;834;p93"/>
          <p:cNvGraphicFramePr/>
          <p:nvPr/>
        </p:nvGraphicFramePr>
        <p:xfrm>
          <a:off x="217925" y="3528325"/>
          <a:ext cx="8448350" cy="1502340"/>
        </p:xfrm>
        <a:graphic>
          <a:graphicData uri="http://schemas.openxmlformats.org/drawingml/2006/table">
            <a:tbl>
              <a:tblPr>
                <a:noFill/>
                <a:tableStyleId>{87970D89-F406-4924-A140-1B12C3A00C16}</a:tableStyleId>
              </a:tblPr>
              <a:tblGrid>
                <a:gridCol w="1144650"/>
                <a:gridCol w="805350"/>
                <a:gridCol w="6498350"/>
              </a:tblGrid>
              <a:tr h="321875">
                <a:tc>
                  <a:txBody>
                    <a:bodyPr/>
                    <a:lstStyle/>
                    <a:p>
                      <a:pPr marL="0" lvl="0" indent="0" algn="ctr" rtl="0">
                        <a:spcBef>
                          <a:spcPts val="0"/>
                        </a:spcBef>
                        <a:spcAft>
                          <a:spcPts val="0"/>
                        </a:spcAft>
                        <a:buNone/>
                      </a:pPr>
                      <a:r>
                        <a:rPr lang="en" sz="1800" b="1">
                          <a:latin typeface="EB Garamond"/>
                          <a:ea typeface="EB Garamond"/>
                          <a:cs typeface="EB Garamond"/>
                          <a:sym typeface="EB Garamond"/>
                        </a:rPr>
                        <a:t>Verified</a:t>
                      </a: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EB Garamond"/>
                          <a:ea typeface="EB Garamond"/>
                          <a:cs typeface="EB Garamond"/>
                          <a:sym typeface="EB Garamond"/>
                        </a:rPr>
                        <a:t>DR</a:t>
                      </a: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EB Garamond"/>
                          <a:ea typeface="EB Garamond"/>
                          <a:cs typeface="EB Garamond"/>
                          <a:sym typeface="EB Garamond"/>
                        </a:rPr>
                        <a:t>Requirement</a:t>
                      </a:r>
                      <a:endParaRPr sz="18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527050">
                <a:tc>
                  <a:txBody>
                    <a:bodyPr/>
                    <a:lstStyle/>
                    <a:p>
                      <a:pPr marL="0" lvl="0" indent="0" algn="ctr" rtl="0">
                        <a:spcBef>
                          <a:spcPts val="0"/>
                        </a:spcBef>
                        <a:spcAft>
                          <a:spcPts val="0"/>
                        </a:spcAft>
                        <a:buNone/>
                      </a:pPr>
                      <a:r>
                        <a:rPr lang="en" b="1">
                          <a:solidFill>
                            <a:srgbClr val="72DE87"/>
                          </a:solidFill>
                          <a:latin typeface="EB Garamond"/>
                          <a:ea typeface="EB Garamond"/>
                          <a:cs typeface="EB Garamond"/>
                          <a:sym typeface="EB Garamond"/>
                        </a:rPr>
                        <a:t>Verified</a:t>
                      </a:r>
                      <a:endParaRPr b="1">
                        <a:solidFill>
                          <a:srgbClr val="72DE87"/>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1.1</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primary imaging system shall be capable of maintaining 95% imaging time of a G1 auroral storm using a constellation of three HEPCATS CubeSats.</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527050">
                <a:tc>
                  <a:txBody>
                    <a:bodyPr/>
                    <a:lstStyle/>
                    <a:p>
                      <a:pPr marL="0" lvl="0" indent="0" algn="ctr" rtl="0">
                        <a:spcBef>
                          <a:spcPts val="0"/>
                        </a:spcBef>
                        <a:spcAft>
                          <a:spcPts val="0"/>
                        </a:spcAft>
                        <a:buClr>
                          <a:schemeClr val="dk1"/>
                        </a:buClr>
                        <a:buSzPts val="1100"/>
                        <a:buFont typeface="Arial"/>
                        <a:buNone/>
                      </a:pPr>
                      <a:r>
                        <a:rPr lang="en" b="1">
                          <a:solidFill>
                            <a:srgbClr val="72DE87"/>
                          </a:solidFill>
                          <a:latin typeface="EB Garamond"/>
                          <a:ea typeface="EB Garamond"/>
                          <a:cs typeface="EB Garamond"/>
                          <a:sym typeface="EB Garamond"/>
                        </a:rPr>
                        <a:t>Verified</a:t>
                      </a:r>
                      <a:endParaRPr b="1">
                        <a:solidFill>
                          <a:srgbClr val="72DE87"/>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1.2</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The imaging subsystem shall maintain a spatial resolution less than 60 arcseconds/pixel.</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94"/>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Image Processing Testing: Geolocation</a:t>
            </a:r>
            <a:endParaRPr/>
          </a:p>
        </p:txBody>
      </p:sp>
      <p:sp>
        <p:nvSpPr>
          <p:cNvPr id="840" name="Google Shape;840;p94"/>
          <p:cNvSpPr txBox="1">
            <a:spLocks noGrp="1"/>
          </p:cNvSpPr>
          <p:nvPr>
            <p:ph type="body" idx="1"/>
          </p:nvPr>
        </p:nvSpPr>
        <p:spPr>
          <a:xfrm>
            <a:off x="341400" y="1290700"/>
            <a:ext cx="5024700" cy="2576400"/>
          </a:xfrm>
          <a:prstGeom prst="rect">
            <a:avLst/>
          </a:prstGeom>
        </p:spPr>
        <p:txBody>
          <a:bodyPr spcFirstLastPara="1" wrap="square" lIns="68575" tIns="34275" rIns="68575" bIns="34275" anchor="t" anchorCtr="0">
            <a:noAutofit/>
          </a:bodyPr>
          <a:lstStyle/>
          <a:p>
            <a:pPr marL="0" marR="0" lvl="0" indent="0" algn="l" rtl="0">
              <a:lnSpc>
                <a:spcPct val="112000"/>
              </a:lnSpc>
              <a:spcBef>
                <a:spcPts val="700"/>
              </a:spcBef>
              <a:spcAft>
                <a:spcPts val="0"/>
              </a:spcAft>
              <a:buNone/>
            </a:pPr>
            <a:r>
              <a:rPr lang="en" sz="1600" b="1">
                <a:latin typeface="EB Garamond"/>
                <a:ea typeface="EB Garamond"/>
                <a:cs typeface="EB Garamond"/>
                <a:sym typeface="EB Garamond"/>
              </a:rPr>
              <a:t>Geolocation Test: Verify Requirement 2.2</a:t>
            </a:r>
            <a:endParaRPr sz="1600" b="1">
              <a:latin typeface="EB Garamond"/>
              <a:ea typeface="EB Garamond"/>
              <a:cs typeface="EB Garamond"/>
              <a:sym typeface="EB Garamond"/>
            </a:endParaRPr>
          </a:p>
          <a:p>
            <a:pPr marL="457200" marR="0" lvl="0" indent="-330200" algn="l" rtl="0">
              <a:lnSpc>
                <a:spcPct val="112000"/>
              </a:lnSpc>
              <a:spcBef>
                <a:spcPts val="700"/>
              </a:spcBef>
              <a:spcAft>
                <a:spcPts val="0"/>
              </a:spcAft>
              <a:buSzPts val="1600"/>
              <a:buChar char="•"/>
            </a:pPr>
            <a:r>
              <a:rPr lang="en" sz="1600"/>
              <a:t>Pseudo-code is written</a:t>
            </a:r>
            <a:endParaRPr sz="1600"/>
          </a:p>
          <a:p>
            <a:pPr marL="1371600" lvl="1" indent="-330200" algn="l" rtl="0">
              <a:spcBef>
                <a:spcPts val="0"/>
              </a:spcBef>
              <a:spcAft>
                <a:spcPts val="0"/>
              </a:spcAft>
              <a:buSzPts val="1600"/>
              <a:buChar char="–"/>
            </a:pPr>
            <a:r>
              <a:rPr lang="en" sz="1600"/>
              <a:t>Lower fidelity model based off NASA’s algorithm on the EPIC camera</a:t>
            </a:r>
            <a:endParaRPr sz="1600"/>
          </a:p>
          <a:p>
            <a:pPr marL="457200" marR="0" lvl="0" indent="-330200" algn="l" rtl="0">
              <a:lnSpc>
                <a:spcPct val="112000"/>
              </a:lnSpc>
              <a:spcBef>
                <a:spcPts val="0"/>
              </a:spcBef>
              <a:spcAft>
                <a:spcPts val="0"/>
              </a:spcAft>
              <a:buSzPts val="1600"/>
              <a:buChar char="•"/>
            </a:pPr>
            <a:r>
              <a:rPr lang="en" sz="1600"/>
              <a:t>Currently ~2/3 of code is complete and will be finished by systems testing beginning on March 18th </a:t>
            </a:r>
            <a:endParaRPr sz="1600"/>
          </a:p>
          <a:p>
            <a:pPr marL="0" marR="0" lvl="0" indent="0" algn="l" rtl="0">
              <a:lnSpc>
                <a:spcPct val="112000"/>
              </a:lnSpc>
              <a:spcBef>
                <a:spcPts val="700"/>
              </a:spcBef>
              <a:spcAft>
                <a:spcPts val="0"/>
              </a:spcAft>
              <a:buNone/>
            </a:pPr>
            <a:endParaRPr sz="1600"/>
          </a:p>
          <a:p>
            <a:pPr marL="0" marR="0" lvl="0" indent="0" algn="l" rtl="0">
              <a:lnSpc>
                <a:spcPct val="112000"/>
              </a:lnSpc>
              <a:spcBef>
                <a:spcPts val="700"/>
              </a:spcBef>
              <a:spcAft>
                <a:spcPts val="0"/>
              </a:spcAft>
              <a:buNone/>
            </a:pPr>
            <a:endParaRPr sz="1600"/>
          </a:p>
          <a:p>
            <a:pPr marL="0" marR="0" lvl="0" indent="0" algn="l" rtl="0">
              <a:lnSpc>
                <a:spcPct val="112000"/>
              </a:lnSpc>
              <a:spcBef>
                <a:spcPts val="700"/>
              </a:spcBef>
              <a:spcAft>
                <a:spcPts val="0"/>
              </a:spcAft>
              <a:buNone/>
            </a:pPr>
            <a:endParaRPr sz="1600"/>
          </a:p>
          <a:p>
            <a:pPr marL="0" marR="0" lvl="0" indent="0" algn="l" rtl="0">
              <a:lnSpc>
                <a:spcPct val="112000"/>
              </a:lnSpc>
              <a:spcBef>
                <a:spcPts val="700"/>
              </a:spcBef>
              <a:spcAft>
                <a:spcPts val="0"/>
              </a:spcAft>
              <a:buNone/>
            </a:pPr>
            <a:endParaRPr sz="1600"/>
          </a:p>
          <a:p>
            <a:pPr marL="0" marR="0" lvl="0" indent="0" algn="l" rtl="0">
              <a:lnSpc>
                <a:spcPct val="112000"/>
              </a:lnSpc>
              <a:spcBef>
                <a:spcPts val="700"/>
              </a:spcBef>
              <a:spcAft>
                <a:spcPts val="0"/>
              </a:spcAft>
              <a:buNone/>
            </a:pPr>
            <a:endParaRPr sz="1600"/>
          </a:p>
          <a:p>
            <a:pPr marL="0" marR="0" lvl="0" indent="0" algn="l" rtl="0">
              <a:lnSpc>
                <a:spcPct val="112000"/>
              </a:lnSpc>
              <a:spcBef>
                <a:spcPts val="700"/>
              </a:spcBef>
              <a:spcAft>
                <a:spcPts val="0"/>
              </a:spcAft>
              <a:buNone/>
            </a:pPr>
            <a:r>
              <a:rPr lang="en" sz="1600"/>
              <a:t> </a:t>
            </a:r>
            <a:endParaRPr sz="1600"/>
          </a:p>
          <a:p>
            <a:pPr marL="914400" marR="0" lvl="0" indent="0" algn="l" rtl="0">
              <a:lnSpc>
                <a:spcPct val="112000"/>
              </a:lnSpc>
              <a:spcBef>
                <a:spcPts val="700"/>
              </a:spcBef>
              <a:spcAft>
                <a:spcPts val="0"/>
              </a:spcAft>
              <a:buNone/>
            </a:pPr>
            <a:endParaRPr sz="1600"/>
          </a:p>
          <a:p>
            <a:pPr marL="1371600" marR="0" lvl="0" indent="0" algn="l" rtl="0">
              <a:lnSpc>
                <a:spcPct val="112000"/>
              </a:lnSpc>
              <a:spcBef>
                <a:spcPts val="700"/>
              </a:spcBef>
              <a:spcAft>
                <a:spcPts val="0"/>
              </a:spcAft>
              <a:buNone/>
            </a:pPr>
            <a:endParaRPr sz="1600"/>
          </a:p>
        </p:txBody>
      </p:sp>
      <p:sp>
        <p:nvSpPr>
          <p:cNvPr id="841" name="Google Shape;841;p9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48</a:t>
            </a:fld>
            <a:endParaRPr/>
          </a:p>
        </p:txBody>
      </p:sp>
      <p:graphicFrame>
        <p:nvGraphicFramePr>
          <p:cNvPr id="842" name="Google Shape;842;p94"/>
          <p:cNvGraphicFramePr/>
          <p:nvPr/>
        </p:nvGraphicFramePr>
        <p:xfrm>
          <a:off x="311700" y="3921275"/>
          <a:ext cx="8448350" cy="731450"/>
        </p:xfrm>
        <a:graphic>
          <a:graphicData uri="http://schemas.openxmlformats.org/drawingml/2006/table">
            <a:tbl>
              <a:tblPr>
                <a:noFill/>
                <a:tableStyleId>{87970D89-F406-4924-A140-1B12C3A00C16}</a:tableStyleId>
              </a:tblPr>
              <a:tblGrid>
                <a:gridCol w="1144650"/>
                <a:gridCol w="805350"/>
                <a:gridCol w="6498350"/>
              </a:tblGrid>
              <a:tr h="159050">
                <a:tc>
                  <a:txBody>
                    <a:bodyPr/>
                    <a:lstStyle/>
                    <a:p>
                      <a:pPr marL="0" lvl="0" indent="0" algn="ctr" rtl="0">
                        <a:spcBef>
                          <a:spcPts val="0"/>
                        </a:spcBef>
                        <a:spcAft>
                          <a:spcPts val="0"/>
                        </a:spcAft>
                        <a:buNone/>
                      </a:pPr>
                      <a:r>
                        <a:rPr lang="en" sz="1600" b="1">
                          <a:latin typeface="EB Garamond"/>
                          <a:ea typeface="EB Garamond"/>
                          <a:cs typeface="EB Garamond"/>
                          <a:sym typeface="EB Garamond"/>
                        </a:rPr>
                        <a:t>Verified</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DR</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EB Garamond"/>
                          <a:ea typeface="EB Garamond"/>
                          <a:cs typeface="EB Garamond"/>
                          <a:sym typeface="EB Garamond"/>
                        </a:rPr>
                        <a:t>Requirement</a:t>
                      </a:r>
                      <a:endParaRPr sz="1600" b="1">
                        <a:latin typeface="EB Garamond"/>
                        <a:ea typeface="EB Garamond"/>
                        <a:cs typeface="EB Garamond"/>
                        <a:sym typeface="EB Garamond"/>
                      </a:endParaRPr>
                    </a:p>
                  </a:txBody>
                  <a:tcPr marL="91425" marR="91425" marT="45700" marB="457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D9D9"/>
                    </a:solidFill>
                  </a:tcPr>
                </a:tc>
              </a:tr>
              <a:tr h="282400">
                <a:tc>
                  <a:txBody>
                    <a:bodyPr/>
                    <a:lstStyle/>
                    <a:p>
                      <a:pPr marL="0" lvl="0" indent="0" algn="ctr" rtl="0">
                        <a:spcBef>
                          <a:spcPts val="0"/>
                        </a:spcBef>
                        <a:spcAft>
                          <a:spcPts val="0"/>
                        </a:spcAft>
                        <a:buNone/>
                      </a:pPr>
                      <a:r>
                        <a:rPr lang="en" b="1">
                          <a:solidFill>
                            <a:srgbClr val="FFFF00"/>
                          </a:solidFill>
                          <a:latin typeface="EB Garamond"/>
                          <a:ea typeface="EB Garamond"/>
                          <a:cs typeface="EB Garamond"/>
                          <a:sym typeface="EB Garamond"/>
                        </a:rPr>
                        <a:t>In progress</a:t>
                      </a:r>
                      <a:endParaRPr b="1">
                        <a:solidFill>
                          <a:srgbClr val="FFFF00"/>
                        </a:solidFill>
                        <a:latin typeface="EB Garamond"/>
                        <a:ea typeface="EB Garamond"/>
                        <a:cs typeface="EB Garamond"/>
                        <a:sym typeface="EB Garamond"/>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EB Garamond Medium"/>
                          <a:ea typeface="EB Garamond Medium"/>
                          <a:cs typeface="EB Garamond Medium"/>
                          <a:sym typeface="EB Garamond Medium"/>
                        </a:rPr>
                        <a:t>2.2</a:t>
                      </a:r>
                      <a:endParaRPr>
                        <a:solidFill>
                          <a:schemeClr val="lt1"/>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1"/>
                          </a:solidFill>
                          <a:latin typeface="EB Garamond Medium"/>
                          <a:ea typeface="EB Garamond Medium"/>
                          <a:cs typeface="EB Garamond Medium"/>
                          <a:sym typeface="EB Garamond Medium"/>
                        </a:rPr>
                        <a:t>Image processing shall be capable of mapping longitude and latitude values to image data</a:t>
                      </a:r>
                      <a:endParaRPr>
                        <a:solidFill>
                          <a:srgbClr val="FFFFFF"/>
                        </a:solidFill>
                        <a:latin typeface="EB Garamond Medium"/>
                        <a:ea typeface="EB Garamond Medium"/>
                        <a:cs typeface="EB Garamond Medium"/>
                        <a:sym typeface="EB Garamond Medium"/>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pic>
        <p:nvPicPr>
          <p:cNvPr id="843" name="Google Shape;843;p94"/>
          <p:cNvPicPr preferRelativeResize="0"/>
          <p:nvPr/>
        </p:nvPicPr>
        <p:blipFill>
          <a:blip r:embed="rId3">
            <a:alphaModFix/>
          </a:blip>
          <a:stretch>
            <a:fillRect/>
          </a:stretch>
        </p:blipFill>
        <p:spPr>
          <a:xfrm>
            <a:off x="5963825" y="1194225"/>
            <a:ext cx="2193579" cy="1785650"/>
          </a:xfrm>
          <a:prstGeom prst="rect">
            <a:avLst/>
          </a:prstGeom>
          <a:noFill/>
          <a:ln>
            <a:noFill/>
          </a:ln>
        </p:spPr>
      </p:pic>
      <p:sp>
        <p:nvSpPr>
          <p:cNvPr id="844" name="Google Shape;844;p94"/>
          <p:cNvSpPr txBox="1"/>
          <p:nvPr/>
        </p:nvSpPr>
        <p:spPr>
          <a:xfrm>
            <a:off x="5939963" y="2979875"/>
            <a:ext cx="2241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EB Garamond Medium"/>
                <a:ea typeface="EB Garamond Medium"/>
                <a:cs typeface="EB Garamond Medium"/>
                <a:sym typeface="EB Garamond Medium"/>
              </a:rPr>
              <a:t>Depiction of transforming the 3D model into the 2D image</a:t>
            </a:r>
            <a:endParaRPr sz="1200">
              <a:solidFill>
                <a:srgbClr val="FFFFFF"/>
              </a:solidFill>
              <a:latin typeface="EB Garamond Medium"/>
              <a:ea typeface="EB Garamond Medium"/>
              <a:cs typeface="EB Garamond Medium"/>
              <a:sym typeface="EB Garamond Medium"/>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5"/>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Test Readiness Backup:</a:t>
            </a:r>
            <a:endParaRPr/>
          </a:p>
          <a:p>
            <a:pPr marL="0" lvl="0" indent="0" algn="ctr" rtl="0">
              <a:spcBef>
                <a:spcPts val="0"/>
              </a:spcBef>
              <a:spcAft>
                <a:spcPts val="0"/>
              </a:spcAft>
              <a:buNone/>
            </a:pPr>
            <a:r>
              <a:rPr lang="en" i="1"/>
              <a:t>Magnetometer</a:t>
            </a:r>
            <a:endParaRPr i="1"/>
          </a:p>
        </p:txBody>
      </p:sp>
      <p:sp>
        <p:nvSpPr>
          <p:cNvPr id="850" name="Google Shape;850;p95"/>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49</a:t>
            </a:fld>
            <a:endParaRPr/>
          </a:p>
        </p:txBody>
      </p:sp>
      <p:sp>
        <p:nvSpPr>
          <p:cNvPr id="851" name="Google Shape;851;p95">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Mission Elements </a:t>
            </a:r>
            <a:r>
              <a:rPr lang="en" u="sng"/>
              <a:t>NOT</a:t>
            </a:r>
            <a:r>
              <a:rPr lang="en"/>
              <a:t> Implemented</a:t>
            </a:r>
            <a:endParaRPr/>
          </a:p>
        </p:txBody>
      </p:sp>
      <p:sp>
        <p:nvSpPr>
          <p:cNvPr id="348" name="Google Shape;348;p50"/>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a:t>
            </a:fld>
            <a:endParaRPr/>
          </a:p>
        </p:txBody>
      </p:sp>
      <p:graphicFrame>
        <p:nvGraphicFramePr>
          <p:cNvPr id="349" name="Google Shape;349;p50"/>
          <p:cNvGraphicFramePr/>
          <p:nvPr/>
        </p:nvGraphicFramePr>
        <p:xfrm>
          <a:off x="2122288" y="1777425"/>
          <a:ext cx="4899425" cy="1904880"/>
        </p:xfrm>
        <a:graphic>
          <a:graphicData uri="http://schemas.openxmlformats.org/drawingml/2006/table">
            <a:tbl>
              <a:tblPr>
                <a:noFill/>
                <a:tableStyleId>{87970D89-F406-4924-A140-1B12C3A00C16}</a:tableStyleId>
              </a:tblPr>
              <a:tblGrid>
                <a:gridCol w="4899425"/>
              </a:tblGrid>
              <a:tr h="461675">
                <a:tc>
                  <a:txBody>
                    <a:bodyPr/>
                    <a:lstStyle/>
                    <a:p>
                      <a:pPr marL="0" lvl="0" indent="0" algn="l" rtl="0">
                        <a:spcBef>
                          <a:spcPts val="0"/>
                        </a:spcBef>
                        <a:spcAft>
                          <a:spcPts val="0"/>
                        </a:spcAft>
                        <a:buNone/>
                      </a:pPr>
                      <a:r>
                        <a:rPr lang="en" sz="1900">
                          <a:solidFill>
                            <a:schemeClr val="lt1"/>
                          </a:solidFill>
                          <a:latin typeface="EB Garamond Medium"/>
                          <a:ea typeface="EB Garamond Medium"/>
                          <a:cs typeface="EB Garamond Medium"/>
                          <a:sym typeface="EB Garamond Medium"/>
                        </a:rPr>
                        <a:t>Attitude Determination and Control System</a:t>
                      </a:r>
                      <a:endParaRPr sz="1900">
                        <a:solidFill>
                          <a:schemeClr val="lt1"/>
                        </a:solidFill>
                        <a:latin typeface="EB Garamond Medium"/>
                        <a:ea typeface="EB Garamond Medium"/>
                        <a:cs typeface="EB Garamond Medium"/>
                        <a:sym typeface="EB Garamond Medium"/>
                      </a:endParaRPr>
                    </a:p>
                  </a:txBody>
                  <a:tcPr marL="91425" marR="91425" marT="91425" marB="91425" anchor="ctr"/>
                </a:tc>
              </a:tr>
              <a:tr h="461675">
                <a:tc>
                  <a:txBody>
                    <a:bodyPr/>
                    <a:lstStyle/>
                    <a:p>
                      <a:pPr marL="0" lvl="0" indent="0" algn="l" rtl="0">
                        <a:spcBef>
                          <a:spcPts val="0"/>
                        </a:spcBef>
                        <a:spcAft>
                          <a:spcPts val="0"/>
                        </a:spcAft>
                        <a:buNone/>
                      </a:pPr>
                      <a:r>
                        <a:rPr lang="en" sz="1900">
                          <a:solidFill>
                            <a:schemeClr val="lt1"/>
                          </a:solidFill>
                          <a:latin typeface="EB Garamond Medium"/>
                          <a:ea typeface="EB Garamond Medium"/>
                          <a:cs typeface="EB Garamond Medium"/>
                          <a:sym typeface="EB Garamond Medium"/>
                        </a:rPr>
                        <a:t>A physical boom for the magnetometer</a:t>
                      </a:r>
                      <a:endParaRPr sz="1900">
                        <a:solidFill>
                          <a:schemeClr val="lt1"/>
                        </a:solidFill>
                        <a:latin typeface="EB Garamond Medium"/>
                        <a:ea typeface="EB Garamond Medium"/>
                        <a:cs typeface="EB Garamond Medium"/>
                        <a:sym typeface="EB Garamond Medium"/>
                      </a:endParaRPr>
                    </a:p>
                  </a:txBody>
                  <a:tcPr marL="91425" marR="91425" marT="91425" marB="91425" anchor="ctr"/>
                </a:tc>
              </a:tr>
              <a:tr h="461675">
                <a:tc>
                  <a:txBody>
                    <a:bodyPr/>
                    <a:lstStyle/>
                    <a:p>
                      <a:pPr marL="0" lvl="0" indent="0" algn="l" rtl="0">
                        <a:spcBef>
                          <a:spcPts val="0"/>
                        </a:spcBef>
                        <a:spcAft>
                          <a:spcPts val="0"/>
                        </a:spcAft>
                        <a:buNone/>
                      </a:pPr>
                      <a:r>
                        <a:rPr lang="en" sz="1900">
                          <a:solidFill>
                            <a:schemeClr val="lt1"/>
                          </a:solidFill>
                          <a:latin typeface="EB Garamond Medium"/>
                          <a:ea typeface="EB Garamond Medium"/>
                          <a:cs typeface="EB Garamond Medium"/>
                          <a:sym typeface="EB Garamond Medium"/>
                        </a:rPr>
                        <a:t>Onboard Electrical Power System</a:t>
                      </a:r>
                      <a:endParaRPr sz="1900">
                        <a:solidFill>
                          <a:schemeClr val="lt1"/>
                        </a:solidFill>
                        <a:latin typeface="EB Garamond Medium"/>
                        <a:ea typeface="EB Garamond Medium"/>
                        <a:cs typeface="EB Garamond Medium"/>
                        <a:sym typeface="EB Garamond Medium"/>
                      </a:endParaRPr>
                    </a:p>
                  </a:txBody>
                  <a:tcPr marL="91425" marR="91425" marT="91425" marB="91425" anchor="ctr"/>
                </a:tc>
              </a:tr>
              <a:tr h="461675">
                <a:tc>
                  <a:txBody>
                    <a:bodyPr/>
                    <a:lstStyle/>
                    <a:p>
                      <a:pPr marL="0" lvl="0" indent="0" algn="l" rtl="0">
                        <a:spcBef>
                          <a:spcPts val="0"/>
                        </a:spcBef>
                        <a:spcAft>
                          <a:spcPts val="0"/>
                        </a:spcAft>
                        <a:buClr>
                          <a:schemeClr val="dk1"/>
                        </a:buClr>
                        <a:buSzPts val="1100"/>
                        <a:buFont typeface="Arial"/>
                        <a:buNone/>
                      </a:pPr>
                      <a:r>
                        <a:rPr lang="en" sz="2000">
                          <a:solidFill>
                            <a:srgbClr val="FFFFFF"/>
                          </a:solidFill>
                          <a:latin typeface="EB Garamond"/>
                          <a:ea typeface="EB Garamond"/>
                          <a:cs typeface="EB Garamond"/>
                          <a:sym typeface="EB Garamond"/>
                        </a:rPr>
                        <a:t>Flight-ready Hardware</a:t>
                      </a:r>
                      <a:endParaRPr sz="1900">
                        <a:solidFill>
                          <a:schemeClr val="lt1"/>
                        </a:solidFill>
                        <a:latin typeface="EB Garamond Medium"/>
                        <a:ea typeface="EB Garamond Medium"/>
                        <a:cs typeface="EB Garamond Medium"/>
                        <a:sym typeface="EB Garamond Medium"/>
                      </a:endParaRPr>
                    </a:p>
                  </a:txBody>
                  <a:tcPr marL="91425" marR="91425" marT="91425" marB="91425" anchor="ctr"/>
                </a:tc>
              </a:tr>
            </a:tbl>
          </a:graphicData>
        </a:graphic>
      </p:graphicFrame>
      <p:sp>
        <p:nvSpPr>
          <p:cNvPr id="350" name="Google Shape;350;p50">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6"/>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Magnetometer Noise Estimation</a:t>
            </a:r>
            <a:endParaRPr/>
          </a:p>
        </p:txBody>
      </p:sp>
      <p:sp>
        <p:nvSpPr>
          <p:cNvPr id="857" name="Google Shape;857;p96"/>
          <p:cNvSpPr txBox="1"/>
          <p:nvPr/>
        </p:nvSpPr>
        <p:spPr>
          <a:xfrm>
            <a:off x="124500" y="1057475"/>
            <a:ext cx="8895000" cy="43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72DE87"/>
                </a:solidFill>
                <a:latin typeface="EB Garamond Medium"/>
                <a:ea typeface="EB Garamond Medium"/>
                <a:cs typeface="EB Garamond Medium"/>
                <a:sym typeface="EB Garamond Medium"/>
              </a:rPr>
              <a:t> </a:t>
            </a:r>
            <a:r>
              <a:rPr lang="en" sz="1600" u="sng">
                <a:solidFill>
                  <a:srgbClr val="72DE87"/>
                </a:solidFill>
                <a:latin typeface="EB Garamond Medium"/>
                <a:ea typeface="EB Garamond Medium"/>
                <a:cs typeface="EB Garamond Medium"/>
                <a:sym typeface="EB Garamond Medium"/>
              </a:rPr>
              <a:t>3.1.2</a:t>
            </a:r>
            <a:r>
              <a:rPr lang="en" sz="1600">
                <a:solidFill>
                  <a:srgbClr val="72DE87"/>
                </a:solidFill>
                <a:latin typeface="EB Garamond Medium"/>
                <a:ea typeface="EB Garamond Medium"/>
                <a:cs typeface="EB Garamond Medium"/>
                <a:sym typeface="EB Garamond Medium"/>
              </a:rPr>
              <a:t>  The magnetometer shall measure noise less than 10 nT(peak-to-peak).</a:t>
            </a:r>
            <a:endParaRPr sz="1600">
              <a:solidFill>
                <a:srgbClr val="72DE87"/>
              </a:solidFill>
              <a:latin typeface="EB Garamond Medium"/>
              <a:ea typeface="EB Garamond Medium"/>
              <a:cs typeface="EB Garamond Medium"/>
              <a:sym typeface="EB Garamond Medium"/>
            </a:endParaRPr>
          </a:p>
        </p:txBody>
      </p:sp>
      <p:sp>
        <p:nvSpPr>
          <p:cNvPr id="858" name="Google Shape;858;p96"/>
          <p:cNvSpPr txBox="1"/>
          <p:nvPr/>
        </p:nvSpPr>
        <p:spPr>
          <a:xfrm>
            <a:off x="1649850" y="1454225"/>
            <a:ext cx="1330800" cy="494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400" b="1" u="sng">
                <a:solidFill>
                  <a:srgbClr val="FEFEFE"/>
                </a:solidFill>
                <a:latin typeface="EB Garamond"/>
                <a:ea typeface="EB Garamond"/>
                <a:cs typeface="EB Garamond"/>
                <a:sym typeface="EB Garamond"/>
              </a:rPr>
              <a:t>COSMO </a:t>
            </a:r>
            <a:endParaRPr sz="2400" b="1" u="sng">
              <a:solidFill>
                <a:srgbClr val="FEFEFE"/>
              </a:solidFill>
              <a:latin typeface="EB Garamond"/>
              <a:ea typeface="EB Garamond"/>
              <a:cs typeface="EB Garamond"/>
              <a:sym typeface="EB Garamond"/>
            </a:endParaRPr>
          </a:p>
          <a:p>
            <a:pPr marL="457200" lvl="0" indent="0" algn="l" rtl="0">
              <a:lnSpc>
                <a:spcPct val="90000"/>
              </a:lnSpc>
              <a:spcBef>
                <a:spcPts val="0"/>
              </a:spcBef>
              <a:spcAft>
                <a:spcPts val="0"/>
              </a:spcAft>
              <a:buNone/>
            </a:pPr>
            <a:endParaRPr sz="1800">
              <a:solidFill>
                <a:srgbClr val="FEFEFE"/>
              </a:solidFill>
              <a:latin typeface="EB Garamond Medium"/>
              <a:ea typeface="EB Garamond Medium"/>
              <a:cs typeface="EB Garamond Medium"/>
              <a:sym typeface="EB Garamond Medium"/>
            </a:endParaRPr>
          </a:p>
        </p:txBody>
      </p:sp>
      <p:sp>
        <p:nvSpPr>
          <p:cNvPr id="859" name="Google Shape;859;p96"/>
          <p:cNvSpPr txBox="1"/>
          <p:nvPr/>
        </p:nvSpPr>
        <p:spPr>
          <a:xfrm>
            <a:off x="5978725" y="1454213"/>
            <a:ext cx="1757400" cy="49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rgbClr val="FFFFFF"/>
                </a:solidFill>
                <a:latin typeface="EB Garamond"/>
                <a:ea typeface="EB Garamond"/>
                <a:cs typeface="EB Garamond"/>
                <a:sym typeface="EB Garamond"/>
              </a:rPr>
              <a:t>HEPCATS </a:t>
            </a:r>
            <a:endParaRPr sz="2400" b="1" u="sng">
              <a:solidFill>
                <a:srgbClr val="FFFFFF"/>
              </a:solidFill>
              <a:latin typeface="EB Garamond"/>
              <a:ea typeface="EB Garamond"/>
              <a:cs typeface="EB Garamond"/>
              <a:sym typeface="EB Garamond"/>
            </a:endParaRPr>
          </a:p>
          <a:p>
            <a:pPr marL="457200" lvl="0" indent="0" algn="l" rtl="0">
              <a:spcBef>
                <a:spcPts val="0"/>
              </a:spcBef>
              <a:spcAft>
                <a:spcPts val="0"/>
              </a:spcAft>
              <a:buNone/>
            </a:pPr>
            <a:endParaRPr sz="1800">
              <a:solidFill>
                <a:srgbClr val="FFFFFF"/>
              </a:solidFill>
              <a:latin typeface="EB Garamond"/>
              <a:ea typeface="EB Garamond"/>
              <a:cs typeface="EB Garamond"/>
              <a:sym typeface="EB Garamond"/>
            </a:endParaRPr>
          </a:p>
          <a:p>
            <a:pPr marL="457200" lvl="0" indent="0" algn="l" rtl="0">
              <a:spcBef>
                <a:spcPts val="0"/>
              </a:spcBef>
              <a:spcAft>
                <a:spcPts val="0"/>
              </a:spcAft>
              <a:buNone/>
            </a:pPr>
            <a:endParaRPr>
              <a:solidFill>
                <a:srgbClr val="FFFFFF"/>
              </a:solidFill>
            </a:endParaRPr>
          </a:p>
        </p:txBody>
      </p:sp>
      <p:sp>
        <p:nvSpPr>
          <p:cNvPr id="860" name="Google Shape;860;p96"/>
          <p:cNvSpPr txBox="1"/>
          <p:nvPr/>
        </p:nvSpPr>
        <p:spPr>
          <a:xfrm>
            <a:off x="1510800" y="1844900"/>
            <a:ext cx="1526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EB Garamond Medium"/>
                <a:ea typeface="EB Garamond Medium"/>
                <a:cs typeface="EB Garamond Medium"/>
                <a:sym typeface="EB Garamond Medium"/>
              </a:rPr>
              <a:t>Current </a:t>
            </a:r>
            <a:r>
              <a:rPr lang="en" sz="1800">
                <a:solidFill>
                  <a:schemeClr val="lt1"/>
                </a:solidFill>
                <a:latin typeface="EB Garamond Medium"/>
                <a:ea typeface="EB Garamond Medium"/>
                <a:cs typeface="EB Garamond Medium"/>
                <a:sym typeface="EB Garamond Medium"/>
              </a:rPr>
              <a:t>≈</a:t>
            </a:r>
            <a:r>
              <a:rPr lang="en" sz="1800">
                <a:solidFill>
                  <a:srgbClr val="FFFFFF"/>
                </a:solidFill>
                <a:latin typeface="EB Garamond Medium"/>
                <a:ea typeface="EB Garamond Medium"/>
                <a:cs typeface="EB Garamond Medium"/>
                <a:sym typeface="EB Garamond Medium"/>
              </a:rPr>
              <a:t> 1 A</a:t>
            </a:r>
            <a:endParaRPr sz="1800">
              <a:solidFill>
                <a:srgbClr val="FFFFFF"/>
              </a:solidFill>
              <a:latin typeface="EB Garamond Medium"/>
              <a:ea typeface="EB Garamond Medium"/>
              <a:cs typeface="EB Garamond Medium"/>
              <a:sym typeface="EB Garamond Medium"/>
            </a:endParaRPr>
          </a:p>
        </p:txBody>
      </p:sp>
      <p:sp>
        <p:nvSpPr>
          <p:cNvPr id="861" name="Google Shape;861;p96"/>
          <p:cNvSpPr txBox="1"/>
          <p:nvPr/>
        </p:nvSpPr>
        <p:spPr>
          <a:xfrm>
            <a:off x="5802550" y="1844875"/>
            <a:ext cx="2109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EB Garamond Medium"/>
                <a:ea typeface="EB Garamond Medium"/>
                <a:cs typeface="EB Garamond Medium"/>
                <a:sym typeface="EB Garamond Medium"/>
              </a:rPr>
              <a:t>Current ≈ 2.5 A</a:t>
            </a:r>
            <a:endParaRPr sz="1800">
              <a:solidFill>
                <a:srgbClr val="FFFFFF"/>
              </a:solidFill>
              <a:latin typeface="EB Garamond Medium"/>
              <a:ea typeface="EB Garamond Medium"/>
              <a:cs typeface="EB Garamond Medium"/>
              <a:sym typeface="EB Garamond Medium"/>
            </a:endParaRPr>
          </a:p>
        </p:txBody>
      </p:sp>
      <p:graphicFrame>
        <p:nvGraphicFramePr>
          <p:cNvPr id="862" name="Google Shape;862;p96"/>
          <p:cNvGraphicFramePr/>
          <p:nvPr/>
        </p:nvGraphicFramePr>
        <p:xfrm>
          <a:off x="505500" y="2630425"/>
          <a:ext cx="3619500" cy="1743336"/>
        </p:xfrm>
        <a:graphic>
          <a:graphicData uri="http://schemas.openxmlformats.org/drawingml/2006/table">
            <a:tbl>
              <a:tblPr>
                <a:noFill/>
                <a:tableStyleId>{87970D89-F406-4924-A140-1B12C3A00C16}</a:tableStyleId>
              </a:tblPr>
              <a:tblGrid>
                <a:gridCol w="1809750"/>
                <a:gridCol w="1809750"/>
              </a:tblGrid>
              <a:tr h="381000">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Distance (cm)</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Noise (nT)</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 sz="1600">
                          <a:solidFill>
                            <a:srgbClr val="F3F3F3"/>
                          </a:solidFill>
                          <a:latin typeface="EB Garamond Medium"/>
                          <a:ea typeface="EB Garamond Medium"/>
                          <a:cs typeface="EB Garamond Medium"/>
                          <a:sym typeface="EB Garamond Medium"/>
                        </a:rPr>
                        <a:t>0</a:t>
                      </a:r>
                      <a:endParaRPr sz="1600">
                        <a:solidFill>
                          <a:srgbClr val="F3F3F3"/>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6.23</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lnSpc>
                          <a:spcPct val="115000"/>
                        </a:lnSpc>
                        <a:spcBef>
                          <a:spcPts val="0"/>
                        </a:spcBef>
                        <a:spcAft>
                          <a:spcPts val="0"/>
                        </a:spcAft>
                        <a:buNone/>
                      </a:pPr>
                      <a:r>
                        <a:rPr lang="en" sz="1600">
                          <a:solidFill>
                            <a:srgbClr val="F3F3F3"/>
                          </a:solidFill>
                          <a:latin typeface="EB Garamond Medium"/>
                          <a:ea typeface="EB Garamond Medium"/>
                          <a:cs typeface="EB Garamond Medium"/>
                          <a:sym typeface="EB Garamond Medium"/>
                        </a:rPr>
                        <a:t>50</a:t>
                      </a:r>
                      <a:endParaRPr sz="1600">
                        <a:solidFill>
                          <a:srgbClr val="F3F3F3"/>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rgbClr val="FFFFFF"/>
                          </a:solidFill>
                          <a:latin typeface="EB Garamond Medium"/>
                          <a:ea typeface="EB Garamond Medium"/>
                          <a:cs typeface="EB Garamond Medium"/>
                          <a:sym typeface="EB Garamond Medium"/>
                        </a:rPr>
                        <a:t>1.63</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100</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1.40</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graphicFrame>
        <p:nvGraphicFramePr>
          <p:cNvPr id="863" name="Google Shape;863;p96"/>
          <p:cNvGraphicFramePr/>
          <p:nvPr/>
        </p:nvGraphicFramePr>
        <p:xfrm>
          <a:off x="5047675" y="2630425"/>
          <a:ext cx="3619500" cy="1743336"/>
        </p:xfrm>
        <a:graphic>
          <a:graphicData uri="http://schemas.openxmlformats.org/drawingml/2006/table">
            <a:tbl>
              <a:tblPr>
                <a:noFill/>
                <a:tableStyleId>{87970D89-F406-4924-A140-1B12C3A00C16}</a:tableStyleId>
              </a:tblPr>
              <a:tblGrid>
                <a:gridCol w="1809750"/>
                <a:gridCol w="1809750"/>
              </a:tblGrid>
              <a:tr h="381000">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Distance (cm)</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Noise (nT)</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0</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15.57</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lnSpc>
                          <a:spcPct val="115000"/>
                        </a:lnSpc>
                        <a:spcBef>
                          <a:spcPts val="0"/>
                        </a:spcBef>
                        <a:spcAft>
                          <a:spcPts val="0"/>
                        </a:spcAft>
                        <a:buNone/>
                      </a:pPr>
                      <a:r>
                        <a:rPr lang="en" sz="1600">
                          <a:solidFill>
                            <a:srgbClr val="FFFFFF"/>
                          </a:solidFill>
                          <a:latin typeface="EB Garamond Medium"/>
                          <a:ea typeface="EB Garamond Medium"/>
                          <a:cs typeface="EB Garamond Medium"/>
                          <a:sym typeface="EB Garamond Medium"/>
                        </a:rPr>
                        <a:t>50</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a:solidFill>
                            <a:srgbClr val="FFFFFF"/>
                          </a:solidFill>
                          <a:latin typeface="EB Garamond Medium"/>
                          <a:ea typeface="EB Garamond Medium"/>
                          <a:cs typeface="EB Garamond Medium"/>
                          <a:sym typeface="EB Garamond Medium"/>
                        </a:rPr>
                        <a:t>4.09</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100</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600">
                          <a:solidFill>
                            <a:srgbClr val="FFFFFF"/>
                          </a:solidFill>
                          <a:latin typeface="EB Garamond Medium"/>
                          <a:ea typeface="EB Garamond Medium"/>
                          <a:cs typeface="EB Garamond Medium"/>
                          <a:sym typeface="EB Garamond Medium"/>
                        </a:rPr>
                        <a:t>2.79</a:t>
                      </a:r>
                      <a:endParaRPr sz="1600">
                        <a:solidFill>
                          <a:srgbClr val="FFFFFF"/>
                        </a:solidFill>
                        <a:latin typeface="EB Garamond Medium"/>
                        <a:ea typeface="EB Garamond Medium"/>
                        <a:cs typeface="EB Garamond Medium"/>
                        <a:sym typeface="EB Garamond Medium"/>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sp>
        <p:nvSpPr>
          <p:cNvPr id="864" name="Google Shape;864;p96"/>
          <p:cNvSpPr txBox="1"/>
          <p:nvPr/>
        </p:nvSpPr>
        <p:spPr>
          <a:xfrm>
            <a:off x="5117200" y="2278950"/>
            <a:ext cx="3480300" cy="4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FFFF"/>
                </a:solidFill>
                <a:latin typeface="EB Garamond Medium"/>
                <a:ea typeface="EB Garamond Medium"/>
                <a:cs typeface="EB Garamond Medium"/>
                <a:sym typeface="EB Garamond Medium"/>
              </a:rPr>
              <a:t>Approximated Noise vs. Distance</a:t>
            </a:r>
            <a:endParaRPr sz="1700">
              <a:solidFill>
                <a:srgbClr val="FFFFFF"/>
              </a:solidFill>
              <a:latin typeface="EB Garamond Medium"/>
              <a:ea typeface="EB Garamond Medium"/>
              <a:cs typeface="EB Garamond Medium"/>
              <a:sym typeface="EB Garamond Medium"/>
            </a:endParaRPr>
          </a:p>
        </p:txBody>
      </p:sp>
      <p:sp>
        <p:nvSpPr>
          <p:cNvPr id="865" name="Google Shape;865;p96"/>
          <p:cNvSpPr txBox="1"/>
          <p:nvPr/>
        </p:nvSpPr>
        <p:spPr>
          <a:xfrm>
            <a:off x="575100" y="2263100"/>
            <a:ext cx="3480300" cy="4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FFFFFF"/>
                </a:solidFill>
                <a:latin typeface="EB Garamond Medium"/>
                <a:ea typeface="EB Garamond Medium"/>
                <a:cs typeface="EB Garamond Medium"/>
                <a:sym typeface="EB Garamond Medium"/>
              </a:rPr>
              <a:t>Measured Noise vs. Distance</a:t>
            </a:r>
            <a:endParaRPr sz="1700">
              <a:solidFill>
                <a:srgbClr val="FFFFFF"/>
              </a:solidFill>
              <a:latin typeface="EB Garamond Medium"/>
              <a:ea typeface="EB Garamond Medium"/>
              <a:cs typeface="EB Garamond Medium"/>
              <a:sym typeface="EB Garamond Medium"/>
            </a:endParaRPr>
          </a:p>
        </p:txBody>
      </p:sp>
      <p:sp>
        <p:nvSpPr>
          <p:cNvPr id="866" name="Google Shape;866;p96"/>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97"/>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Design Requirement: Magnetometer Noise</a:t>
            </a:r>
            <a:endParaRPr/>
          </a:p>
        </p:txBody>
      </p:sp>
      <p:sp>
        <p:nvSpPr>
          <p:cNvPr id="872" name="Google Shape;872;p97"/>
          <p:cNvSpPr txBox="1">
            <a:spLocks noGrp="1"/>
          </p:cNvSpPr>
          <p:nvPr>
            <p:ph type="body" idx="1"/>
          </p:nvPr>
        </p:nvSpPr>
        <p:spPr>
          <a:xfrm>
            <a:off x="311700" y="1341775"/>
            <a:ext cx="4397400" cy="3227400"/>
          </a:xfrm>
          <a:prstGeom prst="rect">
            <a:avLst/>
          </a:prstGeom>
        </p:spPr>
        <p:txBody>
          <a:bodyPr spcFirstLastPara="1" wrap="square" lIns="68575" tIns="34275" rIns="68575" bIns="34275" anchor="t" anchorCtr="0">
            <a:noAutofit/>
          </a:bodyPr>
          <a:lstStyle/>
          <a:p>
            <a:pPr marL="457200" marR="0" lvl="0" indent="-336550" algn="l" rtl="0">
              <a:lnSpc>
                <a:spcPct val="112000"/>
              </a:lnSpc>
              <a:spcBef>
                <a:spcPts val="700"/>
              </a:spcBef>
              <a:spcAft>
                <a:spcPts val="0"/>
              </a:spcAft>
              <a:buSzPts val="1700"/>
              <a:buFont typeface="EB Garamond"/>
              <a:buAutoNum type="arabicPeriod"/>
            </a:pPr>
            <a:r>
              <a:rPr lang="en" sz="1700" b="1" u="sng">
                <a:latin typeface="EB Garamond"/>
                <a:ea typeface="EB Garamond"/>
                <a:cs typeface="EB Garamond"/>
                <a:sym typeface="EB Garamond"/>
              </a:rPr>
              <a:t>What Causes Magnetometer Noise?</a:t>
            </a:r>
            <a:endParaRPr sz="1700" b="1" u="sng">
              <a:latin typeface="EB Garamond"/>
              <a:ea typeface="EB Garamond"/>
              <a:cs typeface="EB Garamond"/>
              <a:sym typeface="EB Garamond"/>
            </a:endParaRPr>
          </a:p>
          <a:p>
            <a:pPr marL="457200" marR="0" lvl="0" indent="-336550" algn="l" rtl="0">
              <a:lnSpc>
                <a:spcPct val="112000"/>
              </a:lnSpc>
              <a:spcBef>
                <a:spcPts val="0"/>
              </a:spcBef>
              <a:spcAft>
                <a:spcPts val="0"/>
              </a:spcAft>
              <a:buSzPts val="1700"/>
              <a:buChar char="●"/>
            </a:pPr>
            <a:r>
              <a:rPr lang="en" sz="1700"/>
              <a:t>Variations in current creating induced magnetic field from other hardware</a:t>
            </a:r>
            <a:endParaRPr sz="1700"/>
          </a:p>
          <a:p>
            <a:pPr marL="457200" marR="0" lvl="0" indent="-336550" algn="l" rtl="0">
              <a:lnSpc>
                <a:spcPct val="112000"/>
              </a:lnSpc>
              <a:spcBef>
                <a:spcPts val="0"/>
              </a:spcBef>
              <a:spcAft>
                <a:spcPts val="0"/>
              </a:spcAft>
              <a:buSzPts val="1700"/>
              <a:buChar char="●"/>
            </a:pPr>
            <a:r>
              <a:rPr lang="en" sz="1700"/>
              <a:t>Internal noise:</a:t>
            </a:r>
            <a:endParaRPr sz="1700"/>
          </a:p>
          <a:p>
            <a:pPr marL="914400" marR="0" lvl="1" indent="-336550" algn="l" rtl="0">
              <a:lnSpc>
                <a:spcPct val="112000"/>
              </a:lnSpc>
              <a:spcBef>
                <a:spcPts val="0"/>
              </a:spcBef>
              <a:spcAft>
                <a:spcPts val="0"/>
              </a:spcAft>
              <a:buSzPts val="1700"/>
              <a:buChar char="○"/>
            </a:pPr>
            <a:r>
              <a:rPr lang="en" sz="1700"/>
              <a:t>20pTrms/√Hz</a:t>
            </a:r>
            <a:endParaRPr sz="1700"/>
          </a:p>
          <a:p>
            <a:pPr marL="914400" marR="0" lvl="1" indent="-336550" algn="l" rtl="0">
              <a:lnSpc>
                <a:spcPct val="112000"/>
              </a:lnSpc>
              <a:spcBef>
                <a:spcPts val="0"/>
              </a:spcBef>
              <a:spcAft>
                <a:spcPts val="0"/>
              </a:spcAft>
              <a:buSzPts val="1700"/>
              <a:buChar char="○"/>
            </a:pPr>
            <a:r>
              <a:rPr lang="en" sz="1700"/>
              <a:t>0.1 nT @ 240 Hz Sampling Rate</a:t>
            </a:r>
            <a:endParaRPr sz="1700"/>
          </a:p>
          <a:p>
            <a:pPr marL="0" marR="0" lvl="0" indent="0" algn="l" rtl="0">
              <a:lnSpc>
                <a:spcPct val="112000"/>
              </a:lnSpc>
              <a:spcBef>
                <a:spcPts val="700"/>
              </a:spcBef>
              <a:spcAft>
                <a:spcPts val="0"/>
              </a:spcAft>
              <a:buNone/>
            </a:pPr>
            <a:endParaRPr sz="600"/>
          </a:p>
          <a:p>
            <a:pPr marL="457200" marR="0" lvl="0" indent="-336550" algn="l" rtl="0">
              <a:lnSpc>
                <a:spcPct val="112000"/>
              </a:lnSpc>
              <a:spcBef>
                <a:spcPts val="700"/>
              </a:spcBef>
              <a:spcAft>
                <a:spcPts val="0"/>
              </a:spcAft>
              <a:buSzPts val="1700"/>
              <a:buFont typeface="EB Garamond"/>
              <a:buAutoNum type="arabicPeriod"/>
            </a:pPr>
            <a:r>
              <a:rPr lang="en" sz="1700" b="1" u="sng">
                <a:latin typeface="EB Garamond"/>
                <a:ea typeface="EB Garamond"/>
                <a:cs typeface="EB Garamond"/>
                <a:sym typeface="EB Garamond"/>
              </a:rPr>
              <a:t>How is Noise Determined?</a:t>
            </a:r>
            <a:endParaRPr sz="1700" b="1" u="sng">
              <a:latin typeface="EB Garamond"/>
              <a:ea typeface="EB Garamond"/>
              <a:cs typeface="EB Garamond"/>
              <a:sym typeface="EB Garamond"/>
            </a:endParaRPr>
          </a:p>
          <a:p>
            <a:pPr marL="457200" marR="0" lvl="0" indent="-336550" algn="l" rtl="0">
              <a:lnSpc>
                <a:spcPct val="112000"/>
              </a:lnSpc>
              <a:spcBef>
                <a:spcPts val="0"/>
              </a:spcBef>
              <a:spcAft>
                <a:spcPts val="0"/>
              </a:spcAft>
              <a:buSzPts val="1700"/>
              <a:buChar char="●"/>
            </a:pPr>
            <a:r>
              <a:rPr lang="en" sz="1700"/>
              <a:t>Mean magnetic field strength subtracted from magnetometer readings</a:t>
            </a:r>
            <a:endParaRPr sz="1700"/>
          </a:p>
          <a:p>
            <a:pPr marL="457200" marR="0" lvl="0" indent="-336550" algn="l" rtl="0">
              <a:lnSpc>
                <a:spcPct val="112000"/>
              </a:lnSpc>
              <a:spcBef>
                <a:spcPts val="0"/>
              </a:spcBef>
              <a:spcAft>
                <a:spcPts val="0"/>
              </a:spcAft>
              <a:buSzPts val="1700"/>
              <a:buChar char="●"/>
            </a:pPr>
            <a:r>
              <a:rPr lang="en" sz="1700"/>
              <a:t>Root Mean Square</a:t>
            </a:r>
            <a:endParaRPr sz="1700"/>
          </a:p>
          <a:p>
            <a:pPr marL="0" marR="0" lvl="0" indent="0" algn="l" rtl="0">
              <a:lnSpc>
                <a:spcPct val="112000"/>
              </a:lnSpc>
              <a:spcBef>
                <a:spcPts val="700"/>
              </a:spcBef>
              <a:spcAft>
                <a:spcPts val="0"/>
              </a:spcAft>
              <a:buNone/>
            </a:pPr>
            <a:endParaRPr sz="1700"/>
          </a:p>
          <a:p>
            <a:pPr marL="0" lvl="0" indent="0" algn="l" rtl="0">
              <a:spcBef>
                <a:spcPts val="700"/>
              </a:spcBef>
              <a:spcAft>
                <a:spcPts val="0"/>
              </a:spcAft>
              <a:buNone/>
            </a:pPr>
            <a:endParaRPr i="1"/>
          </a:p>
          <a:p>
            <a:pPr marL="0" lvl="0" indent="0" algn="l" rtl="0">
              <a:spcBef>
                <a:spcPts val="700"/>
              </a:spcBef>
              <a:spcAft>
                <a:spcPts val="0"/>
              </a:spcAft>
              <a:buNone/>
            </a:pPr>
            <a:endParaRPr/>
          </a:p>
        </p:txBody>
      </p:sp>
      <p:sp>
        <p:nvSpPr>
          <p:cNvPr id="873" name="Google Shape;873;p97"/>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51</a:t>
            </a:fld>
            <a:endParaRPr/>
          </a:p>
        </p:txBody>
      </p:sp>
      <p:pic>
        <p:nvPicPr>
          <p:cNvPr id="874" name="Google Shape;874;p97"/>
          <p:cNvPicPr preferRelativeResize="0"/>
          <p:nvPr/>
        </p:nvPicPr>
        <p:blipFill>
          <a:blip r:embed="rId3">
            <a:alphaModFix/>
          </a:blip>
          <a:stretch>
            <a:fillRect/>
          </a:stretch>
        </p:blipFill>
        <p:spPr>
          <a:xfrm>
            <a:off x="4920575" y="1548888"/>
            <a:ext cx="3750899" cy="2813174"/>
          </a:xfrm>
          <a:prstGeom prst="rect">
            <a:avLst/>
          </a:prstGeom>
          <a:noFill/>
          <a:ln>
            <a:noFill/>
          </a:ln>
        </p:spPr>
      </p:pic>
      <p:sp>
        <p:nvSpPr>
          <p:cNvPr id="875" name="Google Shape;875;p97"/>
          <p:cNvSpPr txBox="1"/>
          <p:nvPr/>
        </p:nvSpPr>
        <p:spPr>
          <a:xfrm>
            <a:off x="4640825" y="4514450"/>
            <a:ext cx="4310400" cy="36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COSMO Magnetometer Noise Example</a:t>
            </a:r>
            <a:endParaRPr sz="1300">
              <a:solidFill>
                <a:srgbClr val="FFFFFF"/>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 sz="1300">
                <a:solidFill>
                  <a:srgbClr val="FFFFFF"/>
                </a:solidFill>
                <a:latin typeface="EB Garamond Medium"/>
                <a:ea typeface="EB Garamond Medium"/>
                <a:cs typeface="EB Garamond Medium"/>
                <a:sym typeface="EB Garamond Medium"/>
              </a:rPr>
              <a:t>(1kHz Sampling Rate)</a:t>
            </a:r>
            <a:endParaRPr sz="1300">
              <a:solidFill>
                <a:srgbClr val="FFFFFF"/>
              </a:solidFill>
              <a:latin typeface="EB Garamond Medium"/>
              <a:ea typeface="EB Garamond Medium"/>
              <a:cs typeface="EB Garamond Medium"/>
              <a:sym typeface="EB Garamond Medium"/>
            </a:endParaRPr>
          </a:p>
        </p:txBody>
      </p:sp>
      <p:sp>
        <p:nvSpPr>
          <p:cNvPr id="876" name="Google Shape;876;p97"/>
          <p:cNvSpPr txBox="1"/>
          <p:nvPr/>
        </p:nvSpPr>
        <p:spPr>
          <a:xfrm>
            <a:off x="124500" y="1057475"/>
            <a:ext cx="8895000" cy="43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72DE87"/>
                </a:solidFill>
                <a:latin typeface="EB Garamond Medium"/>
                <a:ea typeface="EB Garamond Medium"/>
                <a:cs typeface="EB Garamond Medium"/>
                <a:sym typeface="EB Garamond Medium"/>
              </a:rPr>
              <a:t> </a:t>
            </a:r>
            <a:r>
              <a:rPr lang="en" sz="1600" u="sng">
                <a:solidFill>
                  <a:srgbClr val="72DE87"/>
                </a:solidFill>
                <a:latin typeface="EB Garamond Medium"/>
                <a:ea typeface="EB Garamond Medium"/>
                <a:cs typeface="EB Garamond Medium"/>
                <a:sym typeface="EB Garamond Medium"/>
              </a:rPr>
              <a:t>3.1.1</a:t>
            </a:r>
            <a:r>
              <a:rPr lang="en" sz="1600">
                <a:solidFill>
                  <a:srgbClr val="72DE87"/>
                </a:solidFill>
                <a:latin typeface="EB Garamond Medium"/>
                <a:ea typeface="EB Garamond Medium"/>
                <a:cs typeface="EB Garamond Medium"/>
                <a:sym typeface="EB Garamond Medium"/>
              </a:rPr>
              <a:t>  The magnetometer shall measure noise less than 10 nT(peak-to-peak).</a:t>
            </a:r>
            <a:endParaRPr sz="1600">
              <a:solidFill>
                <a:srgbClr val="72DE87"/>
              </a:solidFill>
              <a:latin typeface="EB Garamond Medium"/>
              <a:ea typeface="EB Garamond Medium"/>
              <a:cs typeface="EB Garamond Medium"/>
              <a:sym typeface="EB Garamond Medium"/>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8"/>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Design Requirement: Magnetometer Bias</a:t>
            </a:r>
            <a:endParaRPr/>
          </a:p>
        </p:txBody>
      </p:sp>
      <p:sp>
        <p:nvSpPr>
          <p:cNvPr id="882" name="Google Shape;882;p98"/>
          <p:cNvSpPr txBox="1">
            <a:spLocks noGrp="1"/>
          </p:cNvSpPr>
          <p:nvPr>
            <p:ph type="body" idx="1"/>
          </p:nvPr>
        </p:nvSpPr>
        <p:spPr>
          <a:xfrm>
            <a:off x="311700" y="1548900"/>
            <a:ext cx="4397400" cy="30204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Clr>
                <a:schemeClr val="lt1"/>
              </a:buClr>
              <a:buSzPts val="1800"/>
              <a:buFont typeface="EB Garamond"/>
              <a:buAutoNum type="arabicPeriod"/>
            </a:pPr>
            <a:r>
              <a:rPr lang="en" sz="1800" b="1" u="sng">
                <a:solidFill>
                  <a:schemeClr val="lt1"/>
                </a:solidFill>
                <a:latin typeface="EB Garamond"/>
                <a:ea typeface="EB Garamond"/>
                <a:cs typeface="EB Garamond"/>
                <a:sym typeface="EB Garamond"/>
              </a:rPr>
              <a:t>What is Bias for a Magnetometer Sensor?</a:t>
            </a:r>
            <a:endParaRPr sz="1800" b="1" u="sng">
              <a:solidFill>
                <a:schemeClr val="lt1"/>
              </a:solidFill>
              <a:latin typeface="EB Garamond"/>
              <a:ea typeface="EB Garamond"/>
              <a:cs typeface="EB Garamond"/>
              <a:sym typeface="EB Garamond"/>
            </a:endParaRPr>
          </a:p>
          <a:p>
            <a:pPr marL="457200" lvl="0" indent="-336550" algn="l" rtl="0">
              <a:lnSpc>
                <a:spcPct val="100000"/>
              </a:lnSpc>
              <a:spcBef>
                <a:spcPts val="0"/>
              </a:spcBef>
              <a:spcAft>
                <a:spcPts val="0"/>
              </a:spcAft>
              <a:buClr>
                <a:schemeClr val="lt1"/>
              </a:buClr>
              <a:buSzPts val="1700"/>
              <a:buFont typeface="EB Garamond"/>
              <a:buChar char="●"/>
            </a:pPr>
            <a:r>
              <a:rPr lang="en" sz="1700">
                <a:solidFill>
                  <a:schemeClr val="lt1"/>
                </a:solidFill>
                <a:latin typeface="EB Garamond"/>
                <a:ea typeface="EB Garamond"/>
                <a:cs typeface="EB Garamond"/>
                <a:sym typeface="EB Garamond"/>
              </a:rPr>
              <a:t>Additional induced magnetic field from onboard electronics</a:t>
            </a:r>
            <a:endParaRPr sz="1700">
              <a:solidFill>
                <a:schemeClr val="lt1"/>
              </a:solidFill>
              <a:latin typeface="EB Garamond"/>
              <a:ea typeface="EB Garamond"/>
              <a:cs typeface="EB Garamond"/>
              <a:sym typeface="EB Garamond"/>
            </a:endParaRPr>
          </a:p>
          <a:p>
            <a:pPr marL="914400" lvl="0" indent="0" algn="l" rtl="0">
              <a:lnSpc>
                <a:spcPct val="100000"/>
              </a:lnSpc>
              <a:spcBef>
                <a:spcPts val="0"/>
              </a:spcBef>
              <a:spcAft>
                <a:spcPts val="0"/>
              </a:spcAft>
              <a:buNone/>
            </a:pPr>
            <a:endParaRPr sz="1700">
              <a:solidFill>
                <a:schemeClr val="lt1"/>
              </a:solidFill>
              <a:latin typeface="EB Garamond"/>
              <a:ea typeface="EB Garamond"/>
              <a:cs typeface="EB Garamond"/>
              <a:sym typeface="EB Garamond"/>
            </a:endParaRPr>
          </a:p>
          <a:p>
            <a:pPr marL="457200" lvl="0" indent="-336550" algn="l" rtl="0">
              <a:lnSpc>
                <a:spcPct val="100000"/>
              </a:lnSpc>
              <a:spcBef>
                <a:spcPts val="0"/>
              </a:spcBef>
              <a:spcAft>
                <a:spcPts val="0"/>
              </a:spcAft>
              <a:buClr>
                <a:schemeClr val="lt1"/>
              </a:buClr>
              <a:buSzPts val="1700"/>
              <a:buFont typeface="EB Garamond"/>
              <a:buChar char="●"/>
            </a:pPr>
            <a:r>
              <a:rPr lang="en" sz="1700">
                <a:solidFill>
                  <a:schemeClr val="lt1"/>
                </a:solidFill>
                <a:latin typeface="EB Garamond"/>
                <a:ea typeface="EB Garamond"/>
                <a:cs typeface="EB Garamond"/>
                <a:sym typeface="EB Garamond"/>
              </a:rPr>
              <a:t>Can be subtracted out from reading once bias is determined</a:t>
            </a:r>
            <a:endParaRPr sz="1700" b="1" u="sng">
              <a:latin typeface="EB Garamond"/>
              <a:ea typeface="EB Garamond"/>
              <a:cs typeface="EB Garamond"/>
              <a:sym typeface="EB Garamond"/>
            </a:endParaRPr>
          </a:p>
          <a:p>
            <a:pPr marL="0" marR="0" lvl="0" indent="0" algn="l" rtl="0">
              <a:lnSpc>
                <a:spcPct val="112000"/>
              </a:lnSpc>
              <a:spcBef>
                <a:spcPts val="700"/>
              </a:spcBef>
              <a:spcAft>
                <a:spcPts val="0"/>
              </a:spcAft>
              <a:buNone/>
            </a:pPr>
            <a:endParaRPr sz="1700"/>
          </a:p>
          <a:p>
            <a:pPr marL="0" marR="0" lvl="0" indent="0" algn="l" rtl="0">
              <a:lnSpc>
                <a:spcPct val="112000"/>
              </a:lnSpc>
              <a:spcBef>
                <a:spcPts val="700"/>
              </a:spcBef>
              <a:spcAft>
                <a:spcPts val="0"/>
              </a:spcAft>
              <a:buNone/>
            </a:pPr>
            <a:endParaRPr sz="1700"/>
          </a:p>
          <a:p>
            <a:pPr marL="0" lvl="0" indent="0" algn="l" rtl="0">
              <a:spcBef>
                <a:spcPts val="700"/>
              </a:spcBef>
              <a:spcAft>
                <a:spcPts val="0"/>
              </a:spcAft>
              <a:buNone/>
            </a:pPr>
            <a:endParaRPr i="1"/>
          </a:p>
          <a:p>
            <a:pPr marL="0" lvl="0" indent="0" algn="l" rtl="0">
              <a:spcBef>
                <a:spcPts val="700"/>
              </a:spcBef>
              <a:spcAft>
                <a:spcPts val="0"/>
              </a:spcAft>
              <a:buNone/>
            </a:pPr>
            <a:endParaRPr/>
          </a:p>
        </p:txBody>
      </p:sp>
      <p:sp>
        <p:nvSpPr>
          <p:cNvPr id="883" name="Google Shape;883;p9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52</a:t>
            </a:fld>
            <a:endParaRPr/>
          </a:p>
        </p:txBody>
      </p:sp>
      <p:pic>
        <p:nvPicPr>
          <p:cNvPr id="884" name="Google Shape;884;p98"/>
          <p:cNvPicPr preferRelativeResize="0"/>
          <p:nvPr/>
        </p:nvPicPr>
        <p:blipFill rotWithShape="1">
          <a:blip r:embed="rId3">
            <a:alphaModFix/>
          </a:blip>
          <a:srcRect/>
          <a:stretch/>
        </p:blipFill>
        <p:spPr>
          <a:xfrm>
            <a:off x="4709100" y="1490675"/>
            <a:ext cx="4027242" cy="3020400"/>
          </a:xfrm>
          <a:prstGeom prst="rect">
            <a:avLst/>
          </a:prstGeom>
          <a:noFill/>
          <a:ln>
            <a:noFill/>
          </a:ln>
        </p:spPr>
      </p:pic>
      <p:sp>
        <p:nvSpPr>
          <p:cNvPr id="885" name="Google Shape;885;p98"/>
          <p:cNvSpPr txBox="1"/>
          <p:nvPr/>
        </p:nvSpPr>
        <p:spPr>
          <a:xfrm>
            <a:off x="4640825" y="4514450"/>
            <a:ext cx="4310400" cy="36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300">
              <a:solidFill>
                <a:srgbClr val="FFFFFF"/>
              </a:solidFill>
              <a:latin typeface="EB Garamond Medium"/>
              <a:ea typeface="EB Garamond Medium"/>
              <a:cs typeface="EB Garamond Medium"/>
              <a:sym typeface="EB Garamond Medium"/>
            </a:endParaRPr>
          </a:p>
        </p:txBody>
      </p:sp>
      <p:sp>
        <p:nvSpPr>
          <p:cNvPr id="886" name="Google Shape;886;p98"/>
          <p:cNvSpPr txBox="1"/>
          <p:nvPr/>
        </p:nvSpPr>
        <p:spPr>
          <a:xfrm>
            <a:off x="124500" y="1057475"/>
            <a:ext cx="8895000" cy="43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72DE87"/>
                </a:solidFill>
                <a:latin typeface="EB Garamond Medium"/>
                <a:ea typeface="EB Garamond Medium"/>
                <a:cs typeface="EB Garamond Medium"/>
                <a:sym typeface="EB Garamond Medium"/>
              </a:rPr>
              <a:t> </a:t>
            </a:r>
            <a:r>
              <a:rPr lang="en" sz="1600" u="sng">
                <a:solidFill>
                  <a:srgbClr val="72DE87"/>
                </a:solidFill>
                <a:latin typeface="EB Garamond Medium"/>
                <a:ea typeface="EB Garamond Medium"/>
                <a:cs typeface="EB Garamond Medium"/>
                <a:sym typeface="EB Garamond Medium"/>
              </a:rPr>
              <a:t>3.1.2</a:t>
            </a:r>
            <a:r>
              <a:rPr lang="en" sz="1600">
                <a:solidFill>
                  <a:srgbClr val="72DE87"/>
                </a:solidFill>
                <a:latin typeface="EB Garamond Medium"/>
                <a:ea typeface="EB Garamond Medium"/>
                <a:cs typeface="EB Garamond Medium"/>
                <a:sym typeface="EB Garamond Medium"/>
              </a:rPr>
              <a:t>  The magnetic field bias from the spacecraft bus shall not exceed 34000 nT</a:t>
            </a:r>
            <a:endParaRPr sz="1600">
              <a:solidFill>
                <a:srgbClr val="72DE87"/>
              </a:solidFill>
              <a:latin typeface="EB Garamond Medium"/>
              <a:ea typeface="EB Garamond Medium"/>
              <a:cs typeface="EB Garamond Medium"/>
              <a:sym typeface="EB Garamond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9"/>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Magnetometer Bias vs Noise</a:t>
            </a:r>
            <a:endParaRPr/>
          </a:p>
        </p:txBody>
      </p:sp>
      <p:sp>
        <p:nvSpPr>
          <p:cNvPr id="892" name="Google Shape;892;p9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53</a:t>
            </a:fld>
            <a:endParaRPr/>
          </a:p>
        </p:txBody>
      </p:sp>
      <p:sp>
        <p:nvSpPr>
          <p:cNvPr id="893" name="Google Shape;893;p99"/>
          <p:cNvSpPr txBox="1"/>
          <p:nvPr/>
        </p:nvSpPr>
        <p:spPr>
          <a:xfrm>
            <a:off x="4640825" y="4514450"/>
            <a:ext cx="4310400" cy="364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300">
              <a:solidFill>
                <a:srgbClr val="FFFFFF"/>
              </a:solidFill>
              <a:latin typeface="EB Garamond Medium"/>
              <a:ea typeface="EB Garamond Medium"/>
              <a:cs typeface="EB Garamond Medium"/>
              <a:sym typeface="EB Garamond Medium"/>
            </a:endParaRPr>
          </a:p>
        </p:txBody>
      </p:sp>
      <p:pic>
        <p:nvPicPr>
          <p:cNvPr id="894" name="Google Shape;894;p99"/>
          <p:cNvPicPr preferRelativeResize="0"/>
          <p:nvPr/>
        </p:nvPicPr>
        <p:blipFill rotWithShape="1">
          <a:blip r:embed="rId3">
            <a:alphaModFix/>
          </a:blip>
          <a:srcRect/>
          <a:stretch/>
        </p:blipFill>
        <p:spPr>
          <a:xfrm>
            <a:off x="212975" y="1170113"/>
            <a:ext cx="4255900" cy="3191925"/>
          </a:xfrm>
          <a:prstGeom prst="rect">
            <a:avLst/>
          </a:prstGeom>
          <a:noFill/>
          <a:ln>
            <a:noFill/>
          </a:ln>
        </p:spPr>
      </p:pic>
      <p:pic>
        <p:nvPicPr>
          <p:cNvPr id="895" name="Google Shape;895;p99"/>
          <p:cNvPicPr preferRelativeResize="0"/>
          <p:nvPr/>
        </p:nvPicPr>
        <p:blipFill>
          <a:blip r:embed="rId4">
            <a:alphaModFix/>
          </a:blip>
          <a:stretch>
            <a:fillRect/>
          </a:stretch>
        </p:blipFill>
        <p:spPr>
          <a:xfrm>
            <a:off x="4695325" y="1170139"/>
            <a:ext cx="4255900" cy="319189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0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Helmholtz Cage</a:t>
            </a:r>
            <a:endParaRPr/>
          </a:p>
        </p:txBody>
      </p:sp>
      <p:sp>
        <p:nvSpPr>
          <p:cNvPr id="901" name="Google Shape;901;p100"/>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54</a:t>
            </a:fld>
            <a:endParaRPr/>
          </a:p>
        </p:txBody>
      </p:sp>
      <p:pic>
        <p:nvPicPr>
          <p:cNvPr id="902" name="Google Shape;902;p100"/>
          <p:cNvPicPr preferRelativeResize="0"/>
          <p:nvPr/>
        </p:nvPicPr>
        <p:blipFill>
          <a:blip r:embed="rId3">
            <a:alphaModFix/>
          </a:blip>
          <a:stretch>
            <a:fillRect/>
          </a:stretch>
        </p:blipFill>
        <p:spPr>
          <a:xfrm>
            <a:off x="111275" y="1127550"/>
            <a:ext cx="3818894" cy="3820974"/>
          </a:xfrm>
          <a:prstGeom prst="rect">
            <a:avLst/>
          </a:prstGeom>
          <a:noFill/>
          <a:ln>
            <a:noFill/>
          </a:ln>
        </p:spPr>
      </p:pic>
      <p:sp>
        <p:nvSpPr>
          <p:cNvPr id="903" name="Google Shape;903;p100"/>
          <p:cNvSpPr/>
          <p:nvPr/>
        </p:nvSpPr>
        <p:spPr>
          <a:xfrm>
            <a:off x="8598100" y="4143325"/>
            <a:ext cx="549300" cy="888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4" name="Google Shape;904;p100"/>
          <p:cNvPicPr preferRelativeResize="0"/>
          <p:nvPr/>
        </p:nvPicPr>
        <p:blipFill>
          <a:blip r:embed="rId4">
            <a:alphaModFix/>
          </a:blip>
          <a:stretch>
            <a:fillRect/>
          </a:stretch>
        </p:blipFill>
        <p:spPr>
          <a:xfrm>
            <a:off x="4096201" y="1237375"/>
            <a:ext cx="4939426" cy="36013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01"/>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Magnetometer Bias Model</a:t>
            </a:r>
            <a:endParaRPr/>
          </a:p>
        </p:txBody>
      </p:sp>
      <p:sp>
        <p:nvSpPr>
          <p:cNvPr id="910" name="Google Shape;910;p101"/>
          <p:cNvSpPr txBox="1">
            <a:spLocks noGrp="1"/>
          </p:cNvSpPr>
          <p:nvPr>
            <p:ph type="body" idx="1"/>
          </p:nvPr>
        </p:nvSpPr>
        <p:spPr>
          <a:xfrm>
            <a:off x="311700" y="1167625"/>
            <a:ext cx="4181700" cy="33825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800"/>
              <a:t>Treating the System as a Circular Loop:</a:t>
            </a:r>
            <a:endParaRPr sz="1800"/>
          </a:p>
          <a:p>
            <a:pPr marL="0" lvl="0" indent="0" algn="l" rtl="0">
              <a:spcBef>
                <a:spcPts val="700"/>
              </a:spcBef>
              <a:spcAft>
                <a:spcPts val="0"/>
              </a:spcAft>
              <a:buNone/>
            </a:pPr>
            <a:endParaRPr sz="2000" b="1" u="sng">
              <a:latin typeface="EB Garamond"/>
              <a:ea typeface="EB Garamond"/>
              <a:cs typeface="EB Garamond"/>
              <a:sym typeface="EB Garamond"/>
            </a:endParaRPr>
          </a:p>
          <a:p>
            <a:pPr marL="0" lvl="0" indent="0" algn="l" rtl="0">
              <a:spcBef>
                <a:spcPts val="700"/>
              </a:spcBef>
              <a:spcAft>
                <a:spcPts val="0"/>
              </a:spcAft>
              <a:buNone/>
            </a:pPr>
            <a:endParaRPr sz="2000" b="1" u="sng">
              <a:latin typeface="EB Garamond"/>
              <a:ea typeface="EB Garamond"/>
              <a:cs typeface="EB Garamond"/>
              <a:sym typeface="EB Garamond"/>
            </a:endParaRPr>
          </a:p>
          <a:p>
            <a:pPr marL="0" lvl="0" indent="0" algn="l" rtl="0">
              <a:spcBef>
                <a:spcPts val="700"/>
              </a:spcBef>
              <a:spcAft>
                <a:spcPts val="0"/>
              </a:spcAft>
              <a:buNone/>
            </a:pPr>
            <a:endParaRPr sz="2000" b="1" u="sng">
              <a:latin typeface="EB Garamond"/>
              <a:ea typeface="EB Garamond"/>
              <a:cs typeface="EB Garamond"/>
              <a:sym typeface="EB Garamond"/>
            </a:endParaRPr>
          </a:p>
          <a:p>
            <a:pPr marL="0" lvl="0" indent="0" algn="l" rtl="0">
              <a:spcBef>
                <a:spcPts val="700"/>
              </a:spcBef>
              <a:spcAft>
                <a:spcPts val="0"/>
              </a:spcAft>
              <a:buNone/>
            </a:pPr>
            <a:endParaRPr sz="1400"/>
          </a:p>
          <a:p>
            <a:pPr marL="0" lvl="0" indent="0" algn="l" rtl="0">
              <a:spcBef>
                <a:spcPts val="700"/>
              </a:spcBef>
              <a:spcAft>
                <a:spcPts val="0"/>
              </a:spcAft>
              <a:buNone/>
            </a:pPr>
            <a:r>
              <a:rPr lang="en" sz="1400"/>
              <a:t>Where:</a:t>
            </a:r>
            <a:endParaRPr sz="1400"/>
          </a:p>
          <a:p>
            <a:pPr marL="457200" lvl="0" indent="-317500" algn="l" rtl="0">
              <a:spcBef>
                <a:spcPts val="700"/>
              </a:spcBef>
              <a:spcAft>
                <a:spcPts val="0"/>
              </a:spcAft>
              <a:buSzPts val="1400"/>
              <a:buChar char="•"/>
            </a:pPr>
            <a:r>
              <a:rPr lang="en" sz="1400"/>
              <a:t>x = distance from center of circle</a:t>
            </a:r>
            <a:endParaRPr sz="1400"/>
          </a:p>
          <a:p>
            <a:pPr marL="457200" lvl="0" indent="-317500" algn="l" rtl="0">
              <a:spcBef>
                <a:spcPts val="0"/>
              </a:spcBef>
              <a:spcAft>
                <a:spcPts val="0"/>
              </a:spcAft>
              <a:buSzPts val="1400"/>
              <a:buChar char="•"/>
            </a:pPr>
            <a:r>
              <a:rPr lang="en" sz="1400"/>
              <a:t>R = radius of circle</a:t>
            </a:r>
            <a:endParaRPr sz="1400"/>
          </a:p>
          <a:p>
            <a:pPr marL="457200" lvl="0" indent="-317500" algn="l" rtl="0">
              <a:spcBef>
                <a:spcPts val="0"/>
              </a:spcBef>
              <a:spcAft>
                <a:spcPts val="0"/>
              </a:spcAft>
              <a:buSzPts val="1400"/>
              <a:buChar char="•"/>
            </a:pPr>
            <a:r>
              <a:rPr lang="en" sz="1400"/>
              <a:t>Bx = magnetic field strength in x-direction</a:t>
            </a:r>
            <a:endParaRPr sz="1400"/>
          </a:p>
        </p:txBody>
      </p:sp>
      <p:sp>
        <p:nvSpPr>
          <p:cNvPr id="911" name="Google Shape;911;p101"/>
          <p:cNvSpPr txBox="1">
            <a:spLocks noGrp="1"/>
          </p:cNvSpPr>
          <p:nvPr>
            <p:ph type="sldNum" idx="12"/>
          </p:nvPr>
        </p:nvSpPr>
        <p:spPr>
          <a:xfrm>
            <a:off x="8832300" y="4510450"/>
            <a:ext cx="3477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55</a:t>
            </a:fld>
            <a:endParaRPr/>
          </a:p>
        </p:txBody>
      </p:sp>
      <p:pic>
        <p:nvPicPr>
          <p:cNvPr id="912" name="Google Shape;912;p101"/>
          <p:cNvPicPr preferRelativeResize="0"/>
          <p:nvPr/>
        </p:nvPicPr>
        <p:blipFill>
          <a:blip r:embed="rId3">
            <a:alphaModFix/>
          </a:blip>
          <a:stretch>
            <a:fillRect/>
          </a:stretch>
        </p:blipFill>
        <p:spPr>
          <a:xfrm>
            <a:off x="737425" y="1815100"/>
            <a:ext cx="2689725" cy="979980"/>
          </a:xfrm>
          <a:prstGeom prst="rect">
            <a:avLst/>
          </a:prstGeom>
          <a:noFill/>
          <a:ln>
            <a:noFill/>
          </a:ln>
        </p:spPr>
      </p:pic>
      <p:pic>
        <p:nvPicPr>
          <p:cNvPr id="913" name="Google Shape;913;p101"/>
          <p:cNvPicPr preferRelativeResize="0"/>
          <p:nvPr/>
        </p:nvPicPr>
        <p:blipFill>
          <a:blip r:embed="rId4">
            <a:alphaModFix/>
          </a:blip>
          <a:stretch>
            <a:fillRect/>
          </a:stretch>
        </p:blipFill>
        <p:spPr>
          <a:xfrm>
            <a:off x="4352973" y="1488500"/>
            <a:ext cx="2805975" cy="2728826"/>
          </a:xfrm>
          <a:prstGeom prst="rect">
            <a:avLst/>
          </a:prstGeom>
          <a:noFill/>
          <a:ln>
            <a:noFill/>
          </a:ln>
        </p:spPr>
      </p:pic>
      <p:cxnSp>
        <p:nvCxnSpPr>
          <p:cNvPr id="914" name="Google Shape;914;p101"/>
          <p:cNvCxnSpPr/>
          <p:nvPr/>
        </p:nvCxnSpPr>
        <p:spPr>
          <a:xfrm flipH="1">
            <a:off x="4640550" y="2974350"/>
            <a:ext cx="983700" cy="635100"/>
          </a:xfrm>
          <a:prstGeom prst="straightConnector1">
            <a:avLst/>
          </a:prstGeom>
          <a:noFill/>
          <a:ln w="38100" cap="flat" cmpd="sng">
            <a:solidFill>
              <a:srgbClr val="674EA7"/>
            </a:solidFill>
            <a:prstDash val="dash"/>
            <a:round/>
            <a:headEnd type="none" w="med" len="med"/>
            <a:tailEnd type="triangle" w="med" len="med"/>
          </a:ln>
        </p:spPr>
      </p:cxnSp>
      <p:sp>
        <p:nvSpPr>
          <p:cNvPr id="915" name="Google Shape;915;p101"/>
          <p:cNvSpPr txBox="1"/>
          <p:nvPr/>
        </p:nvSpPr>
        <p:spPr>
          <a:xfrm>
            <a:off x="7689000" y="2140050"/>
            <a:ext cx="1455000" cy="146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EB Garamond"/>
                <a:ea typeface="EB Garamond"/>
                <a:cs typeface="EB Garamond"/>
                <a:sym typeface="EB Garamond"/>
              </a:rPr>
              <a:t>Equivalent </a:t>
            </a:r>
            <a:endParaRPr>
              <a:solidFill>
                <a:srgbClr val="FFFFFF"/>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a:solidFill>
                  <a:srgbClr val="FFFFFF"/>
                </a:solidFill>
                <a:latin typeface="EB Garamond"/>
                <a:ea typeface="EB Garamond"/>
                <a:cs typeface="EB Garamond"/>
                <a:sym typeface="EB Garamond"/>
              </a:rPr>
              <a:t>wire loop approximation</a:t>
            </a:r>
            <a:endParaRPr>
              <a:solidFill>
                <a:srgbClr val="FFFFFF"/>
              </a:solidFill>
              <a:latin typeface="EB Garamond"/>
              <a:ea typeface="EB Garamond"/>
              <a:cs typeface="EB Garamond"/>
              <a:sym typeface="EB Garamond"/>
            </a:endParaRPr>
          </a:p>
          <a:p>
            <a:pPr marL="0" lvl="0" indent="0" algn="l" rtl="0">
              <a:lnSpc>
                <a:spcPct val="100000"/>
              </a:lnSpc>
              <a:spcBef>
                <a:spcPts val="0"/>
              </a:spcBef>
              <a:spcAft>
                <a:spcPts val="0"/>
              </a:spcAft>
              <a:buNone/>
            </a:pPr>
            <a:endParaRPr>
              <a:solidFill>
                <a:srgbClr val="FFFFFF"/>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a:solidFill>
                  <a:srgbClr val="FFFFFF"/>
                </a:solidFill>
                <a:latin typeface="EB Garamond"/>
                <a:ea typeface="EB Garamond"/>
                <a:cs typeface="EB Garamond"/>
                <a:sym typeface="EB Garamond"/>
              </a:rPr>
              <a:t>Boom distance from center of circle</a:t>
            </a:r>
            <a:endParaRPr>
              <a:solidFill>
                <a:srgbClr val="FFFFFF"/>
              </a:solidFill>
              <a:latin typeface="EB Garamond"/>
              <a:ea typeface="EB Garamond"/>
              <a:cs typeface="EB Garamond"/>
              <a:sym typeface="EB Garamond"/>
            </a:endParaRPr>
          </a:p>
        </p:txBody>
      </p:sp>
      <p:sp>
        <p:nvSpPr>
          <p:cNvPr id="916" name="Google Shape;916;p101"/>
          <p:cNvSpPr/>
          <p:nvPr/>
        </p:nvSpPr>
        <p:spPr>
          <a:xfrm>
            <a:off x="7382175" y="2339250"/>
            <a:ext cx="193500" cy="186000"/>
          </a:xfrm>
          <a:prstGeom prst="rect">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01"/>
          <p:cNvSpPr/>
          <p:nvPr/>
        </p:nvSpPr>
        <p:spPr>
          <a:xfrm>
            <a:off x="7382175" y="3198900"/>
            <a:ext cx="193500" cy="186000"/>
          </a:xfrm>
          <a:prstGeom prst="rect">
            <a:avLst/>
          </a:prstGeom>
          <a:solidFill>
            <a:srgbClr val="674EA7"/>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0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56</a:t>
            </a:fld>
            <a:endParaRPr/>
          </a:p>
        </p:txBody>
      </p:sp>
      <p:sp>
        <p:nvSpPr>
          <p:cNvPr id="923" name="Google Shape;923;p102"/>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400"/>
              <a:t>Magnetic Field Models for On Orbit Test</a:t>
            </a:r>
            <a:endParaRPr sz="3400"/>
          </a:p>
        </p:txBody>
      </p:sp>
      <p:sp>
        <p:nvSpPr>
          <p:cNvPr id="924" name="Google Shape;924;p102"/>
          <p:cNvSpPr txBox="1">
            <a:spLocks noGrp="1"/>
          </p:cNvSpPr>
          <p:nvPr>
            <p:ph type="body" idx="1"/>
          </p:nvPr>
        </p:nvSpPr>
        <p:spPr>
          <a:xfrm>
            <a:off x="311700" y="1055888"/>
            <a:ext cx="4067100" cy="3416400"/>
          </a:xfrm>
          <a:prstGeom prst="rect">
            <a:avLst/>
          </a:prstGeom>
        </p:spPr>
        <p:txBody>
          <a:bodyPr spcFirstLastPara="1" wrap="square" lIns="68575" tIns="34275" rIns="68575" bIns="34275" anchor="t" anchorCtr="0">
            <a:noAutofit/>
          </a:bodyPr>
          <a:lstStyle/>
          <a:p>
            <a:pPr marL="457200" lvl="0" indent="-330200" algn="l" rtl="0">
              <a:spcBef>
                <a:spcPts val="700"/>
              </a:spcBef>
              <a:spcAft>
                <a:spcPts val="0"/>
              </a:spcAft>
              <a:buSzPts val="1600"/>
              <a:buFont typeface="EB Garamond"/>
              <a:buChar char="•"/>
            </a:pPr>
            <a:r>
              <a:rPr lang="en" sz="1600"/>
              <a:t>Two models were developed to simulate the magnetic field that will be experienced on orbit, with </a:t>
            </a:r>
            <a:r>
              <a:rPr lang="en" sz="1600">
                <a:solidFill>
                  <a:srgbClr val="FFFFFF"/>
                </a:solidFill>
              </a:rPr>
              <a:t>data captured at one minute intervals</a:t>
            </a:r>
            <a:endParaRPr sz="1600"/>
          </a:p>
          <a:p>
            <a:pPr marL="914400" lvl="1" indent="-330200" algn="l" rtl="0">
              <a:spcBef>
                <a:spcPts val="0"/>
              </a:spcBef>
              <a:spcAft>
                <a:spcPts val="0"/>
              </a:spcAft>
              <a:buSzPts val="1600"/>
              <a:buFont typeface="EB Garamond"/>
              <a:buChar char="–"/>
            </a:pPr>
            <a:r>
              <a:rPr lang="en" sz="1600" b="1">
                <a:latin typeface="EB Garamond"/>
                <a:ea typeface="EB Garamond"/>
                <a:cs typeface="EB Garamond"/>
                <a:sym typeface="EB Garamond"/>
              </a:rPr>
              <a:t>Dipole model: </a:t>
            </a:r>
            <a:endParaRPr sz="1600" b="1">
              <a:latin typeface="EB Garamond"/>
              <a:ea typeface="EB Garamond"/>
              <a:cs typeface="EB Garamond"/>
              <a:sym typeface="EB Garamond"/>
            </a:endParaRPr>
          </a:p>
          <a:p>
            <a:pPr marL="1371600" lvl="2" indent="-317500" algn="l" rtl="0">
              <a:spcBef>
                <a:spcPts val="0"/>
              </a:spcBef>
              <a:spcAft>
                <a:spcPts val="0"/>
              </a:spcAft>
              <a:buSzPts val="1400"/>
              <a:buChar char="•"/>
            </a:pPr>
            <a:r>
              <a:rPr lang="en" sz="1400"/>
              <a:t>Low fidelity</a:t>
            </a:r>
            <a:endParaRPr sz="1400"/>
          </a:p>
          <a:p>
            <a:pPr marL="1371600" lvl="2" indent="-317500" algn="l" rtl="0">
              <a:spcBef>
                <a:spcPts val="0"/>
              </a:spcBef>
              <a:spcAft>
                <a:spcPts val="0"/>
              </a:spcAft>
              <a:buSzPts val="1400"/>
              <a:buChar char="•"/>
            </a:pPr>
            <a:r>
              <a:rPr lang="en" sz="1400"/>
              <a:t>Only based upon distance and angle from a dipole source </a:t>
            </a:r>
            <a:endParaRPr sz="1400"/>
          </a:p>
          <a:p>
            <a:pPr marL="914400" lvl="1" indent="-330200" algn="l" rtl="0">
              <a:spcBef>
                <a:spcPts val="0"/>
              </a:spcBef>
              <a:spcAft>
                <a:spcPts val="0"/>
              </a:spcAft>
              <a:buSzPts val="1600"/>
              <a:buFont typeface="EB Garamond"/>
              <a:buChar char="–"/>
            </a:pPr>
            <a:r>
              <a:rPr lang="en" sz="1600" b="1">
                <a:latin typeface="EB Garamond"/>
                <a:ea typeface="EB Garamond"/>
                <a:cs typeface="EB Garamond"/>
                <a:sym typeface="EB Garamond"/>
              </a:rPr>
              <a:t>Tsyganenko Model:</a:t>
            </a:r>
            <a:endParaRPr sz="1600" b="1">
              <a:latin typeface="EB Garamond"/>
              <a:ea typeface="EB Garamond"/>
              <a:cs typeface="EB Garamond"/>
              <a:sym typeface="EB Garamond"/>
            </a:endParaRPr>
          </a:p>
          <a:p>
            <a:pPr marL="1371600" lvl="2" indent="-317500" algn="l" rtl="0">
              <a:spcBef>
                <a:spcPts val="0"/>
              </a:spcBef>
              <a:spcAft>
                <a:spcPts val="0"/>
              </a:spcAft>
              <a:buSzPts val="1400"/>
              <a:buChar char="•"/>
            </a:pPr>
            <a:r>
              <a:rPr lang="en" sz="1400"/>
              <a:t>Higher fidelity</a:t>
            </a:r>
            <a:endParaRPr sz="1400"/>
          </a:p>
          <a:p>
            <a:pPr marL="1371600" lvl="2" indent="-317500" algn="l" rtl="0">
              <a:spcBef>
                <a:spcPts val="0"/>
              </a:spcBef>
              <a:spcAft>
                <a:spcPts val="0"/>
              </a:spcAft>
              <a:buSzPts val="1400"/>
              <a:buChar char="•"/>
            </a:pPr>
            <a:r>
              <a:rPr lang="en" sz="1400"/>
              <a:t>Includes approximations for: </a:t>
            </a:r>
            <a:endParaRPr sz="1400"/>
          </a:p>
          <a:p>
            <a:pPr marL="1828800" lvl="3" indent="-317500" algn="l" rtl="0">
              <a:spcBef>
                <a:spcPts val="0"/>
              </a:spcBef>
              <a:spcAft>
                <a:spcPts val="0"/>
              </a:spcAft>
              <a:buSzPts val="1400"/>
              <a:buChar char="–"/>
            </a:pPr>
            <a:r>
              <a:rPr lang="en" sz="1400"/>
              <a:t>Solar wind pressure</a:t>
            </a:r>
            <a:endParaRPr sz="1400"/>
          </a:p>
          <a:p>
            <a:pPr marL="1828800" lvl="3" indent="-317500" algn="l" rtl="0">
              <a:spcBef>
                <a:spcPts val="0"/>
              </a:spcBef>
              <a:spcAft>
                <a:spcPts val="0"/>
              </a:spcAft>
              <a:buSzPts val="1400"/>
              <a:buChar char="–"/>
            </a:pPr>
            <a:r>
              <a:rPr lang="en" sz="1400"/>
              <a:t>IMF components </a:t>
            </a:r>
            <a:endParaRPr sz="1400"/>
          </a:p>
          <a:p>
            <a:pPr marL="1828800" lvl="3" indent="-317500" algn="l" rtl="0">
              <a:spcBef>
                <a:spcPts val="0"/>
              </a:spcBef>
              <a:spcAft>
                <a:spcPts val="0"/>
              </a:spcAft>
              <a:buSzPts val="1400"/>
              <a:buChar char="–"/>
            </a:pPr>
            <a:r>
              <a:rPr lang="en" sz="1400"/>
              <a:t>Disturbance Storm-Time index (DST)</a:t>
            </a:r>
            <a:endParaRPr sz="1400"/>
          </a:p>
        </p:txBody>
      </p:sp>
      <p:pic>
        <p:nvPicPr>
          <p:cNvPr id="925" name="Google Shape;925;p102"/>
          <p:cNvPicPr preferRelativeResize="0"/>
          <p:nvPr/>
        </p:nvPicPr>
        <p:blipFill>
          <a:blip r:embed="rId3">
            <a:alphaModFix/>
          </a:blip>
          <a:stretch>
            <a:fillRect/>
          </a:stretch>
        </p:blipFill>
        <p:spPr>
          <a:xfrm>
            <a:off x="4531200" y="1170125"/>
            <a:ext cx="4250568" cy="318792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03"/>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dirty="0"/>
              <a:t>Test </a:t>
            </a:r>
            <a:r>
              <a:rPr lang="en" dirty="0" smtClean="0"/>
              <a:t>Readiness Backup:</a:t>
            </a:r>
            <a:endParaRPr dirty="0"/>
          </a:p>
          <a:p>
            <a:pPr marL="0" lvl="0" indent="0" algn="ctr" rtl="0">
              <a:spcBef>
                <a:spcPts val="0"/>
              </a:spcBef>
              <a:spcAft>
                <a:spcPts val="0"/>
              </a:spcAft>
              <a:buNone/>
            </a:pPr>
            <a:r>
              <a:rPr lang="en" i="1" dirty="0"/>
              <a:t>CDH</a:t>
            </a:r>
            <a:endParaRPr i="1" dirty="0"/>
          </a:p>
        </p:txBody>
      </p:sp>
      <p:sp>
        <p:nvSpPr>
          <p:cNvPr id="931" name="Google Shape;931;p103"/>
          <p:cNvSpPr txBox="1">
            <a:spLocks noGrp="1"/>
          </p:cNvSpPr>
          <p:nvPr>
            <p:ph type="sldNum" idx="12"/>
          </p:nvPr>
        </p:nvSpPr>
        <p:spPr>
          <a:xfrm>
            <a:off x="8733878" y="4510450"/>
            <a:ext cx="5142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57</a:t>
            </a:fld>
            <a:endParaRPr/>
          </a:p>
        </p:txBody>
      </p:sp>
      <p:sp>
        <p:nvSpPr>
          <p:cNvPr id="932" name="Google Shape;932;p103">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04"/>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IEU Software Overview</a:t>
            </a:r>
            <a:endParaRPr/>
          </a:p>
        </p:txBody>
      </p:sp>
      <p:sp>
        <p:nvSpPr>
          <p:cNvPr id="938" name="Google Shape;938;p104"/>
          <p:cNvSpPr txBox="1">
            <a:spLocks noGrp="1"/>
          </p:cNvSpPr>
          <p:nvPr>
            <p:ph type="body" idx="1"/>
          </p:nvPr>
        </p:nvSpPr>
        <p:spPr>
          <a:xfrm>
            <a:off x="311700" y="1152475"/>
            <a:ext cx="5367300" cy="3416400"/>
          </a:xfrm>
          <a:prstGeom prst="rect">
            <a:avLst/>
          </a:prstGeom>
        </p:spPr>
        <p:txBody>
          <a:bodyPr spcFirstLastPara="1" wrap="square" lIns="68575" tIns="34275" rIns="68575" bIns="34275" anchor="t" anchorCtr="0">
            <a:noAutofit/>
          </a:bodyPr>
          <a:lstStyle/>
          <a:p>
            <a:pPr marL="457200" lvl="0" indent="-361950" algn="l" rtl="0">
              <a:spcBef>
                <a:spcPts val="700"/>
              </a:spcBef>
              <a:spcAft>
                <a:spcPts val="0"/>
              </a:spcAft>
              <a:buSzPts val="2100"/>
              <a:buChar char="●"/>
            </a:pPr>
            <a:r>
              <a:rPr lang="en" sz="2100"/>
              <a:t>Flight software runs on a real-time operating system (RTOS) written in C</a:t>
            </a:r>
            <a:endParaRPr sz="2100"/>
          </a:p>
          <a:p>
            <a:pPr marL="914400" lvl="1" indent="-349250" algn="l" rtl="0">
              <a:spcBef>
                <a:spcPts val="0"/>
              </a:spcBef>
              <a:spcAft>
                <a:spcPts val="0"/>
              </a:spcAft>
              <a:buSzPts val="1900"/>
              <a:buChar char="○"/>
            </a:pPr>
            <a:r>
              <a:rPr lang="en" sz="1900"/>
              <a:t>Ubuntu 16.04 Linux with Xenomai 3.0.5 “Cobalt” and Linux 4.9.38 co-kernel configuration</a:t>
            </a:r>
            <a:endParaRPr sz="1900"/>
          </a:p>
          <a:p>
            <a:pPr marL="1371600" lvl="2" indent="-349250" algn="l" rtl="0">
              <a:spcBef>
                <a:spcPts val="0"/>
              </a:spcBef>
              <a:spcAft>
                <a:spcPts val="0"/>
              </a:spcAft>
              <a:buSzPts val="1900"/>
              <a:buChar char="■"/>
            </a:pPr>
            <a:r>
              <a:rPr lang="en" sz="1900"/>
              <a:t>Alchemy API</a:t>
            </a:r>
            <a:endParaRPr sz="1900"/>
          </a:p>
          <a:p>
            <a:pPr marL="457200" lvl="0" indent="-361950" algn="l" rtl="0">
              <a:spcBef>
                <a:spcPts val="0"/>
              </a:spcBef>
              <a:spcAft>
                <a:spcPts val="0"/>
              </a:spcAft>
              <a:buSzPts val="2100"/>
              <a:buChar char="●"/>
            </a:pPr>
            <a:r>
              <a:rPr lang="en" sz="2100"/>
              <a:t> Current progress:</a:t>
            </a:r>
            <a:endParaRPr sz="2100"/>
          </a:p>
          <a:p>
            <a:pPr marL="914400" lvl="1" indent="-349250" algn="l" rtl="0">
              <a:spcBef>
                <a:spcPts val="0"/>
              </a:spcBef>
              <a:spcAft>
                <a:spcPts val="0"/>
              </a:spcAft>
              <a:buSzPts val="1900"/>
              <a:buChar char="○"/>
            </a:pPr>
            <a:r>
              <a:rPr lang="en" sz="1900"/>
              <a:t>RTOS installed and configured on IEU and able to run working builds on FSW</a:t>
            </a:r>
            <a:endParaRPr sz="1900"/>
          </a:p>
        </p:txBody>
      </p:sp>
      <p:sp>
        <p:nvSpPr>
          <p:cNvPr id="939" name="Google Shape;939;p10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58</a:t>
            </a:fld>
            <a:endParaRPr/>
          </a:p>
        </p:txBody>
      </p:sp>
      <p:pic>
        <p:nvPicPr>
          <p:cNvPr id="940" name="Google Shape;940;p104"/>
          <p:cNvPicPr preferRelativeResize="0"/>
          <p:nvPr/>
        </p:nvPicPr>
        <p:blipFill>
          <a:blip r:embed="rId3">
            <a:alphaModFix/>
          </a:blip>
          <a:stretch>
            <a:fillRect/>
          </a:stretch>
        </p:blipFill>
        <p:spPr>
          <a:xfrm>
            <a:off x="5784325" y="1201862"/>
            <a:ext cx="3047975" cy="3047975"/>
          </a:xfrm>
          <a:prstGeom prst="rect">
            <a:avLst/>
          </a:prstGeom>
          <a:noFill/>
          <a:ln>
            <a:noFill/>
          </a:ln>
        </p:spPr>
      </p:pic>
      <p:sp>
        <p:nvSpPr>
          <p:cNvPr id="941" name="Google Shape;941;p104">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05"/>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Flight Software Architecture</a:t>
            </a:r>
            <a:endParaRPr/>
          </a:p>
        </p:txBody>
      </p:sp>
      <p:sp>
        <p:nvSpPr>
          <p:cNvPr id="947" name="Google Shape;947;p105"/>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59</a:t>
            </a:fld>
            <a:endParaRPr/>
          </a:p>
        </p:txBody>
      </p:sp>
      <p:sp>
        <p:nvSpPr>
          <p:cNvPr id="948" name="Google Shape;948;p105"/>
          <p:cNvSpPr/>
          <p:nvPr/>
        </p:nvSpPr>
        <p:spPr>
          <a:xfrm>
            <a:off x="5425200" y="4302750"/>
            <a:ext cx="3718800" cy="806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5">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105"/>
          <p:cNvPicPr preferRelativeResize="0"/>
          <p:nvPr/>
        </p:nvPicPr>
        <p:blipFill>
          <a:blip r:embed="rId3">
            <a:alphaModFix/>
          </a:blip>
          <a:stretch>
            <a:fillRect/>
          </a:stretch>
        </p:blipFill>
        <p:spPr>
          <a:xfrm>
            <a:off x="59838" y="1228494"/>
            <a:ext cx="9024322" cy="3555854"/>
          </a:xfrm>
          <a:prstGeom prst="rect">
            <a:avLst/>
          </a:prstGeom>
          <a:noFill/>
          <a:ln>
            <a:noFill/>
          </a:ln>
        </p:spPr>
      </p:pic>
      <p:pic>
        <p:nvPicPr>
          <p:cNvPr id="951" name="Google Shape;951;p105"/>
          <p:cNvPicPr preferRelativeResize="0"/>
          <p:nvPr/>
        </p:nvPicPr>
        <p:blipFill rotWithShape="1">
          <a:blip r:embed="rId4">
            <a:alphaModFix/>
          </a:blip>
          <a:srcRect/>
          <a:stretch/>
        </p:blipFill>
        <p:spPr>
          <a:xfrm>
            <a:off x="59838" y="1228494"/>
            <a:ext cx="9024322" cy="3555854"/>
          </a:xfrm>
          <a:prstGeom prst="rect">
            <a:avLst/>
          </a:prstGeom>
          <a:noFill/>
          <a:ln>
            <a:noFill/>
          </a:ln>
        </p:spPr>
      </p:pic>
      <p:pic>
        <p:nvPicPr>
          <p:cNvPr id="952" name="Google Shape;952;p105"/>
          <p:cNvPicPr preferRelativeResize="0"/>
          <p:nvPr/>
        </p:nvPicPr>
        <p:blipFill rotWithShape="1">
          <a:blip r:embed="rId5">
            <a:alphaModFix/>
          </a:blip>
          <a:srcRect/>
          <a:stretch/>
        </p:blipFill>
        <p:spPr>
          <a:xfrm>
            <a:off x="59838" y="1228494"/>
            <a:ext cx="9024322" cy="35558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HEPCATS Project</a:t>
            </a:r>
            <a:endParaRPr/>
          </a:p>
        </p:txBody>
      </p:sp>
      <p:sp>
        <p:nvSpPr>
          <p:cNvPr id="356" name="Google Shape;356;p51"/>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a:t>
            </a:fld>
            <a:endParaRPr/>
          </a:p>
        </p:txBody>
      </p:sp>
      <p:sp>
        <p:nvSpPr>
          <p:cNvPr id="357" name="Google Shape;357;p51"/>
          <p:cNvSpPr/>
          <p:nvPr/>
        </p:nvSpPr>
        <p:spPr>
          <a:xfrm>
            <a:off x="870450" y="1240525"/>
            <a:ext cx="7403100" cy="31578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51"/>
          <p:cNvPicPr preferRelativeResize="0"/>
          <p:nvPr/>
        </p:nvPicPr>
        <p:blipFill rotWithShape="1">
          <a:blip r:embed="rId3">
            <a:alphaModFix/>
          </a:blip>
          <a:srcRect/>
          <a:stretch/>
        </p:blipFill>
        <p:spPr>
          <a:xfrm>
            <a:off x="951503" y="1329043"/>
            <a:ext cx="7240824" cy="2980901"/>
          </a:xfrm>
          <a:prstGeom prst="rect">
            <a:avLst/>
          </a:prstGeom>
          <a:noFill/>
          <a:ln>
            <a:noFill/>
          </a:ln>
        </p:spPr>
      </p:pic>
      <p:sp>
        <p:nvSpPr>
          <p:cNvPr id="359" name="Google Shape;359;p51">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06"/>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t>Flight Software Progress</a:t>
            </a:r>
            <a:endParaRPr/>
          </a:p>
        </p:txBody>
      </p:sp>
      <p:sp>
        <p:nvSpPr>
          <p:cNvPr id="958" name="Google Shape;958;p106"/>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60</a:t>
            </a:fld>
            <a:endParaRPr/>
          </a:p>
        </p:txBody>
      </p:sp>
      <p:sp>
        <p:nvSpPr>
          <p:cNvPr id="959" name="Google Shape;959;p106"/>
          <p:cNvSpPr/>
          <p:nvPr/>
        </p:nvSpPr>
        <p:spPr>
          <a:xfrm>
            <a:off x="5425200" y="4302750"/>
            <a:ext cx="3718800" cy="806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0" name="Google Shape;960;p106"/>
          <p:cNvPicPr preferRelativeResize="0"/>
          <p:nvPr/>
        </p:nvPicPr>
        <p:blipFill rotWithShape="1">
          <a:blip r:embed="rId3">
            <a:alphaModFix/>
          </a:blip>
          <a:srcRect t="9" b="19"/>
          <a:stretch/>
        </p:blipFill>
        <p:spPr>
          <a:xfrm>
            <a:off x="59838" y="1228494"/>
            <a:ext cx="9024317" cy="355585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7"/>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Ground Control: Command FBD</a:t>
            </a:r>
            <a:endParaRPr/>
          </a:p>
        </p:txBody>
      </p:sp>
      <p:sp>
        <p:nvSpPr>
          <p:cNvPr id="966" name="Google Shape;966;p107"/>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61</a:t>
            </a:fld>
            <a:endParaRPr/>
          </a:p>
        </p:txBody>
      </p:sp>
      <p:sp>
        <p:nvSpPr>
          <p:cNvPr id="967" name="Google Shape;967;p107"/>
          <p:cNvSpPr/>
          <p:nvPr/>
        </p:nvSpPr>
        <p:spPr>
          <a:xfrm>
            <a:off x="261600" y="1142500"/>
            <a:ext cx="8620800" cy="32916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8" name="Google Shape;968;p107"/>
          <p:cNvPicPr preferRelativeResize="0"/>
          <p:nvPr/>
        </p:nvPicPr>
        <p:blipFill rotWithShape="1">
          <a:blip r:embed="rId3">
            <a:alphaModFix/>
          </a:blip>
          <a:srcRect/>
          <a:stretch/>
        </p:blipFill>
        <p:spPr>
          <a:xfrm>
            <a:off x="313400" y="1142512"/>
            <a:ext cx="8517202" cy="3215701"/>
          </a:xfrm>
          <a:prstGeom prst="rect">
            <a:avLst/>
          </a:prstGeom>
          <a:noFill/>
          <a:ln>
            <a:noFill/>
          </a:ln>
        </p:spPr>
      </p:pic>
      <p:sp>
        <p:nvSpPr>
          <p:cNvPr id="969" name="Google Shape;969;p107">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08"/>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Ground Control: Command Progress</a:t>
            </a:r>
            <a:endParaRPr/>
          </a:p>
        </p:txBody>
      </p:sp>
      <p:sp>
        <p:nvSpPr>
          <p:cNvPr id="975" name="Google Shape;975;p10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endParaRPr/>
          </a:p>
        </p:txBody>
      </p:sp>
      <p:sp>
        <p:nvSpPr>
          <p:cNvPr id="976" name="Google Shape;976;p108"/>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62</a:t>
            </a:fld>
            <a:endParaRPr/>
          </a:p>
        </p:txBody>
      </p:sp>
      <p:sp>
        <p:nvSpPr>
          <p:cNvPr id="977" name="Google Shape;977;p108"/>
          <p:cNvSpPr/>
          <p:nvPr/>
        </p:nvSpPr>
        <p:spPr>
          <a:xfrm>
            <a:off x="261600" y="1142500"/>
            <a:ext cx="8620800" cy="32916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8" name="Google Shape;978;p108"/>
          <p:cNvPicPr preferRelativeResize="0"/>
          <p:nvPr/>
        </p:nvPicPr>
        <p:blipFill rotWithShape="1">
          <a:blip r:embed="rId3">
            <a:alphaModFix/>
          </a:blip>
          <a:srcRect/>
          <a:stretch/>
        </p:blipFill>
        <p:spPr>
          <a:xfrm>
            <a:off x="313400" y="1142512"/>
            <a:ext cx="8517202" cy="32157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09"/>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Ground Control: Telemetry FBD</a:t>
            </a:r>
            <a:endParaRPr/>
          </a:p>
        </p:txBody>
      </p:sp>
      <p:sp>
        <p:nvSpPr>
          <p:cNvPr id="984" name="Google Shape;984;p109"/>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63</a:t>
            </a:fld>
            <a:endParaRPr/>
          </a:p>
        </p:txBody>
      </p:sp>
      <p:sp>
        <p:nvSpPr>
          <p:cNvPr id="985" name="Google Shape;985;p109"/>
          <p:cNvSpPr/>
          <p:nvPr/>
        </p:nvSpPr>
        <p:spPr>
          <a:xfrm>
            <a:off x="1268550" y="1145369"/>
            <a:ext cx="6606900" cy="38244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6" name="Google Shape;986;p109"/>
          <p:cNvPicPr preferRelativeResize="0"/>
          <p:nvPr/>
        </p:nvPicPr>
        <p:blipFill rotWithShape="1">
          <a:blip r:embed="rId3">
            <a:alphaModFix/>
          </a:blip>
          <a:srcRect/>
          <a:stretch/>
        </p:blipFill>
        <p:spPr>
          <a:xfrm>
            <a:off x="1452584" y="1103100"/>
            <a:ext cx="6238607" cy="3780907"/>
          </a:xfrm>
          <a:prstGeom prst="rect">
            <a:avLst/>
          </a:prstGeom>
          <a:noFill/>
          <a:ln>
            <a:noFill/>
          </a:ln>
        </p:spPr>
      </p:pic>
      <p:sp>
        <p:nvSpPr>
          <p:cNvPr id="987" name="Google Shape;987;p109">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1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Ground Control: Telemetry Progress</a:t>
            </a:r>
            <a:endParaRPr/>
          </a:p>
        </p:txBody>
      </p:sp>
      <p:sp>
        <p:nvSpPr>
          <p:cNvPr id="993" name="Google Shape;993;p110"/>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64</a:t>
            </a:fld>
            <a:endParaRPr/>
          </a:p>
        </p:txBody>
      </p:sp>
      <p:sp>
        <p:nvSpPr>
          <p:cNvPr id="994" name="Google Shape;994;p110"/>
          <p:cNvSpPr/>
          <p:nvPr/>
        </p:nvSpPr>
        <p:spPr>
          <a:xfrm>
            <a:off x="1268550" y="1145369"/>
            <a:ext cx="6606900" cy="38244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5" name="Google Shape;995;p110"/>
          <p:cNvPicPr preferRelativeResize="0"/>
          <p:nvPr/>
        </p:nvPicPr>
        <p:blipFill rotWithShape="1">
          <a:blip r:embed="rId3">
            <a:alphaModFix/>
          </a:blip>
          <a:srcRect/>
          <a:stretch/>
        </p:blipFill>
        <p:spPr>
          <a:xfrm>
            <a:off x="1452584" y="1103100"/>
            <a:ext cx="6238607" cy="3780907"/>
          </a:xfrm>
          <a:prstGeom prst="rect">
            <a:avLst/>
          </a:prstGeom>
          <a:noFill/>
          <a:ln>
            <a:noFill/>
          </a:ln>
        </p:spPr>
      </p:pic>
      <p:sp>
        <p:nvSpPr>
          <p:cNvPr id="996" name="Google Shape;996;p110">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p:nvPr/>
        </p:nvSpPr>
        <p:spPr>
          <a:xfrm>
            <a:off x="1228797" y="1157950"/>
            <a:ext cx="6686400" cy="36264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52"/>
          <p:cNvPicPr preferRelativeResize="0"/>
          <p:nvPr/>
        </p:nvPicPr>
        <p:blipFill rotWithShape="1">
          <a:blip r:embed="rId3">
            <a:alphaModFix/>
          </a:blip>
          <a:srcRect l="49" r="39"/>
          <a:stretch/>
        </p:blipFill>
        <p:spPr>
          <a:xfrm>
            <a:off x="1308499" y="1213736"/>
            <a:ext cx="6526757" cy="3563273"/>
          </a:xfrm>
          <a:prstGeom prst="rect">
            <a:avLst/>
          </a:prstGeom>
          <a:noFill/>
          <a:ln>
            <a:noFill/>
          </a:ln>
        </p:spPr>
      </p:pic>
      <p:sp>
        <p:nvSpPr>
          <p:cNvPr id="366" name="Google Shape;366;p52"/>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“Orbit in the Life” Simulation</a:t>
            </a:r>
            <a:endParaRPr/>
          </a:p>
        </p:txBody>
      </p:sp>
      <p:sp>
        <p:nvSpPr>
          <p:cNvPr id="367" name="Google Shape;367;p52"/>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7</a:t>
            </a:fld>
            <a:endParaRPr/>
          </a:p>
        </p:txBody>
      </p:sp>
      <p:sp>
        <p:nvSpPr>
          <p:cNvPr id="368" name="Google Shape;368;p52">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title"/>
          </p:nvPr>
        </p:nvSpPr>
        <p:spPr>
          <a:xfrm>
            <a:off x="301525" y="341350"/>
            <a:ext cx="74853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Levels of Success</a:t>
            </a:r>
            <a:endParaRPr/>
          </a:p>
        </p:txBody>
      </p:sp>
      <p:sp>
        <p:nvSpPr>
          <p:cNvPr id="374" name="Google Shape;374;p53"/>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375" name="Google Shape;375;p53"/>
          <p:cNvGraphicFramePr/>
          <p:nvPr/>
        </p:nvGraphicFramePr>
        <p:xfrm>
          <a:off x="227563" y="960713"/>
          <a:ext cx="8536475" cy="3783245"/>
        </p:xfrm>
        <a:graphic>
          <a:graphicData uri="http://schemas.openxmlformats.org/drawingml/2006/table">
            <a:tbl>
              <a:tblPr>
                <a:noFill/>
                <a:tableStyleId>{87970D89-F406-4924-A140-1B12C3A00C16}</a:tableStyleId>
              </a:tblPr>
              <a:tblGrid>
                <a:gridCol w="612300"/>
                <a:gridCol w="1224825"/>
                <a:gridCol w="3489350"/>
                <a:gridCol w="1532100"/>
                <a:gridCol w="1677900"/>
              </a:tblGrid>
              <a:tr h="491525">
                <a:tc>
                  <a:txBody>
                    <a:bodyPr/>
                    <a:lstStyle/>
                    <a:p>
                      <a:pPr marL="0" lvl="0" indent="0" algn="ctr" rtl="0">
                        <a:spcBef>
                          <a:spcPts val="0"/>
                        </a:spcBef>
                        <a:spcAft>
                          <a:spcPts val="0"/>
                        </a:spcAft>
                        <a:buNone/>
                      </a:pPr>
                      <a:endParaRPr>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Spacecraft Bus</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Imaging System</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Magnetometer System</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Command &amp; Data Handling</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r>
              <a:tr h="1162475">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Level 1</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l" rtl="0">
                        <a:lnSpc>
                          <a:spcPct val="110000"/>
                        </a:lnSpc>
                        <a:spcBef>
                          <a:spcPts val="0"/>
                        </a:spcBef>
                        <a:spcAft>
                          <a:spcPts val="0"/>
                        </a:spcAft>
                        <a:buNone/>
                      </a:pPr>
                      <a:r>
                        <a:rPr lang="en" sz="1200">
                          <a:solidFill>
                            <a:srgbClr val="FFFFFF"/>
                          </a:solidFill>
                          <a:latin typeface="EB Garamond Medium"/>
                          <a:ea typeface="EB Garamond Medium"/>
                          <a:cs typeface="EB Garamond Medium"/>
                          <a:sym typeface="EB Garamond Medium"/>
                        </a:rPr>
                        <a:t>• Mounted within a manufactured stand-alone structure</a:t>
                      </a:r>
                      <a:endParaRPr sz="1200">
                        <a:solidFill>
                          <a:srgbClr val="FFFFFF"/>
                        </a:solidFill>
                        <a:latin typeface="EB Garamond Medium"/>
                        <a:ea typeface="EB Garamond Medium"/>
                        <a:cs typeface="EB Garamond Medium"/>
                        <a:sym typeface="EB Garamond Medium"/>
                      </a:endParaRPr>
                    </a:p>
                  </a:txBody>
                  <a:tcPr marL="45700" marR="45700" marT="45700" marB="45700">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Take an image</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Fixed FOV able to fit hemisphere of the Earth at apogee</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Filter out backscatter from optical system</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Crop image to TBD</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Compress image to TBD</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Detect the scalar component of a constant magnetic field</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Manually commanded payload activation and deactivation</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Receive, store and send magnetometer and image data at a rate of TBD</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r h="438750">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Level 2</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ctr" rtl="0">
                        <a:lnSpc>
                          <a:spcPct val="110000"/>
                        </a:lnSpc>
                        <a:spcBef>
                          <a:spcPts val="0"/>
                        </a:spcBef>
                        <a:spcAft>
                          <a:spcPts val="0"/>
                        </a:spcAft>
                        <a:buNone/>
                      </a:pPr>
                      <a:r>
                        <a:rPr lang="en" sz="1600">
                          <a:solidFill>
                            <a:srgbClr val="FFFFFF"/>
                          </a:solidFill>
                          <a:latin typeface="EB Garamond Medium"/>
                          <a:ea typeface="EB Garamond Medium"/>
                          <a:cs typeface="EB Garamond Medium"/>
                          <a:sym typeface="EB Garamond Medium"/>
                        </a:rPr>
                        <a:t>- </a:t>
                      </a:r>
                      <a:endParaRPr sz="1600">
                        <a:solidFill>
                          <a:srgbClr val="FFFFFF"/>
                        </a:solidFill>
                        <a:latin typeface="EB Garamond Medium"/>
                        <a:ea typeface="EB Garamond Medium"/>
                        <a:cs typeface="EB Garamond Medium"/>
                        <a:sym typeface="EB Garamond Medium"/>
                      </a:endParaRPr>
                    </a:p>
                  </a:txBody>
                  <a:tcPr marL="45700" marR="45700" marT="45700" marB="45700" anchor="ctr">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Able to image at least once every minute to capture changing aurora</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Fixed FOV able to image latitudes above TBD degrees north at apogee</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Identify if aurora is present</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Detect the vector component of a constant magnetic field</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Command the payload autonomously from an on board absolutely timed sequence of commands</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r h="647150">
                <a:tc>
                  <a:txBody>
                    <a:bodyPr/>
                    <a:lstStyle/>
                    <a:p>
                      <a:pPr marL="0" lvl="0" indent="0" algn="ctr" rtl="0">
                        <a:spcBef>
                          <a:spcPts val="0"/>
                        </a:spcBef>
                        <a:spcAft>
                          <a:spcPts val="0"/>
                        </a:spcAft>
                        <a:buNone/>
                      </a:pPr>
                      <a:r>
                        <a:rPr lang="en" sz="1300">
                          <a:latin typeface="EB Garamond Medium"/>
                          <a:ea typeface="EB Garamond Medium"/>
                          <a:cs typeface="EB Garamond Medium"/>
                          <a:sym typeface="EB Garamond Medium"/>
                        </a:rPr>
                        <a:t>Level 3</a:t>
                      </a:r>
                      <a:endParaRPr sz="1300">
                        <a:latin typeface="EB Garamond Medium"/>
                        <a:ea typeface="EB Garamond Medium"/>
                        <a:cs typeface="EB Garamond Medium"/>
                        <a:sym typeface="EB Garamond Medium"/>
                      </a:endParaRPr>
                    </a:p>
                  </a:txBody>
                  <a:tcPr marL="45700" marR="45700" marT="18275" marB="1827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9D9D9"/>
                    </a:solidFill>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Mounted within a manufactured mock CubeSat spacecraft bus</a:t>
                      </a:r>
                      <a:endParaRPr sz="1200">
                        <a:solidFill>
                          <a:srgbClr val="FFFFFF"/>
                        </a:solidFill>
                        <a:latin typeface="EB Garamond Medium"/>
                        <a:ea typeface="EB Garamond Medium"/>
                        <a:cs typeface="EB Garamond Medium"/>
                        <a:sym typeface="EB Garamond Medium"/>
                      </a:endParaRPr>
                    </a:p>
                  </a:txBody>
                  <a:tcPr marL="45700" marR="45700" marT="45700" marB="45700">
                    <a:lnL w="1905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Able to change rate of image capture if aurora is present</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Unskew images to be useful</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Filter out Earthshing</a:t>
                      </a:r>
                      <a:endParaRPr sz="1200">
                        <a:solidFill>
                          <a:srgbClr val="FFFFFF"/>
                        </a:solidFill>
                        <a:latin typeface="EB Garamond Medium"/>
                        <a:ea typeface="EB Garamond Medium"/>
                        <a:cs typeface="EB Garamond Medium"/>
                        <a:sym typeface="EB Garamond Medium"/>
                      </a:endParaRPr>
                    </a:p>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Identify lowest latitude of aurora</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10000"/>
                        </a:lnSpc>
                        <a:spcBef>
                          <a:spcPts val="0"/>
                        </a:spcBef>
                        <a:spcAft>
                          <a:spcPts val="0"/>
                        </a:spcAft>
                        <a:buNone/>
                      </a:pPr>
                      <a:r>
                        <a:rPr lang="en" sz="1200">
                          <a:solidFill>
                            <a:schemeClr val="lt1"/>
                          </a:solidFill>
                          <a:latin typeface="EB Garamond Medium"/>
                          <a:ea typeface="EB Garamond Medium"/>
                          <a:cs typeface="EB Garamond Medium"/>
                          <a:sym typeface="EB Garamond Medium"/>
                        </a:rPr>
                        <a:t>• </a:t>
                      </a:r>
                      <a:r>
                        <a:rPr lang="en" sz="1200">
                          <a:solidFill>
                            <a:srgbClr val="FFFFFF"/>
                          </a:solidFill>
                          <a:latin typeface="EB Garamond Medium"/>
                          <a:ea typeface="EB Garamond Medium"/>
                          <a:cs typeface="EB Garamond Medium"/>
                          <a:sym typeface="EB Garamond Medium"/>
                        </a:rPr>
                        <a:t>Map magnitude and direction of magnetic field lines</a:t>
                      </a:r>
                      <a:endParaRPr sz="1200">
                        <a:solidFill>
                          <a:srgbClr val="FFFFFF"/>
                        </a:solidFill>
                        <a:latin typeface="EB Garamond Medium"/>
                        <a:ea typeface="EB Garamond Medium"/>
                        <a:cs typeface="EB Garamond Medium"/>
                        <a:sym typeface="EB Garamond Medium"/>
                      </a:endParaRPr>
                    </a:p>
                  </a:txBody>
                  <a:tcPr marL="45700" marR="45700" marT="45700" marB="45700">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lnSpc>
                          <a:spcPct val="110000"/>
                        </a:lnSpc>
                        <a:spcBef>
                          <a:spcPts val="0"/>
                        </a:spcBef>
                        <a:spcAft>
                          <a:spcPts val="0"/>
                        </a:spcAft>
                        <a:buClr>
                          <a:schemeClr val="dk1"/>
                        </a:buClr>
                        <a:buSzPts val="1100"/>
                        <a:buFont typeface="Arial"/>
                        <a:buNone/>
                      </a:pPr>
                      <a:r>
                        <a:rPr lang="en" sz="1600">
                          <a:solidFill>
                            <a:schemeClr val="lt1"/>
                          </a:solidFill>
                          <a:latin typeface="EB Garamond Medium"/>
                          <a:ea typeface="EB Garamond Medium"/>
                          <a:cs typeface="EB Garamond Medium"/>
                          <a:sym typeface="EB Garamond Medium"/>
                        </a:rPr>
                        <a:t>- </a:t>
                      </a:r>
                      <a:endParaRPr sz="1200">
                        <a:solidFill>
                          <a:srgbClr val="FFFFFF"/>
                        </a:solidFill>
                        <a:latin typeface="EB Garamond Medium"/>
                        <a:ea typeface="EB Garamond Medium"/>
                        <a:cs typeface="EB Garamond Medium"/>
                        <a:sym typeface="EB Garamond Medium"/>
                      </a:endParaRPr>
                    </a:p>
                  </a:txBody>
                  <a:tcPr marL="45700" marR="45700" marT="45700" marB="45700"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r>
            </a:tbl>
          </a:graphicData>
        </a:graphic>
      </p:graphicFrame>
      <p:sp>
        <p:nvSpPr>
          <p:cNvPr id="376" name="Google Shape;376;p53">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4"/>
          <p:cNvSpPr txBox="1">
            <a:spLocks noGrp="1"/>
          </p:cNvSpPr>
          <p:nvPr>
            <p:ph type="sldNum" idx="12"/>
          </p:nvPr>
        </p:nvSpPr>
        <p:spPr>
          <a:xfrm>
            <a:off x="8716375" y="4510450"/>
            <a:ext cx="5493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9</a:t>
            </a:fld>
            <a:endParaRPr/>
          </a:p>
        </p:txBody>
      </p:sp>
      <p:sp>
        <p:nvSpPr>
          <p:cNvPr id="382" name="Google Shape;382;p54"/>
          <p:cNvSpPr txBox="1">
            <a:spLocks noGrp="1"/>
          </p:cNvSpPr>
          <p:nvPr>
            <p:ph type="title"/>
          </p:nvPr>
        </p:nvSpPr>
        <p:spPr>
          <a:xfrm>
            <a:off x="311700" y="228000"/>
            <a:ext cx="8520600" cy="572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600"/>
              <a:t>Functional Block Diagram</a:t>
            </a:r>
            <a:endParaRPr sz="3600"/>
          </a:p>
        </p:txBody>
      </p:sp>
      <p:sp>
        <p:nvSpPr>
          <p:cNvPr id="383" name="Google Shape;383;p54"/>
          <p:cNvSpPr/>
          <p:nvPr/>
        </p:nvSpPr>
        <p:spPr>
          <a:xfrm>
            <a:off x="967039" y="849250"/>
            <a:ext cx="7209900" cy="393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54"/>
          <p:cNvPicPr preferRelativeResize="0"/>
          <p:nvPr/>
        </p:nvPicPr>
        <p:blipFill>
          <a:blip r:embed="rId3">
            <a:alphaModFix/>
          </a:blip>
          <a:stretch>
            <a:fillRect/>
          </a:stretch>
        </p:blipFill>
        <p:spPr>
          <a:xfrm>
            <a:off x="1151024" y="849250"/>
            <a:ext cx="6841876" cy="3864110"/>
          </a:xfrm>
          <a:prstGeom prst="rect">
            <a:avLst/>
          </a:prstGeom>
          <a:noFill/>
          <a:ln>
            <a:noFill/>
          </a:ln>
        </p:spPr>
      </p:pic>
      <p:sp>
        <p:nvSpPr>
          <p:cNvPr id="385" name="Google Shape;385;p54"/>
          <p:cNvSpPr/>
          <p:nvPr/>
        </p:nvSpPr>
        <p:spPr>
          <a:xfrm>
            <a:off x="967039" y="849250"/>
            <a:ext cx="7209900" cy="393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54"/>
          <p:cNvPicPr preferRelativeResize="0"/>
          <p:nvPr/>
        </p:nvPicPr>
        <p:blipFill rotWithShape="1">
          <a:blip r:embed="rId4">
            <a:alphaModFix/>
          </a:blip>
          <a:srcRect t="129" b="129"/>
          <a:stretch/>
        </p:blipFill>
        <p:spPr>
          <a:xfrm>
            <a:off x="1151024" y="849250"/>
            <a:ext cx="6841876" cy="3864109"/>
          </a:xfrm>
          <a:prstGeom prst="rect">
            <a:avLst/>
          </a:prstGeom>
          <a:noFill/>
          <a:ln>
            <a:noFill/>
          </a:ln>
        </p:spPr>
      </p:pic>
      <p:sp>
        <p:nvSpPr>
          <p:cNvPr id="387" name="Google Shape;387;p54"/>
          <p:cNvSpPr/>
          <p:nvPr/>
        </p:nvSpPr>
        <p:spPr>
          <a:xfrm>
            <a:off x="967039" y="849250"/>
            <a:ext cx="7209900" cy="393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 name="Google Shape;388;p54"/>
          <p:cNvPicPr preferRelativeResize="0"/>
          <p:nvPr/>
        </p:nvPicPr>
        <p:blipFill rotWithShape="1">
          <a:blip r:embed="rId5">
            <a:alphaModFix/>
          </a:blip>
          <a:srcRect t="99" b="109"/>
          <a:stretch/>
        </p:blipFill>
        <p:spPr>
          <a:xfrm>
            <a:off x="1151024" y="849250"/>
            <a:ext cx="6841876" cy="3864109"/>
          </a:xfrm>
          <a:prstGeom prst="rect">
            <a:avLst/>
          </a:prstGeom>
          <a:noFill/>
          <a:ln>
            <a:noFill/>
          </a:ln>
        </p:spPr>
      </p:pic>
      <p:sp>
        <p:nvSpPr>
          <p:cNvPr id="389" name="Google Shape;389;p54"/>
          <p:cNvSpPr/>
          <p:nvPr/>
        </p:nvSpPr>
        <p:spPr>
          <a:xfrm>
            <a:off x="967039" y="849250"/>
            <a:ext cx="7209900" cy="393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54"/>
          <p:cNvPicPr preferRelativeResize="0"/>
          <p:nvPr/>
        </p:nvPicPr>
        <p:blipFill rotWithShape="1">
          <a:blip r:embed="rId6">
            <a:alphaModFix/>
          </a:blip>
          <a:srcRect t="99" b="109"/>
          <a:stretch/>
        </p:blipFill>
        <p:spPr>
          <a:xfrm>
            <a:off x="1151024" y="849250"/>
            <a:ext cx="6841876" cy="3864109"/>
          </a:xfrm>
          <a:prstGeom prst="rect">
            <a:avLst/>
          </a:prstGeom>
          <a:noFill/>
          <a:ln>
            <a:noFill/>
          </a:ln>
        </p:spPr>
      </p:pic>
      <p:sp>
        <p:nvSpPr>
          <p:cNvPr id="391" name="Google Shape;391;p54"/>
          <p:cNvSpPr/>
          <p:nvPr/>
        </p:nvSpPr>
        <p:spPr>
          <a:xfrm>
            <a:off x="967039" y="849250"/>
            <a:ext cx="7209900" cy="393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54"/>
          <p:cNvPicPr preferRelativeResize="0"/>
          <p:nvPr/>
        </p:nvPicPr>
        <p:blipFill rotWithShape="1">
          <a:blip r:embed="rId7">
            <a:alphaModFix/>
          </a:blip>
          <a:srcRect t="129" b="129"/>
          <a:stretch/>
        </p:blipFill>
        <p:spPr>
          <a:xfrm>
            <a:off x="1151024" y="849250"/>
            <a:ext cx="6841876" cy="3864109"/>
          </a:xfrm>
          <a:prstGeom prst="rect">
            <a:avLst/>
          </a:prstGeom>
          <a:noFill/>
          <a:ln>
            <a:noFill/>
          </a:ln>
        </p:spPr>
      </p:pic>
      <p:sp>
        <p:nvSpPr>
          <p:cNvPr id="393" name="Google Shape;393;p54">
            <a:hlinkClick r:id=""/>
          </p:cNvPr>
          <p:cNvSpPr/>
          <p:nvPr/>
        </p:nvSpPr>
        <p:spPr>
          <a:xfrm>
            <a:off x="8112000" y="4100"/>
            <a:ext cx="1032000" cy="99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adlines">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4053</Words>
  <Application>Microsoft Office PowerPoint</Application>
  <PresentationFormat>On-screen Show (16:9)</PresentationFormat>
  <Paragraphs>796</Paragraphs>
  <Slides>64</Slides>
  <Notes>64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Garamond</vt:lpstr>
      <vt:lpstr>EB Garamond</vt:lpstr>
      <vt:lpstr>Century Schoolbook</vt:lpstr>
      <vt:lpstr>EB Garamond Medium</vt:lpstr>
      <vt:lpstr>Arial</vt:lpstr>
      <vt:lpstr>Corbel</vt:lpstr>
      <vt:lpstr>Headlines</vt:lpstr>
      <vt:lpstr>Headlines</vt:lpstr>
      <vt:lpstr>Headlines</vt:lpstr>
      <vt:lpstr>PowerPoint Presentation</vt:lpstr>
      <vt:lpstr>Project Overview</vt:lpstr>
      <vt:lpstr>Project Statement</vt:lpstr>
      <vt:lpstr>HEPCATS Mission ConOps</vt:lpstr>
      <vt:lpstr>Mission Elements NOT Implemented</vt:lpstr>
      <vt:lpstr>HEPCATS Project</vt:lpstr>
      <vt:lpstr>“Orbit in the Life” Simulation</vt:lpstr>
      <vt:lpstr>Levels of Success</vt:lpstr>
      <vt:lpstr>Functional Block Diagram</vt:lpstr>
      <vt:lpstr>HEPCATS CubeSat</vt:lpstr>
      <vt:lpstr>Critical Project Elements</vt:lpstr>
      <vt:lpstr>Schedule</vt:lpstr>
      <vt:lpstr>Schedule: TRR to PFR</vt:lpstr>
      <vt:lpstr>Test Readiness</vt:lpstr>
      <vt:lpstr>Testing Updates</vt:lpstr>
      <vt:lpstr>Test Readiness: Imaging</vt:lpstr>
      <vt:lpstr>Imaging Testing: Mercury Vapor Lamp</vt:lpstr>
      <vt:lpstr>Imaging Test: Mercury Vapor Lamp</vt:lpstr>
      <vt:lpstr>Imaging Test: Mercury Vapor Lamp</vt:lpstr>
      <vt:lpstr>Test Readiness: Image Processing</vt:lpstr>
      <vt:lpstr>IPS Testing: Cropping</vt:lpstr>
      <vt:lpstr>PowerPoint Presentation</vt:lpstr>
      <vt:lpstr>Image Processing Testing: Classifier Test</vt:lpstr>
      <vt:lpstr>IPS Testing: Compression</vt:lpstr>
      <vt:lpstr>Test Readiness: Magnetometer</vt:lpstr>
      <vt:lpstr>Magnetometer Noise vs Bias Examples</vt:lpstr>
      <vt:lpstr>Magnetometer Testing: Noise Test</vt:lpstr>
      <vt:lpstr>Magnetometer Testing: Bias Test</vt:lpstr>
      <vt:lpstr>Preliminary Bias Test</vt:lpstr>
      <vt:lpstr>Preliminary Bias Test Results</vt:lpstr>
      <vt:lpstr>Test Readiness: System Testing</vt:lpstr>
      <vt:lpstr>PowerPoint Presentation</vt:lpstr>
      <vt:lpstr>PowerPoint Presentation</vt:lpstr>
      <vt:lpstr>PowerPoint Presentation</vt:lpstr>
      <vt:lpstr>Verification and Validation: Summary</vt:lpstr>
      <vt:lpstr>PowerPoint Presentation</vt:lpstr>
      <vt:lpstr>PowerPoint Presentation</vt:lpstr>
      <vt:lpstr>Budget &amp; Safety</vt:lpstr>
      <vt:lpstr>Procurement Overview</vt:lpstr>
      <vt:lpstr>Updated Cost Plan</vt:lpstr>
      <vt:lpstr>Safety Plan </vt:lpstr>
      <vt:lpstr>PowerPoint Presentation</vt:lpstr>
      <vt:lpstr>PowerPoint Presentation</vt:lpstr>
      <vt:lpstr>Backup Slide Directory</vt:lpstr>
      <vt:lpstr>Test Readiness Backup: Imaging</vt:lpstr>
      <vt:lpstr>Imaging System Testing Plan</vt:lpstr>
      <vt:lpstr>Imaging System Testing Plan</vt:lpstr>
      <vt:lpstr>Image Processing Testing: Geolocation</vt:lpstr>
      <vt:lpstr>Test Readiness Backup: Magnetometer</vt:lpstr>
      <vt:lpstr>Magnetometer Noise Estimation</vt:lpstr>
      <vt:lpstr>Design Requirement: Magnetometer Noise</vt:lpstr>
      <vt:lpstr>Design Requirement: Magnetometer Bias</vt:lpstr>
      <vt:lpstr>Magnetometer Bias vs Noise</vt:lpstr>
      <vt:lpstr>Helmholtz Cage</vt:lpstr>
      <vt:lpstr>Magnetometer Bias Model</vt:lpstr>
      <vt:lpstr>Magnetic Field Models for On Orbit Test</vt:lpstr>
      <vt:lpstr>Test Readiness Backup: CDH</vt:lpstr>
      <vt:lpstr>IEU Software Overview</vt:lpstr>
      <vt:lpstr>Flight Software Architecture</vt:lpstr>
      <vt:lpstr>Flight Software Progress</vt:lpstr>
      <vt:lpstr>Ground Control: Command FBD</vt:lpstr>
      <vt:lpstr>Ground Control: Command Progress</vt:lpstr>
      <vt:lpstr>Ground Control: Telemetry FBD</vt:lpstr>
      <vt:lpstr>Ground Control: Telemetry Progress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Hailee Baughn</cp:lastModifiedBy>
  <cp:revision>2</cp:revision>
  <dcterms:modified xsi:type="dcterms:W3CDTF">2019-03-04T11:34:08Z</dcterms:modified>
</cp:coreProperties>
</file>