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1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Lst>
  <p:sldSz cx="9144000" cy="5143500" type="screen16x9"/>
  <p:notesSz cx="6858000" cy="9144000"/>
  <p:embeddedFontLst>
    <p:embeddedFont>
      <p:font typeface="Corbel" panose="020B0503020204020204" pitchFamily="34" charset="0"/>
      <p:regular r:id="rId128"/>
      <p:bold r:id="rId129"/>
      <p:italic r:id="rId130"/>
      <p:boldItalic r:id="rId131"/>
    </p:embeddedFont>
    <p:embeddedFont>
      <p:font typeface="EB Garamond" panose="020B0604020202020204" charset="0"/>
      <p:regular r:id="rId132"/>
      <p:bold r:id="rId133"/>
      <p:italic r:id="rId134"/>
      <p:boldItalic r:id="rId135"/>
    </p:embeddedFont>
    <p:embeddedFont>
      <p:font typeface="Consolas" panose="020B0609020204030204" pitchFamily="49" charset="0"/>
      <p:regular r:id="rId136"/>
      <p:bold r:id="rId137"/>
      <p:italic r:id="rId138"/>
      <p:boldItalic r:id="rId139"/>
    </p:embeddedFont>
    <p:embeddedFont>
      <p:font typeface="Century Schoolbook" panose="020B0604020202020204" charset="0"/>
      <p:regular r:id="rId140"/>
      <p:bold r:id="rId141"/>
      <p:italic r:id="rId142"/>
      <p:boldItalic r:id="rId143"/>
    </p:embeddedFont>
    <p:embeddedFont>
      <p:font typeface="Calibri" panose="020F0502020204030204" pitchFamily="34" charset="0"/>
      <p:regular r:id="rId144"/>
      <p:bold r:id="rId145"/>
      <p:italic r:id="rId146"/>
      <p:boldItalic r:id="rId147"/>
    </p:embeddedFont>
    <p:embeddedFont>
      <p:font typeface="EB Garamond Medium" panose="020B0604020202020204" charset="0"/>
      <p:regular r:id="rId148"/>
      <p:bold r:id="rId149"/>
      <p:italic r:id="rId150"/>
      <p:boldItalic r:id="rId1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0C237D-3EDD-4FFD-AD80-B1AC92A5DBEC}">
  <a:tblStyle styleId="{B60C237D-3EDD-4FFD-AD80-B1AC92A5DBE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491B735-431C-4195-9222-E2A10DE411B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62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6.fntdata"/><Relationship Id="rId138" Type="http://schemas.openxmlformats.org/officeDocument/2006/relationships/font" Target="fonts/font11.fntdata"/><Relationship Id="rId154"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font" Target="fonts/font1.fntdata"/><Relationship Id="rId144" Type="http://schemas.openxmlformats.org/officeDocument/2006/relationships/font" Target="fonts/font17.fntdata"/><Relationship Id="rId149" Type="http://schemas.openxmlformats.org/officeDocument/2006/relationships/font" Target="fonts/font22.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7.fntdata"/><Relationship Id="rId139" Type="http://schemas.openxmlformats.org/officeDocument/2006/relationships/font" Target="fonts/font12.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23.fntdata"/><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font" Target="fonts/font2.fntdata"/><Relationship Id="rId13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5.fntdata"/><Relationship Id="rId140" Type="http://schemas.openxmlformats.org/officeDocument/2006/relationships/font" Target="fonts/font13.fntdata"/><Relationship Id="rId145" Type="http://schemas.openxmlformats.org/officeDocument/2006/relationships/font" Target="fonts/font18.fntdata"/><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font" Target="fonts/font3.fntdata"/><Relationship Id="rId135" Type="http://schemas.openxmlformats.org/officeDocument/2006/relationships/font" Target="fonts/font8.fntdata"/><Relationship Id="rId143" Type="http://schemas.openxmlformats.org/officeDocument/2006/relationships/font" Target="fonts/font16.fntdata"/><Relationship Id="rId148" Type="http://schemas.openxmlformats.org/officeDocument/2006/relationships/font" Target="fonts/font21.fntdata"/><Relationship Id="rId151" Type="http://schemas.openxmlformats.org/officeDocument/2006/relationships/font" Target="fonts/font2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14.fntdata"/><Relationship Id="rId146"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4.fntdata"/><Relationship Id="rId136" Type="http://schemas.openxmlformats.org/officeDocument/2006/relationships/font" Target="fonts/font9.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5.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126123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p:txBody>
      </p:sp>
    </p:spTree>
    <p:extLst>
      <p:ext uri="{BB962C8B-B14F-4D97-AF65-F5344CB8AC3E}">
        <p14:creationId xmlns:p14="http://schemas.microsoft.com/office/powerpoint/2010/main" val="3631442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4e6f3219b6_2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4e6f3219b6_2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p:txBody>
      </p:sp>
    </p:spTree>
    <p:extLst>
      <p:ext uri="{BB962C8B-B14F-4D97-AF65-F5344CB8AC3E}">
        <p14:creationId xmlns:p14="http://schemas.microsoft.com/office/powerpoint/2010/main" val="23912725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4e77b8ef48_2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4e77b8ef48_2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Here is the summary of completed tasks while (CLICK)</a:t>
            </a:r>
            <a:endParaRPr/>
          </a:p>
        </p:txBody>
      </p:sp>
    </p:spTree>
    <p:extLst>
      <p:ext uri="{BB962C8B-B14F-4D97-AF65-F5344CB8AC3E}">
        <p14:creationId xmlns:p14="http://schemas.microsoft.com/office/powerpoint/2010/main" val="12247751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4e77b8ef48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4e77b8ef48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Here is the current status of the command &amp; telemetry user interface. Here you can see the major functions--commanding and telemetry display--realized. Future development will be to implement final telemetry displays.</a:t>
            </a:r>
            <a:endParaRPr/>
          </a:p>
        </p:txBody>
      </p:sp>
    </p:spTree>
    <p:extLst>
      <p:ext uri="{BB962C8B-B14F-4D97-AF65-F5344CB8AC3E}">
        <p14:creationId xmlns:p14="http://schemas.microsoft.com/office/powerpoint/2010/main" val="19191581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4e010ac451_1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4e010ac451_1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8896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4e010ac451_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4e010ac451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a:p>
            <a:pPr marL="0" lvl="0" indent="0" algn="l" rtl="0">
              <a:spcBef>
                <a:spcPts val="0"/>
              </a:spcBef>
              <a:spcAft>
                <a:spcPts val="0"/>
              </a:spcAft>
              <a:buNone/>
            </a:pPr>
            <a:r>
              <a:rPr lang="en"/>
              <a:t>Go through this really quickly. I don’t think you need to go over the “how,” but only the “what” verbally</a:t>
            </a:r>
            <a:endParaRPr/>
          </a:p>
        </p:txBody>
      </p:sp>
    </p:spTree>
    <p:extLst>
      <p:ext uri="{BB962C8B-B14F-4D97-AF65-F5344CB8AC3E}">
        <p14:creationId xmlns:p14="http://schemas.microsoft.com/office/powerpoint/2010/main" val="29731797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4e0faa4053_7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4e0faa4053_7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a:p>
            <a:pPr marL="0" lvl="0" indent="0" algn="l" rtl="0">
              <a:lnSpc>
                <a:spcPct val="130000"/>
              </a:lnSpc>
              <a:spcBef>
                <a:spcPts val="0"/>
              </a:spcBef>
              <a:spcAft>
                <a:spcPts val="0"/>
              </a:spcAft>
              <a:buClr>
                <a:schemeClr val="dk1"/>
              </a:buClr>
              <a:buSzPts val="1100"/>
              <a:buFont typeface="Arial"/>
              <a:buNone/>
            </a:pPr>
            <a:r>
              <a:rPr lang="en" sz="1200" b="1" u="sng">
                <a:latin typeface="EB Garamond"/>
                <a:ea typeface="EB Garamond"/>
                <a:cs typeface="EB Garamond"/>
                <a:sym typeface="EB Garamond"/>
              </a:rPr>
              <a:t>Model Loading</a:t>
            </a:r>
            <a:endParaRPr sz="1200" b="1" u="sng">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latin typeface="EB Garamond"/>
                <a:ea typeface="EB Garamond"/>
                <a:cs typeface="EB Garamond"/>
                <a:sym typeface="EB Garamond"/>
              </a:rPr>
              <a:t>Preprocessing</a:t>
            </a:r>
            <a:endParaRPr sz="1200" b="1" u="sng">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latin typeface="EB Garamond"/>
                <a:ea typeface="EB Garamond"/>
                <a:cs typeface="EB Garamond"/>
                <a:sym typeface="EB Garamond"/>
              </a:rPr>
              <a:t>Postprocessing</a:t>
            </a:r>
            <a:endParaRPr sz="1200" b="1" u="sng">
              <a:latin typeface="EB Garamond"/>
              <a:ea typeface="EB Garamond"/>
              <a:cs typeface="EB Garamond"/>
              <a:sym typeface="EB Garamond"/>
            </a:endParaRPr>
          </a:p>
        </p:txBody>
      </p:sp>
    </p:spTree>
    <p:extLst>
      <p:ext uri="{BB962C8B-B14F-4D97-AF65-F5344CB8AC3E}">
        <p14:creationId xmlns:p14="http://schemas.microsoft.com/office/powerpoint/2010/main" val="20598596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4e010ac451_1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4e010ac451_1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a:p>
            <a:pPr marL="0" lvl="0" indent="0" algn="l" rtl="0">
              <a:spcBef>
                <a:spcPts val="0"/>
              </a:spcBef>
              <a:spcAft>
                <a:spcPts val="0"/>
              </a:spcAft>
              <a:buNone/>
            </a:pPr>
            <a:endParaRPr/>
          </a:p>
          <a:p>
            <a:pPr marL="0" lvl="0" indent="0" algn="l" rtl="0">
              <a:lnSpc>
                <a:spcPct val="130000"/>
              </a:lnSpc>
              <a:spcBef>
                <a:spcPts val="0"/>
              </a:spcBef>
              <a:spcAft>
                <a:spcPts val="0"/>
              </a:spcAft>
              <a:buNone/>
            </a:pPr>
            <a:r>
              <a:rPr lang="en" sz="1200" b="1" u="sng">
                <a:latin typeface="EB Garamond"/>
                <a:ea typeface="EB Garamond"/>
                <a:cs typeface="EB Garamond"/>
                <a:sym typeface="EB Garamond"/>
              </a:rPr>
              <a:t>Purpose:</a:t>
            </a:r>
            <a:r>
              <a:rPr lang="en" sz="1200">
                <a:latin typeface="EB Garamond"/>
                <a:ea typeface="EB Garamond"/>
                <a:cs typeface="EB Garamond"/>
                <a:sym typeface="EB Garamond"/>
              </a:rPr>
              <a:t> Communicate with IEU for loading raw images and saving processed images</a:t>
            </a:r>
            <a:endParaRPr sz="1200">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chemeClr val="dk1"/>
                </a:solidFill>
                <a:latin typeface="EB Garamond"/>
                <a:ea typeface="EB Garamond"/>
                <a:cs typeface="EB Garamond"/>
                <a:sym typeface="EB Garamond"/>
              </a:rPr>
              <a:t>Purpose:</a:t>
            </a:r>
            <a:r>
              <a:rPr lang="en" sz="1200">
                <a:solidFill>
                  <a:schemeClr val="dk1"/>
                </a:solidFill>
                <a:latin typeface="EB Garamond"/>
                <a:ea typeface="EB Garamond"/>
                <a:cs typeface="EB Garamond"/>
                <a:sym typeface="EB Garamond"/>
              </a:rPr>
              <a:t> Normalize extent of captured images</a:t>
            </a:r>
            <a:endParaRPr sz="1200">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latin typeface="EB Garamond"/>
                <a:ea typeface="EB Garamond"/>
                <a:cs typeface="EB Garamond"/>
                <a:sym typeface="EB Garamond"/>
              </a:rPr>
              <a:t>Purpose:</a:t>
            </a:r>
            <a:r>
              <a:rPr lang="en" sz="1200">
                <a:latin typeface="EB Garamond"/>
                <a:ea typeface="EB Garamond"/>
                <a:cs typeface="EB Garamond"/>
                <a:sym typeface="EB Garamond"/>
              </a:rPr>
              <a:t> Be able to detect Auroral substorms with pre-trained neural network</a:t>
            </a:r>
            <a:endParaRPr sz="1200">
              <a:latin typeface="EB Garamond"/>
              <a:ea typeface="EB Garamond"/>
              <a:cs typeface="EB Garamond"/>
              <a:sym typeface="EB Garamond"/>
            </a:endParaRPr>
          </a:p>
        </p:txBody>
      </p:sp>
    </p:spTree>
    <p:extLst>
      <p:ext uri="{BB962C8B-B14F-4D97-AF65-F5344CB8AC3E}">
        <p14:creationId xmlns:p14="http://schemas.microsoft.com/office/powerpoint/2010/main" val="3257266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4e010ac451_1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4e010ac451_1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014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4e010ac451_1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4e010ac451_1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26333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4e010ac451_1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4e010ac451_1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Braden:</a:t>
            </a:r>
            <a:endParaRPr/>
          </a:p>
          <a:p>
            <a:pPr marL="0" lvl="0" indent="0" algn="l" rtl="0">
              <a:spcBef>
                <a:spcPts val="0"/>
              </a:spcBef>
              <a:spcAft>
                <a:spcPts val="0"/>
              </a:spcAft>
              <a:buNone/>
            </a:pPr>
            <a:r>
              <a:rPr lang="en"/>
              <a:t>This slide outlines the basic structure of a neural network, and how they are “trained.” Networks are typically conceptualized as layers of neurons, which are somewhat analogous to biological neurons. Connections between neurons have an adjustable strength, called weights. Each neuron calculates an activation value based on its input connections, a given bias, and a non-linear activation function such as sigmoid or ReLU. </a:t>
            </a:r>
            <a:endParaRPr/>
          </a:p>
          <a:p>
            <a:pPr marL="0" lvl="0" indent="0" algn="l" rtl="0">
              <a:spcBef>
                <a:spcPts val="0"/>
              </a:spcBef>
              <a:spcAft>
                <a:spcPts val="0"/>
              </a:spcAft>
              <a:buNone/>
            </a:pPr>
            <a:endParaRPr/>
          </a:p>
          <a:p>
            <a:pPr marL="0" lvl="0" indent="0" algn="l" rtl="0">
              <a:spcBef>
                <a:spcPts val="0"/>
              </a:spcBef>
              <a:spcAft>
                <a:spcPts val="0"/>
              </a:spcAft>
              <a:buNone/>
            </a:pPr>
            <a:r>
              <a:rPr lang="en"/>
              <a:t>Training of the network is done by systematically adjusting the value of the network’s weights and biases to minimize error of the network. This error is quantified by a certain loss function which basically compares the networks predicted output to known outputs for training data. The process of adjusting the network based on the loss function is called backpropogation.</a:t>
            </a:r>
            <a:endParaRPr/>
          </a:p>
          <a:p>
            <a:pPr marL="0" lvl="0" indent="0" algn="l" rtl="0">
              <a:spcBef>
                <a:spcPts val="0"/>
              </a:spcBef>
              <a:spcAft>
                <a:spcPts val="0"/>
              </a:spcAft>
              <a:buNone/>
            </a:pPr>
            <a:endParaRPr/>
          </a:p>
          <a:p>
            <a:pPr marL="0" lvl="0" indent="0" algn="l" rtl="0">
              <a:spcBef>
                <a:spcPts val="0"/>
              </a:spcBef>
              <a:spcAft>
                <a:spcPts val="0"/>
              </a:spcAft>
              <a:buNone/>
            </a:pPr>
            <a:r>
              <a:rPr lang="en"/>
              <a:t>The most useful type of neural networks for image processing are *Convolutional neural networks*. The term deep neural network implies a larger number of hidden layers is used. The pre-trained network we will be using is both deep and convolutional</a:t>
            </a:r>
            <a:endParaRPr/>
          </a:p>
        </p:txBody>
      </p:sp>
    </p:spTree>
    <p:extLst>
      <p:ext uri="{BB962C8B-B14F-4D97-AF65-F5344CB8AC3E}">
        <p14:creationId xmlns:p14="http://schemas.microsoft.com/office/powerpoint/2010/main" val="4357669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4e010ac451_11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4e010ac451_11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Braden</a:t>
            </a:r>
            <a:endParaRPr/>
          </a:p>
        </p:txBody>
      </p:sp>
    </p:spTree>
    <p:extLst>
      <p:ext uri="{BB962C8B-B14F-4D97-AF65-F5344CB8AC3E}">
        <p14:creationId xmlns:p14="http://schemas.microsoft.com/office/powerpoint/2010/main" val="315447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e6f3219b6_2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4e6f3219b6_2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read these</a:t>
            </a:r>
            <a:endParaRPr/>
          </a:p>
        </p:txBody>
      </p:sp>
    </p:spTree>
    <p:extLst>
      <p:ext uri="{BB962C8B-B14F-4D97-AF65-F5344CB8AC3E}">
        <p14:creationId xmlns:p14="http://schemas.microsoft.com/office/powerpoint/2010/main" val="6286909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4e010ac451_11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4e010ac451_1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169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4e010ac451_11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4e010ac451_11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0295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4e010ac451_11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4e010ac451_11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8600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4e77b8ef48_7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4e77b8ef48_7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4518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4e77b8ef48_7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4e77b8ef48_7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5053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4e8e4feae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4e8e4feae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B</a:t>
            </a:r>
            <a:endParaRPr/>
          </a:p>
        </p:txBody>
      </p:sp>
    </p:spTree>
    <p:extLst>
      <p:ext uri="{BB962C8B-B14F-4D97-AF65-F5344CB8AC3E}">
        <p14:creationId xmlns:p14="http://schemas.microsoft.com/office/powerpoint/2010/main" val="9028083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4e8e4feaef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4e8e4feaef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B</a:t>
            </a:r>
            <a:endParaRPr/>
          </a:p>
          <a:p>
            <a:pPr marL="0" lvl="0" indent="0" algn="l" rtl="0">
              <a:spcBef>
                <a:spcPts val="0"/>
              </a:spcBef>
              <a:spcAft>
                <a:spcPts val="0"/>
              </a:spcAft>
              <a:buNone/>
            </a:pPr>
            <a:endParaRPr/>
          </a:p>
          <a:p>
            <a:pPr marL="0" lvl="0" indent="0" algn="l" rtl="0">
              <a:spcBef>
                <a:spcPts val="0"/>
              </a:spcBef>
              <a:spcAft>
                <a:spcPts val="0"/>
              </a:spcAft>
              <a:buNone/>
            </a:pPr>
            <a:r>
              <a:rPr lang="en"/>
              <a:t>Just remember the connection to the IEU is digital and serial (USB)</a:t>
            </a:r>
            <a:endParaRPr/>
          </a:p>
        </p:txBody>
      </p:sp>
    </p:spTree>
    <p:extLst>
      <p:ext uri="{BB962C8B-B14F-4D97-AF65-F5344CB8AC3E}">
        <p14:creationId xmlns:p14="http://schemas.microsoft.com/office/powerpoint/2010/main" val="12091507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4e8e4feaef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4e8e4feaef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B</a:t>
            </a:r>
            <a:endParaRPr/>
          </a:p>
        </p:txBody>
      </p:sp>
    </p:spTree>
    <p:extLst>
      <p:ext uri="{BB962C8B-B14F-4D97-AF65-F5344CB8AC3E}">
        <p14:creationId xmlns:p14="http://schemas.microsoft.com/office/powerpoint/2010/main" val="36164003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4e8e4feaef_1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4e8e4feaef_1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9454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4e010ac451_3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4e010ac451_3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p:txBody>
      </p:sp>
    </p:spTree>
    <p:extLst>
      <p:ext uri="{BB962C8B-B14F-4D97-AF65-F5344CB8AC3E}">
        <p14:creationId xmlns:p14="http://schemas.microsoft.com/office/powerpoint/2010/main" val="213053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44646239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44646239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p:txBody>
      </p:sp>
    </p:spTree>
    <p:extLst>
      <p:ext uri="{BB962C8B-B14F-4D97-AF65-F5344CB8AC3E}">
        <p14:creationId xmlns:p14="http://schemas.microsoft.com/office/powerpoint/2010/main" val="115482489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4e8424dfa3_1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4e8424dfa3_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81589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4df7ad0198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4df7ad0198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1914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4df7ad0198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4df7ad0198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342767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4df7ad0198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4df7ad0198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53250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4df7ad0198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4df7ad0198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146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4e8424dfa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4e8424dfa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a:p>
            <a:pPr marL="0" lvl="0" indent="0" algn="l" rtl="0">
              <a:spcBef>
                <a:spcPts val="0"/>
              </a:spcBef>
              <a:spcAft>
                <a:spcPts val="0"/>
              </a:spcAft>
              <a:buNone/>
            </a:pPr>
            <a:endParaRPr/>
          </a:p>
          <a:p>
            <a:pPr marL="0" lvl="0" indent="0" algn="l" rtl="0">
              <a:spcBef>
                <a:spcPts val="0"/>
              </a:spcBef>
              <a:spcAft>
                <a:spcPts val="0"/>
              </a:spcAft>
              <a:buNone/>
            </a:pPr>
            <a:r>
              <a:rPr lang="en"/>
              <a:t>Schedule for know until the AIAA paper is due</a:t>
            </a:r>
            <a:endParaRPr/>
          </a:p>
          <a:p>
            <a:pPr marL="0" lvl="0" indent="0" algn="l" rtl="0">
              <a:spcBef>
                <a:spcPts val="0"/>
              </a:spcBef>
              <a:spcAft>
                <a:spcPts val="0"/>
              </a:spcAft>
              <a:buNone/>
            </a:pPr>
            <a:r>
              <a:rPr lang="en"/>
              <a:t>Critical path shown in red</a:t>
            </a:r>
            <a:endParaRPr/>
          </a:p>
          <a:p>
            <a:pPr marL="0" lvl="0" indent="0" algn="l" rtl="0">
              <a:spcBef>
                <a:spcPts val="0"/>
              </a:spcBef>
              <a:spcAft>
                <a:spcPts val="0"/>
              </a:spcAft>
              <a:buNone/>
            </a:pPr>
            <a:r>
              <a:rPr lang="en"/>
              <a:t>This stage consists of subsystem integration and manufacturing</a:t>
            </a:r>
            <a:endParaRPr/>
          </a:p>
        </p:txBody>
      </p:sp>
    </p:spTree>
    <p:extLst>
      <p:ext uri="{BB962C8B-B14F-4D97-AF65-F5344CB8AC3E}">
        <p14:creationId xmlns:p14="http://schemas.microsoft.com/office/powerpoint/2010/main" val="3269996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4e8424dfa3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4e8424dfa3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Matt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is the schedule from TRR to PFR which will consist of system testing and final writeups and presentations</a:t>
            </a:r>
            <a:endParaRPr/>
          </a:p>
        </p:txBody>
      </p:sp>
    </p:spTree>
    <p:extLst>
      <p:ext uri="{BB962C8B-B14F-4D97-AF65-F5344CB8AC3E}">
        <p14:creationId xmlns:p14="http://schemas.microsoft.com/office/powerpoint/2010/main" val="755644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4e58a540d9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4e58a540d9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To wrap up the manufacturing, here is our status review software CLICK</a:t>
            </a:r>
            <a:endParaRPr/>
          </a:p>
        </p:txBody>
      </p:sp>
    </p:spTree>
    <p:extLst>
      <p:ext uri="{BB962C8B-B14F-4D97-AF65-F5344CB8AC3E}">
        <p14:creationId xmlns:p14="http://schemas.microsoft.com/office/powerpoint/2010/main" val="2924277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4e8424dfa3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4e8424dfa3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First starting off with command and data handling and specifically CLICK</a:t>
            </a:r>
            <a:endParaRPr/>
          </a:p>
        </p:txBody>
      </p:sp>
    </p:spTree>
    <p:extLst>
      <p:ext uri="{BB962C8B-B14F-4D97-AF65-F5344CB8AC3E}">
        <p14:creationId xmlns:p14="http://schemas.microsoft.com/office/powerpoint/2010/main" val="3173878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4df7ad01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4df7ad01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The IEU (our computer), runs FSW on a RTOS written in C. This RTOS is real-time linux and provides hard real-time support to user space applications being fsw. It’s current progress is that it has been installed on the IEU, configured, and able to run working builds of FSW.</a:t>
            </a:r>
            <a:endParaRPr/>
          </a:p>
          <a:p>
            <a:pPr marL="0" lvl="0" indent="0" algn="l" rtl="0">
              <a:spcBef>
                <a:spcPts val="0"/>
              </a:spcBef>
              <a:spcAft>
                <a:spcPts val="0"/>
              </a:spcAft>
              <a:buNone/>
            </a:pPr>
            <a:endParaRPr/>
          </a:p>
          <a:p>
            <a:pPr marL="0" lvl="0" indent="0" algn="l" rtl="0">
              <a:spcBef>
                <a:spcPts val="0"/>
              </a:spcBef>
              <a:spcAft>
                <a:spcPts val="0"/>
              </a:spcAft>
              <a:buNone/>
            </a:pPr>
            <a:r>
              <a:rPr lang="en"/>
              <a:t>CLICK</a:t>
            </a:r>
            <a:endParaRPr/>
          </a:p>
        </p:txBody>
      </p:sp>
    </p:spTree>
    <p:extLst>
      <p:ext uri="{BB962C8B-B14F-4D97-AF65-F5344CB8AC3E}">
        <p14:creationId xmlns:p14="http://schemas.microsoft.com/office/powerpoint/2010/main" val="695323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4e6f3219b6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4e6f3219b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Next, jumping into fsw itself, here is its high level architecture. FSW achieves command distribution and telemetry acquisition functionality starting and ending with uplink and downlink serial communication between itself and the simulated ground station. Most importantly, green boxes are real-time tasks, blue are drivers and grey is hardware. The drivers are pre existing and are not written by us.</a:t>
            </a:r>
            <a:endParaRPr/>
          </a:p>
          <a:p>
            <a:pPr marL="0" lvl="0" indent="0" algn="l" rtl="0">
              <a:spcBef>
                <a:spcPts val="0"/>
              </a:spcBef>
              <a:spcAft>
                <a:spcPts val="0"/>
              </a:spcAft>
              <a:buNone/>
            </a:pPr>
            <a:endParaRPr/>
          </a:p>
          <a:p>
            <a:pPr marL="0" lvl="0" indent="0" algn="l" rtl="0">
              <a:spcBef>
                <a:spcPts val="0"/>
              </a:spcBef>
              <a:spcAft>
                <a:spcPts val="0"/>
              </a:spcAft>
              <a:buNone/>
            </a:pPr>
            <a:r>
              <a:rPr lang="en"/>
              <a:t>The top half (CLICK) is concerned with command distribution: a telecommand packet is received from the uplink serial port, processed, and sent its final destination being the relay switch, DAQ, or camera. The bottom half (CLICK) is concerned with telemetry acquisition: source data is generated by the DAQ and camera, read via USB, placed into telemetry packets, and then either downlinked to the ground via the downlink serial port or stored on memory for later downlink. </a:t>
            </a:r>
            <a:endParaRPr/>
          </a:p>
          <a:p>
            <a:pPr marL="0" lvl="0" indent="0" algn="l" rtl="0">
              <a:spcBef>
                <a:spcPts val="0"/>
              </a:spcBef>
              <a:spcAft>
                <a:spcPts val="0"/>
              </a:spcAft>
              <a:buNone/>
            </a:pPr>
            <a:endParaRPr/>
          </a:p>
          <a:p>
            <a:pPr marL="0" lvl="0" indent="0" algn="l" rtl="0">
              <a:spcBef>
                <a:spcPts val="0"/>
              </a:spcBef>
              <a:spcAft>
                <a:spcPts val="0"/>
              </a:spcAft>
              <a:buNone/>
            </a:pPr>
            <a:r>
              <a:rPr lang="en"/>
              <a:t>CLICK</a:t>
            </a:r>
            <a:endParaRPr/>
          </a:p>
        </p:txBody>
      </p:sp>
    </p:spTree>
    <p:extLst>
      <p:ext uri="{BB962C8B-B14F-4D97-AF65-F5344CB8AC3E}">
        <p14:creationId xmlns:p14="http://schemas.microsoft.com/office/powerpoint/2010/main" val="1849057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e6f3219b6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4e6f3219b6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Here is the current progress of FSW. Green are tasks that are functional and tested using simulated commands and telemetry, and yellow are in progress tasks. The majority of yellow tasks are those tasks that directly interface with the hardware.</a:t>
            </a:r>
            <a:endParaRPr/>
          </a:p>
          <a:p>
            <a:pPr marL="0" lvl="0" indent="0" algn="l" rtl="0">
              <a:spcBef>
                <a:spcPts val="0"/>
              </a:spcBef>
              <a:spcAft>
                <a:spcPts val="0"/>
              </a:spcAft>
              <a:buNone/>
            </a:pPr>
            <a:endParaRPr/>
          </a:p>
          <a:p>
            <a:pPr marL="0" lvl="0" indent="0" algn="l" rtl="0">
              <a:spcBef>
                <a:spcPts val="0"/>
              </a:spcBef>
              <a:spcAft>
                <a:spcPts val="0"/>
              </a:spcAft>
              <a:buNone/>
            </a:pPr>
            <a:r>
              <a:rPr lang="en"/>
              <a:t>CLICK</a:t>
            </a:r>
            <a:endParaRPr/>
          </a:p>
        </p:txBody>
      </p:sp>
    </p:spTree>
    <p:extLst>
      <p:ext uri="{BB962C8B-B14F-4D97-AF65-F5344CB8AC3E}">
        <p14:creationId xmlns:p14="http://schemas.microsoft.com/office/powerpoint/2010/main" val="37142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317e4323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317e4323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p:txBody>
      </p:sp>
    </p:spTree>
    <p:extLst>
      <p:ext uri="{BB962C8B-B14F-4D97-AF65-F5344CB8AC3E}">
        <p14:creationId xmlns:p14="http://schemas.microsoft.com/office/powerpoint/2010/main" val="1544268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4e0faa405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4e0faa405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Here is a summary of those in progress tasks. Important to note that all of these in progress tasks are within our schedule as you can see with the due date and time remaining to complete. The hardware in progress tasks have only few remaining hours for work to be done to integrate with the hardware. This includes populating the task with hardware specific command definitions and executions, as with the command task, or testing with hardware, as seen with the read task. This work is scheduled to be done during hardware integration for each component in the coming weeks.</a:t>
            </a:r>
            <a:endParaRPr/>
          </a:p>
          <a:p>
            <a:pPr marL="0" lvl="0" indent="0" algn="l" rtl="0">
              <a:spcBef>
                <a:spcPts val="0"/>
              </a:spcBef>
              <a:spcAft>
                <a:spcPts val="0"/>
              </a:spcAft>
              <a:buNone/>
            </a:pPr>
            <a:endParaRPr/>
          </a:p>
          <a:p>
            <a:pPr marL="0" lvl="0" indent="0" algn="l" rtl="0">
              <a:spcBef>
                <a:spcPts val="0"/>
              </a:spcBef>
              <a:spcAft>
                <a:spcPts val="0"/>
              </a:spcAft>
              <a:buNone/>
            </a:pPr>
            <a:r>
              <a:rPr lang="en"/>
              <a:t>The command scheduler task, the task responsible for executing absolutely timed tasks, is ranked the most difficult and the most amount of hours remaining to work on in addition to a near future completion date. The work remaining is converting the pseudocode and testing within command distribution. The challenge here is implementing the algorithm to schedule absolutely timed command, but with the help of documentation on this algorithm, we are comfortable where we stand with this task. </a:t>
            </a:r>
            <a:endParaRPr/>
          </a:p>
          <a:p>
            <a:pPr marL="0" lvl="0" indent="0" algn="l" rtl="0">
              <a:spcBef>
                <a:spcPts val="0"/>
              </a:spcBef>
              <a:spcAft>
                <a:spcPts val="0"/>
              </a:spcAft>
              <a:buNone/>
            </a:pPr>
            <a:endParaRPr/>
          </a:p>
          <a:p>
            <a:pPr marL="0" lvl="0" indent="0" algn="l" rtl="0">
              <a:spcBef>
                <a:spcPts val="0"/>
              </a:spcBef>
              <a:spcAft>
                <a:spcPts val="0"/>
              </a:spcAft>
              <a:buNone/>
            </a:pPr>
            <a:r>
              <a:rPr lang="en"/>
              <a:t>CLICK</a:t>
            </a:r>
            <a:endParaRPr/>
          </a:p>
        </p:txBody>
      </p:sp>
    </p:spTree>
    <p:extLst>
      <p:ext uri="{BB962C8B-B14F-4D97-AF65-F5344CB8AC3E}">
        <p14:creationId xmlns:p14="http://schemas.microsoft.com/office/powerpoint/2010/main" val="76325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df7ad0198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4df7ad0198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Moving on to the simulated ground station (CLICK)</a:t>
            </a:r>
            <a:endParaRPr/>
          </a:p>
        </p:txBody>
      </p:sp>
    </p:spTree>
    <p:extLst>
      <p:ext uri="{BB962C8B-B14F-4D97-AF65-F5344CB8AC3E}">
        <p14:creationId xmlns:p14="http://schemas.microsoft.com/office/powerpoint/2010/main" val="283897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4e6f3219b6_3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4e6f3219b6_3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Here is the software backend for the C&amp;T user interface for commanding. Command strings are interpreted from either the prompt or command panel to telecommand packets and finally sent to the IEU via the uplink serial port. </a:t>
            </a:r>
            <a:endParaRPr/>
          </a:p>
          <a:p>
            <a:pPr marL="0" lvl="0" indent="0" algn="l" rtl="0">
              <a:spcBef>
                <a:spcPts val="0"/>
              </a:spcBef>
              <a:spcAft>
                <a:spcPts val="0"/>
              </a:spcAft>
              <a:buNone/>
            </a:pPr>
            <a:endParaRPr/>
          </a:p>
          <a:p>
            <a:pPr marL="0" lvl="0" indent="0" algn="l" rtl="0">
              <a:spcBef>
                <a:spcPts val="0"/>
              </a:spcBef>
              <a:spcAft>
                <a:spcPts val="0"/>
              </a:spcAft>
              <a:buNone/>
            </a:pPr>
            <a:r>
              <a:rPr lang="en"/>
              <a:t>CLICK</a:t>
            </a:r>
            <a:endParaRPr/>
          </a:p>
        </p:txBody>
      </p:sp>
    </p:spTree>
    <p:extLst>
      <p:ext uri="{BB962C8B-B14F-4D97-AF65-F5344CB8AC3E}">
        <p14:creationId xmlns:p14="http://schemas.microsoft.com/office/powerpoint/2010/main" val="3364147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4e6f3219b6_3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4e6f3219b6_3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This is the current progress for the command backend. The majority of tasks are written except for the command string interpreter, the task responsible for associating the command string with telecommand packet inputs. </a:t>
            </a:r>
            <a:endParaRPr/>
          </a:p>
          <a:p>
            <a:pPr marL="0" lvl="0" indent="0" algn="l" rtl="0">
              <a:spcBef>
                <a:spcPts val="0"/>
              </a:spcBef>
              <a:spcAft>
                <a:spcPts val="0"/>
              </a:spcAft>
              <a:buNone/>
            </a:pPr>
            <a:endParaRPr/>
          </a:p>
          <a:p>
            <a:pPr marL="0" lvl="0" indent="0" algn="l" rtl="0">
              <a:spcBef>
                <a:spcPts val="0"/>
              </a:spcBef>
              <a:spcAft>
                <a:spcPts val="0"/>
              </a:spcAft>
              <a:buNone/>
            </a:pPr>
            <a:r>
              <a:rPr lang="en"/>
              <a:t>CLICK</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65902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4e1158247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4e1158247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CLICK</a:t>
            </a:r>
            <a:endParaRPr/>
          </a:p>
        </p:txBody>
      </p:sp>
    </p:spTree>
    <p:extLst>
      <p:ext uri="{BB962C8B-B14F-4D97-AF65-F5344CB8AC3E}">
        <p14:creationId xmlns:p14="http://schemas.microsoft.com/office/powerpoint/2010/main" val="3476482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4e6f3219b6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4e6f3219b6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Switching gears, here is the software backend for telemetry. Telemetry packets are received from the downlink serial port, processed, and either displayed to the C&amp;T user interface (i.e. housekeeping data) or saved to external storage (i.e. science data). </a:t>
            </a:r>
            <a:endParaRPr/>
          </a:p>
          <a:p>
            <a:pPr marL="0" lvl="0" indent="0" algn="l" rtl="0">
              <a:spcBef>
                <a:spcPts val="0"/>
              </a:spcBef>
              <a:spcAft>
                <a:spcPts val="0"/>
              </a:spcAft>
              <a:buNone/>
            </a:pPr>
            <a:endParaRPr/>
          </a:p>
          <a:p>
            <a:pPr marL="0" lvl="0" indent="0" algn="l" rtl="0">
              <a:spcBef>
                <a:spcPts val="0"/>
              </a:spcBef>
              <a:spcAft>
                <a:spcPts val="0"/>
              </a:spcAft>
              <a:buNone/>
            </a:pPr>
            <a:r>
              <a:rPr lang="en"/>
              <a:t>CLICK</a:t>
            </a:r>
            <a:endParaRPr/>
          </a:p>
        </p:txBody>
      </p:sp>
    </p:spTree>
    <p:extLst>
      <p:ext uri="{BB962C8B-B14F-4D97-AF65-F5344CB8AC3E}">
        <p14:creationId xmlns:p14="http://schemas.microsoft.com/office/powerpoint/2010/main" val="648314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4e6f3219b6_3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4e6f3219b6_3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p:txBody>
      </p:sp>
    </p:spTree>
    <p:extLst>
      <p:ext uri="{BB962C8B-B14F-4D97-AF65-F5344CB8AC3E}">
        <p14:creationId xmlns:p14="http://schemas.microsoft.com/office/powerpoint/2010/main" val="3527897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4e1158247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4e1158247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p:txBody>
      </p:sp>
    </p:spTree>
    <p:extLst>
      <p:ext uri="{BB962C8B-B14F-4D97-AF65-F5344CB8AC3E}">
        <p14:creationId xmlns:p14="http://schemas.microsoft.com/office/powerpoint/2010/main" val="164322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4e8424dfa3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4e8424dfa3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p:txBody>
      </p:sp>
    </p:spTree>
    <p:extLst>
      <p:ext uri="{BB962C8B-B14F-4D97-AF65-F5344CB8AC3E}">
        <p14:creationId xmlns:p14="http://schemas.microsoft.com/office/powerpoint/2010/main" val="331391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4e58a540d9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4e58a540d9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p:txBody>
      </p:sp>
    </p:spTree>
    <p:extLst>
      <p:ext uri="{BB962C8B-B14F-4D97-AF65-F5344CB8AC3E}">
        <p14:creationId xmlns:p14="http://schemas.microsoft.com/office/powerpoint/2010/main" val="227414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317e4323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317e4323f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a:p>
            <a:pPr marL="0" lvl="0" indent="0" algn="l" rtl="0">
              <a:spcBef>
                <a:spcPts val="0"/>
              </a:spcBef>
              <a:spcAft>
                <a:spcPts val="0"/>
              </a:spcAft>
              <a:buNone/>
            </a:pPr>
            <a:endParaRPr/>
          </a:p>
          <a:p>
            <a:pPr marL="0" lvl="0" indent="0" algn="l" rtl="0">
              <a:spcBef>
                <a:spcPts val="0"/>
              </a:spcBef>
              <a:spcAft>
                <a:spcPts val="0"/>
              </a:spcAft>
              <a:buNone/>
            </a:pPr>
            <a:r>
              <a:rPr lang="en"/>
              <a:t>-optical system to image auroras</a:t>
            </a:r>
            <a:endParaRPr/>
          </a:p>
          <a:p>
            <a:pPr marL="0" lvl="0" indent="0" algn="l" rtl="0">
              <a:spcBef>
                <a:spcPts val="0"/>
              </a:spcBef>
              <a:spcAft>
                <a:spcPts val="0"/>
              </a:spcAft>
              <a:buNone/>
            </a:pPr>
            <a:r>
              <a:rPr lang="en"/>
              <a:t>-software to compress, filter, process, and map the images of the auroras</a:t>
            </a:r>
            <a:endParaRPr/>
          </a:p>
          <a:p>
            <a:pPr marL="0" lvl="0" indent="0" algn="l" rtl="0">
              <a:spcBef>
                <a:spcPts val="0"/>
              </a:spcBef>
              <a:spcAft>
                <a:spcPts val="0"/>
              </a:spcAft>
              <a:buNone/>
            </a:pPr>
            <a:r>
              <a:rPr lang="en"/>
              <a:t>-magentometer to measure the magnetic field of the auroras</a:t>
            </a:r>
            <a:endParaRPr/>
          </a:p>
          <a:p>
            <a:pPr marL="0" lvl="0" indent="0" algn="l" rtl="0">
              <a:spcBef>
                <a:spcPts val="0"/>
              </a:spcBef>
              <a:spcAft>
                <a:spcPts val="0"/>
              </a:spcAft>
              <a:buNone/>
            </a:pPr>
            <a:r>
              <a:rPr lang="en"/>
              <a:t>-the command and data handling system to receive commands and downlink collected data</a:t>
            </a:r>
            <a:endParaRPr/>
          </a:p>
          <a:p>
            <a:pPr marL="0" lvl="0" indent="0" algn="l" rtl="0">
              <a:spcBef>
                <a:spcPts val="0"/>
              </a:spcBef>
              <a:spcAft>
                <a:spcPts val="0"/>
              </a:spcAft>
              <a:buNone/>
            </a:pPr>
            <a:r>
              <a:rPr lang="en"/>
              <a:t>-prototype bus structure to hold the payload</a:t>
            </a:r>
            <a:endParaRPr/>
          </a:p>
        </p:txBody>
      </p:sp>
    </p:spTree>
    <p:extLst>
      <p:ext uri="{BB962C8B-B14F-4D97-AF65-F5344CB8AC3E}">
        <p14:creationId xmlns:p14="http://schemas.microsoft.com/office/powerpoint/2010/main" val="1233882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4e77b8ef4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4e77b8ef4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p:txBody>
      </p:sp>
    </p:spTree>
    <p:extLst>
      <p:ext uri="{BB962C8B-B14F-4D97-AF65-F5344CB8AC3E}">
        <p14:creationId xmlns:p14="http://schemas.microsoft.com/office/powerpoint/2010/main" val="996070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4b27f268c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4b27f268cf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p:txBody>
      </p:sp>
    </p:spTree>
    <p:extLst>
      <p:ext uri="{BB962C8B-B14F-4D97-AF65-F5344CB8AC3E}">
        <p14:creationId xmlns:p14="http://schemas.microsoft.com/office/powerpoint/2010/main" val="3976617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4e8424dfa3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4e8424dfa3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p:txBody>
      </p:sp>
    </p:spTree>
    <p:extLst>
      <p:ext uri="{BB962C8B-B14F-4D97-AF65-F5344CB8AC3E}">
        <p14:creationId xmlns:p14="http://schemas.microsoft.com/office/powerpoint/2010/main" val="203738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4e8424df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4e8424df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a:p>
            <a:pPr marL="0" lvl="0" indent="0" algn="l" rtl="0">
              <a:spcBef>
                <a:spcPts val="0"/>
              </a:spcBef>
              <a:spcAft>
                <a:spcPts val="0"/>
              </a:spcAft>
              <a:buNone/>
            </a:pPr>
            <a:endParaRPr/>
          </a:p>
          <a:p>
            <a:pPr marL="0" lvl="0" indent="0" algn="l" rtl="0">
              <a:spcBef>
                <a:spcPts val="0"/>
              </a:spcBef>
              <a:spcAft>
                <a:spcPts val="0"/>
              </a:spcAft>
              <a:buNone/>
            </a:pPr>
            <a:r>
              <a:rPr lang="en" sz="1400">
                <a:latin typeface="EB Garamond Medium"/>
                <a:ea typeface="EB Garamond Medium"/>
                <a:cs typeface="EB Garamond Medium"/>
                <a:sym typeface="EB Garamond Medium"/>
              </a:rPr>
              <a:t>“First version of on-board software shall be complete by MSR”</a:t>
            </a:r>
            <a:endParaRPr/>
          </a:p>
        </p:txBody>
      </p:sp>
    </p:spTree>
    <p:extLst>
      <p:ext uri="{BB962C8B-B14F-4D97-AF65-F5344CB8AC3E}">
        <p14:creationId xmlns:p14="http://schemas.microsoft.com/office/powerpoint/2010/main" val="2283531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4e0faa4053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4e0faa4053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a:p>
            <a:pPr marL="0" lvl="0" indent="0" algn="l" rtl="0">
              <a:spcBef>
                <a:spcPts val="0"/>
              </a:spcBef>
              <a:spcAft>
                <a:spcPts val="0"/>
              </a:spcAft>
              <a:buNone/>
            </a:pPr>
            <a:endParaRPr/>
          </a:p>
          <a:p>
            <a:pPr marL="0" lvl="0" indent="0" algn="l" rtl="0">
              <a:spcBef>
                <a:spcPts val="0"/>
              </a:spcBef>
              <a:spcAft>
                <a:spcPts val="0"/>
              </a:spcAft>
              <a:buNone/>
            </a:pPr>
            <a:r>
              <a:rPr lang="en" sz="1400">
                <a:latin typeface="EB Garamond Medium"/>
                <a:ea typeface="EB Garamond Medium"/>
                <a:cs typeface="EB Garamond Medium"/>
                <a:sym typeface="EB Garamond Medium"/>
              </a:rPr>
              <a:t>“First version of on-board software shall be complete by MSR”</a:t>
            </a:r>
            <a:endParaRPr/>
          </a:p>
        </p:txBody>
      </p:sp>
    </p:spTree>
    <p:extLst>
      <p:ext uri="{BB962C8B-B14F-4D97-AF65-F5344CB8AC3E}">
        <p14:creationId xmlns:p14="http://schemas.microsoft.com/office/powerpoint/2010/main" val="4158320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4e0faa4053_7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4e0faa4053_7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a:p>
            <a:pPr marL="0" lvl="0" indent="0" algn="l" rtl="0">
              <a:lnSpc>
                <a:spcPct val="130000"/>
              </a:lnSpc>
              <a:spcBef>
                <a:spcPts val="0"/>
              </a:spcBef>
              <a:spcAft>
                <a:spcPts val="0"/>
              </a:spcAft>
              <a:buClr>
                <a:schemeClr val="dk1"/>
              </a:buClr>
              <a:buSzPts val="1100"/>
              <a:buFont typeface="Arial"/>
              <a:buNone/>
            </a:pPr>
            <a:r>
              <a:rPr lang="en" sz="1200" b="1" u="sng">
                <a:latin typeface="EB Garamond"/>
                <a:ea typeface="EB Garamond"/>
                <a:cs typeface="EB Garamond"/>
                <a:sym typeface="EB Garamond"/>
              </a:rPr>
              <a:t>Model Loading</a:t>
            </a:r>
            <a:endParaRPr sz="1200" b="1" u="sng">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latin typeface="EB Garamond"/>
                <a:ea typeface="EB Garamond"/>
                <a:cs typeface="EB Garamond"/>
                <a:sym typeface="EB Garamond"/>
              </a:rPr>
              <a:t>Preprocessing</a:t>
            </a:r>
            <a:endParaRPr sz="1200" b="1" u="sng">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latin typeface="EB Garamond"/>
                <a:ea typeface="EB Garamond"/>
                <a:cs typeface="EB Garamond"/>
                <a:sym typeface="EB Garamond"/>
              </a:rPr>
              <a:t>Postprocessing</a:t>
            </a:r>
            <a:endParaRPr sz="1200" b="1" u="sng">
              <a:latin typeface="EB Garamond"/>
              <a:ea typeface="EB Garamond"/>
              <a:cs typeface="EB Garamond"/>
              <a:sym typeface="EB Garamond"/>
            </a:endParaRPr>
          </a:p>
        </p:txBody>
      </p:sp>
    </p:spTree>
    <p:extLst>
      <p:ext uri="{BB962C8B-B14F-4D97-AF65-F5344CB8AC3E}">
        <p14:creationId xmlns:p14="http://schemas.microsoft.com/office/powerpoint/2010/main" val="2794497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4e010ac451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4e010ac451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p:txBody>
      </p:sp>
    </p:spTree>
    <p:extLst>
      <p:ext uri="{BB962C8B-B14F-4D97-AF65-F5344CB8AC3E}">
        <p14:creationId xmlns:p14="http://schemas.microsoft.com/office/powerpoint/2010/main" val="4103124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4e010ac451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4e010ac451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a:p>
            <a:pPr marL="0" lvl="0" indent="0" algn="l" rtl="0">
              <a:spcBef>
                <a:spcPts val="0"/>
              </a:spcBef>
              <a:spcAft>
                <a:spcPts val="0"/>
              </a:spcAft>
              <a:buNone/>
            </a:pPr>
            <a:endParaRPr/>
          </a:p>
          <a:p>
            <a:pPr marL="0" lvl="0" indent="0" algn="l" rtl="0">
              <a:spcBef>
                <a:spcPts val="0"/>
              </a:spcBef>
              <a:spcAft>
                <a:spcPts val="0"/>
              </a:spcAft>
              <a:buNone/>
            </a:pPr>
            <a:r>
              <a:rPr lang="en"/>
              <a:t>Need to explain what is being manufactured vs. being purchased (items in grey)</a:t>
            </a:r>
            <a:endParaRPr/>
          </a:p>
          <a:p>
            <a:pPr marL="0" lvl="0" indent="0" algn="l" rtl="0">
              <a:spcBef>
                <a:spcPts val="0"/>
              </a:spcBef>
              <a:spcAft>
                <a:spcPts val="0"/>
              </a:spcAft>
              <a:buNone/>
            </a:pPr>
            <a:endParaRPr/>
          </a:p>
          <a:p>
            <a:pPr marL="0" lvl="0" indent="0" algn="l" rtl="0">
              <a:spcBef>
                <a:spcPts val="0"/>
              </a:spcBef>
              <a:spcAft>
                <a:spcPts val="0"/>
              </a:spcAft>
              <a:buNone/>
            </a:pPr>
            <a:r>
              <a:rPr lang="en"/>
              <a:t>-here is our cubesat design with all of the parts we plan to manufacture highlighted in yellow</a:t>
            </a:r>
            <a:endParaRPr/>
          </a:p>
          <a:p>
            <a:pPr marL="0" lvl="0" indent="0" algn="l" rtl="0">
              <a:spcBef>
                <a:spcPts val="0"/>
              </a:spcBef>
              <a:spcAft>
                <a:spcPts val="0"/>
              </a:spcAft>
              <a:buNone/>
            </a:pPr>
            <a:r>
              <a:rPr lang="en"/>
              <a:t>-the materials for the spacecraft bus include aluminum and pla plastic where 8 parts are being 3D printed</a:t>
            </a:r>
            <a:endParaRPr/>
          </a:p>
          <a:p>
            <a:pPr marL="0" lvl="0" indent="0" algn="l" rtl="0">
              <a:spcBef>
                <a:spcPts val="0"/>
              </a:spcBef>
              <a:spcAft>
                <a:spcPts val="0"/>
              </a:spcAft>
              <a:buNone/>
            </a:pPr>
            <a:r>
              <a:rPr lang="en"/>
              <a:t>-4 parts are being manufactured in the machine show, and 1 of the parts will be made in the ITLL PCB lab</a:t>
            </a:r>
            <a:endParaRPr/>
          </a:p>
          <a:p>
            <a:pPr marL="0" lvl="0" indent="0" algn="l" rtl="0">
              <a:spcBef>
                <a:spcPts val="0"/>
              </a:spcBef>
              <a:spcAft>
                <a:spcPts val="0"/>
              </a:spcAft>
              <a:buNone/>
            </a:pPr>
            <a:r>
              <a:rPr lang="en"/>
              <a:t>-therefore we have a total of 13 parts which we are manufacturing </a:t>
            </a:r>
            <a:endParaRPr/>
          </a:p>
        </p:txBody>
      </p:sp>
    </p:spTree>
    <p:extLst>
      <p:ext uri="{BB962C8B-B14F-4D97-AF65-F5344CB8AC3E}">
        <p14:creationId xmlns:p14="http://schemas.microsoft.com/office/powerpoint/2010/main" val="3557534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4e010ac451_3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4e010ac451_3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a:p>
            <a:pPr marL="0" lvl="0" indent="0" algn="l" rtl="0">
              <a:spcBef>
                <a:spcPts val="0"/>
              </a:spcBef>
              <a:spcAft>
                <a:spcPts val="0"/>
              </a:spcAft>
              <a:buNone/>
            </a:pPr>
            <a:endParaRPr/>
          </a:p>
          <a:p>
            <a:pPr marL="0" lvl="0" indent="0" algn="l" rtl="0">
              <a:spcBef>
                <a:spcPts val="0"/>
              </a:spcBef>
              <a:spcAft>
                <a:spcPts val="0"/>
              </a:spcAft>
              <a:buNone/>
            </a:pPr>
            <a:r>
              <a:rPr lang="en"/>
              <a:t>As far as tasks we have started and plan to do in the near future we have 3 larger tasks to watch closely with manufacturing the bus, </a:t>
            </a:r>
            <a:endParaRPr/>
          </a:p>
          <a:p>
            <a:pPr marL="0" lvl="0" indent="0" algn="l" rtl="0">
              <a:spcBef>
                <a:spcPts val="0"/>
              </a:spcBef>
              <a:spcAft>
                <a:spcPts val="0"/>
              </a:spcAft>
              <a:buNone/>
            </a:pPr>
            <a:r>
              <a:rPr lang="en"/>
              <a:t>We need to tap holes into almost all of our parts, including a few of the 3D printed parts. This is important because everything needs to be securely fashioned to the bus and propery tapping the holes decides this</a:t>
            </a:r>
            <a:endParaRPr/>
          </a:p>
          <a:p>
            <a:pPr marL="0" lvl="0" indent="0" algn="l" rtl="0">
              <a:spcBef>
                <a:spcPts val="0"/>
              </a:spcBef>
              <a:spcAft>
                <a:spcPts val="0"/>
              </a:spcAft>
              <a:buNone/>
            </a:pPr>
            <a:r>
              <a:rPr lang="en"/>
              <a:t>We need to manufacture the side panels of the bus still, the material is aquired and we just need to finish the CNC milling training in order to manufacture these parts</a:t>
            </a:r>
            <a:endParaRPr/>
          </a:p>
          <a:p>
            <a:pPr marL="0" lvl="0" indent="0" algn="l" rtl="0">
              <a:spcBef>
                <a:spcPts val="0"/>
              </a:spcBef>
              <a:spcAft>
                <a:spcPts val="0"/>
              </a:spcAft>
              <a:buNone/>
            </a:pPr>
            <a:r>
              <a:rPr lang="en"/>
              <a:t>Finally we need to complete the hardware integration which will be completed once the bus manufacturing is completed, however we will need to verify that the manufactured parts will fit properly with the hardware on other systems before </a:t>
            </a:r>
            <a:endParaRPr/>
          </a:p>
        </p:txBody>
      </p:sp>
    </p:spTree>
    <p:extLst>
      <p:ext uri="{BB962C8B-B14F-4D97-AF65-F5344CB8AC3E}">
        <p14:creationId xmlns:p14="http://schemas.microsoft.com/office/powerpoint/2010/main" val="721360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4e010ac451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4e010ac451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a:p>
            <a:pPr marL="0" lvl="0" indent="0" algn="l" rtl="0">
              <a:spcBef>
                <a:spcPts val="0"/>
              </a:spcBef>
              <a:spcAft>
                <a:spcPts val="0"/>
              </a:spcAft>
              <a:buNone/>
            </a:pPr>
            <a:endParaRPr/>
          </a:p>
          <a:p>
            <a:pPr marL="0" lvl="0" indent="0" algn="l" rtl="0">
              <a:spcBef>
                <a:spcPts val="0"/>
              </a:spcBef>
              <a:spcAft>
                <a:spcPts val="0"/>
              </a:spcAft>
              <a:buNone/>
            </a:pPr>
            <a:r>
              <a:rPr lang="en"/>
              <a:t>Here is the work breakdown structure for each of the parts we are manufacturing</a:t>
            </a:r>
            <a:endParaRPr/>
          </a:p>
          <a:p>
            <a:pPr marL="0" lvl="0" indent="0" algn="l" rtl="0">
              <a:spcBef>
                <a:spcPts val="0"/>
              </a:spcBef>
              <a:spcAft>
                <a:spcPts val="0"/>
              </a:spcAft>
              <a:buNone/>
            </a:pPr>
            <a:r>
              <a:rPr lang="en"/>
              <a:t>We have not started manufacturing the aluminum parts in the machine shop since we are waiting until we have completed the final machine shop class so we can use the cnc mill</a:t>
            </a:r>
            <a:endParaRPr/>
          </a:p>
          <a:p>
            <a:pPr marL="0" lvl="0" indent="0" algn="l" rtl="0">
              <a:spcBef>
                <a:spcPts val="0"/>
              </a:spcBef>
              <a:spcAft>
                <a:spcPts val="0"/>
              </a:spcAft>
              <a:buNone/>
            </a:pPr>
            <a:r>
              <a:rPr lang="en"/>
              <a:t>As of right now we have aquired all materials and have already begun working on printing out the plastic parts and we have begun manufacturing on the pcb board for our magnetometer which will be describing later</a:t>
            </a:r>
            <a:endParaRPr/>
          </a:p>
        </p:txBody>
      </p:sp>
    </p:spTree>
    <p:extLst>
      <p:ext uri="{BB962C8B-B14F-4D97-AF65-F5344CB8AC3E}">
        <p14:creationId xmlns:p14="http://schemas.microsoft.com/office/powerpoint/2010/main" val="3942952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5b0d26a0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5b0d26a0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a:p>
            <a:pPr marL="0" lvl="0" indent="0" algn="l" rtl="0">
              <a:spcBef>
                <a:spcPts val="0"/>
              </a:spcBef>
              <a:spcAft>
                <a:spcPts val="0"/>
              </a:spcAft>
              <a:buNone/>
            </a:pPr>
            <a:endParaRPr/>
          </a:p>
          <a:p>
            <a:pPr marL="0" lvl="0" indent="0" algn="l" rtl="0">
              <a:spcBef>
                <a:spcPts val="0"/>
              </a:spcBef>
              <a:spcAft>
                <a:spcPts val="0"/>
              </a:spcAft>
              <a:buNone/>
            </a:pPr>
            <a:r>
              <a:rPr lang="en"/>
              <a:t>A polar ground station is placed by DigitalGlobe to support the constellation by providing uplink and downlink capabilities.</a:t>
            </a:r>
            <a:endParaRPr/>
          </a:p>
        </p:txBody>
      </p:sp>
    </p:spTree>
    <p:extLst>
      <p:ext uri="{BB962C8B-B14F-4D97-AF65-F5344CB8AC3E}">
        <p14:creationId xmlns:p14="http://schemas.microsoft.com/office/powerpoint/2010/main" val="547657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4e010ac451_3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4e010ac451_3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p:txBody>
      </p:sp>
    </p:spTree>
    <p:extLst>
      <p:ext uri="{BB962C8B-B14F-4D97-AF65-F5344CB8AC3E}">
        <p14:creationId xmlns:p14="http://schemas.microsoft.com/office/powerpoint/2010/main" val="3440405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4e010ac451_3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4e010ac451_3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p:txBody>
      </p:sp>
    </p:spTree>
    <p:extLst>
      <p:ext uri="{BB962C8B-B14F-4D97-AF65-F5344CB8AC3E}">
        <p14:creationId xmlns:p14="http://schemas.microsoft.com/office/powerpoint/2010/main" val="699352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4e010ac451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4e010ac451_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p:txBody>
      </p:sp>
    </p:spTree>
    <p:extLst>
      <p:ext uri="{BB962C8B-B14F-4D97-AF65-F5344CB8AC3E}">
        <p14:creationId xmlns:p14="http://schemas.microsoft.com/office/powerpoint/2010/main" val="554787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4e010ac451_3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4e010ac451_3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p:txBody>
      </p:sp>
    </p:spTree>
    <p:extLst>
      <p:ext uri="{BB962C8B-B14F-4D97-AF65-F5344CB8AC3E}">
        <p14:creationId xmlns:p14="http://schemas.microsoft.com/office/powerpoint/2010/main" val="3996698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5b0d26a06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45b0d26a06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p:txBody>
      </p:sp>
    </p:spTree>
    <p:extLst>
      <p:ext uri="{BB962C8B-B14F-4D97-AF65-F5344CB8AC3E}">
        <p14:creationId xmlns:p14="http://schemas.microsoft.com/office/powerpoint/2010/main" val="80777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4e6f3219b6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4e6f3219b6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p:txBody>
      </p:sp>
    </p:spTree>
    <p:extLst>
      <p:ext uri="{BB962C8B-B14F-4D97-AF65-F5344CB8AC3E}">
        <p14:creationId xmlns:p14="http://schemas.microsoft.com/office/powerpoint/2010/main" val="41294471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4e6f3219b6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4e6f3219b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a:p>
            <a:pPr marL="0" lvl="0" indent="0" algn="l" rtl="0">
              <a:spcBef>
                <a:spcPts val="0"/>
              </a:spcBef>
              <a:spcAft>
                <a:spcPts val="0"/>
              </a:spcAft>
              <a:buNone/>
            </a:pPr>
            <a:endParaRPr/>
          </a:p>
          <a:p>
            <a:pPr marL="0" lvl="0" indent="0" algn="l" rtl="0">
              <a:spcBef>
                <a:spcPts val="0"/>
              </a:spcBef>
              <a:spcAft>
                <a:spcPts val="0"/>
              </a:spcAft>
              <a:buNone/>
            </a:pPr>
            <a:r>
              <a:rPr lang="en"/>
              <a:t>With $1000 left, Talk about s/c bus materials main uncertainty incase we need extra parts. As well as we still need some money for printing and stuff for end of semester.</a:t>
            </a:r>
            <a:endParaRPr/>
          </a:p>
        </p:txBody>
      </p:sp>
    </p:spTree>
    <p:extLst>
      <p:ext uri="{BB962C8B-B14F-4D97-AF65-F5344CB8AC3E}">
        <p14:creationId xmlns:p14="http://schemas.microsoft.com/office/powerpoint/2010/main" val="3136166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4e77b8ef48_1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4e77b8ef48_1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p:txBody>
      </p:sp>
    </p:spTree>
    <p:extLst>
      <p:ext uri="{BB962C8B-B14F-4D97-AF65-F5344CB8AC3E}">
        <p14:creationId xmlns:p14="http://schemas.microsoft.com/office/powerpoint/2010/main" val="17407524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4317e4323f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4317e4323f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p:txBody>
      </p:sp>
    </p:spTree>
    <p:extLst>
      <p:ext uri="{BB962C8B-B14F-4D97-AF65-F5344CB8AC3E}">
        <p14:creationId xmlns:p14="http://schemas.microsoft.com/office/powerpoint/2010/main" val="1594642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4317e4323f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4317e4323f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p:txBody>
      </p:sp>
    </p:spTree>
    <p:extLst>
      <p:ext uri="{BB962C8B-B14F-4D97-AF65-F5344CB8AC3E}">
        <p14:creationId xmlns:p14="http://schemas.microsoft.com/office/powerpoint/2010/main" val="299674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73977a6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473977a6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a:p>
            <a:pPr marL="0" lvl="0" indent="0" algn="l" rtl="0">
              <a:spcBef>
                <a:spcPts val="0"/>
              </a:spcBef>
              <a:spcAft>
                <a:spcPts val="0"/>
              </a:spcAft>
              <a:buNone/>
            </a:pPr>
            <a:endParaRPr/>
          </a:p>
          <a:p>
            <a:pPr marL="0" lvl="0" indent="0" algn="l" rtl="0">
              <a:spcBef>
                <a:spcPts val="0"/>
              </a:spcBef>
              <a:spcAft>
                <a:spcPts val="0"/>
              </a:spcAft>
              <a:buNone/>
            </a:pPr>
            <a:r>
              <a:rPr lang="en"/>
              <a:t>We are not designing the ADCS system nor will we be implementing a physical boom for the magnetometer</a:t>
            </a:r>
            <a:endParaRPr/>
          </a:p>
          <a:p>
            <a:pPr marL="0" lvl="0" indent="0" algn="l" rtl="0">
              <a:spcBef>
                <a:spcPts val="0"/>
              </a:spcBef>
              <a:spcAft>
                <a:spcPts val="0"/>
              </a:spcAft>
              <a:buNone/>
            </a:pPr>
            <a:r>
              <a:rPr lang="en"/>
              <a:t>Overall Test Readiness Level of 4 is that the system is validated in a laboratory environment with performance predictions for the operating environment, but the system will not be tested in a relevant environment.</a:t>
            </a:r>
            <a:endParaRPr/>
          </a:p>
          <a:p>
            <a:pPr marL="0" lvl="0" indent="0" algn="l" rtl="0">
              <a:spcBef>
                <a:spcPts val="0"/>
              </a:spcBef>
              <a:spcAft>
                <a:spcPts val="0"/>
              </a:spcAft>
              <a:buNone/>
            </a:pPr>
            <a:endParaRPr/>
          </a:p>
          <a:p>
            <a:pPr marL="0" lvl="0" indent="0" algn="l" rtl="0">
              <a:spcBef>
                <a:spcPts val="0"/>
              </a:spcBef>
              <a:spcAft>
                <a:spcPts val="0"/>
              </a:spcAft>
              <a:buNone/>
            </a:pPr>
            <a:r>
              <a:rPr lang="en"/>
              <a:t>TRL of 4 (short version): Component and/or breadboard validation in laboratory environment.</a:t>
            </a:r>
            <a:endParaRPr/>
          </a:p>
          <a:p>
            <a:pPr marL="0" lvl="0" indent="0" algn="l" rtl="0">
              <a:spcBef>
                <a:spcPts val="0"/>
              </a:spcBef>
              <a:spcAft>
                <a:spcPts val="0"/>
              </a:spcAft>
              <a:buNone/>
            </a:pPr>
            <a:r>
              <a:rPr lang="en"/>
              <a:t>TRL of 4 (long version): HARDWARE - A low fidelity system/component breadboard is built and operated to demonstrate basic functionality and critical test environments, and associated performance predictions are defined relative to the final operating environment. SOFTWARE - Key, functionally critical, software components are integrated, and functionality validated, to establish interoperability and begin architecture development. Relevant environments defined and performance in this environment predicted.</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Be clear about the fact that this bus is not flight ready and is solely for the purpose of keeping the hardware together and visualizing the CubeSat as a whole </a:t>
            </a:r>
            <a:endParaRPr/>
          </a:p>
        </p:txBody>
      </p:sp>
    </p:spTree>
    <p:extLst>
      <p:ext uri="{BB962C8B-B14F-4D97-AF65-F5344CB8AC3E}">
        <p14:creationId xmlns:p14="http://schemas.microsoft.com/office/powerpoint/2010/main" val="469982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432fabbdbb_7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432fabbdbb_7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248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4317e4323f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4317e4323f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142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459e99fff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459e99fff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7927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4e010ac45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4e010ac45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a:p>
            <a:pPr marL="0" lvl="0" indent="0" algn="l" rtl="0">
              <a:spcBef>
                <a:spcPts val="0"/>
              </a:spcBef>
              <a:spcAft>
                <a:spcPts val="0"/>
              </a:spcAft>
              <a:buNone/>
            </a:pPr>
            <a:endParaRPr/>
          </a:p>
          <a:p>
            <a:pPr marL="0" lvl="0" indent="0" algn="l" rtl="0">
              <a:spcBef>
                <a:spcPts val="0"/>
              </a:spcBef>
              <a:spcAft>
                <a:spcPts val="0"/>
              </a:spcAft>
              <a:buNone/>
            </a:pPr>
            <a:r>
              <a:rPr lang="en"/>
              <a:t>The motivation behind the project is the aurora borealis which is a result of space weather and is the visible part of a geomagnetic storm. The aurora is caused by solar wind and high energized particles colliding with the Earth’s atmosphere and affects radio, GPS reception and can also cause power outages. The aurora is also a tourist attraction and is the number one reason people visit the National Oceanic and Atmospheric Website. Thus visible light imaging of these geomagnetic storms paired with corresponding magnetometer data would help to validate current space weather prediction models that help to assess the effects of these storms. The images would also help to drive auroral tourism as they would provide an almost real time update to the current intensity and location of auroras over the north pole.</a:t>
            </a:r>
            <a:endParaRPr/>
          </a:p>
        </p:txBody>
      </p:sp>
    </p:spTree>
    <p:extLst>
      <p:ext uri="{BB962C8B-B14F-4D97-AF65-F5344CB8AC3E}">
        <p14:creationId xmlns:p14="http://schemas.microsoft.com/office/powerpoint/2010/main" val="2501579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445580f509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445580f509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a:p>
            <a:pPr marL="0" lvl="0" indent="0" algn="l" rtl="0">
              <a:spcBef>
                <a:spcPts val="0"/>
              </a:spcBef>
              <a:spcAft>
                <a:spcPts val="0"/>
              </a:spcAft>
              <a:buNone/>
            </a:pPr>
            <a:endParaRPr/>
          </a:p>
          <a:p>
            <a:pPr marL="0" lvl="0" indent="0" algn="l" rtl="0">
              <a:spcBef>
                <a:spcPts val="0"/>
              </a:spcBef>
              <a:spcAft>
                <a:spcPts val="0"/>
              </a:spcAft>
              <a:buNone/>
            </a:pPr>
            <a:r>
              <a:rPr lang="en"/>
              <a:t>-part 1 of orbit in life simulation</a:t>
            </a:r>
            <a:endParaRPr/>
          </a:p>
          <a:p>
            <a:pPr marL="0" lvl="0" indent="0" algn="l" rtl="0">
              <a:spcBef>
                <a:spcPts val="0"/>
              </a:spcBef>
              <a:spcAft>
                <a:spcPts val="0"/>
              </a:spcAft>
              <a:buNone/>
            </a:pPr>
            <a:r>
              <a:rPr lang="en"/>
              <a:t>	- determining the Region of Interest start and stop time</a:t>
            </a:r>
            <a:endParaRPr/>
          </a:p>
          <a:p>
            <a:pPr marL="0" lvl="0" indent="0" algn="l" rtl="0">
              <a:spcBef>
                <a:spcPts val="0"/>
              </a:spcBef>
              <a:spcAft>
                <a:spcPts val="0"/>
              </a:spcAft>
              <a:buNone/>
            </a:pPr>
            <a:r>
              <a:rPr lang="en"/>
              <a:t>	- commanding the intruments on at the ROI start time</a:t>
            </a:r>
            <a:endParaRPr/>
          </a:p>
        </p:txBody>
      </p:sp>
    </p:spTree>
    <p:extLst>
      <p:ext uri="{BB962C8B-B14F-4D97-AF65-F5344CB8AC3E}">
        <p14:creationId xmlns:p14="http://schemas.microsoft.com/office/powerpoint/2010/main" val="41037651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445580f509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445580f509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Colin 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Part2</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-will involve two separate procedures where we will capture auroral images and measure the magenetic field during the ROI start and stop times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well as downlink this information to the simulated groundstation</a:t>
            </a:r>
            <a:endParaRPr>
              <a:solidFill>
                <a:schemeClr val="dk1"/>
              </a:solidFill>
            </a:endParaRPr>
          </a:p>
        </p:txBody>
      </p:sp>
    </p:spTree>
    <p:extLst>
      <p:ext uri="{BB962C8B-B14F-4D97-AF65-F5344CB8AC3E}">
        <p14:creationId xmlns:p14="http://schemas.microsoft.com/office/powerpoint/2010/main" val="671060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445580f509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445580f509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a:p>
            <a:pPr marL="0" lvl="0" indent="0" algn="l" rtl="0">
              <a:spcBef>
                <a:spcPts val="0"/>
              </a:spcBef>
              <a:spcAft>
                <a:spcPts val="0"/>
              </a:spcAft>
              <a:buNone/>
            </a:pPr>
            <a:endParaRPr/>
          </a:p>
          <a:p>
            <a:pPr marL="0" lvl="0" indent="0" algn="l" rtl="0">
              <a:spcBef>
                <a:spcPts val="0"/>
              </a:spcBef>
              <a:spcAft>
                <a:spcPts val="0"/>
              </a:spcAft>
              <a:buNone/>
            </a:pPr>
            <a:r>
              <a:rPr lang="en"/>
              <a:t>Part3</a:t>
            </a:r>
            <a:endParaRPr/>
          </a:p>
          <a:p>
            <a:pPr marL="0" lvl="0" indent="0" algn="l" rtl="0">
              <a:spcBef>
                <a:spcPts val="0"/>
              </a:spcBef>
              <a:spcAft>
                <a:spcPts val="0"/>
              </a:spcAft>
              <a:buNone/>
            </a:pPr>
            <a:r>
              <a:rPr lang="en"/>
              <a:t>-commanding instruments off using the simulated ground station</a:t>
            </a:r>
            <a:endParaRPr/>
          </a:p>
        </p:txBody>
      </p:sp>
    </p:spTree>
    <p:extLst>
      <p:ext uri="{BB962C8B-B14F-4D97-AF65-F5344CB8AC3E}">
        <p14:creationId xmlns:p14="http://schemas.microsoft.com/office/powerpoint/2010/main" val="10195374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4df7ad019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4df7ad019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br>
              <a:rPr lang="en"/>
            </a:br>
            <a:endParaRPr/>
          </a:p>
          <a:p>
            <a:pPr marL="0" lvl="0" indent="0" algn="l" rtl="0">
              <a:spcBef>
                <a:spcPts val="0"/>
              </a:spcBef>
              <a:spcAft>
                <a:spcPts val="0"/>
              </a:spcAft>
              <a:buNone/>
            </a:pPr>
            <a:r>
              <a:rPr lang="en"/>
              <a:t>Expanding on that, you can see here the overall software flow for the image processing software. The flight software passes the raw images to the processing software where it is first cropped and down sampled. This is passed to the identification algorithm which determines if the image contains an aurora or not. Next the image is passed on to be mapped to the Earth’s surface, and is finally compressed and passed back to the flight software to be either downlinked or stored. </a:t>
            </a:r>
            <a:endParaRPr/>
          </a:p>
        </p:txBody>
      </p:sp>
    </p:spTree>
    <p:extLst>
      <p:ext uri="{BB962C8B-B14F-4D97-AF65-F5344CB8AC3E}">
        <p14:creationId xmlns:p14="http://schemas.microsoft.com/office/powerpoint/2010/main" val="8457153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4e010ac451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4e010ac451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p:txBody>
      </p:sp>
    </p:spTree>
    <p:extLst>
      <p:ext uri="{BB962C8B-B14F-4D97-AF65-F5344CB8AC3E}">
        <p14:creationId xmlns:p14="http://schemas.microsoft.com/office/powerpoint/2010/main" val="12663337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4e010ac451_3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4e010ac451_3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p:txBody>
      </p:sp>
    </p:spTree>
    <p:extLst>
      <p:ext uri="{BB962C8B-B14F-4D97-AF65-F5344CB8AC3E}">
        <p14:creationId xmlns:p14="http://schemas.microsoft.com/office/powerpoint/2010/main" val="4136746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484152466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484152466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a:p>
            <a:pPr marL="0" lvl="0" indent="0" algn="l" rtl="0">
              <a:spcBef>
                <a:spcPts val="0"/>
              </a:spcBef>
              <a:spcAft>
                <a:spcPts val="0"/>
              </a:spcAft>
              <a:buNone/>
            </a:pPr>
            <a:endParaRPr/>
          </a:p>
          <a:p>
            <a:pPr marL="0" lvl="0" indent="0" algn="l" rtl="0">
              <a:spcBef>
                <a:spcPts val="0"/>
              </a:spcBef>
              <a:spcAft>
                <a:spcPts val="0"/>
              </a:spcAft>
              <a:buNone/>
            </a:pPr>
            <a:r>
              <a:rPr lang="en"/>
              <a:t>Here you can see the hepcats project. The project consists of the spacecraft bus, which will house onboard computer, image processing software, and imaging system. Attached you can see the magnetometer, which is attached to the payload, and the the simulated ground station which consists of a laptop computer which will be used to simulate a ground control station and receive telemetry from the bus. </a:t>
            </a:r>
            <a:endParaRPr/>
          </a:p>
        </p:txBody>
      </p:sp>
    </p:spTree>
    <p:extLst>
      <p:ext uri="{BB962C8B-B14F-4D97-AF65-F5344CB8AC3E}">
        <p14:creationId xmlns:p14="http://schemas.microsoft.com/office/powerpoint/2010/main" val="30248111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4e010ac451_3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4e010ac451_3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a:p>
            <a:pPr marL="0" lvl="0" indent="0" algn="l" rtl="0">
              <a:spcBef>
                <a:spcPts val="0"/>
              </a:spcBef>
              <a:spcAft>
                <a:spcPts val="0"/>
              </a:spcAft>
              <a:buNone/>
            </a:pPr>
            <a:r>
              <a:rPr lang="en"/>
              <a:t>XYZ values boxed</a:t>
            </a:r>
            <a:endParaRPr/>
          </a:p>
        </p:txBody>
      </p:sp>
    </p:spTree>
    <p:extLst>
      <p:ext uri="{BB962C8B-B14F-4D97-AF65-F5344CB8AC3E}">
        <p14:creationId xmlns:p14="http://schemas.microsoft.com/office/powerpoint/2010/main" val="24830975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4e010ac451_3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4e010ac451_3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Kian</a:t>
            </a:r>
            <a:endParaRPr/>
          </a:p>
        </p:txBody>
      </p:sp>
    </p:spTree>
    <p:extLst>
      <p:ext uri="{BB962C8B-B14F-4D97-AF65-F5344CB8AC3E}">
        <p14:creationId xmlns:p14="http://schemas.microsoft.com/office/powerpoint/2010/main" val="14631643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4e6f3219b6_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4e6f3219b6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849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4e6f3219b6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4e6f3219b6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059550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4e6f3219b6_3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4e6f3219b6_3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88796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4e6f3219b6_3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4e6f3219b6_3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760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4e010ac451_3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4e010ac451_3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26480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4e6f3219b6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4e6f3219b6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826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4e6f3219b6_3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4e6f3219b6_3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96828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4e6f3219b6_3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4e6f3219b6_3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38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4e1158247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4e1158247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Colin 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Part2</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-will involve two separate procedures where we will capture auroral images and measure the magenetic field during the ROI start and stop times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well as downlink this information to the simulated groundstation</a:t>
            </a:r>
            <a:endParaRPr>
              <a:solidFill>
                <a:schemeClr val="dk1"/>
              </a:solidFill>
            </a:endParaRPr>
          </a:p>
        </p:txBody>
      </p:sp>
    </p:spTree>
    <p:extLst>
      <p:ext uri="{BB962C8B-B14F-4D97-AF65-F5344CB8AC3E}">
        <p14:creationId xmlns:p14="http://schemas.microsoft.com/office/powerpoint/2010/main" val="18781234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4e6f3219b6_3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4e6f3219b6_3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26329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4e6f3219b6_3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4e6f3219b6_3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89512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4e6f3219b6_3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4e6f3219b6_3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p:txBody>
      </p:sp>
    </p:spTree>
    <p:extLst>
      <p:ext uri="{BB962C8B-B14F-4D97-AF65-F5344CB8AC3E}">
        <p14:creationId xmlns:p14="http://schemas.microsoft.com/office/powerpoint/2010/main" val="17998263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4e6f3219b6_3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4e6f3219b6_3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p:txBody>
      </p:sp>
    </p:spTree>
    <p:extLst>
      <p:ext uri="{BB962C8B-B14F-4D97-AF65-F5344CB8AC3E}">
        <p14:creationId xmlns:p14="http://schemas.microsoft.com/office/powerpoint/2010/main" val="37504415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4e6f3219b6_3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4e6f3219b6_3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p:txBody>
      </p:sp>
    </p:spTree>
    <p:extLst>
      <p:ext uri="{BB962C8B-B14F-4D97-AF65-F5344CB8AC3E}">
        <p14:creationId xmlns:p14="http://schemas.microsoft.com/office/powerpoint/2010/main" val="24558446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4e6f3219b6_3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4e6f3219b6_3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3546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4e6f3219b6_3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4e6f3219b6_3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4802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4e6f3219b6_3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4e6f3219b6_3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08026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4e6f3219b6_3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4e6f3219b6_3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1918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4e6f3219b6_3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4e6f3219b6_3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8804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e6f3219b6_2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e6f3219b6_2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p:txBody>
      </p:sp>
    </p:spTree>
    <p:extLst>
      <p:ext uri="{BB962C8B-B14F-4D97-AF65-F5344CB8AC3E}">
        <p14:creationId xmlns:p14="http://schemas.microsoft.com/office/powerpoint/2010/main" val="18436752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4e6f3219b6_3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4e6f3219b6_3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02796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4e6f3219b6_3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4e6f3219b6_3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2501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4e6f3219b6_3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4e6f3219b6_3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29073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4e6f3219b6_3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4e6f3219b6_3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616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4e6f3219b6_3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4e6f3219b6_3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57901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4e6f3219b6_3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4e6f3219b6_3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p:txBody>
      </p:sp>
    </p:spTree>
    <p:extLst>
      <p:ext uri="{BB962C8B-B14F-4D97-AF65-F5344CB8AC3E}">
        <p14:creationId xmlns:p14="http://schemas.microsoft.com/office/powerpoint/2010/main" val="18237096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4e6f3219b6_3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4e6f3219b6_3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0509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4e6f3219b6_3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4e6f3219b6_3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694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4e6f3219b6_3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4e6f3219b6_3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0419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4e6f3219b6_3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4e6f3219b6_3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169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e6f3219b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e6f3219b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S</a:t>
            </a:r>
            <a:endParaRPr/>
          </a:p>
        </p:txBody>
      </p:sp>
    </p:spTree>
    <p:extLst>
      <p:ext uri="{BB962C8B-B14F-4D97-AF65-F5344CB8AC3E}">
        <p14:creationId xmlns:p14="http://schemas.microsoft.com/office/powerpoint/2010/main" val="25604190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4e6f3219b6_3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4e6f3219b6_3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371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4e6f3219b6_3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4e6f3219b6_3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8465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4e6f3219b6_3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4e6f3219b6_3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15341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4e6f3219b6_3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4e6f3219b6_3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2499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4e6f3219b6_3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4e6f3219b6_3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57300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4e6f3219b6_3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4e6f3219b6_3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49242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4e6f3219b6_3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4e6f3219b6_3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94891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4e77b8ef48_2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4e77b8ef48_2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The future development for the completed tasks--receive, process, and real-time execution--consists of only testing. CLICK</a:t>
            </a:r>
            <a:endParaRPr/>
          </a:p>
        </p:txBody>
      </p:sp>
    </p:spTree>
    <p:extLst>
      <p:ext uri="{BB962C8B-B14F-4D97-AF65-F5344CB8AC3E}">
        <p14:creationId xmlns:p14="http://schemas.microsoft.com/office/powerpoint/2010/main" val="24536393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4e9a6df39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4e9a6df39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Nor the transmite telemetry packet, create file, and retrieve file are started. The tasks will be started and at the progress level of fake data by the start of hardware integration starting next week.</a:t>
            </a:r>
            <a:endParaRPr/>
          </a:p>
        </p:txBody>
      </p:sp>
    </p:spTree>
    <p:extLst>
      <p:ext uri="{BB962C8B-B14F-4D97-AF65-F5344CB8AC3E}">
        <p14:creationId xmlns:p14="http://schemas.microsoft.com/office/powerpoint/2010/main" val="15676349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4e9a6df39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4e9a6df39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5538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
        <p:cNvGrpSpPr/>
        <p:nvPr/>
      </p:nvGrpSpPr>
      <p:grpSpPr>
        <a:xfrm>
          <a:off x="0" y="0"/>
          <a:ext cx="0" cy="0"/>
          <a:chOff x="0" y="0"/>
          <a:chExt cx="0" cy="0"/>
        </a:xfrm>
      </p:grpSpPr>
      <p:sp>
        <p:nvSpPr>
          <p:cNvPr id="12" name="Google Shape;12;p2" title="Page Number Shape"/>
          <p:cNvSpPr/>
          <p:nvPr/>
        </p:nvSpPr>
        <p:spPr>
          <a:xfrm>
            <a:off x="8838008" y="891903"/>
            <a:ext cx="305992" cy="614365"/>
          </a:xfrm>
          <a:custGeom>
            <a:avLst/>
            <a:gdLst/>
            <a:ahLst/>
            <a:cxnLst/>
            <a:rect l="l" t="t" r="r" b="b"/>
            <a:pathLst>
              <a:path w="1799" h="3612" extrusionOk="0">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sp>
      <p:sp>
        <p:nvSpPr>
          <p:cNvPr id="13" name="Google Shape;13;p2"/>
          <p:cNvSpPr txBox="1">
            <a:spLocks noGrp="1"/>
          </p:cNvSpPr>
          <p:nvPr>
            <p:ph type="ctrTitle"/>
          </p:nvPr>
        </p:nvSpPr>
        <p:spPr>
          <a:xfrm>
            <a:off x="816685" y="857470"/>
            <a:ext cx="5275800" cy="3201600"/>
          </a:xfrm>
          <a:prstGeom prst="rect">
            <a:avLst/>
          </a:prstGeom>
          <a:noFill/>
          <a:ln>
            <a:noFill/>
          </a:ln>
        </p:spPr>
        <p:txBody>
          <a:bodyPr spcFirstLastPara="1" wrap="square" lIns="68575" tIns="34275" rIns="68575" bIns="34275" anchor="t" anchorCtr="0"/>
          <a:lstStyle>
            <a:lvl1pPr marR="0" lvl="0" algn="l" rtl="0">
              <a:lnSpc>
                <a:spcPct val="85000"/>
              </a:lnSpc>
              <a:spcBef>
                <a:spcPts val="0"/>
              </a:spcBef>
              <a:spcAft>
                <a:spcPts val="0"/>
              </a:spcAft>
              <a:buClr>
                <a:schemeClr val="lt2"/>
              </a:buClr>
              <a:buSzPts val="5800"/>
              <a:buNone/>
              <a:defRPr sz="5800" i="1" u="none" strike="noStrike" cap="none">
                <a:solidFill>
                  <a:schemeClr val="lt2"/>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4" name="Google Shape;14;p2"/>
          <p:cNvSpPr txBox="1">
            <a:spLocks noGrp="1"/>
          </p:cNvSpPr>
          <p:nvPr>
            <p:ph type="subTitle" idx="1"/>
          </p:nvPr>
        </p:nvSpPr>
        <p:spPr>
          <a:xfrm>
            <a:off x="816685" y="4153444"/>
            <a:ext cx="5275800" cy="529800"/>
          </a:xfrm>
          <a:prstGeom prst="rect">
            <a:avLst/>
          </a:prstGeom>
          <a:noFill/>
          <a:ln>
            <a:noFill/>
          </a:ln>
        </p:spPr>
        <p:txBody>
          <a:bodyPr spcFirstLastPara="1" wrap="square" lIns="68575" tIns="34275" rIns="68575" bIns="34275" anchor="t" anchorCtr="0"/>
          <a:lstStyle>
            <a:lvl1pPr marR="0" lvl="0" algn="l" rtl="0">
              <a:lnSpc>
                <a:spcPct val="114000"/>
              </a:lnSpc>
              <a:spcBef>
                <a:spcPts val="0"/>
              </a:spcBef>
              <a:spcAft>
                <a:spcPts val="0"/>
              </a:spcAft>
              <a:buClr>
                <a:schemeClr val="lt2"/>
              </a:buClr>
              <a:buSzPts val="1500"/>
              <a:buNone/>
              <a:defRPr sz="1500" i="1" u="none" strike="noStrike" cap="none">
                <a:solidFill>
                  <a:schemeClr val="lt2"/>
                </a:solidFill>
              </a:defRPr>
            </a:lvl1pPr>
            <a:lvl2pPr marR="0" lvl="1" algn="ctr" rtl="0">
              <a:lnSpc>
                <a:spcPct val="112000"/>
              </a:lnSpc>
              <a:spcBef>
                <a:spcPts val="700"/>
              </a:spcBef>
              <a:spcAft>
                <a:spcPts val="0"/>
              </a:spcAft>
              <a:buClr>
                <a:srgbClr val="FEFEFE"/>
              </a:buClr>
              <a:buSzPts val="1500"/>
              <a:buNone/>
              <a:defRPr sz="1500" i="0" u="none" strike="noStrike" cap="none">
                <a:solidFill>
                  <a:srgbClr val="FEFEFE"/>
                </a:solidFill>
              </a:defRPr>
            </a:lvl2pPr>
            <a:lvl3pPr marR="0" lvl="2" algn="ctr" rtl="0">
              <a:lnSpc>
                <a:spcPct val="112000"/>
              </a:lnSpc>
              <a:spcBef>
                <a:spcPts val="700"/>
              </a:spcBef>
              <a:spcAft>
                <a:spcPts val="0"/>
              </a:spcAft>
              <a:buClr>
                <a:srgbClr val="FEFEFE"/>
              </a:buClr>
              <a:buSzPts val="1400"/>
              <a:buNone/>
              <a:defRPr sz="1400" i="0" u="none" strike="noStrike" cap="none">
                <a:solidFill>
                  <a:srgbClr val="FEFEFE"/>
                </a:solidFill>
              </a:defRPr>
            </a:lvl3pPr>
            <a:lvl4pPr marR="0" lvl="3" algn="ctr" rtl="0">
              <a:lnSpc>
                <a:spcPct val="112000"/>
              </a:lnSpc>
              <a:spcBef>
                <a:spcPts val="700"/>
              </a:spcBef>
              <a:spcAft>
                <a:spcPts val="0"/>
              </a:spcAft>
              <a:buClr>
                <a:srgbClr val="FEFEFE"/>
              </a:buClr>
              <a:buSzPts val="1200"/>
              <a:buNone/>
              <a:defRPr sz="1200" i="0" u="none" strike="noStrike" cap="none">
                <a:solidFill>
                  <a:srgbClr val="FEFEFE"/>
                </a:solidFill>
              </a:defRPr>
            </a:lvl4pPr>
            <a:lvl5pPr marR="0" lvl="4" algn="ctr" rtl="0">
              <a:lnSpc>
                <a:spcPct val="112000"/>
              </a:lnSpc>
              <a:spcBef>
                <a:spcPts val="700"/>
              </a:spcBef>
              <a:spcAft>
                <a:spcPts val="0"/>
              </a:spcAft>
              <a:buClr>
                <a:srgbClr val="FEFEFE"/>
              </a:buClr>
              <a:buSzPts val="1200"/>
              <a:buNone/>
              <a:defRPr sz="1200" i="1" u="none" strike="noStrike" cap="none">
                <a:solidFill>
                  <a:srgbClr val="FEFEFE"/>
                </a:solidFill>
              </a:defRPr>
            </a:lvl5pPr>
            <a:lvl6pPr marR="0" lvl="5" algn="ctr" rtl="0">
              <a:lnSpc>
                <a:spcPct val="112000"/>
              </a:lnSpc>
              <a:spcBef>
                <a:spcPts val="1000"/>
              </a:spcBef>
              <a:spcAft>
                <a:spcPts val="0"/>
              </a:spcAft>
              <a:buClr>
                <a:srgbClr val="FEFEFE"/>
              </a:buClr>
              <a:buSzPts val="1200"/>
              <a:buNone/>
              <a:defRPr sz="1200" i="0" u="none" strike="noStrike" cap="none">
                <a:solidFill>
                  <a:srgbClr val="FEFEFE"/>
                </a:solidFill>
              </a:defRPr>
            </a:lvl6pPr>
            <a:lvl7pPr marR="0" lvl="6" algn="ctr" rtl="0">
              <a:lnSpc>
                <a:spcPct val="112000"/>
              </a:lnSpc>
              <a:spcBef>
                <a:spcPts val="1000"/>
              </a:spcBef>
              <a:spcAft>
                <a:spcPts val="0"/>
              </a:spcAft>
              <a:buClr>
                <a:srgbClr val="FEFEFE"/>
              </a:buClr>
              <a:buSzPts val="1200"/>
              <a:buNone/>
              <a:defRPr sz="1200" i="1" u="none" strike="noStrike" cap="none">
                <a:solidFill>
                  <a:srgbClr val="FEFEFE"/>
                </a:solidFill>
              </a:defRPr>
            </a:lvl7pPr>
            <a:lvl8pPr marR="0" lvl="7" algn="ctr" rtl="0">
              <a:lnSpc>
                <a:spcPct val="112000"/>
              </a:lnSpc>
              <a:spcBef>
                <a:spcPts val="1000"/>
              </a:spcBef>
              <a:spcAft>
                <a:spcPts val="0"/>
              </a:spcAft>
              <a:buClr>
                <a:srgbClr val="FEFEFE"/>
              </a:buClr>
              <a:buSzPts val="1200"/>
              <a:buNone/>
              <a:defRPr sz="1200" i="0" u="none" strike="noStrike" cap="none">
                <a:solidFill>
                  <a:srgbClr val="FEFEFE"/>
                </a:solidFill>
              </a:defRPr>
            </a:lvl8pPr>
            <a:lvl9pPr marR="0" lvl="8" algn="ctr" rtl="0">
              <a:lnSpc>
                <a:spcPct val="112000"/>
              </a:lnSpc>
              <a:spcBef>
                <a:spcPts val="1000"/>
              </a:spcBef>
              <a:spcAft>
                <a:spcPts val="0"/>
              </a:spcAft>
              <a:buClr>
                <a:srgbClr val="FEFEFE"/>
              </a:buClr>
              <a:buSzPts val="1200"/>
              <a:buNone/>
              <a:defRPr sz="1200" i="1" u="none" strike="noStrike" cap="none">
                <a:solidFill>
                  <a:srgbClr val="FEFEFE"/>
                </a:solidFill>
              </a:defRPr>
            </a:lvl9pPr>
          </a:lstStyle>
          <a:p>
            <a:endParaRPr/>
          </a:p>
        </p:txBody>
      </p:sp>
      <p:sp>
        <p:nvSpPr>
          <p:cNvPr id="15" name="Google Shape;15;p2"/>
          <p:cNvSpPr txBox="1">
            <a:spLocks noGrp="1"/>
          </p:cNvSpPr>
          <p:nvPr>
            <p:ph type="dt" idx="10"/>
          </p:nvPr>
        </p:nvSpPr>
        <p:spPr>
          <a:xfrm>
            <a:off x="816685" y="4735830"/>
            <a:ext cx="1197600" cy="2739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400"/>
              <a:buNone/>
              <a:defRPr sz="900" i="1" u="none" strike="noStrike" cap="none">
                <a:solidFill>
                  <a:schemeClr val="lt2"/>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16" name="Google Shape;16;p2"/>
          <p:cNvSpPr txBox="1">
            <a:spLocks noGrp="1"/>
          </p:cNvSpPr>
          <p:nvPr>
            <p:ph type="ftr" idx="11"/>
          </p:nvPr>
        </p:nvSpPr>
        <p:spPr>
          <a:xfrm>
            <a:off x="2250443" y="4735830"/>
            <a:ext cx="3842100" cy="2739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400"/>
              <a:buNone/>
              <a:defRPr sz="900" i="1" u="none" strike="noStrike" cap="none">
                <a:solidFill>
                  <a:schemeClr val="lt2"/>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cxnSp>
        <p:nvCxnSpPr>
          <p:cNvPr id="17" name="Google Shape;17;p2" title="Verticle Rule Line"/>
          <p:cNvCxnSpPr/>
          <p:nvPr/>
        </p:nvCxnSpPr>
        <p:spPr>
          <a:xfrm>
            <a:off x="580391" y="942975"/>
            <a:ext cx="0" cy="4200600"/>
          </a:xfrm>
          <a:prstGeom prst="straightConnector1">
            <a:avLst/>
          </a:prstGeom>
          <a:noFill/>
          <a:ln w="25400" cap="flat" cmpd="sng">
            <a:solidFill>
              <a:schemeClr val="lt2"/>
            </a:solidFill>
            <a:prstDash val="solid"/>
            <a:round/>
            <a:headEnd type="none" w="sm" len="sm"/>
            <a:tailEnd type="none" w="sm" len="sm"/>
          </a:ln>
        </p:spPr>
      </p:cxnSp>
      <p:sp>
        <p:nvSpPr>
          <p:cNvPr id="18" name="Google Shape;18;p2"/>
          <p:cNvSpPr txBox="1">
            <a:spLocks noGrp="1"/>
          </p:cNvSpPr>
          <p:nvPr>
            <p:ph type="sldNum" idx="12"/>
          </p:nvPr>
        </p:nvSpPr>
        <p:spPr>
          <a:xfrm>
            <a:off x="8838008" y="1062144"/>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9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5" name="Google Shape;75;p11"/>
          <p:cNvSpPr txBox="1">
            <a:spLocks noGrp="1"/>
          </p:cNvSpPr>
          <p:nvPr>
            <p:ph type="body" idx="1"/>
          </p:nvPr>
        </p:nvSpPr>
        <p:spPr>
          <a:xfrm rot="5400000">
            <a:off x="4135348" y="230910"/>
            <a:ext cx="4188000" cy="46863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76" name="Google Shape;76;p11"/>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8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77" name="Google Shape;77;p11"/>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78" name="Google Shape;78;p11"/>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2" title="Page Number Shape"/>
          <p:cNvSpPr/>
          <p:nvPr/>
        </p:nvSpPr>
        <p:spPr>
          <a:xfrm>
            <a:off x="8838008" y="4035435"/>
            <a:ext cx="305992" cy="614365"/>
          </a:xfrm>
          <a:custGeom>
            <a:avLst/>
            <a:gdLst/>
            <a:ahLst/>
            <a:cxnLst/>
            <a:rect l="l" t="t" r="r" b="b"/>
            <a:pathLst>
              <a:path w="1799" h="3612" extrusionOk="0">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a:noFill/>
          </a:ln>
        </p:spPr>
      </p:sp>
      <p:sp>
        <p:nvSpPr>
          <p:cNvPr id="81" name="Google Shape;81;p12"/>
          <p:cNvSpPr txBox="1">
            <a:spLocks noGrp="1"/>
          </p:cNvSpPr>
          <p:nvPr>
            <p:ph type="title"/>
          </p:nvPr>
        </p:nvSpPr>
        <p:spPr>
          <a:xfrm rot="5400000">
            <a:off x="5156276" y="1318898"/>
            <a:ext cx="3508500" cy="1835100"/>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rgbClr val="FEFEFE"/>
              </a:buClr>
              <a:buSzPts val="3600"/>
              <a:buNone/>
              <a:defRPr i="1" u="none" strike="noStrike" cap="none">
                <a:solidFill>
                  <a:srgbClr val="FEFEFE"/>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2" name="Google Shape;82;p12"/>
          <p:cNvSpPr txBox="1">
            <a:spLocks noGrp="1"/>
          </p:cNvSpPr>
          <p:nvPr>
            <p:ph type="body" idx="1"/>
          </p:nvPr>
        </p:nvSpPr>
        <p:spPr>
          <a:xfrm rot="5400000">
            <a:off x="1525859" y="-415101"/>
            <a:ext cx="3508500" cy="53031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83" name="Google Shape;83;p12"/>
          <p:cNvSpPr txBox="1">
            <a:spLocks noGrp="1"/>
          </p:cNvSpPr>
          <p:nvPr>
            <p:ph type="dt" idx="10"/>
          </p:nvPr>
        </p:nvSpPr>
        <p:spPr>
          <a:xfrm>
            <a:off x="4902140" y="4445348"/>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8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84" name="Google Shape;84;p12"/>
          <p:cNvSpPr txBox="1">
            <a:spLocks noGrp="1"/>
          </p:cNvSpPr>
          <p:nvPr>
            <p:ph type="ftr" idx="11"/>
          </p:nvPr>
        </p:nvSpPr>
        <p:spPr>
          <a:xfrm>
            <a:off x="4902140" y="4736962"/>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cxnSp>
        <p:nvCxnSpPr>
          <p:cNvPr id="85" name="Google Shape;85;p12" title="Horizontal Rule Line"/>
          <p:cNvCxnSpPr/>
          <p:nvPr/>
        </p:nvCxnSpPr>
        <p:spPr>
          <a:xfrm>
            <a:off x="0" y="4649798"/>
            <a:ext cx="7695000" cy="0"/>
          </a:xfrm>
          <a:prstGeom prst="straightConnector1">
            <a:avLst/>
          </a:prstGeom>
          <a:noFill/>
          <a:ln w="25400" cap="flat" cmpd="sng">
            <a:solidFill>
              <a:srgbClr val="FEFEFE"/>
            </a:solidFill>
            <a:prstDash val="solid"/>
            <a:round/>
            <a:headEnd type="none" w="sm" len="sm"/>
            <a:tailEnd type="none" w="sm" len="sm"/>
          </a:ln>
        </p:spPr>
      </p:cxnSp>
      <p:sp>
        <p:nvSpPr>
          <p:cNvPr id="86" name="Google Shape;86;p12"/>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48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9" name="Google Shape;89;p13"/>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800" b="0" i="1" u="none" strike="noStrike" cap="none">
                <a:solidFill>
                  <a:srgbClr val="FEFEFE"/>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400" b="0" i="0" u="none" strike="noStrike" cap="none">
                <a:solidFill>
                  <a:schemeClr val="lt1"/>
                </a:solidFill>
                <a:latin typeface="Corbel"/>
                <a:ea typeface="Corbel"/>
                <a:cs typeface="Corbel"/>
                <a:sym typeface="Corbel"/>
              </a:defRPr>
            </a:lvl9pPr>
          </a:lstStyle>
          <a:p>
            <a:endParaRPr/>
          </a:p>
        </p:txBody>
      </p:sp>
      <p:sp>
        <p:nvSpPr>
          <p:cNvPr id="90" name="Google Shape;90;p13"/>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b="1" i="1" u="none" strike="noStrike" cap="none">
                <a:solidFill>
                  <a:srgbClr val="FEFEFE"/>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400" b="0" i="0" u="none" strike="noStrike" cap="none">
                <a:solidFill>
                  <a:schemeClr val="lt1"/>
                </a:solidFill>
                <a:latin typeface="Corbel"/>
                <a:ea typeface="Corbel"/>
                <a:cs typeface="Corbel"/>
                <a:sym typeface="Corbel"/>
              </a:defRPr>
            </a:lvl9pPr>
          </a:lstStyle>
          <a:p>
            <a:endParaRPr/>
          </a:p>
        </p:txBody>
      </p:sp>
      <p:sp>
        <p:nvSpPr>
          <p:cNvPr id="91" name="Google Shape;91;p13"/>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lstStyle>
            <a:lvl1pPr lvl="0" algn="ctr" rtl="0">
              <a:spcBef>
                <a:spcPts val="0"/>
              </a:spcBef>
              <a:spcAft>
                <a:spcPts val="0"/>
              </a:spcAft>
              <a:buSzPts val="40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4" name="Google Shape;94;p14"/>
          <p:cNvSpPr txBox="1">
            <a:spLocks noGrp="1"/>
          </p:cNvSpPr>
          <p:nvPr>
            <p:ph type="sldNum" idx="12"/>
          </p:nvPr>
        </p:nvSpPr>
        <p:spPr>
          <a:xfrm>
            <a:off x="8733878" y="4510450"/>
            <a:ext cx="5142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cxnSp>
        <p:nvCxnSpPr>
          <p:cNvPr id="95" name="Google Shape;95;p14" title="Horizontal Rule Line"/>
          <p:cNvCxnSpPr/>
          <p:nvPr/>
        </p:nvCxnSpPr>
        <p:spPr>
          <a:xfrm rot="10800000" flipH="1">
            <a:off x="0" y="4654160"/>
            <a:ext cx="2214300" cy="300"/>
          </a:xfrm>
          <a:prstGeom prst="straightConnector1">
            <a:avLst/>
          </a:prstGeom>
          <a:noFill/>
          <a:ln w="25400" cap="flat" cmpd="sng">
            <a:solidFill>
              <a:srgbClr val="FEFEFE"/>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lstStyle>
            <a:lvl1pPr lvl="0" algn="l" rtl="0">
              <a:spcBef>
                <a:spcPts val="0"/>
              </a:spcBef>
              <a:spcAft>
                <a:spcPts val="0"/>
              </a:spcAft>
              <a:buSzPts val="36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 name="Google Shape;98;p1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lstStyle>
            <a:lvl1pPr marL="457200" lvl="0" indent="-323850" rtl="0">
              <a:spcBef>
                <a:spcPts val="7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1000"/>
              </a:spcBef>
              <a:spcAft>
                <a:spcPts val="0"/>
              </a:spcAft>
              <a:buSzPts val="1100"/>
              <a:buChar char="–"/>
              <a:defRPr/>
            </a:lvl6pPr>
            <a:lvl7pPr marL="3200400" lvl="6" indent="-298450" rtl="0">
              <a:spcBef>
                <a:spcPts val="1000"/>
              </a:spcBef>
              <a:spcAft>
                <a:spcPts val="0"/>
              </a:spcAft>
              <a:buSzPts val="1100"/>
              <a:buChar char="•"/>
              <a:defRPr/>
            </a:lvl7pPr>
            <a:lvl8pPr marL="3657600" lvl="7" indent="-298450" rtl="0">
              <a:spcBef>
                <a:spcPts val="1000"/>
              </a:spcBef>
              <a:spcAft>
                <a:spcPts val="0"/>
              </a:spcAft>
              <a:buSzPts val="1100"/>
              <a:buChar char="–"/>
              <a:defRPr/>
            </a:lvl8pPr>
            <a:lvl9pPr marL="4114800" lvl="8" indent="-298450" rtl="0">
              <a:spcBef>
                <a:spcPts val="1000"/>
              </a:spcBef>
              <a:spcAft>
                <a:spcPts val="0"/>
              </a:spcAft>
              <a:buSzPts val="1100"/>
              <a:buChar char="•"/>
              <a:defRPr/>
            </a:lvl9pPr>
          </a:lstStyle>
          <a:p>
            <a:endParaRPr/>
          </a:p>
        </p:txBody>
      </p:sp>
      <p:sp>
        <p:nvSpPr>
          <p:cNvPr id="99" name="Google Shape;99;p15"/>
          <p:cNvSpPr txBox="1">
            <a:spLocks noGrp="1"/>
          </p:cNvSpPr>
          <p:nvPr>
            <p:ph type="sldNum" idx="12"/>
          </p:nvPr>
        </p:nvSpPr>
        <p:spPr>
          <a:xfrm>
            <a:off x="8716375" y="4510450"/>
            <a:ext cx="5493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09"/>
        <p:cNvGrpSpPr/>
        <p:nvPr/>
      </p:nvGrpSpPr>
      <p:grpSpPr>
        <a:xfrm>
          <a:off x="0" y="0"/>
          <a:ext cx="0" cy="0"/>
          <a:chOff x="0" y="0"/>
          <a:chExt cx="0" cy="0"/>
        </a:xfrm>
      </p:grpSpPr>
      <p:sp>
        <p:nvSpPr>
          <p:cNvPr id="110" name="Google Shape;110;p17" title="Page Number Shape"/>
          <p:cNvSpPr/>
          <p:nvPr/>
        </p:nvSpPr>
        <p:spPr>
          <a:xfrm>
            <a:off x="8838008" y="891903"/>
            <a:ext cx="305992" cy="614365"/>
          </a:xfrm>
          <a:custGeom>
            <a:avLst/>
            <a:gdLst/>
            <a:ahLst/>
            <a:cxnLst/>
            <a:rect l="l" t="t" r="r" b="b"/>
            <a:pathLst>
              <a:path w="1799" h="3612" extrusionOk="0">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sp>
      <p:sp>
        <p:nvSpPr>
          <p:cNvPr id="111" name="Google Shape;111;p17"/>
          <p:cNvSpPr txBox="1">
            <a:spLocks noGrp="1"/>
          </p:cNvSpPr>
          <p:nvPr>
            <p:ph type="ctrTitle"/>
          </p:nvPr>
        </p:nvSpPr>
        <p:spPr>
          <a:xfrm>
            <a:off x="816685" y="857470"/>
            <a:ext cx="5275800" cy="3201600"/>
          </a:xfrm>
          <a:prstGeom prst="rect">
            <a:avLst/>
          </a:prstGeom>
          <a:noFill/>
          <a:ln>
            <a:noFill/>
          </a:ln>
        </p:spPr>
        <p:txBody>
          <a:bodyPr spcFirstLastPara="1" wrap="square" lIns="68575" tIns="34275" rIns="68575" bIns="34275" anchor="t" anchorCtr="0"/>
          <a:lstStyle>
            <a:lvl1pPr marR="0" lvl="0" algn="l" rtl="0">
              <a:lnSpc>
                <a:spcPct val="85000"/>
              </a:lnSpc>
              <a:spcBef>
                <a:spcPts val="0"/>
              </a:spcBef>
              <a:spcAft>
                <a:spcPts val="0"/>
              </a:spcAft>
              <a:buClr>
                <a:schemeClr val="lt2"/>
              </a:buClr>
              <a:buSzPts val="5800"/>
              <a:buNone/>
              <a:defRPr sz="5800" i="1" u="none" strike="noStrike" cap="none">
                <a:solidFill>
                  <a:schemeClr val="lt2"/>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2" name="Google Shape;112;p17"/>
          <p:cNvSpPr txBox="1">
            <a:spLocks noGrp="1"/>
          </p:cNvSpPr>
          <p:nvPr>
            <p:ph type="subTitle" idx="1"/>
          </p:nvPr>
        </p:nvSpPr>
        <p:spPr>
          <a:xfrm>
            <a:off x="816685" y="4153444"/>
            <a:ext cx="5275800" cy="529800"/>
          </a:xfrm>
          <a:prstGeom prst="rect">
            <a:avLst/>
          </a:prstGeom>
          <a:noFill/>
          <a:ln>
            <a:noFill/>
          </a:ln>
        </p:spPr>
        <p:txBody>
          <a:bodyPr spcFirstLastPara="1" wrap="square" lIns="68575" tIns="34275" rIns="68575" bIns="34275" anchor="t" anchorCtr="0"/>
          <a:lstStyle>
            <a:lvl1pPr marR="0" lvl="0" algn="l" rtl="0">
              <a:lnSpc>
                <a:spcPct val="114000"/>
              </a:lnSpc>
              <a:spcBef>
                <a:spcPts val="0"/>
              </a:spcBef>
              <a:spcAft>
                <a:spcPts val="0"/>
              </a:spcAft>
              <a:buClr>
                <a:schemeClr val="lt2"/>
              </a:buClr>
              <a:buSzPts val="1500"/>
              <a:buNone/>
              <a:defRPr sz="1500" i="1" u="none" strike="noStrike" cap="none">
                <a:solidFill>
                  <a:schemeClr val="lt2"/>
                </a:solidFill>
              </a:defRPr>
            </a:lvl1pPr>
            <a:lvl2pPr marR="0" lvl="1" algn="ctr" rtl="0">
              <a:lnSpc>
                <a:spcPct val="112000"/>
              </a:lnSpc>
              <a:spcBef>
                <a:spcPts val="700"/>
              </a:spcBef>
              <a:spcAft>
                <a:spcPts val="0"/>
              </a:spcAft>
              <a:buClr>
                <a:srgbClr val="FEFEFE"/>
              </a:buClr>
              <a:buSzPts val="1500"/>
              <a:buNone/>
              <a:defRPr sz="1500" i="0" u="none" strike="noStrike" cap="none">
                <a:solidFill>
                  <a:srgbClr val="FEFEFE"/>
                </a:solidFill>
              </a:defRPr>
            </a:lvl2pPr>
            <a:lvl3pPr marR="0" lvl="2" algn="ctr" rtl="0">
              <a:lnSpc>
                <a:spcPct val="112000"/>
              </a:lnSpc>
              <a:spcBef>
                <a:spcPts val="700"/>
              </a:spcBef>
              <a:spcAft>
                <a:spcPts val="0"/>
              </a:spcAft>
              <a:buClr>
                <a:srgbClr val="FEFEFE"/>
              </a:buClr>
              <a:buSzPts val="1400"/>
              <a:buNone/>
              <a:defRPr sz="1400" i="0" u="none" strike="noStrike" cap="none">
                <a:solidFill>
                  <a:srgbClr val="FEFEFE"/>
                </a:solidFill>
              </a:defRPr>
            </a:lvl3pPr>
            <a:lvl4pPr marR="0" lvl="3" algn="ctr" rtl="0">
              <a:lnSpc>
                <a:spcPct val="112000"/>
              </a:lnSpc>
              <a:spcBef>
                <a:spcPts val="700"/>
              </a:spcBef>
              <a:spcAft>
                <a:spcPts val="0"/>
              </a:spcAft>
              <a:buClr>
                <a:srgbClr val="FEFEFE"/>
              </a:buClr>
              <a:buSzPts val="1200"/>
              <a:buNone/>
              <a:defRPr sz="1200" i="0" u="none" strike="noStrike" cap="none">
                <a:solidFill>
                  <a:srgbClr val="FEFEFE"/>
                </a:solidFill>
              </a:defRPr>
            </a:lvl4pPr>
            <a:lvl5pPr marR="0" lvl="4" algn="ctr" rtl="0">
              <a:lnSpc>
                <a:spcPct val="112000"/>
              </a:lnSpc>
              <a:spcBef>
                <a:spcPts val="700"/>
              </a:spcBef>
              <a:spcAft>
                <a:spcPts val="0"/>
              </a:spcAft>
              <a:buClr>
                <a:srgbClr val="FEFEFE"/>
              </a:buClr>
              <a:buSzPts val="1200"/>
              <a:buNone/>
              <a:defRPr sz="1200" i="1" u="none" strike="noStrike" cap="none">
                <a:solidFill>
                  <a:srgbClr val="FEFEFE"/>
                </a:solidFill>
              </a:defRPr>
            </a:lvl5pPr>
            <a:lvl6pPr marR="0" lvl="5" algn="ctr" rtl="0">
              <a:lnSpc>
                <a:spcPct val="112000"/>
              </a:lnSpc>
              <a:spcBef>
                <a:spcPts val="1000"/>
              </a:spcBef>
              <a:spcAft>
                <a:spcPts val="0"/>
              </a:spcAft>
              <a:buClr>
                <a:srgbClr val="FEFEFE"/>
              </a:buClr>
              <a:buSzPts val="1200"/>
              <a:buNone/>
              <a:defRPr sz="1200" i="0" u="none" strike="noStrike" cap="none">
                <a:solidFill>
                  <a:srgbClr val="FEFEFE"/>
                </a:solidFill>
              </a:defRPr>
            </a:lvl6pPr>
            <a:lvl7pPr marR="0" lvl="6" algn="ctr" rtl="0">
              <a:lnSpc>
                <a:spcPct val="112000"/>
              </a:lnSpc>
              <a:spcBef>
                <a:spcPts val="1000"/>
              </a:spcBef>
              <a:spcAft>
                <a:spcPts val="0"/>
              </a:spcAft>
              <a:buClr>
                <a:srgbClr val="FEFEFE"/>
              </a:buClr>
              <a:buSzPts val="1200"/>
              <a:buNone/>
              <a:defRPr sz="1200" i="1" u="none" strike="noStrike" cap="none">
                <a:solidFill>
                  <a:srgbClr val="FEFEFE"/>
                </a:solidFill>
              </a:defRPr>
            </a:lvl7pPr>
            <a:lvl8pPr marR="0" lvl="7" algn="ctr" rtl="0">
              <a:lnSpc>
                <a:spcPct val="112000"/>
              </a:lnSpc>
              <a:spcBef>
                <a:spcPts val="1000"/>
              </a:spcBef>
              <a:spcAft>
                <a:spcPts val="0"/>
              </a:spcAft>
              <a:buClr>
                <a:srgbClr val="FEFEFE"/>
              </a:buClr>
              <a:buSzPts val="1200"/>
              <a:buNone/>
              <a:defRPr sz="1200" i="0" u="none" strike="noStrike" cap="none">
                <a:solidFill>
                  <a:srgbClr val="FEFEFE"/>
                </a:solidFill>
              </a:defRPr>
            </a:lvl8pPr>
            <a:lvl9pPr marR="0" lvl="8" algn="ctr" rtl="0">
              <a:lnSpc>
                <a:spcPct val="112000"/>
              </a:lnSpc>
              <a:spcBef>
                <a:spcPts val="1000"/>
              </a:spcBef>
              <a:spcAft>
                <a:spcPts val="0"/>
              </a:spcAft>
              <a:buClr>
                <a:srgbClr val="FEFEFE"/>
              </a:buClr>
              <a:buSzPts val="1200"/>
              <a:buNone/>
              <a:defRPr sz="1200" i="1" u="none" strike="noStrike" cap="none">
                <a:solidFill>
                  <a:srgbClr val="FEFEFE"/>
                </a:solidFill>
              </a:defRPr>
            </a:lvl9pPr>
          </a:lstStyle>
          <a:p>
            <a:endParaRPr/>
          </a:p>
        </p:txBody>
      </p:sp>
      <p:sp>
        <p:nvSpPr>
          <p:cNvPr id="113" name="Google Shape;113;p17"/>
          <p:cNvSpPr txBox="1">
            <a:spLocks noGrp="1"/>
          </p:cNvSpPr>
          <p:nvPr>
            <p:ph type="dt" idx="10"/>
          </p:nvPr>
        </p:nvSpPr>
        <p:spPr>
          <a:xfrm>
            <a:off x="816685" y="4735830"/>
            <a:ext cx="1197600" cy="2739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900" i="1" u="none" strike="noStrike" cap="none">
                <a:solidFill>
                  <a:schemeClr val="lt2"/>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14" name="Google Shape;114;p17"/>
          <p:cNvSpPr txBox="1">
            <a:spLocks noGrp="1"/>
          </p:cNvSpPr>
          <p:nvPr>
            <p:ph type="ftr" idx="11"/>
          </p:nvPr>
        </p:nvSpPr>
        <p:spPr>
          <a:xfrm>
            <a:off x="2250443" y="4735830"/>
            <a:ext cx="3842100" cy="2739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900" i="1" u="none" strike="noStrike" cap="none">
                <a:solidFill>
                  <a:schemeClr val="lt2"/>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cxnSp>
        <p:nvCxnSpPr>
          <p:cNvPr id="115" name="Google Shape;115;p17" title="Verticle Rule Line"/>
          <p:cNvCxnSpPr/>
          <p:nvPr/>
        </p:nvCxnSpPr>
        <p:spPr>
          <a:xfrm>
            <a:off x="580391" y="942975"/>
            <a:ext cx="0" cy="4200600"/>
          </a:xfrm>
          <a:prstGeom prst="straightConnector1">
            <a:avLst/>
          </a:prstGeom>
          <a:noFill/>
          <a:ln w="25400" cap="flat" cmpd="sng">
            <a:solidFill>
              <a:schemeClr val="lt2"/>
            </a:solidFill>
            <a:prstDash val="solid"/>
            <a:round/>
            <a:headEnd type="none" w="sm" len="sm"/>
            <a:tailEnd type="none" w="sm" len="sm"/>
          </a:ln>
        </p:spPr>
      </p:cxnSp>
      <p:sp>
        <p:nvSpPr>
          <p:cNvPr id="116" name="Google Shape;116;p17"/>
          <p:cNvSpPr txBox="1">
            <a:spLocks noGrp="1"/>
          </p:cNvSpPr>
          <p:nvPr>
            <p:ph type="sldNum" idx="12"/>
          </p:nvPr>
        </p:nvSpPr>
        <p:spPr>
          <a:xfrm>
            <a:off x="8838008" y="1062144"/>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9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9" name="Google Shape;119;p18"/>
          <p:cNvSpPr txBox="1">
            <a:spLocks noGrp="1"/>
          </p:cNvSpPr>
          <p:nvPr>
            <p:ph type="body" idx="1"/>
          </p:nvPr>
        </p:nvSpPr>
        <p:spPr>
          <a:xfrm>
            <a:off x="3886200" y="426800"/>
            <a:ext cx="4686300" cy="42414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120" name="Google Shape;120;p18"/>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8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21" name="Google Shape;121;p18"/>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22" name="Google Shape;122;p18"/>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23"/>
        <p:cNvGrpSpPr/>
        <p:nvPr/>
      </p:nvGrpSpPr>
      <p:grpSpPr>
        <a:xfrm>
          <a:off x="0" y="0"/>
          <a:ext cx="0" cy="0"/>
          <a:chOff x="0" y="0"/>
          <a:chExt cx="0" cy="0"/>
        </a:xfrm>
      </p:grpSpPr>
      <p:sp>
        <p:nvSpPr>
          <p:cNvPr id="124" name="Google Shape;124;p19" title="Page Number Shape"/>
          <p:cNvSpPr/>
          <p:nvPr/>
        </p:nvSpPr>
        <p:spPr>
          <a:xfrm>
            <a:off x="8838008" y="1045311"/>
            <a:ext cx="305992" cy="614365"/>
          </a:xfrm>
          <a:custGeom>
            <a:avLst/>
            <a:gdLst/>
            <a:ahLst/>
            <a:cxnLst/>
            <a:rect l="l" t="t" r="r" b="b"/>
            <a:pathLst>
              <a:path w="1799" h="3612" extrusionOk="0">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sp>
      <p:sp>
        <p:nvSpPr>
          <p:cNvPr id="125" name="Google Shape;125;p19"/>
          <p:cNvSpPr txBox="1">
            <a:spLocks noGrp="1"/>
          </p:cNvSpPr>
          <p:nvPr>
            <p:ph type="title"/>
          </p:nvPr>
        </p:nvSpPr>
        <p:spPr>
          <a:xfrm>
            <a:off x="1460755" y="1928792"/>
            <a:ext cx="6222600" cy="2464500"/>
          </a:xfrm>
          <a:prstGeom prst="rect">
            <a:avLst/>
          </a:prstGeom>
          <a:noFill/>
          <a:ln>
            <a:noFill/>
          </a:ln>
        </p:spPr>
        <p:txBody>
          <a:bodyPr spcFirstLastPara="1" wrap="square" lIns="68575" tIns="34275" rIns="68575" bIns="34275" anchor="t" anchorCtr="0"/>
          <a:lstStyle>
            <a:lvl1pPr marR="0" lvl="0" algn="r" rtl="0">
              <a:lnSpc>
                <a:spcPct val="85000"/>
              </a:lnSpc>
              <a:spcBef>
                <a:spcPts val="0"/>
              </a:spcBef>
              <a:spcAft>
                <a:spcPts val="0"/>
              </a:spcAft>
              <a:buClr>
                <a:srgbClr val="FEFEFE"/>
              </a:buClr>
              <a:buSzPts val="3600"/>
              <a:buNone/>
              <a:defRPr i="1" u="none" strike="noStrike" cap="none">
                <a:solidFill>
                  <a:srgbClr val="FEFEFE"/>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6" name="Google Shape;126;p19"/>
          <p:cNvSpPr txBox="1">
            <a:spLocks noGrp="1"/>
          </p:cNvSpPr>
          <p:nvPr>
            <p:ph type="body" idx="1"/>
          </p:nvPr>
        </p:nvSpPr>
        <p:spPr>
          <a:xfrm>
            <a:off x="1460755" y="1045311"/>
            <a:ext cx="6301200" cy="614400"/>
          </a:xfrm>
          <a:prstGeom prst="rect">
            <a:avLst/>
          </a:prstGeom>
          <a:noFill/>
          <a:ln>
            <a:noFill/>
          </a:ln>
        </p:spPr>
        <p:txBody>
          <a:bodyPr spcFirstLastPara="1" wrap="square" lIns="68575" tIns="34275" rIns="68575" bIns="34275" anchor="ctr" anchorCtr="0"/>
          <a:lstStyle>
            <a:lvl1pPr marL="457200" marR="0" lvl="0" indent="-228600" algn="r" rtl="0">
              <a:lnSpc>
                <a:spcPct val="113000"/>
              </a:lnSpc>
              <a:spcBef>
                <a:spcPts val="0"/>
              </a:spcBef>
              <a:spcAft>
                <a:spcPts val="0"/>
              </a:spcAft>
              <a:buClr>
                <a:srgbClr val="FEFEFE"/>
              </a:buClr>
              <a:buSzPts val="1500"/>
              <a:buNone/>
              <a:defRPr sz="1500" i="1" u="none" strike="noStrike" cap="none">
                <a:solidFill>
                  <a:srgbClr val="FEFEFE"/>
                </a:solidFill>
              </a:defRPr>
            </a:lvl1pPr>
            <a:lvl2pPr marL="914400" marR="0" lvl="1" indent="-228600" algn="l" rtl="0">
              <a:lnSpc>
                <a:spcPct val="112000"/>
              </a:lnSpc>
              <a:spcBef>
                <a:spcPts val="700"/>
              </a:spcBef>
              <a:spcAft>
                <a:spcPts val="0"/>
              </a:spcAft>
              <a:buClr>
                <a:schemeClr val="lt1"/>
              </a:buClr>
              <a:buSzPts val="1500"/>
              <a:buNone/>
              <a:defRPr sz="1500" i="0" u="none" strike="noStrike" cap="none">
                <a:solidFill>
                  <a:schemeClr val="lt1"/>
                </a:solidFill>
              </a:defRPr>
            </a:lvl2pPr>
            <a:lvl3pPr marL="1371600" marR="0" lvl="2" indent="-228600" algn="l" rtl="0">
              <a:lnSpc>
                <a:spcPct val="112000"/>
              </a:lnSpc>
              <a:spcBef>
                <a:spcPts val="700"/>
              </a:spcBef>
              <a:spcAft>
                <a:spcPts val="0"/>
              </a:spcAft>
              <a:buClr>
                <a:schemeClr val="lt1"/>
              </a:buClr>
              <a:buSzPts val="1400"/>
              <a:buNone/>
              <a:defRPr sz="1400" i="0" u="none" strike="noStrike" cap="none">
                <a:solidFill>
                  <a:schemeClr val="lt1"/>
                </a:solidFill>
              </a:defRPr>
            </a:lvl3pPr>
            <a:lvl4pPr marL="1828800" marR="0" lvl="3" indent="-228600" algn="l" rtl="0">
              <a:lnSpc>
                <a:spcPct val="112000"/>
              </a:lnSpc>
              <a:spcBef>
                <a:spcPts val="700"/>
              </a:spcBef>
              <a:spcAft>
                <a:spcPts val="0"/>
              </a:spcAft>
              <a:buClr>
                <a:schemeClr val="lt1"/>
              </a:buClr>
              <a:buSzPts val="1200"/>
              <a:buNone/>
              <a:defRPr sz="1200" i="0" u="none" strike="noStrike" cap="none">
                <a:solidFill>
                  <a:schemeClr val="lt1"/>
                </a:solidFill>
              </a:defRPr>
            </a:lvl4pPr>
            <a:lvl5pPr marL="2286000" marR="0" lvl="4" indent="-228600" algn="l" rtl="0">
              <a:lnSpc>
                <a:spcPct val="112000"/>
              </a:lnSpc>
              <a:spcBef>
                <a:spcPts val="700"/>
              </a:spcBef>
              <a:spcAft>
                <a:spcPts val="0"/>
              </a:spcAft>
              <a:buClr>
                <a:schemeClr val="lt1"/>
              </a:buClr>
              <a:buSzPts val="1200"/>
              <a:buNone/>
              <a:defRPr sz="1200" i="1" u="none" strike="noStrike" cap="none">
                <a:solidFill>
                  <a:schemeClr val="lt1"/>
                </a:solidFill>
              </a:defRPr>
            </a:lvl5pPr>
            <a:lvl6pPr marL="2743200" marR="0" lvl="5" indent="-228600" algn="l" rtl="0">
              <a:lnSpc>
                <a:spcPct val="112000"/>
              </a:lnSpc>
              <a:spcBef>
                <a:spcPts val="1000"/>
              </a:spcBef>
              <a:spcAft>
                <a:spcPts val="0"/>
              </a:spcAft>
              <a:buClr>
                <a:schemeClr val="lt1"/>
              </a:buClr>
              <a:buSzPts val="1200"/>
              <a:buNone/>
              <a:defRPr sz="1200" i="0" u="none" strike="noStrike" cap="none">
                <a:solidFill>
                  <a:schemeClr val="lt1"/>
                </a:solidFill>
              </a:defRPr>
            </a:lvl6pPr>
            <a:lvl7pPr marL="3200400" marR="0" lvl="6" indent="-228600" algn="l" rtl="0">
              <a:lnSpc>
                <a:spcPct val="112000"/>
              </a:lnSpc>
              <a:spcBef>
                <a:spcPts val="1000"/>
              </a:spcBef>
              <a:spcAft>
                <a:spcPts val="0"/>
              </a:spcAft>
              <a:buClr>
                <a:schemeClr val="lt1"/>
              </a:buClr>
              <a:buSzPts val="1200"/>
              <a:buNone/>
              <a:defRPr sz="1200" i="1" u="none" strike="noStrike" cap="none">
                <a:solidFill>
                  <a:schemeClr val="lt1"/>
                </a:solidFill>
              </a:defRPr>
            </a:lvl7pPr>
            <a:lvl8pPr marL="3657600" marR="0" lvl="7" indent="-228600" algn="l" rtl="0">
              <a:lnSpc>
                <a:spcPct val="112000"/>
              </a:lnSpc>
              <a:spcBef>
                <a:spcPts val="1000"/>
              </a:spcBef>
              <a:spcAft>
                <a:spcPts val="0"/>
              </a:spcAft>
              <a:buClr>
                <a:schemeClr val="lt1"/>
              </a:buClr>
              <a:buSzPts val="1200"/>
              <a:buNone/>
              <a:defRPr sz="1200" i="0" u="none" strike="noStrike" cap="none">
                <a:solidFill>
                  <a:schemeClr val="lt1"/>
                </a:solidFill>
              </a:defRPr>
            </a:lvl8pPr>
            <a:lvl9pPr marL="4114800" marR="0" lvl="8" indent="-228600" algn="l" rtl="0">
              <a:lnSpc>
                <a:spcPct val="112000"/>
              </a:lnSpc>
              <a:spcBef>
                <a:spcPts val="1000"/>
              </a:spcBef>
              <a:spcAft>
                <a:spcPts val="0"/>
              </a:spcAft>
              <a:buClr>
                <a:schemeClr val="lt1"/>
              </a:buClr>
              <a:buSzPts val="1200"/>
              <a:buNone/>
              <a:defRPr sz="1200" i="1" u="none" strike="noStrike" cap="none">
                <a:solidFill>
                  <a:schemeClr val="lt1"/>
                </a:solidFill>
              </a:defRPr>
            </a:lvl9pPr>
          </a:lstStyle>
          <a:p>
            <a:endParaRPr/>
          </a:p>
        </p:txBody>
      </p:sp>
      <p:sp>
        <p:nvSpPr>
          <p:cNvPr id="127" name="Google Shape;127;p19"/>
          <p:cNvSpPr txBox="1">
            <a:spLocks noGrp="1"/>
          </p:cNvSpPr>
          <p:nvPr>
            <p:ph type="dt" idx="10"/>
          </p:nvPr>
        </p:nvSpPr>
        <p:spPr>
          <a:xfrm>
            <a:off x="6557216" y="4735829"/>
            <a:ext cx="11976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28" name="Google Shape;128;p19"/>
          <p:cNvSpPr txBox="1">
            <a:spLocks noGrp="1"/>
          </p:cNvSpPr>
          <p:nvPr>
            <p:ph type="ftr" idx="11"/>
          </p:nvPr>
        </p:nvSpPr>
        <p:spPr>
          <a:xfrm>
            <a:off x="1460755" y="4735830"/>
            <a:ext cx="48603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cxnSp>
        <p:nvCxnSpPr>
          <p:cNvPr id="129" name="Google Shape;129;p19" title="Horizontal Rule Line"/>
          <p:cNvCxnSpPr/>
          <p:nvPr/>
        </p:nvCxnSpPr>
        <p:spPr>
          <a:xfrm rot="10800000">
            <a:off x="-54" y="4633625"/>
            <a:ext cx="7683300" cy="0"/>
          </a:xfrm>
          <a:prstGeom prst="straightConnector1">
            <a:avLst/>
          </a:prstGeom>
          <a:noFill/>
          <a:ln w="25400" cap="flat" cmpd="sng">
            <a:solidFill>
              <a:srgbClr val="FEFEFE"/>
            </a:solidFill>
            <a:prstDash val="solid"/>
            <a:round/>
            <a:headEnd type="none" w="sm" len="sm"/>
            <a:tailEnd type="none" w="sm" len="sm"/>
          </a:ln>
        </p:spPr>
      </p:cxnSp>
      <p:sp>
        <p:nvSpPr>
          <p:cNvPr id="130" name="Google Shape;130;p19"/>
          <p:cNvSpPr txBox="1">
            <a:spLocks noGrp="1"/>
          </p:cNvSpPr>
          <p:nvPr>
            <p:ph type="sldNum" idx="12"/>
          </p:nvPr>
        </p:nvSpPr>
        <p:spPr>
          <a:xfrm>
            <a:off x="8838008" y="12155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484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3" name="Google Shape;133;p20"/>
          <p:cNvSpPr txBox="1">
            <a:spLocks noGrp="1"/>
          </p:cNvSpPr>
          <p:nvPr>
            <p:ph type="body" idx="1"/>
          </p:nvPr>
        </p:nvSpPr>
        <p:spPr>
          <a:xfrm>
            <a:off x="3886200" y="405471"/>
            <a:ext cx="4686300" cy="18666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134" name="Google Shape;134;p20"/>
          <p:cNvSpPr txBox="1">
            <a:spLocks noGrp="1"/>
          </p:cNvSpPr>
          <p:nvPr>
            <p:ph type="body" idx="2"/>
          </p:nvPr>
        </p:nvSpPr>
        <p:spPr>
          <a:xfrm>
            <a:off x="3886200" y="2784350"/>
            <a:ext cx="4686300" cy="18618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135" name="Google Shape;135;p20"/>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8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36" name="Google Shape;136;p20"/>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37" name="Google Shape;137;p20"/>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571500" y="418338"/>
            <a:ext cx="2873400" cy="37170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0" name="Google Shape;140;p21"/>
          <p:cNvSpPr txBox="1">
            <a:spLocks noGrp="1"/>
          </p:cNvSpPr>
          <p:nvPr>
            <p:ph type="body" idx="1"/>
          </p:nvPr>
        </p:nvSpPr>
        <p:spPr>
          <a:xfrm>
            <a:off x="3886200" y="418549"/>
            <a:ext cx="4683900" cy="685800"/>
          </a:xfrm>
          <a:prstGeom prst="rect">
            <a:avLst/>
          </a:prstGeom>
          <a:noFill/>
          <a:ln>
            <a:noFill/>
          </a:ln>
        </p:spPr>
        <p:txBody>
          <a:bodyPr spcFirstLastPara="1" wrap="square" lIns="68575" tIns="34275" rIns="68575" bIns="34275" anchor="b" anchorCtr="0"/>
          <a:lstStyle>
            <a:lvl1pPr marL="457200" marR="0" lvl="0" indent="-228600" algn="l" rtl="0">
              <a:lnSpc>
                <a:spcPct val="113000"/>
              </a:lnSpc>
              <a:spcBef>
                <a:spcPts val="0"/>
              </a:spcBef>
              <a:spcAft>
                <a:spcPts val="0"/>
              </a:spcAft>
              <a:buClr>
                <a:srgbClr val="FEFEFE"/>
              </a:buClr>
              <a:buSzPts val="1800"/>
              <a:buNone/>
              <a:defRPr sz="1800" i="1" u="none" strike="noStrike" cap="none">
                <a:solidFill>
                  <a:srgbClr val="FEFEFE"/>
                </a:solidFill>
              </a:defRPr>
            </a:lvl1pPr>
            <a:lvl2pPr marL="914400" marR="0" lvl="1" indent="-228600" algn="l" rtl="0">
              <a:lnSpc>
                <a:spcPct val="112000"/>
              </a:lnSpc>
              <a:spcBef>
                <a:spcPts val="700"/>
              </a:spcBef>
              <a:spcAft>
                <a:spcPts val="0"/>
              </a:spcAft>
              <a:buClr>
                <a:srgbClr val="FEFEFE"/>
              </a:buClr>
              <a:buSzPts val="1500"/>
              <a:buNone/>
              <a:defRPr sz="1500" i="0" u="none" strike="noStrike" cap="none">
                <a:solidFill>
                  <a:srgbClr val="FEFEFE"/>
                </a:solidFill>
              </a:defRPr>
            </a:lvl2pPr>
            <a:lvl3pPr marL="1371600" marR="0" lvl="2" indent="-228600" algn="l" rtl="0">
              <a:lnSpc>
                <a:spcPct val="112000"/>
              </a:lnSpc>
              <a:spcBef>
                <a:spcPts val="700"/>
              </a:spcBef>
              <a:spcAft>
                <a:spcPts val="0"/>
              </a:spcAft>
              <a:buClr>
                <a:srgbClr val="FEFEFE"/>
              </a:buClr>
              <a:buSzPts val="1400"/>
              <a:buNone/>
              <a:defRPr sz="1400" i="0" u="none" strike="noStrike" cap="none">
                <a:solidFill>
                  <a:srgbClr val="FEFEFE"/>
                </a:solidFill>
              </a:defRPr>
            </a:lvl3pPr>
            <a:lvl4pPr marL="1828800" marR="0" lvl="3" indent="-228600" algn="l" rtl="0">
              <a:lnSpc>
                <a:spcPct val="112000"/>
              </a:lnSpc>
              <a:spcBef>
                <a:spcPts val="700"/>
              </a:spcBef>
              <a:spcAft>
                <a:spcPts val="0"/>
              </a:spcAft>
              <a:buClr>
                <a:srgbClr val="FEFEFE"/>
              </a:buClr>
              <a:buSzPts val="1200"/>
              <a:buNone/>
              <a:defRPr sz="1200" i="0" u="none" strike="noStrike" cap="none">
                <a:solidFill>
                  <a:srgbClr val="FEFEFE"/>
                </a:solidFill>
              </a:defRPr>
            </a:lvl4pPr>
            <a:lvl5pPr marL="2286000" marR="0" lvl="4" indent="-228600" algn="l" rtl="0">
              <a:lnSpc>
                <a:spcPct val="112000"/>
              </a:lnSpc>
              <a:spcBef>
                <a:spcPts val="700"/>
              </a:spcBef>
              <a:spcAft>
                <a:spcPts val="0"/>
              </a:spcAft>
              <a:buClr>
                <a:srgbClr val="FEFEFE"/>
              </a:buClr>
              <a:buSzPts val="1200"/>
              <a:buNone/>
              <a:defRPr sz="1200" i="1" u="none" strike="noStrike" cap="none">
                <a:solidFill>
                  <a:srgbClr val="FEFEFE"/>
                </a:solidFill>
              </a:defRPr>
            </a:lvl5pPr>
            <a:lvl6pPr marL="2743200" marR="0" lvl="5" indent="-228600" algn="l" rtl="0">
              <a:lnSpc>
                <a:spcPct val="112000"/>
              </a:lnSpc>
              <a:spcBef>
                <a:spcPts val="1000"/>
              </a:spcBef>
              <a:spcAft>
                <a:spcPts val="0"/>
              </a:spcAft>
              <a:buClr>
                <a:srgbClr val="FEFEFE"/>
              </a:buClr>
              <a:buSzPts val="1200"/>
              <a:buNone/>
              <a:defRPr sz="1200" i="0" u="none" strike="noStrike" cap="none">
                <a:solidFill>
                  <a:srgbClr val="FEFEFE"/>
                </a:solidFill>
              </a:defRPr>
            </a:lvl6pPr>
            <a:lvl7pPr marL="3200400" marR="0" lvl="6" indent="-228600" algn="l" rtl="0">
              <a:lnSpc>
                <a:spcPct val="112000"/>
              </a:lnSpc>
              <a:spcBef>
                <a:spcPts val="1000"/>
              </a:spcBef>
              <a:spcAft>
                <a:spcPts val="0"/>
              </a:spcAft>
              <a:buClr>
                <a:srgbClr val="FEFEFE"/>
              </a:buClr>
              <a:buSzPts val="1200"/>
              <a:buNone/>
              <a:defRPr sz="1200" i="1" u="none" strike="noStrike" cap="none">
                <a:solidFill>
                  <a:srgbClr val="FEFEFE"/>
                </a:solidFill>
              </a:defRPr>
            </a:lvl7pPr>
            <a:lvl8pPr marL="3657600" marR="0" lvl="7" indent="-228600" algn="l" rtl="0">
              <a:lnSpc>
                <a:spcPct val="112000"/>
              </a:lnSpc>
              <a:spcBef>
                <a:spcPts val="1000"/>
              </a:spcBef>
              <a:spcAft>
                <a:spcPts val="0"/>
              </a:spcAft>
              <a:buClr>
                <a:srgbClr val="FEFEFE"/>
              </a:buClr>
              <a:buSzPts val="1200"/>
              <a:buNone/>
              <a:defRPr sz="1200" i="0" u="none" strike="noStrike" cap="none">
                <a:solidFill>
                  <a:srgbClr val="FEFEFE"/>
                </a:solidFill>
              </a:defRPr>
            </a:lvl8pPr>
            <a:lvl9pPr marL="4114800" marR="0" lvl="8" indent="-228600" algn="l" rtl="0">
              <a:lnSpc>
                <a:spcPct val="112000"/>
              </a:lnSpc>
              <a:spcBef>
                <a:spcPts val="1000"/>
              </a:spcBef>
              <a:spcAft>
                <a:spcPts val="0"/>
              </a:spcAft>
              <a:buClr>
                <a:srgbClr val="FEFEFE"/>
              </a:buClr>
              <a:buSzPts val="1200"/>
              <a:buNone/>
              <a:defRPr sz="1200" i="1" u="none" strike="noStrike" cap="none">
                <a:solidFill>
                  <a:srgbClr val="FEFEFE"/>
                </a:solidFill>
              </a:defRPr>
            </a:lvl9pPr>
          </a:lstStyle>
          <a:p>
            <a:endParaRPr/>
          </a:p>
        </p:txBody>
      </p:sp>
      <p:sp>
        <p:nvSpPr>
          <p:cNvPr id="141" name="Google Shape;141;p21"/>
          <p:cNvSpPr txBox="1">
            <a:spLocks noGrp="1"/>
          </p:cNvSpPr>
          <p:nvPr>
            <p:ph type="body" idx="2"/>
          </p:nvPr>
        </p:nvSpPr>
        <p:spPr>
          <a:xfrm>
            <a:off x="3886200" y="1145003"/>
            <a:ext cx="4683900" cy="13167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Font typeface="Arial"/>
              <a:buChar char="•"/>
              <a:defRPr sz="1500" b="0" i="0" u="none" strike="noStrike" cap="none">
                <a:solidFill>
                  <a:srgbClr val="FEFEFE"/>
                </a:solidFill>
                <a:latin typeface="Corbel"/>
                <a:ea typeface="Corbel"/>
                <a:cs typeface="Corbel"/>
                <a:sym typeface="Corbel"/>
              </a:defRPr>
            </a:lvl1pPr>
            <a:lvl2pPr marL="914400" marR="0" lvl="1" indent="-317500" algn="l" rtl="0">
              <a:lnSpc>
                <a:spcPct val="112000"/>
              </a:lnSpc>
              <a:spcBef>
                <a:spcPts val="700"/>
              </a:spcBef>
              <a:spcAft>
                <a:spcPts val="0"/>
              </a:spcAft>
              <a:buClr>
                <a:srgbClr val="FEFEFE"/>
              </a:buClr>
              <a:buSzPts val="1400"/>
              <a:buFont typeface="Corbel"/>
              <a:buChar char="–"/>
              <a:defRPr sz="1400" b="0" i="0" u="none" strike="noStrike" cap="none">
                <a:solidFill>
                  <a:srgbClr val="FEFEFE"/>
                </a:solidFill>
                <a:latin typeface="Corbel"/>
                <a:ea typeface="Corbel"/>
                <a:cs typeface="Corbel"/>
                <a:sym typeface="Corbel"/>
              </a:defRPr>
            </a:lvl2pPr>
            <a:lvl3pPr marL="1371600" marR="0" lvl="2" indent="-304800" algn="l" rtl="0">
              <a:lnSpc>
                <a:spcPct val="112000"/>
              </a:lnSpc>
              <a:spcBef>
                <a:spcPts val="700"/>
              </a:spcBef>
              <a:spcAft>
                <a:spcPts val="0"/>
              </a:spcAft>
              <a:buClr>
                <a:srgbClr val="FEFEFE"/>
              </a:buClr>
              <a:buSzPts val="1200"/>
              <a:buFont typeface="Arial"/>
              <a:buChar char="•"/>
              <a:defRPr sz="1200" b="0" i="0" u="none" strike="noStrike" cap="none">
                <a:solidFill>
                  <a:srgbClr val="FEFEFE"/>
                </a:solidFill>
                <a:latin typeface="Corbel"/>
                <a:ea typeface="Corbel"/>
                <a:cs typeface="Corbel"/>
                <a:sym typeface="Corbel"/>
              </a:defRPr>
            </a:lvl3pPr>
            <a:lvl4pPr marL="1828800" marR="0" lvl="3" indent="-298450" algn="l" rtl="0">
              <a:lnSpc>
                <a:spcPct val="112000"/>
              </a:lnSpc>
              <a:spcBef>
                <a:spcPts val="700"/>
              </a:spcBef>
              <a:spcAft>
                <a:spcPts val="0"/>
              </a:spcAft>
              <a:buClr>
                <a:srgbClr val="FEFEFE"/>
              </a:buClr>
              <a:buSzPts val="1100"/>
              <a:buFont typeface="Corbel"/>
              <a:buChar char="–"/>
              <a:defRPr sz="1100" b="0" i="0" u="none" strike="noStrike" cap="none">
                <a:solidFill>
                  <a:srgbClr val="FEFEFE"/>
                </a:solidFill>
                <a:latin typeface="Corbel"/>
                <a:ea typeface="Corbel"/>
                <a:cs typeface="Corbel"/>
                <a:sym typeface="Corbel"/>
              </a:defRPr>
            </a:lvl4pPr>
            <a:lvl5pPr marL="2286000" marR="0" lvl="4" indent="-298450" algn="l" rtl="0">
              <a:lnSpc>
                <a:spcPct val="112000"/>
              </a:lnSpc>
              <a:spcBef>
                <a:spcPts val="700"/>
              </a:spcBef>
              <a:spcAft>
                <a:spcPts val="0"/>
              </a:spcAft>
              <a:buClr>
                <a:srgbClr val="FEFEFE"/>
              </a:buClr>
              <a:buSzPts val="1100"/>
              <a:buFont typeface="Arial"/>
              <a:buChar char="•"/>
              <a:defRPr sz="1100" b="0" i="1" u="none" strike="noStrike" cap="none">
                <a:solidFill>
                  <a:srgbClr val="FEFEFE"/>
                </a:solidFill>
                <a:latin typeface="Corbel"/>
                <a:ea typeface="Corbel"/>
                <a:cs typeface="Corbel"/>
                <a:sym typeface="Corbel"/>
              </a:defRPr>
            </a:lvl5pPr>
            <a:lvl6pPr marL="2743200" marR="0" lvl="5" indent="-298450" algn="l" rtl="0">
              <a:lnSpc>
                <a:spcPct val="112000"/>
              </a:lnSpc>
              <a:spcBef>
                <a:spcPts val="1000"/>
              </a:spcBef>
              <a:spcAft>
                <a:spcPts val="0"/>
              </a:spcAft>
              <a:buClr>
                <a:srgbClr val="FEFEFE"/>
              </a:buClr>
              <a:buSzPts val="1100"/>
              <a:buFont typeface="Corbel"/>
              <a:buChar char="–"/>
              <a:defRPr sz="1100" b="0" i="0" u="none" strike="noStrike" cap="none">
                <a:solidFill>
                  <a:srgbClr val="FEFEFE"/>
                </a:solidFill>
                <a:latin typeface="Corbel"/>
                <a:ea typeface="Corbel"/>
                <a:cs typeface="Corbel"/>
                <a:sym typeface="Corbel"/>
              </a:defRPr>
            </a:lvl6pPr>
            <a:lvl7pPr marL="3200400" marR="0" lvl="6" indent="-298450" algn="l" rtl="0">
              <a:lnSpc>
                <a:spcPct val="112000"/>
              </a:lnSpc>
              <a:spcBef>
                <a:spcPts val="1000"/>
              </a:spcBef>
              <a:spcAft>
                <a:spcPts val="0"/>
              </a:spcAft>
              <a:buClr>
                <a:srgbClr val="FEFEFE"/>
              </a:buClr>
              <a:buSzPts val="1100"/>
              <a:buFont typeface="Arial"/>
              <a:buChar char="•"/>
              <a:defRPr sz="1100" b="0" i="1" u="none" strike="noStrike" cap="none">
                <a:solidFill>
                  <a:srgbClr val="FEFEFE"/>
                </a:solidFill>
                <a:latin typeface="Corbel"/>
                <a:ea typeface="Corbel"/>
                <a:cs typeface="Corbel"/>
                <a:sym typeface="Corbel"/>
              </a:defRPr>
            </a:lvl7pPr>
            <a:lvl8pPr marL="3657600" marR="0" lvl="7" indent="-298450" algn="l" rtl="0">
              <a:lnSpc>
                <a:spcPct val="112000"/>
              </a:lnSpc>
              <a:spcBef>
                <a:spcPts val="1000"/>
              </a:spcBef>
              <a:spcAft>
                <a:spcPts val="0"/>
              </a:spcAft>
              <a:buClr>
                <a:srgbClr val="FEFEFE"/>
              </a:buClr>
              <a:buSzPts val="1100"/>
              <a:buFont typeface="Corbel"/>
              <a:buChar char="–"/>
              <a:defRPr sz="1100" b="0" i="0" u="none" strike="noStrike" cap="none">
                <a:solidFill>
                  <a:srgbClr val="FEFEFE"/>
                </a:solidFill>
                <a:latin typeface="Corbel"/>
                <a:ea typeface="Corbel"/>
                <a:cs typeface="Corbel"/>
                <a:sym typeface="Corbel"/>
              </a:defRPr>
            </a:lvl8pPr>
            <a:lvl9pPr marL="4114800" marR="0" lvl="8" indent="-298450" algn="l" rtl="0">
              <a:lnSpc>
                <a:spcPct val="112000"/>
              </a:lnSpc>
              <a:spcBef>
                <a:spcPts val="1000"/>
              </a:spcBef>
              <a:spcAft>
                <a:spcPts val="0"/>
              </a:spcAft>
              <a:buClr>
                <a:srgbClr val="FEFEFE"/>
              </a:buClr>
              <a:buSzPts val="1100"/>
              <a:buFont typeface="Arial"/>
              <a:buChar char="•"/>
              <a:defRPr sz="1100" b="0" i="1" u="none" strike="noStrike" cap="none">
                <a:solidFill>
                  <a:srgbClr val="FEFEFE"/>
                </a:solidFill>
                <a:latin typeface="Corbel"/>
                <a:ea typeface="Corbel"/>
                <a:cs typeface="Corbel"/>
                <a:sym typeface="Corbel"/>
              </a:defRPr>
            </a:lvl9pPr>
          </a:lstStyle>
          <a:p>
            <a:endParaRPr/>
          </a:p>
        </p:txBody>
      </p:sp>
      <p:sp>
        <p:nvSpPr>
          <p:cNvPr id="142" name="Google Shape;142;p21"/>
          <p:cNvSpPr txBox="1">
            <a:spLocks noGrp="1"/>
          </p:cNvSpPr>
          <p:nvPr>
            <p:ph type="body" idx="3"/>
          </p:nvPr>
        </p:nvSpPr>
        <p:spPr>
          <a:xfrm>
            <a:off x="3886200" y="2775620"/>
            <a:ext cx="4686300" cy="685800"/>
          </a:xfrm>
          <a:prstGeom prst="rect">
            <a:avLst/>
          </a:prstGeom>
          <a:noFill/>
          <a:ln>
            <a:noFill/>
          </a:ln>
        </p:spPr>
        <p:txBody>
          <a:bodyPr spcFirstLastPara="1" wrap="square" lIns="68575" tIns="34275" rIns="68575" bIns="34275" anchor="b" anchorCtr="0"/>
          <a:lstStyle>
            <a:lvl1pPr marL="457200" marR="0" lvl="0" indent="-228600" algn="l" rtl="0">
              <a:lnSpc>
                <a:spcPct val="112000"/>
              </a:lnSpc>
              <a:spcBef>
                <a:spcPts val="700"/>
              </a:spcBef>
              <a:spcAft>
                <a:spcPts val="0"/>
              </a:spcAft>
              <a:buClr>
                <a:srgbClr val="FEFEFE"/>
              </a:buClr>
              <a:buSzPts val="1800"/>
              <a:buNone/>
              <a:defRPr sz="1800" i="1" u="none" strike="noStrike" cap="none">
                <a:solidFill>
                  <a:srgbClr val="FEFEFE"/>
                </a:solidFill>
              </a:defRPr>
            </a:lvl1pPr>
            <a:lvl2pPr marL="914400" marR="0" lvl="1" indent="-228600" algn="l" rtl="0">
              <a:lnSpc>
                <a:spcPct val="112000"/>
              </a:lnSpc>
              <a:spcBef>
                <a:spcPts val="700"/>
              </a:spcBef>
              <a:spcAft>
                <a:spcPts val="0"/>
              </a:spcAft>
              <a:buClr>
                <a:srgbClr val="FEFEFE"/>
              </a:buClr>
              <a:buSzPts val="1500"/>
              <a:buNone/>
              <a:defRPr sz="1500" i="0" u="none" strike="noStrike" cap="none">
                <a:solidFill>
                  <a:srgbClr val="FEFEFE"/>
                </a:solidFill>
              </a:defRPr>
            </a:lvl2pPr>
            <a:lvl3pPr marL="1371600" marR="0" lvl="2" indent="-228600" algn="l" rtl="0">
              <a:lnSpc>
                <a:spcPct val="112000"/>
              </a:lnSpc>
              <a:spcBef>
                <a:spcPts val="700"/>
              </a:spcBef>
              <a:spcAft>
                <a:spcPts val="0"/>
              </a:spcAft>
              <a:buClr>
                <a:srgbClr val="FEFEFE"/>
              </a:buClr>
              <a:buSzPts val="1400"/>
              <a:buNone/>
              <a:defRPr sz="1400" i="0" u="none" strike="noStrike" cap="none">
                <a:solidFill>
                  <a:srgbClr val="FEFEFE"/>
                </a:solidFill>
              </a:defRPr>
            </a:lvl3pPr>
            <a:lvl4pPr marL="1828800" marR="0" lvl="3" indent="-228600" algn="l" rtl="0">
              <a:lnSpc>
                <a:spcPct val="112000"/>
              </a:lnSpc>
              <a:spcBef>
                <a:spcPts val="700"/>
              </a:spcBef>
              <a:spcAft>
                <a:spcPts val="0"/>
              </a:spcAft>
              <a:buClr>
                <a:srgbClr val="FEFEFE"/>
              </a:buClr>
              <a:buSzPts val="1200"/>
              <a:buNone/>
              <a:defRPr sz="1200" i="0" u="none" strike="noStrike" cap="none">
                <a:solidFill>
                  <a:srgbClr val="FEFEFE"/>
                </a:solidFill>
              </a:defRPr>
            </a:lvl4pPr>
            <a:lvl5pPr marL="2286000" marR="0" lvl="4" indent="-228600" algn="l" rtl="0">
              <a:lnSpc>
                <a:spcPct val="112000"/>
              </a:lnSpc>
              <a:spcBef>
                <a:spcPts val="700"/>
              </a:spcBef>
              <a:spcAft>
                <a:spcPts val="0"/>
              </a:spcAft>
              <a:buClr>
                <a:srgbClr val="FEFEFE"/>
              </a:buClr>
              <a:buSzPts val="1200"/>
              <a:buNone/>
              <a:defRPr sz="1200" i="1" u="none" strike="noStrike" cap="none">
                <a:solidFill>
                  <a:srgbClr val="FEFEFE"/>
                </a:solidFill>
              </a:defRPr>
            </a:lvl5pPr>
            <a:lvl6pPr marL="2743200" marR="0" lvl="5" indent="-228600" algn="l" rtl="0">
              <a:lnSpc>
                <a:spcPct val="112000"/>
              </a:lnSpc>
              <a:spcBef>
                <a:spcPts val="1000"/>
              </a:spcBef>
              <a:spcAft>
                <a:spcPts val="0"/>
              </a:spcAft>
              <a:buClr>
                <a:srgbClr val="FEFEFE"/>
              </a:buClr>
              <a:buSzPts val="1200"/>
              <a:buNone/>
              <a:defRPr sz="1200" i="0" u="none" strike="noStrike" cap="none">
                <a:solidFill>
                  <a:srgbClr val="FEFEFE"/>
                </a:solidFill>
              </a:defRPr>
            </a:lvl6pPr>
            <a:lvl7pPr marL="3200400" marR="0" lvl="6" indent="-228600" algn="l" rtl="0">
              <a:lnSpc>
                <a:spcPct val="112000"/>
              </a:lnSpc>
              <a:spcBef>
                <a:spcPts val="1000"/>
              </a:spcBef>
              <a:spcAft>
                <a:spcPts val="0"/>
              </a:spcAft>
              <a:buClr>
                <a:srgbClr val="FEFEFE"/>
              </a:buClr>
              <a:buSzPts val="1200"/>
              <a:buNone/>
              <a:defRPr sz="1200" i="1" u="none" strike="noStrike" cap="none">
                <a:solidFill>
                  <a:srgbClr val="FEFEFE"/>
                </a:solidFill>
              </a:defRPr>
            </a:lvl7pPr>
            <a:lvl8pPr marL="3657600" marR="0" lvl="7" indent="-228600" algn="l" rtl="0">
              <a:lnSpc>
                <a:spcPct val="112000"/>
              </a:lnSpc>
              <a:spcBef>
                <a:spcPts val="1000"/>
              </a:spcBef>
              <a:spcAft>
                <a:spcPts val="0"/>
              </a:spcAft>
              <a:buClr>
                <a:srgbClr val="FEFEFE"/>
              </a:buClr>
              <a:buSzPts val="1200"/>
              <a:buNone/>
              <a:defRPr sz="1200" i="0" u="none" strike="noStrike" cap="none">
                <a:solidFill>
                  <a:srgbClr val="FEFEFE"/>
                </a:solidFill>
              </a:defRPr>
            </a:lvl8pPr>
            <a:lvl9pPr marL="4114800" marR="0" lvl="8" indent="-228600" algn="l" rtl="0">
              <a:lnSpc>
                <a:spcPct val="112000"/>
              </a:lnSpc>
              <a:spcBef>
                <a:spcPts val="1000"/>
              </a:spcBef>
              <a:spcAft>
                <a:spcPts val="0"/>
              </a:spcAft>
              <a:buClr>
                <a:srgbClr val="FEFEFE"/>
              </a:buClr>
              <a:buSzPts val="1200"/>
              <a:buNone/>
              <a:defRPr sz="1200" i="1" u="none" strike="noStrike" cap="none">
                <a:solidFill>
                  <a:srgbClr val="FEFEFE"/>
                </a:solidFill>
              </a:defRPr>
            </a:lvl9pPr>
          </a:lstStyle>
          <a:p>
            <a:endParaRPr/>
          </a:p>
        </p:txBody>
      </p:sp>
      <p:sp>
        <p:nvSpPr>
          <p:cNvPr id="143" name="Google Shape;143;p21"/>
          <p:cNvSpPr txBox="1">
            <a:spLocks noGrp="1"/>
          </p:cNvSpPr>
          <p:nvPr>
            <p:ph type="body" idx="4"/>
          </p:nvPr>
        </p:nvSpPr>
        <p:spPr>
          <a:xfrm>
            <a:off x="3886200" y="3502074"/>
            <a:ext cx="4683900" cy="13167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144" name="Google Shape;144;p21"/>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8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45" name="Google Shape;145;p21"/>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46" name="Google Shape;146;p21"/>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1" name="Google Shape;21;p3"/>
          <p:cNvSpPr txBox="1">
            <a:spLocks noGrp="1"/>
          </p:cNvSpPr>
          <p:nvPr>
            <p:ph type="body" idx="1"/>
          </p:nvPr>
        </p:nvSpPr>
        <p:spPr>
          <a:xfrm>
            <a:off x="3886200" y="426800"/>
            <a:ext cx="4686300" cy="42414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22" name="Google Shape;22;p3"/>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8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23" name="Google Shape;23;p3"/>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24" name="Google Shape;24;p3"/>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7"/>
        <p:cNvGrpSpPr/>
        <p:nvPr/>
      </p:nvGrpSpPr>
      <p:grpSpPr>
        <a:xfrm>
          <a:off x="0" y="0"/>
          <a:ext cx="0" cy="0"/>
          <a:chOff x="0" y="0"/>
          <a:chExt cx="0" cy="0"/>
        </a:xfrm>
      </p:grpSpPr>
      <p:sp>
        <p:nvSpPr>
          <p:cNvPr id="148" name="Google Shape;148;p22"/>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9" name="Google Shape;149;p22"/>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8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50" name="Google Shape;150;p22"/>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51" name="Google Shape;151;p22"/>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
        <p:cNvGrpSpPr/>
        <p:nvPr/>
      </p:nvGrpSpPr>
      <p:grpSpPr>
        <a:xfrm>
          <a:off x="0" y="0"/>
          <a:ext cx="0" cy="0"/>
          <a:chOff x="0" y="0"/>
          <a:chExt cx="0" cy="0"/>
        </a:xfrm>
      </p:grpSpPr>
      <p:sp>
        <p:nvSpPr>
          <p:cNvPr id="153" name="Google Shape;153;p23"/>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8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54" name="Google Shape;154;p23"/>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55" name="Google Shape;155;p23"/>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571500" y="416609"/>
            <a:ext cx="2879100" cy="1440900"/>
          </a:xfrm>
          <a:prstGeom prst="rect">
            <a:avLst/>
          </a:prstGeom>
          <a:noFill/>
          <a:ln>
            <a:noFill/>
          </a:ln>
        </p:spPr>
        <p:txBody>
          <a:bodyPr spcFirstLastPara="1" wrap="square" lIns="68575" tIns="34275" rIns="68575" bIns="34275" anchor="t" anchorCtr="0"/>
          <a:lstStyle>
            <a:lvl1pPr marR="0" lvl="0" algn="r" rtl="0">
              <a:lnSpc>
                <a:spcPct val="93000"/>
              </a:lnSpc>
              <a:spcBef>
                <a:spcPts val="0"/>
              </a:spcBef>
              <a:spcAft>
                <a:spcPts val="0"/>
              </a:spcAft>
              <a:buClr>
                <a:srgbClr val="FEFEFE"/>
              </a:buClr>
              <a:buSzPts val="3600"/>
              <a:buNone/>
              <a:defRPr i="1" u="none" strike="noStrike" cap="none">
                <a:solidFill>
                  <a:srgbClr val="FEFEFE"/>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8" name="Google Shape;158;p24"/>
          <p:cNvSpPr txBox="1">
            <a:spLocks noGrp="1"/>
          </p:cNvSpPr>
          <p:nvPr>
            <p:ph type="body" idx="1"/>
          </p:nvPr>
        </p:nvSpPr>
        <p:spPr>
          <a:xfrm>
            <a:off x="3886200" y="423110"/>
            <a:ext cx="4686300" cy="42171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159" name="Google Shape;159;p24"/>
          <p:cNvSpPr txBox="1">
            <a:spLocks noGrp="1"/>
          </p:cNvSpPr>
          <p:nvPr>
            <p:ph type="body" idx="2"/>
          </p:nvPr>
        </p:nvSpPr>
        <p:spPr>
          <a:xfrm>
            <a:off x="571500" y="1966134"/>
            <a:ext cx="2879100" cy="2429700"/>
          </a:xfrm>
          <a:prstGeom prst="rect">
            <a:avLst/>
          </a:prstGeom>
          <a:noFill/>
          <a:ln>
            <a:noFill/>
          </a:ln>
        </p:spPr>
        <p:txBody>
          <a:bodyPr spcFirstLastPara="1" wrap="square" lIns="68575" tIns="34275" rIns="68575" bIns="34275" anchor="t" anchorCtr="0"/>
          <a:lstStyle>
            <a:lvl1pPr marL="457200" marR="0" lvl="0" indent="-228600" algn="r" rtl="0">
              <a:lnSpc>
                <a:spcPct val="125000"/>
              </a:lnSpc>
              <a:spcBef>
                <a:spcPts val="700"/>
              </a:spcBef>
              <a:spcAft>
                <a:spcPts val="0"/>
              </a:spcAft>
              <a:buClr>
                <a:srgbClr val="FEFEFE"/>
              </a:buClr>
              <a:buSzPts val="1200"/>
              <a:buNone/>
              <a:defRPr sz="1200" i="0" u="none" strike="noStrike" cap="none">
                <a:solidFill>
                  <a:srgbClr val="FEFEFE"/>
                </a:solidFill>
              </a:defRPr>
            </a:lvl1pPr>
            <a:lvl2pPr marL="914400" marR="0" lvl="1" indent="-228600" algn="l" rtl="0">
              <a:lnSpc>
                <a:spcPct val="112000"/>
              </a:lnSpc>
              <a:spcBef>
                <a:spcPts val="700"/>
              </a:spcBef>
              <a:spcAft>
                <a:spcPts val="0"/>
              </a:spcAft>
              <a:buClr>
                <a:srgbClr val="FEFEFE"/>
              </a:buClr>
              <a:buSzPts val="1100"/>
              <a:buNone/>
              <a:defRPr sz="1100" i="0" u="none" strike="noStrike" cap="none">
                <a:solidFill>
                  <a:srgbClr val="FEFEFE"/>
                </a:solidFill>
              </a:defRPr>
            </a:lvl2pPr>
            <a:lvl3pPr marL="1371600" marR="0" lvl="2" indent="-228600" algn="l" rtl="0">
              <a:lnSpc>
                <a:spcPct val="112000"/>
              </a:lnSpc>
              <a:spcBef>
                <a:spcPts val="700"/>
              </a:spcBef>
              <a:spcAft>
                <a:spcPts val="0"/>
              </a:spcAft>
              <a:buClr>
                <a:srgbClr val="FEFEFE"/>
              </a:buClr>
              <a:buSzPts val="900"/>
              <a:buNone/>
              <a:defRPr sz="900" i="0" u="none" strike="noStrike" cap="none">
                <a:solidFill>
                  <a:srgbClr val="FEFEFE"/>
                </a:solidFill>
              </a:defRPr>
            </a:lvl3pPr>
            <a:lvl4pPr marL="1828800" marR="0" lvl="3" indent="-228600" algn="l" rtl="0">
              <a:lnSpc>
                <a:spcPct val="112000"/>
              </a:lnSpc>
              <a:spcBef>
                <a:spcPts val="700"/>
              </a:spcBef>
              <a:spcAft>
                <a:spcPts val="0"/>
              </a:spcAft>
              <a:buClr>
                <a:srgbClr val="FEFEFE"/>
              </a:buClr>
              <a:buSzPts val="800"/>
              <a:buNone/>
              <a:defRPr sz="800" i="0" u="none" strike="noStrike" cap="none">
                <a:solidFill>
                  <a:srgbClr val="FEFEFE"/>
                </a:solidFill>
              </a:defRPr>
            </a:lvl4pPr>
            <a:lvl5pPr marL="2286000" marR="0" lvl="4" indent="-228600" algn="l" rtl="0">
              <a:lnSpc>
                <a:spcPct val="112000"/>
              </a:lnSpc>
              <a:spcBef>
                <a:spcPts val="700"/>
              </a:spcBef>
              <a:spcAft>
                <a:spcPts val="0"/>
              </a:spcAft>
              <a:buClr>
                <a:srgbClr val="FEFEFE"/>
              </a:buClr>
              <a:buSzPts val="800"/>
              <a:buNone/>
              <a:defRPr sz="800" i="1" u="none" strike="noStrike" cap="none">
                <a:solidFill>
                  <a:srgbClr val="FEFEFE"/>
                </a:solidFill>
              </a:defRPr>
            </a:lvl5pPr>
            <a:lvl6pPr marL="2743200" marR="0" lvl="5" indent="-228600" algn="l" rtl="0">
              <a:lnSpc>
                <a:spcPct val="112000"/>
              </a:lnSpc>
              <a:spcBef>
                <a:spcPts val="1000"/>
              </a:spcBef>
              <a:spcAft>
                <a:spcPts val="0"/>
              </a:spcAft>
              <a:buClr>
                <a:srgbClr val="FEFEFE"/>
              </a:buClr>
              <a:buSzPts val="800"/>
              <a:buNone/>
              <a:defRPr sz="800" i="0" u="none" strike="noStrike" cap="none">
                <a:solidFill>
                  <a:srgbClr val="FEFEFE"/>
                </a:solidFill>
              </a:defRPr>
            </a:lvl6pPr>
            <a:lvl7pPr marL="3200400" marR="0" lvl="6" indent="-228600" algn="l" rtl="0">
              <a:lnSpc>
                <a:spcPct val="112000"/>
              </a:lnSpc>
              <a:spcBef>
                <a:spcPts val="1000"/>
              </a:spcBef>
              <a:spcAft>
                <a:spcPts val="0"/>
              </a:spcAft>
              <a:buClr>
                <a:srgbClr val="FEFEFE"/>
              </a:buClr>
              <a:buSzPts val="800"/>
              <a:buNone/>
              <a:defRPr sz="800" i="1" u="none" strike="noStrike" cap="none">
                <a:solidFill>
                  <a:srgbClr val="FEFEFE"/>
                </a:solidFill>
              </a:defRPr>
            </a:lvl7pPr>
            <a:lvl8pPr marL="3657600" marR="0" lvl="7" indent="-228600" algn="l" rtl="0">
              <a:lnSpc>
                <a:spcPct val="112000"/>
              </a:lnSpc>
              <a:spcBef>
                <a:spcPts val="1000"/>
              </a:spcBef>
              <a:spcAft>
                <a:spcPts val="0"/>
              </a:spcAft>
              <a:buClr>
                <a:srgbClr val="FEFEFE"/>
              </a:buClr>
              <a:buSzPts val="800"/>
              <a:buNone/>
              <a:defRPr sz="800" i="0" u="none" strike="noStrike" cap="none">
                <a:solidFill>
                  <a:srgbClr val="FEFEFE"/>
                </a:solidFill>
              </a:defRPr>
            </a:lvl8pPr>
            <a:lvl9pPr marL="4114800" marR="0" lvl="8" indent="-228600" algn="l" rtl="0">
              <a:lnSpc>
                <a:spcPct val="112000"/>
              </a:lnSpc>
              <a:spcBef>
                <a:spcPts val="1000"/>
              </a:spcBef>
              <a:spcAft>
                <a:spcPts val="0"/>
              </a:spcAft>
              <a:buClr>
                <a:srgbClr val="FEFEFE"/>
              </a:buClr>
              <a:buSzPts val="800"/>
              <a:buNone/>
              <a:defRPr sz="800" i="1" u="none" strike="noStrike" cap="none">
                <a:solidFill>
                  <a:srgbClr val="FEFEFE"/>
                </a:solidFill>
              </a:defRPr>
            </a:lvl9pPr>
          </a:lstStyle>
          <a:p>
            <a:endParaRPr/>
          </a:p>
        </p:txBody>
      </p:sp>
      <p:sp>
        <p:nvSpPr>
          <p:cNvPr id="160" name="Google Shape;160;p24"/>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8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61" name="Google Shape;161;p24"/>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62" name="Google Shape;162;p24"/>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569214" y="417946"/>
            <a:ext cx="2880300" cy="1439400"/>
          </a:xfrm>
          <a:prstGeom prst="rect">
            <a:avLst/>
          </a:prstGeom>
          <a:noFill/>
          <a:ln>
            <a:noFill/>
          </a:ln>
        </p:spPr>
        <p:txBody>
          <a:bodyPr spcFirstLastPara="1" wrap="square" lIns="68575" tIns="34275" rIns="68575" bIns="34275" anchor="t" anchorCtr="0"/>
          <a:lstStyle>
            <a:lvl1pPr marR="0" lvl="0" algn="r" rtl="0">
              <a:lnSpc>
                <a:spcPct val="93000"/>
              </a:lnSpc>
              <a:spcBef>
                <a:spcPts val="0"/>
              </a:spcBef>
              <a:spcAft>
                <a:spcPts val="0"/>
              </a:spcAft>
              <a:buClr>
                <a:srgbClr val="FEFEFE"/>
              </a:buClr>
              <a:buSzPts val="3600"/>
              <a:buNone/>
              <a:defRPr i="1" u="none" strike="noStrike" cap="none">
                <a:solidFill>
                  <a:srgbClr val="FEFEFE"/>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5" name="Google Shape;165;p25"/>
          <p:cNvSpPr>
            <a:spLocks noGrp="1"/>
          </p:cNvSpPr>
          <p:nvPr>
            <p:ph type="pic" idx="2"/>
          </p:nvPr>
        </p:nvSpPr>
        <p:spPr>
          <a:xfrm>
            <a:off x="3943350" y="0"/>
            <a:ext cx="4629000" cy="5143500"/>
          </a:xfrm>
          <a:prstGeom prst="rect">
            <a:avLst/>
          </a:prstGeom>
          <a:noFill/>
          <a:ln>
            <a:noFill/>
          </a:ln>
        </p:spPr>
        <p:txBody>
          <a:bodyPr spcFirstLastPara="1" wrap="square" lIns="68575" tIns="34275" rIns="68575" bIns="34275" anchor="t" anchorCtr="0"/>
          <a:lstStyle>
            <a:lvl1pPr marR="0" lvl="0" algn="l" rtl="0">
              <a:lnSpc>
                <a:spcPct val="112000"/>
              </a:lnSpc>
              <a:spcBef>
                <a:spcPts val="700"/>
              </a:spcBef>
              <a:spcAft>
                <a:spcPts val="0"/>
              </a:spcAft>
              <a:buClr>
                <a:srgbClr val="FEFEFE"/>
              </a:buClr>
              <a:buSzPts val="2400"/>
              <a:buFont typeface="EB Garamond Medium"/>
              <a:buNone/>
              <a:defRPr sz="2400" i="0" u="none" strike="noStrike" cap="none">
                <a:solidFill>
                  <a:srgbClr val="FEFEFE"/>
                </a:solidFill>
                <a:latin typeface="EB Garamond Medium"/>
                <a:ea typeface="EB Garamond Medium"/>
                <a:cs typeface="EB Garamond Medium"/>
                <a:sym typeface="EB Garamond Medium"/>
              </a:defRPr>
            </a:lvl1pPr>
            <a:lvl2pPr marR="0" lvl="1" algn="l" rtl="0">
              <a:lnSpc>
                <a:spcPct val="112000"/>
              </a:lnSpc>
              <a:spcBef>
                <a:spcPts val="700"/>
              </a:spcBef>
              <a:spcAft>
                <a:spcPts val="0"/>
              </a:spcAft>
              <a:buClr>
                <a:srgbClr val="FEFEFE"/>
              </a:buClr>
              <a:buSzPts val="2100"/>
              <a:buFont typeface="EB Garamond Medium"/>
              <a:buNone/>
              <a:defRPr sz="2100" i="0" u="none" strike="noStrike" cap="none">
                <a:solidFill>
                  <a:srgbClr val="FEFEFE"/>
                </a:solidFill>
                <a:latin typeface="EB Garamond Medium"/>
                <a:ea typeface="EB Garamond Medium"/>
                <a:cs typeface="EB Garamond Medium"/>
                <a:sym typeface="EB Garamond Medium"/>
              </a:defRPr>
            </a:lvl2pPr>
            <a:lvl3pPr marR="0" lvl="2" algn="l" rtl="0">
              <a:lnSpc>
                <a:spcPct val="112000"/>
              </a:lnSpc>
              <a:spcBef>
                <a:spcPts val="700"/>
              </a:spcBef>
              <a:spcAft>
                <a:spcPts val="0"/>
              </a:spcAft>
              <a:buClr>
                <a:srgbClr val="FEFEFE"/>
              </a:buClr>
              <a:buSzPts val="1800"/>
              <a:buFont typeface="EB Garamond Medium"/>
              <a:buNone/>
              <a:defRPr sz="1800" i="0" u="none" strike="noStrike" cap="none">
                <a:solidFill>
                  <a:srgbClr val="FEFEFE"/>
                </a:solidFill>
                <a:latin typeface="EB Garamond Medium"/>
                <a:ea typeface="EB Garamond Medium"/>
                <a:cs typeface="EB Garamond Medium"/>
                <a:sym typeface="EB Garamond Medium"/>
              </a:defRPr>
            </a:lvl3pPr>
            <a:lvl4pPr marR="0" lvl="3" algn="l" rtl="0">
              <a:lnSpc>
                <a:spcPct val="112000"/>
              </a:lnSpc>
              <a:spcBef>
                <a:spcPts val="700"/>
              </a:spcBef>
              <a:spcAft>
                <a:spcPts val="0"/>
              </a:spcAft>
              <a:buClr>
                <a:srgbClr val="FEFEFE"/>
              </a:buClr>
              <a:buSzPts val="1500"/>
              <a:buFont typeface="EB Garamond Medium"/>
              <a:buNone/>
              <a:defRPr sz="1500" i="0" u="none" strike="noStrike" cap="none">
                <a:solidFill>
                  <a:srgbClr val="FEFEFE"/>
                </a:solidFill>
                <a:latin typeface="EB Garamond Medium"/>
                <a:ea typeface="EB Garamond Medium"/>
                <a:cs typeface="EB Garamond Medium"/>
                <a:sym typeface="EB Garamond Medium"/>
              </a:defRPr>
            </a:lvl4pPr>
            <a:lvl5pPr marR="0" lvl="4" algn="l" rtl="0">
              <a:lnSpc>
                <a:spcPct val="112000"/>
              </a:lnSpc>
              <a:spcBef>
                <a:spcPts val="700"/>
              </a:spcBef>
              <a:spcAft>
                <a:spcPts val="0"/>
              </a:spcAft>
              <a:buClr>
                <a:srgbClr val="FEFEFE"/>
              </a:buClr>
              <a:buSzPts val="1500"/>
              <a:buFont typeface="EB Garamond Medium"/>
              <a:buNone/>
              <a:defRPr sz="1500" i="1" u="none" strike="noStrike" cap="none">
                <a:solidFill>
                  <a:srgbClr val="FEFEFE"/>
                </a:solidFill>
                <a:latin typeface="EB Garamond Medium"/>
                <a:ea typeface="EB Garamond Medium"/>
                <a:cs typeface="EB Garamond Medium"/>
                <a:sym typeface="EB Garamond Medium"/>
              </a:defRPr>
            </a:lvl5pPr>
            <a:lvl6pPr marR="0" lvl="5" algn="l" rtl="0">
              <a:lnSpc>
                <a:spcPct val="112000"/>
              </a:lnSpc>
              <a:spcBef>
                <a:spcPts val="1000"/>
              </a:spcBef>
              <a:spcAft>
                <a:spcPts val="0"/>
              </a:spcAft>
              <a:buClr>
                <a:srgbClr val="FEFEFE"/>
              </a:buClr>
              <a:buSzPts val="1500"/>
              <a:buFont typeface="EB Garamond Medium"/>
              <a:buNone/>
              <a:defRPr sz="1500" i="0" u="none" strike="noStrike" cap="none">
                <a:solidFill>
                  <a:srgbClr val="FEFEFE"/>
                </a:solidFill>
                <a:latin typeface="EB Garamond Medium"/>
                <a:ea typeface="EB Garamond Medium"/>
                <a:cs typeface="EB Garamond Medium"/>
                <a:sym typeface="EB Garamond Medium"/>
              </a:defRPr>
            </a:lvl6pPr>
            <a:lvl7pPr marR="0" lvl="6" algn="l" rtl="0">
              <a:lnSpc>
                <a:spcPct val="112000"/>
              </a:lnSpc>
              <a:spcBef>
                <a:spcPts val="1000"/>
              </a:spcBef>
              <a:spcAft>
                <a:spcPts val="0"/>
              </a:spcAft>
              <a:buClr>
                <a:srgbClr val="FEFEFE"/>
              </a:buClr>
              <a:buSzPts val="1500"/>
              <a:buFont typeface="EB Garamond Medium"/>
              <a:buNone/>
              <a:defRPr sz="1500" i="1" u="none" strike="noStrike" cap="none">
                <a:solidFill>
                  <a:srgbClr val="FEFEFE"/>
                </a:solidFill>
                <a:latin typeface="EB Garamond Medium"/>
                <a:ea typeface="EB Garamond Medium"/>
                <a:cs typeface="EB Garamond Medium"/>
                <a:sym typeface="EB Garamond Medium"/>
              </a:defRPr>
            </a:lvl7pPr>
            <a:lvl8pPr marR="0" lvl="7" algn="l" rtl="0">
              <a:lnSpc>
                <a:spcPct val="112000"/>
              </a:lnSpc>
              <a:spcBef>
                <a:spcPts val="1000"/>
              </a:spcBef>
              <a:spcAft>
                <a:spcPts val="0"/>
              </a:spcAft>
              <a:buClr>
                <a:srgbClr val="FEFEFE"/>
              </a:buClr>
              <a:buSzPts val="1500"/>
              <a:buFont typeface="EB Garamond Medium"/>
              <a:buNone/>
              <a:defRPr sz="1500" i="0" u="none" strike="noStrike" cap="none">
                <a:solidFill>
                  <a:srgbClr val="FEFEFE"/>
                </a:solidFill>
                <a:latin typeface="EB Garamond Medium"/>
                <a:ea typeface="EB Garamond Medium"/>
                <a:cs typeface="EB Garamond Medium"/>
                <a:sym typeface="EB Garamond Medium"/>
              </a:defRPr>
            </a:lvl8pPr>
            <a:lvl9pPr marR="0" lvl="8" algn="l" rtl="0">
              <a:lnSpc>
                <a:spcPct val="112000"/>
              </a:lnSpc>
              <a:spcBef>
                <a:spcPts val="1000"/>
              </a:spcBef>
              <a:spcAft>
                <a:spcPts val="0"/>
              </a:spcAft>
              <a:buClr>
                <a:srgbClr val="FEFEFE"/>
              </a:buClr>
              <a:buSzPts val="1500"/>
              <a:buFont typeface="EB Garamond Medium"/>
              <a:buNone/>
              <a:defRPr sz="1500" i="1" u="none" strike="noStrike" cap="none">
                <a:solidFill>
                  <a:srgbClr val="FEFEFE"/>
                </a:solidFill>
                <a:latin typeface="EB Garamond Medium"/>
                <a:ea typeface="EB Garamond Medium"/>
                <a:cs typeface="EB Garamond Medium"/>
                <a:sym typeface="EB Garamond Medium"/>
              </a:defRPr>
            </a:lvl9pPr>
          </a:lstStyle>
          <a:p>
            <a:endParaRPr/>
          </a:p>
        </p:txBody>
      </p:sp>
      <p:sp>
        <p:nvSpPr>
          <p:cNvPr id="166" name="Google Shape;166;p25"/>
          <p:cNvSpPr txBox="1">
            <a:spLocks noGrp="1"/>
          </p:cNvSpPr>
          <p:nvPr>
            <p:ph type="body" idx="1"/>
          </p:nvPr>
        </p:nvSpPr>
        <p:spPr>
          <a:xfrm>
            <a:off x="569214" y="1966134"/>
            <a:ext cx="2880300" cy="2427600"/>
          </a:xfrm>
          <a:prstGeom prst="rect">
            <a:avLst/>
          </a:prstGeom>
          <a:noFill/>
          <a:ln>
            <a:noFill/>
          </a:ln>
        </p:spPr>
        <p:txBody>
          <a:bodyPr spcFirstLastPara="1" wrap="square" lIns="68575" tIns="34275" rIns="68575" bIns="34275" anchor="t" anchorCtr="0"/>
          <a:lstStyle>
            <a:lvl1pPr marL="457200" marR="0" lvl="0" indent="-228600" algn="r" rtl="0">
              <a:lnSpc>
                <a:spcPct val="125000"/>
              </a:lnSpc>
              <a:spcBef>
                <a:spcPts val="700"/>
              </a:spcBef>
              <a:spcAft>
                <a:spcPts val="0"/>
              </a:spcAft>
              <a:buClr>
                <a:srgbClr val="FEFEFE"/>
              </a:buClr>
              <a:buSzPts val="1200"/>
              <a:buNone/>
              <a:defRPr sz="1200" i="0" u="none" strike="noStrike" cap="none">
                <a:solidFill>
                  <a:srgbClr val="FEFEFE"/>
                </a:solidFill>
              </a:defRPr>
            </a:lvl1pPr>
            <a:lvl2pPr marL="914400" marR="0" lvl="1" indent="-228600" algn="l" rtl="0">
              <a:lnSpc>
                <a:spcPct val="112000"/>
              </a:lnSpc>
              <a:spcBef>
                <a:spcPts val="700"/>
              </a:spcBef>
              <a:spcAft>
                <a:spcPts val="0"/>
              </a:spcAft>
              <a:buClr>
                <a:srgbClr val="FEFEFE"/>
              </a:buClr>
              <a:buSzPts val="1100"/>
              <a:buNone/>
              <a:defRPr sz="1100" i="0" u="none" strike="noStrike" cap="none">
                <a:solidFill>
                  <a:srgbClr val="FEFEFE"/>
                </a:solidFill>
              </a:defRPr>
            </a:lvl2pPr>
            <a:lvl3pPr marL="1371600" marR="0" lvl="2" indent="-228600" algn="l" rtl="0">
              <a:lnSpc>
                <a:spcPct val="112000"/>
              </a:lnSpc>
              <a:spcBef>
                <a:spcPts val="700"/>
              </a:spcBef>
              <a:spcAft>
                <a:spcPts val="0"/>
              </a:spcAft>
              <a:buClr>
                <a:srgbClr val="FEFEFE"/>
              </a:buClr>
              <a:buSzPts val="900"/>
              <a:buNone/>
              <a:defRPr sz="900" i="0" u="none" strike="noStrike" cap="none">
                <a:solidFill>
                  <a:srgbClr val="FEFEFE"/>
                </a:solidFill>
              </a:defRPr>
            </a:lvl3pPr>
            <a:lvl4pPr marL="1828800" marR="0" lvl="3" indent="-228600" algn="l" rtl="0">
              <a:lnSpc>
                <a:spcPct val="112000"/>
              </a:lnSpc>
              <a:spcBef>
                <a:spcPts val="700"/>
              </a:spcBef>
              <a:spcAft>
                <a:spcPts val="0"/>
              </a:spcAft>
              <a:buClr>
                <a:srgbClr val="FEFEFE"/>
              </a:buClr>
              <a:buSzPts val="800"/>
              <a:buNone/>
              <a:defRPr sz="800" i="0" u="none" strike="noStrike" cap="none">
                <a:solidFill>
                  <a:srgbClr val="FEFEFE"/>
                </a:solidFill>
              </a:defRPr>
            </a:lvl4pPr>
            <a:lvl5pPr marL="2286000" marR="0" lvl="4" indent="-228600" algn="l" rtl="0">
              <a:lnSpc>
                <a:spcPct val="112000"/>
              </a:lnSpc>
              <a:spcBef>
                <a:spcPts val="700"/>
              </a:spcBef>
              <a:spcAft>
                <a:spcPts val="0"/>
              </a:spcAft>
              <a:buClr>
                <a:srgbClr val="FEFEFE"/>
              </a:buClr>
              <a:buSzPts val="800"/>
              <a:buNone/>
              <a:defRPr sz="800" i="1" u="none" strike="noStrike" cap="none">
                <a:solidFill>
                  <a:srgbClr val="FEFEFE"/>
                </a:solidFill>
              </a:defRPr>
            </a:lvl5pPr>
            <a:lvl6pPr marL="2743200" marR="0" lvl="5" indent="-228600" algn="l" rtl="0">
              <a:lnSpc>
                <a:spcPct val="112000"/>
              </a:lnSpc>
              <a:spcBef>
                <a:spcPts val="1000"/>
              </a:spcBef>
              <a:spcAft>
                <a:spcPts val="0"/>
              </a:spcAft>
              <a:buClr>
                <a:srgbClr val="FEFEFE"/>
              </a:buClr>
              <a:buSzPts val="800"/>
              <a:buNone/>
              <a:defRPr sz="800" i="0" u="none" strike="noStrike" cap="none">
                <a:solidFill>
                  <a:srgbClr val="FEFEFE"/>
                </a:solidFill>
              </a:defRPr>
            </a:lvl6pPr>
            <a:lvl7pPr marL="3200400" marR="0" lvl="6" indent="-228600" algn="l" rtl="0">
              <a:lnSpc>
                <a:spcPct val="112000"/>
              </a:lnSpc>
              <a:spcBef>
                <a:spcPts val="1000"/>
              </a:spcBef>
              <a:spcAft>
                <a:spcPts val="0"/>
              </a:spcAft>
              <a:buClr>
                <a:srgbClr val="FEFEFE"/>
              </a:buClr>
              <a:buSzPts val="800"/>
              <a:buNone/>
              <a:defRPr sz="800" i="1" u="none" strike="noStrike" cap="none">
                <a:solidFill>
                  <a:srgbClr val="FEFEFE"/>
                </a:solidFill>
              </a:defRPr>
            </a:lvl7pPr>
            <a:lvl8pPr marL="3657600" marR="0" lvl="7" indent="-228600" algn="l" rtl="0">
              <a:lnSpc>
                <a:spcPct val="112000"/>
              </a:lnSpc>
              <a:spcBef>
                <a:spcPts val="1000"/>
              </a:spcBef>
              <a:spcAft>
                <a:spcPts val="0"/>
              </a:spcAft>
              <a:buClr>
                <a:srgbClr val="FEFEFE"/>
              </a:buClr>
              <a:buSzPts val="800"/>
              <a:buNone/>
              <a:defRPr sz="800" i="0" u="none" strike="noStrike" cap="none">
                <a:solidFill>
                  <a:srgbClr val="FEFEFE"/>
                </a:solidFill>
              </a:defRPr>
            </a:lvl8pPr>
            <a:lvl9pPr marL="4114800" marR="0" lvl="8" indent="-228600" algn="l" rtl="0">
              <a:lnSpc>
                <a:spcPct val="112000"/>
              </a:lnSpc>
              <a:spcBef>
                <a:spcPts val="1000"/>
              </a:spcBef>
              <a:spcAft>
                <a:spcPts val="0"/>
              </a:spcAft>
              <a:buClr>
                <a:srgbClr val="FEFEFE"/>
              </a:buClr>
              <a:buSzPts val="800"/>
              <a:buNone/>
              <a:defRPr sz="800" i="1" u="none" strike="noStrike" cap="none">
                <a:solidFill>
                  <a:srgbClr val="FEFEFE"/>
                </a:solidFill>
              </a:defRPr>
            </a:lvl9pPr>
          </a:lstStyle>
          <a:p>
            <a:endParaRPr/>
          </a:p>
        </p:txBody>
      </p:sp>
      <p:sp>
        <p:nvSpPr>
          <p:cNvPr id="167" name="Google Shape;167;p25"/>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8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68" name="Google Shape;168;p25"/>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69" name="Google Shape;169;p25"/>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72" name="Google Shape;172;p26"/>
          <p:cNvSpPr txBox="1">
            <a:spLocks noGrp="1"/>
          </p:cNvSpPr>
          <p:nvPr>
            <p:ph type="body" idx="1"/>
          </p:nvPr>
        </p:nvSpPr>
        <p:spPr>
          <a:xfrm rot="5400000">
            <a:off x="4135348" y="230910"/>
            <a:ext cx="4188000" cy="46863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173" name="Google Shape;173;p26"/>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8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74" name="Google Shape;174;p26"/>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75" name="Google Shape;175;p26"/>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76"/>
        <p:cNvGrpSpPr/>
        <p:nvPr/>
      </p:nvGrpSpPr>
      <p:grpSpPr>
        <a:xfrm>
          <a:off x="0" y="0"/>
          <a:ext cx="0" cy="0"/>
          <a:chOff x="0" y="0"/>
          <a:chExt cx="0" cy="0"/>
        </a:xfrm>
      </p:grpSpPr>
      <p:sp>
        <p:nvSpPr>
          <p:cNvPr id="177" name="Google Shape;177;p27" title="Page Number Shape"/>
          <p:cNvSpPr/>
          <p:nvPr/>
        </p:nvSpPr>
        <p:spPr>
          <a:xfrm>
            <a:off x="8838008" y="4035435"/>
            <a:ext cx="305992" cy="614365"/>
          </a:xfrm>
          <a:custGeom>
            <a:avLst/>
            <a:gdLst/>
            <a:ahLst/>
            <a:cxnLst/>
            <a:rect l="l" t="t" r="r" b="b"/>
            <a:pathLst>
              <a:path w="1799" h="3612" extrusionOk="0">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a:noFill/>
          </a:ln>
        </p:spPr>
      </p:sp>
      <p:sp>
        <p:nvSpPr>
          <p:cNvPr id="178" name="Google Shape;178;p27"/>
          <p:cNvSpPr txBox="1">
            <a:spLocks noGrp="1"/>
          </p:cNvSpPr>
          <p:nvPr>
            <p:ph type="title"/>
          </p:nvPr>
        </p:nvSpPr>
        <p:spPr>
          <a:xfrm rot="5400000">
            <a:off x="5156276" y="1318898"/>
            <a:ext cx="3508500" cy="1835100"/>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rgbClr val="FEFEFE"/>
              </a:buClr>
              <a:buSzPts val="3600"/>
              <a:buNone/>
              <a:defRPr i="1" u="none" strike="noStrike" cap="none">
                <a:solidFill>
                  <a:srgbClr val="FEFEFE"/>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79" name="Google Shape;179;p27"/>
          <p:cNvSpPr txBox="1">
            <a:spLocks noGrp="1"/>
          </p:cNvSpPr>
          <p:nvPr>
            <p:ph type="body" idx="1"/>
          </p:nvPr>
        </p:nvSpPr>
        <p:spPr>
          <a:xfrm rot="5400000">
            <a:off x="1525859" y="-415101"/>
            <a:ext cx="3508500" cy="53031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180" name="Google Shape;180;p27"/>
          <p:cNvSpPr txBox="1">
            <a:spLocks noGrp="1"/>
          </p:cNvSpPr>
          <p:nvPr>
            <p:ph type="dt" idx="10"/>
          </p:nvPr>
        </p:nvSpPr>
        <p:spPr>
          <a:xfrm>
            <a:off x="4902140" y="4445348"/>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8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sp>
        <p:nvSpPr>
          <p:cNvPr id="181" name="Google Shape;181;p27"/>
          <p:cNvSpPr txBox="1">
            <a:spLocks noGrp="1"/>
          </p:cNvSpPr>
          <p:nvPr>
            <p:ph type="ftr" idx="11"/>
          </p:nvPr>
        </p:nvSpPr>
        <p:spPr>
          <a:xfrm>
            <a:off x="4902140" y="4736962"/>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i="1" u="none" strike="noStrike" cap="none">
                <a:solidFill>
                  <a:srgbClr val="FEFEFE"/>
                </a:solidFill>
              </a:defRPr>
            </a:lvl1pPr>
            <a:lvl2pPr marR="0" lvl="1" algn="l" rtl="0">
              <a:spcBef>
                <a:spcPts val="0"/>
              </a:spcBef>
              <a:spcAft>
                <a:spcPts val="0"/>
              </a:spcAft>
              <a:buSzPts val="1100"/>
              <a:buNone/>
              <a:defRPr sz="1400" i="0" u="none" strike="noStrike" cap="none">
                <a:solidFill>
                  <a:schemeClr val="lt1"/>
                </a:solidFill>
              </a:defRPr>
            </a:lvl2pPr>
            <a:lvl3pPr marR="0" lvl="2" algn="l" rtl="0">
              <a:spcBef>
                <a:spcPts val="0"/>
              </a:spcBef>
              <a:spcAft>
                <a:spcPts val="0"/>
              </a:spcAft>
              <a:buSzPts val="1100"/>
              <a:buNone/>
              <a:defRPr sz="1400" i="0" u="none" strike="noStrike" cap="none">
                <a:solidFill>
                  <a:schemeClr val="lt1"/>
                </a:solidFill>
              </a:defRPr>
            </a:lvl3pPr>
            <a:lvl4pPr marR="0" lvl="3" algn="l" rtl="0">
              <a:spcBef>
                <a:spcPts val="0"/>
              </a:spcBef>
              <a:spcAft>
                <a:spcPts val="0"/>
              </a:spcAft>
              <a:buSzPts val="1100"/>
              <a:buNone/>
              <a:defRPr sz="1400" i="0" u="none" strike="noStrike" cap="none">
                <a:solidFill>
                  <a:schemeClr val="lt1"/>
                </a:solidFill>
              </a:defRPr>
            </a:lvl4pPr>
            <a:lvl5pPr marR="0" lvl="4" algn="l" rtl="0">
              <a:spcBef>
                <a:spcPts val="0"/>
              </a:spcBef>
              <a:spcAft>
                <a:spcPts val="0"/>
              </a:spcAft>
              <a:buSzPts val="1100"/>
              <a:buNone/>
              <a:defRPr sz="1400" i="0" u="none" strike="noStrike" cap="none">
                <a:solidFill>
                  <a:schemeClr val="lt1"/>
                </a:solidFill>
              </a:defRPr>
            </a:lvl5pPr>
            <a:lvl6pPr marR="0" lvl="5" algn="l" rtl="0">
              <a:spcBef>
                <a:spcPts val="0"/>
              </a:spcBef>
              <a:spcAft>
                <a:spcPts val="0"/>
              </a:spcAft>
              <a:buSzPts val="1100"/>
              <a:buNone/>
              <a:defRPr sz="1400" i="0" u="none" strike="noStrike" cap="none">
                <a:solidFill>
                  <a:schemeClr val="lt1"/>
                </a:solidFill>
              </a:defRPr>
            </a:lvl6pPr>
            <a:lvl7pPr marR="0" lvl="6" algn="l" rtl="0">
              <a:spcBef>
                <a:spcPts val="0"/>
              </a:spcBef>
              <a:spcAft>
                <a:spcPts val="0"/>
              </a:spcAft>
              <a:buSzPts val="1100"/>
              <a:buNone/>
              <a:defRPr sz="1400" i="0" u="none" strike="noStrike" cap="none">
                <a:solidFill>
                  <a:schemeClr val="lt1"/>
                </a:solidFill>
              </a:defRPr>
            </a:lvl7pPr>
            <a:lvl8pPr marR="0" lvl="7" algn="l" rtl="0">
              <a:spcBef>
                <a:spcPts val="0"/>
              </a:spcBef>
              <a:spcAft>
                <a:spcPts val="0"/>
              </a:spcAft>
              <a:buSzPts val="1100"/>
              <a:buNone/>
              <a:defRPr sz="1400" i="0" u="none" strike="noStrike" cap="none">
                <a:solidFill>
                  <a:schemeClr val="lt1"/>
                </a:solidFill>
              </a:defRPr>
            </a:lvl8pPr>
            <a:lvl9pPr marR="0" lvl="8" algn="l" rtl="0">
              <a:spcBef>
                <a:spcPts val="0"/>
              </a:spcBef>
              <a:spcAft>
                <a:spcPts val="0"/>
              </a:spcAft>
              <a:buSzPts val="1100"/>
              <a:buNone/>
              <a:defRPr sz="1400" i="0" u="none" strike="noStrike" cap="none">
                <a:solidFill>
                  <a:schemeClr val="lt1"/>
                </a:solidFill>
              </a:defRPr>
            </a:lvl9pPr>
          </a:lstStyle>
          <a:p>
            <a:endParaRPr/>
          </a:p>
        </p:txBody>
      </p:sp>
      <p:cxnSp>
        <p:nvCxnSpPr>
          <p:cNvPr id="182" name="Google Shape;182;p27" title="Horizontal Rule Line"/>
          <p:cNvCxnSpPr/>
          <p:nvPr/>
        </p:nvCxnSpPr>
        <p:spPr>
          <a:xfrm>
            <a:off x="0" y="4649798"/>
            <a:ext cx="7695000" cy="0"/>
          </a:xfrm>
          <a:prstGeom prst="straightConnector1">
            <a:avLst/>
          </a:prstGeom>
          <a:noFill/>
          <a:ln w="25400" cap="flat" cmpd="sng">
            <a:solidFill>
              <a:srgbClr val="FEFEFE"/>
            </a:solidFill>
            <a:prstDash val="solid"/>
            <a:round/>
            <a:headEnd type="none" w="sm" len="sm"/>
            <a:tailEnd type="none" w="sm" len="sm"/>
          </a:ln>
        </p:spPr>
      </p:cxnSp>
      <p:sp>
        <p:nvSpPr>
          <p:cNvPr id="183" name="Google Shape;183;p27"/>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484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86" name="Google Shape;186;p28"/>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800" b="0" i="1" u="none" strike="noStrike" cap="none">
                <a:solidFill>
                  <a:srgbClr val="FEFEFE"/>
                </a:solidFill>
                <a:latin typeface="Century Schoolbook"/>
                <a:ea typeface="Century Schoolbook"/>
                <a:cs typeface="Century Schoolbook"/>
                <a:sym typeface="Century Schoolbook"/>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187" name="Google Shape;187;p28"/>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None/>
              <a:defRPr sz="900" b="1" i="1" u="none" strike="noStrike" cap="none">
                <a:solidFill>
                  <a:srgbClr val="FEFEFE"/>
                </a:solidFill>
                <a:latin typeface="Century Schoolbook"/>
                <a:ea typeface="Century Schoolbook"/>
                <a:cs typeface="Century Schoolbook"/>
                <a:sym typeface="Century Schoolbook"/>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188" name="Google Shape;188;p28"/>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lstStyle>
            <a:lvl1pPr lvl="0" algn="ctr" rtl="0">
              <a:spcBef>
                <a:spcPts val="0"/>
              </a:spcBef>
              <a:spcAft>
                <a:spcPts val="0"/>
              </a:spcAft>
              <a:buSzPts val="40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1" name="Google Shape;191;p29"/>
          <p:cNvSpPr txBox="1">
            <a:spLocks noGrp="1"/>
          </p:cNvSpPr>
          <p:nvPr>
            <p:ph type="sldNum" idx="12"/>
          </p:nvPr>
        </p:nvSpPr>
        <p:spPr>
          <a:xfrm>
            <a:off x="8733878" y="4510450"/>
            <a:ext cx="5142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lstStyle>
            <a:lvl1pPr lvl="0" algn="l" rtl="0">
              <a:spcBef>
                <a:spcPts val="0"/>
              </a:spcBef>
              <a:spcAft>
                <a:spcPts val="0"/>
              </a:spcAft>
              <a:buSzPts val="36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4" name="Google Shape;194;p30"/>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lstStyle>
            <a:lvl1pPr marL="457200" lvl="0" indent="-323850" rtl="0">
              <a:spcBef>
                <a:spcPts val="7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1000"/>
              </a:spcBef>
              <a:spcAft>
                <a:spcPts val="0"/>
              </a:spcAft>
              <a:buSzPts val="1100"/>
              <a:buChar char="–"/>
              <a:defRPr/>
            </a:lvl6pPr>
            <a:lvl7pPr marL="3200400" lvl="6" indent="-298450" rtl="0">
              <a:spcBef>
                <a:spcPts val="1000"/>
              </a:spcBef>
              <a:spcAft>
                <a:spcPts val="0"/>
              </a:spcAft>
              <a:buSzPts val="1100"/>
              <a:buChar char="•"/>
              <a:defRPr/>
            </a:lvl7pPr>
            <a:lvl8pPr marL="3657600" lvl="7" indent="-298450" rtl="0">
              <a:spcBef>
                <a:spcPts val="1000"/>
              </a:spcBef>
              <a:spcAft>
                <a:spcPts val="0"/>
              </a:spcAft>
              <a:buSzPts val="1100"/>
              <a:buChar char="–"/>
              <a:defRPr/>
            </a:lvl8pPr>
            <a:lvl9pPr marL="4114800" lvl="8" indent="-298450" rtl="0">
              <a:spcBef>
                <a:spcPts val="1000"/>
              </a:spcBef>
              <a:spcAft>
                <a:spcPts val="0"/>
              </a:spcAft>
              <a:buSzPts val="1100"/>
              <a:buChar char="•"/>
              <a:defRPr/>
            </a:lvl9pPr>
          </a:lstStyle>
          <a:p>
            <a:endParaRPr/>
          </a:p>
        </p:txBody>
      </p:sp>
      <p:sp>
        <p:nvSpPr>
          <p:cNvPr id="195" name="Google Shape;195;p30"/>
          <p:cNvSpPr txBox="1">
            <a:spLocks noGrp="1"/>
          </p:cNvSpPr>
          <p:nvPr>
            <p:ph type="sldNum" idx="12"/>
          </p:nvPr>
        </p:nvSpPr>
        <p:spPr>
          <a:xfrm>
            <a:off x="8716375" y="4510450"/>
            <a:ext cx="5493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5"/>
        <p:cNvGrpSpPr/>
        <p:nvPr/>
      </p:nvGrpSpPr>
      <p:grpSpPr>
        <a:xfrm>
          <a:off x="0" y="0"/>
          <a:ext cx="0" cy="0"/>
          <a:chOff x="0" y="0"/>
          <a:chExt cx="0" cy="0"/>
        </a:xfrm>
      </p:grpSpPr>
      <p:sp>
        <p:nvSpPr>
          <p:cNvPr id="26" name="Google Shape;26;p4" title="Page Number Shape"/>
          <p:cNvSpPr/>
          <p:nvPr/>
        </p:nvSpPr>
        <p:spPr>
          <a:xfrm>
            <a:off x="8838008" y="1045311"/>
            <a:ext cx="305992" cy="614365"/>
          </a:xfrm>
          <a:custGeom>
            <a:avLst/>
            <a:gdLst/>
            <a:ahLst/>
            <a:cxnLst/>
            <a:rect l="l" t="t" r="r" b="b"/>
            <a:pathLst>
              <a:path w="1799" h="3612" extrusionOk="0">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sp>
      <p:sp>
        <p:nvSpPr>
          <p:cNvPr id="27" name="Google Shape;27;p4"/>
          <p:cNvSpPr txBox="1">
            <a:spLocks noGrp="1"/>
          </p:cNvSpPr>
          <p:nvPr>
            <p:ph type="title"/>
          </p:nvPr>
        </p:nvSpPr>
        <p:spPr>
          <a:xfrm>
            <a:off x="1460755" y="1928792"/>
            <a:ext cx="6222600" cy="2464500"/>
          </a:xfrm>
          <a:prstGeom prst="rect">
            <a:avLst/>
          </a:prstGeom>
          <a:noFill/>
          <a:ln>
            <a:noFill/>
          </a:ln>
        </p:spPr>
        <p:txBody>
          <a:bodyPr spcFirstLastPara="1" wrap="square" lIns="68575" tIns="34275" rIns="68575" bIns="34275" anchor="t" anchorCtr="0"/>
          <a:lstStyle>
            <a:lvl1pPr marR="0" lvl="0" algn="r" rtl="0">
              <a:lnSpc>
                <a:spcPct val="85000"/>
              </a:lnSpc>
              <a:spcBef>
                <a:spcPts val="0"/>
              </a:spcBef>
              <a:spcAft>
                <a:spcPts val="0"/>
              </a:spcAft>
              <a:buClr>
                <a:srgbClr val="FEFEFE"/>
              </a:buClr>
              <a:buSzPts val="3600"/>
              <a:buNone/>
              <a:defRPr i="1" u="none" strike="noStrike" cap="none">
                <a:solidFill>
                  <a:srgbClr val="FEFEFE"/>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8" name="Google Shape;28;p4"/>
          <p:cNvSpPr txBox="1">
            <a:spLocks noGrp="1"/>
          </p:cNvSpPr>
          <p:nvPr>
            <p:ph type="body" idx="1"/>
          </p:nvPr>
        </p:nvSpPr>
        <p:spPr>
          <a:xfrm>
            <a:off x="1460755" y="1045311"/>
            <a:ext cx="6301200" cy="614400"/>
          </a:xfrm>
          <a:prstGeom prst="rect">
            <a:avLst/>
          </a:prstGeom>
          <a:noFill/>
          <a:ln>
            <a:noFill/>
          </a:ln>
        </p:spPr>
        <p:txBody>
          <a:bodyPr spcFirstLastPara="1" wrap="square" lIns="68575" tIns="34275" rIns="68575" bIns="34275" anchor="ctr" anchorCtr="0"/>
          <a:lstStyle>
            <a:lvl1pPr marL="457200" marR="0" lvl="0" indent="-228600" algn="r" rtl="0">
              <a:lnSpc>
                <a:spcPct val="113000"/>
              </a:lnSpc>
              <a:spcBef>
                <a:spcPts val="0"/>
              </a:spcBef>
              <a:spcAft>
                <a:spcPts val="0"/>
              </a:spcAft>
              <a:buClr>
                <a:srgbClr val="FEFEFE"/>
              </a:buClr>
              <a:buSzPts val="1500"/>
              <a:buNone/>
              <a:defRPr sz="1500" i="1" u="none" strike="noStrike" cap="none">
                <a:solidFill>
                  <a:srgbClr val="FEFEFE"/>
                </a:solidFill>
              </a:defRPr>
            </a:lvl1pPr>
            <a:lvl2pPr marL="914400" marR="0" lvl="1" indent="-228600" algn="l" rtl="0">
              <a:lnSpc>
                <a:spcPct val="112000"/>
              </a:lnSpc>
              <a:spcBef>
                <a:spcPts val="700"/>
              </a:spcBef>
              <a:spcAft>
                <a:spcPts val="0"/>
              </a:spcAft>
              <a:buClr>
                <a:schemeClr val="lt1"/>
              </a:buClr>
              <a:buSzPts val="1500"/>
              <a:buNone/>
              <a:defRPr sz="1500" i="0" u="none" strike="noStrike" cap="none">
                <a:solidFill>
                  <a:schemeClr val="lt1"/>
                </a:solidFill>
              </a:defRPr>
            </a:lvl2pPr>
            <a:lvl3pPr marL="1371600" marR="0" lvl="2" indent="-228600" algn="l" rtl="0">
              <a:lnSpc>
                <a:spcPct val="112000"/>
              </a:lnSpc>
              <a:spcBef>
                <a:spcPts val="700"/>
              </a:spcBef>
              <a:spcAft>
                <a:spcPts val="0"/>
              </a:spcAft>
              <a:buClr>
                <a:schemeClr val="lt1"/>
              </a:buClr>
              <a:buSzPts val="1400"/>
              <a:buNone/>
              <a:defRPr sz="1400" i="0" u="none" strike="noStrike" cap="none">
                <a:solidFill>
                  <a:schemeClr val="lt1"/>
                </a:solidFill>
              </a:defRPr>
            </a:lvl3pPr>
            <a:lvl4pPr marL="1828800" marR="0" lvl="3" indent="-228600" algn="l" rtl="0">
              <a:lnSpc>
                <a:spcPct val="112000"/>
              </a:lnSpc>
              <a:spcBef>
                <a:spcPts val="700"/>
              </a:spcBef>
              <a:spcAft>
                <a:spcPts val="0"/>
              </a:spcAft>
              <a:buClr>
                <a:schemeClr val="lt1"/>
              </a:buClr>
              <a:buSzPts val="1200"/>
              <a:buNone/>
              <a:defRPr sz="1200" i="0" u="none" strike="noStrike" cap="none">
                <a:solidFill>
                  <a:schemeClr val="lt1"/>
                </a:solidFill>
              </a:defRPr>
            </a:lvl4pPr>
            <a:lvl5pPr marL="2286000" marR="0" lvl="4" indent="-228600" algn="l" rtl="0">
              <a:lnSpc>
                <a:spcPct val="112000"/>
              </a:lnSpc>
              <a:spcBef>
                <a:spcPts val="700"/>
              </a:spcBef>
              <a:spcAft>
                <a:spcPts val="0"/>
              </a:spcAft>
              <a:buClr>
                <a:schemeClr val="lt1"/>
              </a:buClr>
              <a:buSzPts val="1200"/>
              <a:buNone/>
              <a:defRPr sz="1200" i="1" u="none" strike="noStrike" cap="none">
                <a:solidFill>
                  <a:schemeClr val="lt1"/>
                </a:solidFill>
              </a:defRPr>
            </a:lvl5pPr>
            <a:lvl6pPr marL="2743200" marR="0" lvl="5" indent="-228600" algn="l" rtl="0">
              <a:lnSpc>
                <a:spcPct val="112000"/>
              </a:lnSpc>
              <a:spcBef>
                <a:spcPts val="1000"/>
              </a:spcBef>
              <a:spcAft>
                <a:spcPts val="0"/>
              </a:spcAft>
              <a:buClr>
                <a:schemeClr val="lt1"/>
              </a:buClr>
              <a:buSzPts val="1200"/>
              <a:buNone/>
              <a:defRPr sz="1200" i="0" u="none" strike="noStrike" cap="none">
                <a:solidFill>
                  <a:schemeClr val="lt1"/>
                </a:solidFill>
              </a:defRPr>
            </a:lvl6pPr>
            <a:lvl7pPr marL="3200400" marR="0" lvl="6" indent="-228600" algn="l" rtl="0">
              <a:lnSpc>
                <a:spcPct val="112000"/>
              </a:lnSpc>
              <a:spcBef>
                <a:spcPts val="1000"/>
              </a:spcBef>
              <a:spcAft>
                <a:spcPts val="0"/>
              </a:spcAft>
              <a:buClr>
                <a:schemeClr val="lt1"/>
              </a:buClr>
              <a:buSzPts val="1200"/>
              <a:buNone/>
              <a:defRPr sz="1200" i="1" u="none" strike="noStrike" cap="none">
                <a:solidFill>
                  <a:schemeClr val="lt1"/>
                </a:solidFill>
              </a:defRPr>
            </a:lvl7pPr>
            <a:lvl8pPr marL="3657600" marR="0" lvl="7" indent="-228600" algn="l" rtl="0">
              <a:lnSpc>
                <a:spcPct val="112000"/>
              </a:lnSpc>
              <a:spcBef>
                <a:spcPts val="1000"/>
              </a:spcBef>
              <a:spcAft>
                <a:spcPts val="0"/>
              </a:spcAft>
              <a:buClr>
                <a:schemeClr val="lt1"/>
              </a:buClr>
              <a:buSzPts val="1200"/>
              <a:buNone/>
              <a:defRPr sz="1200" i="0" u="none" strike="noStrike" cap="none">
                <a:solidFill>
                  <a:schemeClr val="lt1"/>
                </a:solidFill>
              </a:defRPr>
            </a:lvl8pPr>
            <a:lvl9pPr marL="4114800" marR="0" lvl="8" indent="-228600" algn="l" rtl="0">
              <a:lnSpc>
                <a:spcPct val="112000"/>
              </a:lnSpc>
              <a:spcBef>
                <a:spcPts val="1000"/>
              </a:spcBef>
              <a:spcAft>
                <a:spcPts val="0"/>
              </a:spcAft>
              <a:buClr>
                <a:schemeClr val="lt1"/>
              </a:buClr>
              <a:buSzPts val="1200"/>
              <a:buNone/>
              <a:defRPr sz="1200" i="1" u="none" strike="noStrike" cap="none">
                <a:solidFill>
                  <a:schemeClr val="lt1"/>
                </a:solidFill>
              </a:defRPr>
            </a:lvl9pPr>
          </a:lstStyle>
          <a:p>
            <a:endParaRPr/>
          </a:p>
        </p:txBody>
      </p:sp>
      <p:sp>
        <p:nvSpPr>
          <p:cNvPr id="29" name="Google Shape;29;p4"/>
          <p:cNvSpPr txBox="1">
            <a:spLocks noGrp="1"/>
          </p:cNvSpPr>
          <p:nvPr>
            <p:ph type="dt" idx="10"/>
          </p:nvPr>
        </p:nvSpPr>
        <p:spPr>
          <a:xfrm>
            <a:off x="6557216" y="4735829"/>
            <a:ext cx="11976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30" name="Google Shape;30;p4"/>
          <p:cNvSpPr txBox="1">
            <a:spLocks noGrp="1"/>
          </p:cNvSpPr>
          <p:nvPr>
            <p:ph type="ftr" idx="11"/>
          </p:nvPr>
        </p:nvSpPr>
        <p:spPr>
          <a:xfrm>
            <a:off x="1460755" y="4735830"/>
            <a:ext cx="48603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cxnSp>
        <p:nvCxnSpPr>
          <p:cNvPr id="31" name="Google Shape;31;p4" title="Horizontal Rule Line"/>
          <p:cNvCxnSpPr/>
          <p:nvPr/>
        </p:nvCxnSpPr>
        <p:spPr>
          <a:xfrm rot="10800000">
            <a:off x="-54" y="4633625"/>
            <a:ext cx="7683300" cy="0"/>
          </a:xfrm>
          <a:prstGeom prst="straightConnector1">
            <a:avLst/>
          </a:prstGeom>
          <a:noFill/>
          <a:ln w="25400" cap="flat" cmpd="sng">
            <a:solidFill>
              <a:srgbClr val="FEFEFE"/>
            </a:solidFill>
            <a:prstDash val="solid"/>
            <a:round/>
            <a:headEnd type="none" w="sm" len="sm"/>
            <a:tailEnd type="none" w="sm" len="sm"/>
          </a:ln>
        </p:spPr>
      </p:cxnSp>
      <p:sp>
        <p:nvSpPr>
          <p:cNvPr id="32" name="Google Shape;32;p4"/>
          <p:cNvSpPr txBox="1">
            <a:spLocks noGrp="1"/>
          </p:cNvSpPr>
          <p:nvPr>
            <p:ph type="sldNum" idx="12"/>
          </p:nvPr>
        </p:nvSpPr>
        <p:spPr>
          <a:xfrm>
            <a:off x="8838008" y="12155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pic>
        <p:nvPicPr>
          <p:cNvPr id="33" name="Google Shape;33;p4"/>
          <p:cNvPicPr preferRelativeResize="0"/>
          <p:nvPr/>
        </p:nvPicPr>
        <p:blipFill rotWithShape="1">
          <a:blip r:embed="rId2">
            <a:alphaModFix/>
          </a:blip>
          <a:srcRect t="3809" r="8742"/>
          <a:stretch/>
        </p:blipFill>
        <p:spPr>
          <a:xfrm>
            <a:off x="8006175" y="40375"/>
            <a:ext cx="1091951" cy="888825"/>
          </a:xfrm>
          <a:prstGeom prst="rect">
            <a:avLst/>
          </a:prstGeom>
          <a:noFill/>
          <a:ln>
            <a:noFill/>
          </a:ln>
        </p:spPr>
      </p:pic>
    </p:spTree>
  </p:cSld>
  <p:clrMapOvr>
    <a:masterClrMapping/>
  </p:clrMapOvr>
  <p:extLst>
    <p:ext uri="{DCECCB84-F9BA-43D5-87BE-67443E8EF086}">
      <p15:sldGuideLst xmlns:p15="http://schemas.microsoft.com/office/powerpoint/2012/main">
        <p15:guide id="1" pos="48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6" name="Google Shape;36;p5"/>
          <p:cNvSpPr txBox="1">
            <a:spLocks noGrp="1"/>
          </p:cNvSpPr>
          <p:nvPr>
            <p:ph type="body" idx="1"/>
          </p:nvPr>
        </p:nvSpPr>
        <p:spPr>
          <a:xfrm>
            <a:off x="3886200" y="405471"/>
            <a:ext cx="4686300" cy="18666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37" name="Google Shape;37;p5"/>
          <p:cNvSpPr txBox="1">
            <a:spLocks noGrp="1"/>
          </p:cNvSpPr>
          <p:nvPr>
            <p:ph type="body" idx="2"/>
          </p:nvPr>
        </p:nvSpPr>
        <p:spPr>
          <a:xfrm>
            <a:off x="3886200" y="2784350"/>
            <a:ext cx="4686300" cy="18618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38" name="Google Shape;38;p5"/>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8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39" name="Google Shape;39;p5"/>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40" name="Google Shape;40;p5"/>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571500" y="418338"/>
            <a:ext cx="2873400" cy="37170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3" name="Google Shape;43;p6"/>
          <p:cNvSpPr txBox="1">
            <a:spLocks noGrp="1"/>
          </p:cNvSpPr>
          <p:nvPr>
            <p:ph type="body" idx="1"/>
          </p:nvPr>
        </p:nvSpPr>
        <p:spPr>
          <a:xfrm>
            <a:off x="3886200" y="418549"/>
            <a:ext cx="4683900" cy="685800"/>
          </a:xfrm>
          <a:prstGeom prst="rect">
            <a:avLst/>
          </a:prstGeom>
          <a:noFill/>
          <a:ln>
            <a:noFill/>
          </a:ln>
        </p:spPr>
        <p:txBody>
          <a:bodyPr spcFirstLastPara="1" wrap="square" lIns="68575" tIns="34275" rIns="68575" bIns="34275" anchor="b" anchorCtr="0"/>
          <a:lstStyle>
            <a:lvl1pPr marL="457200" marR="0" lvl="0" indent="-228600" algn="l" rtl="0">
              <a:lnSpc>
                <a:spcPct val="113000"/>
              </a:lnSpc>
              <a:spcBef>
                <a:spcPts val="0"/>
              </a:spcBef>
              <a:spcAft>
                <a:spcPts val="0"/>
              </a:spcAft>
              <a:buClr>
                <a:srgbClr val="FEFEFE"/>
              </a:buClr>
              <a:buSzPts val="1800"/>
              <a:buNone/>
              <a:defRPr sz="1800" i="1" u="none" strike="noStrike" cap="none">
                <a:solidFill>
                  <a:srgbClr val="FEFEFE"/>
                </a:solidFill>
              </a:defRPr>
            </a:lvl1pPr>
            <a:lvl2pPr marL="914400" marR="0" lvl="1" indent="-228600" algn="l" rtl="0">
              <a:lnSpc>
                <a:spcPct val="112000"/>
              </a:lnSpc>
              <a:spcBef>
                <a:spcPts val="700"/>
              </a:spcBef>
              <a:spcAft>
                <a:spcPts val="0"/>
              </a:spcAft>
              <a:buClr>
                <a:srgbClr val="FEFEFE"/>
              </a:buClr>
              <a:buSzPts val="1500"/>
              <a:buNone/>
              <a:defRPr sz="1500" i="0" u="none" strike="noStrike" cap="none">
                <a:solidFill>
                  <a:srgbClr val="FEFEFE"/>
                </a:solidFill>
              </a:defRPr>
            </a:lvl2pPr>
            <a:lvl3pPr marL="1371600" marR="0" lvl="2" indent="-228600" algn="l" rtl="0">
              <a:lnSpc>
                <a:spcPct val="112000"/>
              </a:lnSpc>
              <a:spcBef>
                <a:spcPts val="700"/>
              </a:spcBef>
              <a:spcAft>
                <a:spcPts val="0"/>
              </a:spcAft>
              <a:buClr>
                <a:srgbClr val="FEFEFE"/>
              </a:buClr>
              <a:buSzPts val="1400"/>
              <a:buNone/>
              <a:defRPr sz="1400" i="0" u="none" strike="noStrike" cap="none">
                <a:solidFill>
                  <a:srgbClr val="FEFEFE"/>
                </a:solidFill>
              </a:defRPr>
            </a:lvl3pPr>
            <a:lvl4pPr marL="1828800" marR="0" lvl="3" indent="-228600" algn="l" rtl="0">
              <a:lnSpc>
                <a:spcPct val="112000"/>
              </a:lnSpc>
              <a:spcBef>
                <a:spcPts val="700"/>
              </a:spcBef>
              <a:spcAft>
                <a:spcPts val="0"/>
              </a:spcAft>
              <a:buClr>
                <a:srgbClr val="FEFEFE"/>
              </a:buClr>
              <a:buSzPts val="1200"/>
              <a:buNone/>
              <a:defRPr sz="1200" i="0" u="none" strike="noStrike" cap="none">
                <a:solidFill>
                  <a:srgbClr val="FEFEFE"/>
                </a:solidFill>
              </a:defRPr>
            </a:lvl4pPr>
            <a:lvl5pPr marL="2286000" marR="0" lvl="4" indent="-228600" algn="l" rtl="0">
              <a:lnSpc>
                <a:spcPct val="112000"/>
              </a:lnSpc>
              <a:spcBef>
                <a:spcPts val="700"/>
              </a:spcBef>
              <a:spcAft>
                <a:spcPts val="0"/>
              </a:spcAft>
              <a:buClr>
                <a:srgbClr val="FEFEFE"/>
              </a:buClr>
              <a:buSzPts val="1200"/>
              <a:buNone/>
              <a:defRPr sz="1200" i="1" u="none" strike="noStrike" cap="none">
                <a:solidFill>
                  <a:srgbClr val="FEFEFE"/>
                </a:solidFill>
              </a:defRPr>
            </a:lvl5pPr>
            <a:lvl6pPr marL="2743200" marR="0" lvl="5" indent="-228600" algn="l" rtl="0">
              <a:lnSpc>
                <a:spcPct val="112000"/>
              </a:lnSpc>
              <a:spcBef>
                <a:spcPts val="1000"/>
              </a:spcBef>
              <a:spcAft>
                <a:spcPts val="0"/>
              </a:spcAft>
              <a:buClr>
                <a:srgbClr val="FEFEFE"/>
              </a:buClr>
              <a:buSzPts val="1200"/>
              <a:buNone/>
              <a:defRPr sz="1200" i="0" u="none" strike="noStrike" cap="none">
                <a:solidFill>
                  <a:srgbClr val="FEFEFE"/>
                </a:solidFill>
              </a:defRPr>
            </a:lvl6pPr>
            <a:lvl7pPr marL="3200400" marR="0" lvl="6" indent="-228600" algn="l" rtl="0">
              <a:lnSpc>
                <a:spcPct val="112000"/>
              </a:lnSpc>
              <a:spcBef>
                <a:spcPts val="1000"/>
              </a:spcBef>
              <a:spcAft>
                <a:spcPts val="0"/>
              </a:spcAft>
              <a:buClr>
                <a:srgbClr val="FEFEFE"/>
              </a:buClr>
              <a:buSzPts val="1200"/>
              <a:buNone/>
              <a:defRPr sz="1200" i="1" u="none" strike="noStrike" cap="none">
                <a:solidFill>
                  <a:srgbClr val="FEFEFE"/>
                </a:solidFill>
              </a:defRPr>
            </a:lvl7pPr>
            <a:lvl8pPr marL="3657600" marR="0" lvl="7" indent="-228600" algn="l" rtl="0">
              <a:lnSpc>
                <a:spcPct val="112000"/>
              </a:lnSpc>
              <a:spcBef>
                <a:spcPts val="1000"/>
              </a:spcBef>
              <a:spcAft>
                <a:spcPts val="0"/>
              </a:spcAft>
              <a:buClr>
                <a:srgbClr val="FEFEFE"/>
              </a:buClr>
              <a:buSzPts val="1200"/>
              <a:buNone/>
              <a:defRPr sz="1200" i="0" u="none" strike="noStrike" cap="none">
                <a:solidFill>
                  <a:srgbClr val="FEFEFE"/>
                </a:solidFill>
              </a:defRPr>
            </a:lvl8pPr>
            <a:lvl9pPr marL="4114800" marR="0" lvl="8" indent="-228600" algn="l" rtl="0">
              <a:lnSpc>
                <a:spcPct val="112000"/>
              </a:lnSpc>
              <a:spcBef>
                <a:spcPts val="1000"/>
              </a:spcBef>
              <a:spcAft>
                <a:spcPts val="0"/>
              </a:spcAft>
              <a:buClr>
                <a:srgbClr val="FEFEFE"/>
              </a:buClr>
              <a:buSzPts val="1200"/>
              <a:buNone/>
              <a:defRPr sz="1200" i="1" u="none" strike="noStrike" cap="none">
                <a:solidFill>
                  <a:srgbClr val="FEFEFE"/>
                </a:solidFill>
              </a:defRPr>
            </a:lvl9pPr>
          </a:lstStyle>
          <a:p>
            <a:endParaRPr/>
          </a:p>
        </p:txBody>
      </p:sp>
      <p:sp>
        <p:nvSpPr>
          <p:cNvPr id="44" name="Google Shape;44;p6"/>
          <p:cNvSpPr txBox="1">
            <a:spLocks noGrp="1"/>
          </p:cNvSpPr>
          <p:nvPr>
            <p:ph type="body" idx="2"/>
          </p:nvPr>
        </p:nvSpPr>
        <p:spPr>
          <a:xfrm>
            <a:off x="3886200" y="1145003"/>
            <a:ext cx="4683900" cy="13167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Font typeface="Arial"/>
              <a:buChar char="•"/>
              <a:defRPr sz="1500" b="0" i="0" u="none" strike="noStrike" cap="none">
                <a:solidFill>
                  <a:srgbClr val="FEFEFE"/>
                </a:solidFill>
                <a:latin typeface="Corbel"/>
                <a:ea typeface="Corbel"/>
                <a:cs typeface="Corbel"/>
                <a:sym typeface="Corbel"/>
              </a:defRPr>
            </a:lvl1pPr>
            <a:lvl2pPr marL="914400" marR="0" lvl="1" indent="-317500" algn="l" rtl="0">
              <a:lnSpc>
                <a:spcPct val="112000"/>
              </a:lnSpc>
              <a:spcBef>
                <a:spcPts val="700"/>
              </a:spcBef>
              <a:spcAft>
                <a:spcPts val="0"/>
              </a:spcAft>
              <a:buClr>
                <a:srgbClr val="FEFEFE"/>
              </a:buClr>
              <a:buSzPts val="1400"/>
              <a:buFont typeface="Corbel"/>
              <a:buChar char="–"/>
              <a:defRPr sz="1400" b="0" i="0" u="none" strike="noStrike" cap="none">
                <a:solidFill>
                  <a:srgbClr val="FEFEFE"/>
                </a:solidFill>
                <a:latin typeface="Corbel"/>
                <a:ea typeface="Corbel"/>
                <a:cs typeface="Corbel"/>
                <a:sym typeface="Corbel"/>
              </a:defRPr>
            </a:lvl2pPr>
            <a:lvl3pPr marL="1371600" marR="0" lvl="2" indent="-304800" algn="l" rtl="0">
              <a:lnSpc>
                <a:spcPct val="112000"/>
              </a:lnSpc>
              <a:spcBef>
                <a:spcPts val="700"/>
              </a:spcBef>
              <a:spcAft>
                <a:spcPts val="0"/>
              </a:spcAft>
              <a:buClr>
                <a:srgbClr val="FEFEFE"/>
              </a:buClr>
              <a:buSzPts val="1200"/>
              <a:buFont typeface="Arial"/>
              <a:buChar char="•"/>
              <a:defRPr sz="1200" b="0" i="0" u="none" strike="noStrike" cap="none">
                <a:solidFill>
                  <a:srgbClr val="FEFEFE"/>
                </a:solidFill>
                <a:latin typeface="Corbel"/>
                <a:ea typeface="Corbel"/>
                <a:cs typeface="Corbel"/>
                <a:sym typeface="Corbel"/>
              </a:defRPr>
            </a:lvl3pPr>
            <a:lvl4pPr marL="1828800" marR="0" lvl="3" indent="-298450" algn="l" rtl="0">
              <a:lnSpc>
                <a:spcPct val="112000"/>
              </a:lnSpc>
              <a:spcBef>
                <a:spcPts val="700"/>
              </a:spcBef>
              <a:spcAft>
                <a:spcPts val="0"/>
              </a:spcAft>
              <a:buClr>
                <a:srgbClr val="FEFEFE"/>
              </a:buClr>
              <a:buSzPts val="1100"/>
              <a:buFont typeface="Corbel"/>
              <a:buChar char="–"/>
              <a:defRPr sz="1100" b="0" i="0" u="none" strike="noStrike" cap="none">
                <a:solidFill>
                  <a:srgbClr val="FEFEFE"/>
                </a:solidFill>
                <a:latin typeface="Corbel"/>
                <a:ea typeface="Corbel"/>
                <a:cs typeface="Corbel"/>
                <a:sym typeface="Corbel"/>
              </a:defRPr>
            </a:lvl4pPr>
            <a:lvl5pPr marL="2286000" marR="0" lvl="4" indent="-298450" algn="l" rtl="0">
              <a:lnSpc>
                <a:spcPct val="112000"/>
              </a:lnSpc>
              <a:spcBef>
                <a:spcPts val="700"/>
              </a:spcBef>
              <a:spcAft>
                <a:spcPts val="0"/>
              </a:spcAft>
              <a:buClr>
                <a:srgbClr val="FEFEFE"/>
              </a:buClr>
              <a:buSzPts val="1100"/>
              <a:buFont typeface="Arial"/>
              <a:buChar char="•"/>
              <a:defRPr sz="1100" b="0" i="1" u="none" strike="noStrike" cap="none">
                <a:solidFill>
                  <a:srgbClr val="FEFEFE"/>
                </a:solidFill>
                <a:latin typeface="Corbel"/>
                <a:ea typeface="Corbel"/>
                <a:cs typeface="Corbel"/>
                <a:sym typeface="Corbel"/>
              </a:defRPr>
            </a:lvl5pPr>
            <a:lvl6pPr marL="2743200" marR="0" lvl="5" indent="-298450" algn="l" rtl="0">
              <a:lnSpc>
                <a:spcPct val="112000"/>
              </a:lnSpc>
              <a:spcBef>
                <a:spcPts val="1000"/>
              </a:spcBef>
              <a:spcAft>
                <a:spcPts val="0"/>
              </a:spcAft>
              <a:buClr>
                <a:srgbClr val="FEFEFE"/>
              </a:buClr>
              <a:buSzPts val="1100"/>
              <a:buFont typeface="Corbel"/>
              <a:buChar char="–"/>
              <a:defRPr sz="1100" b="0" i="0" u="none" strike="noStrike" cap="none">
                <a:solidFill>
                  <a:srgbClr val="FEFEFE"/>
                </a:solidFill>
                <a:latin typeface="Corbel"/>
                <a:ea typeface="Corbel"/>
                <a:cs typeface="Corbel"/>
                <a:sym typeface="Corbel"/>
              </a:defRPr>
            </a:lvl6pPr>
            <a:lvl7pPr marL="3200400" marR="0" lvl="6" indent="-298450" algn="l" rtl="0">
              <a:lnSpc>
                <a:spcPct val="112000"/>
              </a:lnSpc>
              <a:spcBef>
                <a:spcPts val="1000"/>
              </a:spcBef>
              <a:spcAft>
                <a:spcPts val="0"/>
              </a:spcAft>
              <a:buClr>
                <a:srgbClr val="FEFEFE"/>
              </a:buClr>
              <a:buSzPts val="1100"/>
              <a:buFont typeface="Arial"/>
              <a:buChar char="•"/>
              <a:defRPr sz="1100" b="0" i="1" u="none" strike="noStrike" cap="none">
                <a:solidFill>
                  <a:srgbClr val="FEFEFE"/>
                </a:solidFill>
                <a:latin typeface="Corbel"/>
                <a:ea typeface="Corbel"/>
                <a:cs typeface="Corbel"/>
                <a:sym typeface="Corbel"/>
              </a:defRPr>
            </a:lvl7pPr>
            <a:lvl8pPr marL="3657600" marR="0" lvl="7" indent="-298450" algn="l" rtl="0">
              <a:lnSpc>
                <a:spcPct val="112000"/>
              </a:lnSpc>
              <a:spcBef>
                <a:spcPts val="1000"/>
              </a:spcBef>
              <a:spcAft>
                <a:spcPts val="0"/>
              </a:spcAft>
              <a:buClr>
                <a:srgbClr val="FEFEFE"/>
              </a:buClr>
              <a:buSzPts val="1100"/>
              <a:buFont typeface="Corbel"/>
              <a:buChar char="–"/>
              <a:defRPr sz="1100" b="0" i="0" u="none" strike="noStrike" cap="none">
                <a:solidFill>
                  <a:srgbClr val="FEFEFE"/>
                </a:solidFill>
                <a:latin typeface="Corbel"/>
                <a:ea typeface="Corbel"/>
                <a:cs typeface="Corbel"/>
                <a:sym typeface="Corbel"/>
              </a:defRPr>
            </a:lvl8pPr>
            <a:lvl9pPr marL="4114800" marR="0" lvl="8" indent="-298450" algn="l" rtl="0">
              <a:lnSpc>
                <a:spcPct val="112000"/>
              </a:lnSpc>
              <a:spcBef>
                <a:spcPts val="1000"/>
              </a:spcBef>
              <a:spcAft>
                <a:spcPts val="0"/>
              </a:spcAft>
              <a:buClr>
                <a:srgbClr val="FEFEFE"/>
              </a:buClr>
              <a:buSzPts val="1100"/>
              <a:buFont typeface="Arial"/>
              <a:buChar char="•"/>
              <a:defRPr sz="1100" b="0" i="1" u="none" strike="noStrike" cap="none">
                <a:solidFill>
                  <a:srgbClr val="FEFEFE"/>
                </a:solidFill>
                <a:latin typeface="Corbel"/>
                <a:ea typeface="Corbel"/>
                <a:cs typeface="Corbel"/>
                <a:sym typeface="Corbel"/>
              </a:defRPr>
            </a:lvl9pPr>
          </a:lstStyle>
          <a:p>
            <a:endParaRPr/>
          </a:p>
        </p:txBody>
      </p:sp>
      <p:sp>
        <p:nvSpPr>
          <p:cNvPr id="45" name="Google Shape;45;p6"/>
          <p:cNvSpPr txBox="1">
            <a:spLocks noGrp="1"/>
          </p:cNvSpPr>
          <p:nvPr>
            <p:ph type="body" idx="3"/>
          </p:nvPr>
        </p:nvSpPr>
        <p:spPr>
          <a:xfrm>
            <a:off x="3886200" y="2775620"/>
            <a:ext cx="4686300" cy="685800"/>
          </a:xfrm>
          <a:prstGeom prst="rect">
            <a:avLst/>
          </a:prstGeom>
          <a:noFill/>
          <a:ln>
            <a:noFill/>
          </a:ln>
        </p:spPr>
        <p:txBody>
          <a:bodyPr spcFirstLastPara="1" wrap="square" lIns="68575" tIns="34275" rIns="68575" bIns="34275" anchor="b" anchorCtr="0"/>
          <a:lstStyle>
            <a:lvl1pPr marL="457200" marR="0" lvl="0" indent="-228600" algn="l" rtl="0">
              <a:lnSpc>
                <a:spcPct val="112000"/>
              </a:lnSpc>
              <a:spcBef>
                <a:spcPts val="700"/>
              </a:spcBef>
              <a:spcAft>
                <a:spcPts val="0"/>
              </a:spcAft>
              <a:buClr>
                <a:srgbClr val="FEFEFE"/>
              </a:buClr>
              <a:buSzPts val="1800"/>
              <a:buNone/>
              <a:defRPr sz="1800" i="1" u="none" strike="noStrike" cap="none">
                <a:solidFill>
                  <a:srgbClr val="FEFEFE"/>
                </a:solidFill>
              </a:defRPr>
            </a:lvl1pPr>
            <a:lvl2pPr marL="914400" marR="0" lvl="1" indent="-228600" algn="l" rtl="0">
              <a:lnSpc>
                <a:spcPct val="112000"/>
              </a:lnSpc>
              <a:spcBef>
                <a:spcPts val="700"/>
              </a:spcBef>
              <a:spcAft>
                <a:spcPts val="0"/>
              </a:spcAft>
              <a:buClr>
                <a:srgbClr val="FEFEFE"/>
              </a:buClr>
              <a:buSzPts val="1500"/>
              <a:buNone/>
              <a:defRPr sz="1500" i="0" u="none" strike="noStrike" cap="none">
                <a:solidFill>
                  <a:srgbClr val="FEFEFE"/>
                </a:solidFill>
              </a:defRPr>
            </a:lvl2pPr>
            <a:lvl3pPr marL="1371600" marR="0" lvl="2" indent="-228600" algn="l" rtl="0">
              <a:lnSpc>
                <a:spcPct val="112000"/>
              </a:lnSpc>
              <a:spcBef>
                <a:spcPts val="700"/>
              </a:spcBef>
              <a:spcAft>
                <a:spcPts val="0"/>
              </a:spcAft>
              <a:buClr>
                <a:srgbClr val="FEFEFE"/>
              </a:buClr>
              <a:buSzPts val="1400"/>
              <a:buNone/>
              <a:defRPr sz="1400" i="0" u="none" strike="noStrike" cap="none">
                <a:solidFill>
                  <a:srgbClr val="FEFEFE"/>
                </a:solidFill>
              </a:defRPr>
            </a:lvl3pPr>
            <a:lvl4pPr marL="1828800" marR="0" lvl="3" indent="-228600" algn="l" rtl="0">
              <a:lnSpc>
                <a:spcPct val="112000"/>
              </a:lnSpc>
              <a:spcBef>
                <a:spcPts val="700"/>
              </a:spcBef>
              <a:spcAft>
                <a:spcPts val="0"/>
              </a:spcAft>
              <a:buClr>
                <a:srgbClr val="FEFEFE"/>
              </a:buClr>
              <a:buSzPts val="1200"/>
              <a:buNone/>
              <a:defRPr sz="1200" i="0" u="none" strike="noStrike" cap="none">
                <a:solidFill>
                  <a:srgbClr val="FEFEFE"/>
                </a:solidFill>
              </a:defRPr>
            </a:lvl4pPr>
            <a:lvl5pPr marL="2286000" marR="0" lvl="4" indent="-228600" algn="l" rtl="0">
              <a:lnSpc>
                <a:spcPct val="112000"/>
              </a:lnSpc>
              <a:spcBef>
                <a:spcPts val="700"/>
              </a:spcBef>
              <a:spcAft>
                <a:spcPts val="0"/>
              </a:spcAft>
              <a:buClr>
                <a:srgbClr val="FEFEFE"/>
              </a:buClr>
              <a:buSzPts val="1200"/>
              <a:buNone/>
              <a:defRPr sz="1200" i="1" u="none" strike="noStrike" cap="none">
                <a:solidFill>
                  <a:srgbClr val="FEFEFE"/>
                </a:solidFill>
              </a:defRPr>
            </a:lvl5pPr>
            <a:lvl6pPr marL="2743200" marR="0" lvl="5" indent="-228600" algn="l" rtl="0">
              <a:lnSpc>
                <a:spcPct val="112000"/>
              </a:lnSpc>
              <a:spcBef>
                <a:spcPts val="1000"/>
              </a:spcBef>
              <a:spcAft>
                <a:spcPts val="0"/>
              </a:spcAft>
              <a:buClr>
                <a:srgbClr val="FEFEFE"/>
              </a:buClr>
              <a:buSzPts val="1200"/>
              <a:buNone/>
              <a:defRPr sz="1200" i="0" u="none" strike="noStrike" cap="none">
                <a:solidFill>
                  <a:srgbClr val="FEFEFE"/>
                </a:solidFill>
              </a:defRPr>
            </a:lvl6pPr>
            <a:lvl7pPr marL="3200400" marR="0" lvl="6" indent="-228600" algn="l" rtl="0">
              <a:lnSpc>
                <a:spcPct val="112000"/>
              </a:lnSpc>
              <a:spcBef>
                <a:spcPts val="1000"/>
              </a:spcBef>
              <a:spcAft>
                <a:spcPts val="0"/>
              </a:spcAft>
              <a:buClr>
                <a:srgbClr val="FEFEFE"/>
              </a:buClr>
              <a:buSzPts val="1200"/>
              <a:buNone/>
              <a:defRPr sz="1200" i="1" u="none" strike="noStrike" cap="none">
                <a:solidFill>
                  <a:srgbClr val="FEFEFE"/>
                </a:solidFill>
              </a:defRPr>
            </a:lvl7pPr>
            <a:lvl8pPr marL="3657600" marR="0" lvl="7" indent="-228600" algn="l" rtl="0">
              <a:lnSpc>
                <a:spcPct val="112000"/>
              </a:lnSpc>
              <a:spcBef>
                <a:spcPts val="1000"/>
              </a:spcBef>
              <a:spcAft>
                <a:spcPts val="0"/>
              </a:spcAft>
              <a:buClr>
                <a:srgbClr val="FEFEFE"/>
              </a:buClr>
              <a:buSzPts val="1200"/>
              <a:buNone/>
              <a:defRPr sz="1200" i="0" u="none" strike="noStrike" cap="none">
                <a:solidFill>
                  <a:srgbClr val="FEFEFE"/>
                </a:solidFill>
              </a:defRPr>
            </a:lvl8pPr>
            <a:lvl9pPr marL="4114800" marR="0" lvl="8" indent="-228600" algn="l" rtl="0">
              <a:lnSpc>
                <a:spcPct val="112000"/>
              </a:lnSpc>
              <a:spcBef>
                <a:spcPts val="1000"/>
              </a:spcBef>
              <a:spcAft>
                <a:spcPts val="0"/>
              </a:spcAft>
              <a:buClr>
                <a:srgbClr val="FEFEFE"/>
              </a:buClr>
              <a:buSzPts val="1200"/>
              <a:buNone/>
              <a:defRPr sz="1200" i="1" u="none" strike="noStrike" cap="none">
                <a:solidFill>
                  <a:srgbClr val="FEFEFE"/>
                </a:solidFill>
              </a:defRPr>
            </a:lvl9pPr>
          </a:lstStyle>
          <a:p>
            <a:endParaRPr/>
          </a:p>
        </p:txBody>
      </p:sp>
      <p:sp>
        <p:nvSpPr>
          <p:cNvPr id="46" name="Google Shape;46;p6"/>
          <p:cNvSpPr txBox="1">
            <a:spLocks noGrp="1"/>
          </p:cNvSpPr>
          <p:nvPr>
            <p:ph type="body" idx="4"/>
          </p:nvPr>
        </p:nvSpPr>
        <p:spPr>
          <a:xfrm>
            <a:off x="3886200" y="3502074"/>
            <a:ext cx="4683900" cy="13167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47" name="Google Shape;47;p6"/>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8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48" name="Google Shape;48;p6"/>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49" name="Google Shape;49;p6"/>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None/>
              <a:defRPr i="1" u="none" strike="noStrike" cap="none">
                <a:solidFill>
                  <a:srgbClr val="FEFEFE"/>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7"/>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8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53" name="Google Shape;53;p7"/>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54" name="Google Shape;54;p7"/>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8"/>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8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57" name="Google Shape;57;p8"/>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58" name="Google Shape;58;p8"/>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571500" y="416609"/>
            <a:ext cx="2879100" cy="1440900"/>
          </a:xfrm>
          <a:prstGeom prst="rect">
            <a:avLst/>
          </a:prstGeom>
          <a:noFill/>
          <a:ln>
            <a:noFill/>
          </a:ln>
        </p:spPr>
        <p:txBody>
          <a:bodyPr spcFirstLastPara="1" wrap="square" lIns="68575" tIns="34275" rIns="68575" bIns="34275" anchor="t" anchorCtr="0"/>
          <a:lstStyle>
            <a:lvl1pPr marR="0" lvl="0" algn="r" rtl="0">
              <a:lnSpc>
                <a:spcPct val="93000"/>
              </a:lnSpc>
              <a:spcBef>
                <a:spcPts val="0"/>
              </a:spcBef>
              <a:spcAft>
                <a:spcPts val="0"/>
              </a:spcAft>
              <a:buClr>
                <a:srgbClr val="FEFEFE"/>
              </a:buClr>
              <a:buSzPts val="3600"/>
              <a:buNone/>
              <a:defRPr i="1" u="none" strike="noStrike" cap="none">
                <a:solidFill>
                  <a:srgbClr val="FEFEFE"/>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1" name="Google Shape;61;p9"/>
          <p:cNvSpPr txBox="1">
            <a:spLocks noGrp="1"/>
          </p:cNvSpPr>
          <p:nvPr>
            <p:ph type="body" idx="1"/>
          </p:nvPr>
        </p:nvSpPr>
        <p:spPr>
          <a:xfrm>
            <a:off x="3886200" y="423110"/>
            <a:ext cx="4686300" cy="42171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Char char="•"/>
              <a:defRPr sz="1500" i="0" u="none" strike="noStrike" cap="none">
                <a:solidFill>
                  <a:srgbClr val="FEFEFE"/>
                </a:solidFill>
              </a:defRPr>
            </a:lvl1pPr>
            <a:lvl2pPr marL="914400" marR="0" lvl="1" indent="-317500" algn="l" rtl="0">
              <a:lnSpc>
                <a:spcPct val="112000"/>
              </a:lnSpc>
              <a:spcBef>
                <a:spcPts val="700"/>
              </a:spcBef>
              <a:spcAft>
                <a:spcPts val="0"/>
              </a:spcAft>
              <a:buClr>
                <a:srgbClr val="FEFEFE"/>
              </a:buClr>
              <a:buSzPts val="1400"/>
              <a:buChar char="–"/>
              <a:defRPr sz="1400" i="0" u="none" strike="noStrike" cap="none">
                <a:solidFill>
                  <a:srgbClr val="FEFEFE"/>
                </a:solidFill>
              </a:defRPr>
            </a:lvl2pPr>
            <a:lvl3pPr marL="1371600" marR="0" lvl="2" indent="-304800" algn="l" rtl="0">
              <a:lnSpc>
                <a:spcPct val="112000"/>
              </a:lnSpc>
              <a:spcBef>
                <a:spcPts val="700"/>
              </a:spcBef>
              <a:spcAft>
                <a:spcPts val="0"/>
              </a:spcAft>
              <a:buClr>
                <a:srgbClr val="FEFEFE"/>
              </a:buClr>
              <a:buSzPts val="1200"/>
              <a:buChar char="•"/>
              <a:defRPr sz="1200" i="0" u="none" strike="noStrike" cap="none">
                <a:solidFill>
                  <a:srgbClr val="FEFEFE"/>
                </a:solidFill>
              </a:defRPr>
            </a:lvl3pPr>
            <a:lvl4pPr marL="1828800" marR="0" lvl="3" indent="-298450" algn="l" rtl="0">
              <a:lnSpc>
                <a:spcPct val="112000"/>
              </a:lnSpc>
              <a:spcBef>
                <a:spcPts val="700"/>
              </a:spcBef>
              <a:spcAft>
                <a:spcPts val="0"/>
              </a:spcAft>
              <a:buClr>
                <a:srgbClr val="FEFEFE"/>
              </a:buClr>
              <a:buSzPts val="1100"/>
              <a:buChar char="–"/>
              <a:defRPr sz="1100" i="0" u="none" strike="noStrike" cap="none">
                <a:solidFill>
                  <a:srgbClr val="FEFEFE"/>
                </a:solidFill>
              </a:defRPr>
            </a:lvl4pPr>
            <a:lvl5pPr marL="2286000" marR="0" lvl="4" indent="-298450" algn="l" rtl="0">
              <a:lnSpc>
                <a:spcPct val="112000"/>
              </a:lnSpc>
              <a:spcBef>
                <a:spcPts val="700"/>
              </a:spcBef>
              <a:spcAft>
                <a:spcPts val="0"/>
              </a:spcAft>
              <a:buClr>
                <a:srgbClr val="FEFEFE"/>
              </a:buClr>
              <a:buSzPts val="1100"/>
              <a:buChar char="•"/>
              <a:defRPr sz="1100" i="1" u="none" strike="noStrike" cap="none">
                <a:solidFill>
                  <a:srgbClr val="FEFEFE"/>
                </a:solidFill>
              </a:defRPr>
            </a:lvl5pPr>
            <a:lvl6pPr marL="2743200" marR="0" lvl="5"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6pPr>
            <a:lvl7pPr marL="3200400" marR="0" lvl="6"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7pPr>
            <a:lvl8pPr marL="3657600" marR="0" lvl="7" indent="-298450" algn="l" rtl="0">
              <a:lnSpc>
                <a:spcPct val="112000"/>
              </a:lnSpc>
              <a:spcBef>
                <a:spcPts val="1000"/>
              </a:spcBef>
              <a:spcAft>
                <a:spcPts val="0"/>
              </a:spcAft>
              <a:buClr>
                <a:srgbClr val="FEFEFE"/>
              </a:buClr>
              <a:buSzPts val="1100"/>
              <a:buChar char="–"/>
              <a:defRPr sz="1100" i="0" u="none" strike="noStrike" cap="none">
                <a:solidFill>
                  <a:srgbClr val="FEFEFE"/>
                </a:solidFill>
              </a:defRPr>
            </a:lvl8pPr>
            <a:lvl9pPr marL="4114800" marR="0" lvl="8" indent="-298450" algn="l" rtl="0">
              <a:lnSpc>
                <a:spcPct val="112000"/>
              </a:lnSpc>
              <a:spcBef>
                <a:spcPts val="1000"/>
              </a:spcBef>
              <a:spcAft>
                <a:spcPts val="0"/>
              </a:spcAft>
              <a:buClr>
                <a:srgbClr val="FEFEFE"/>
              </a:buClr>
              <a:buSzPts val="1100"/>
              <a:buChar char="•"/>
              <a:defRPr sz="1100" i="1" u="none" strike="noStrike" cap="none">
                <a:solidFill>
                  <a:srgbClr val="FEFEFE"/>
                </a:solidFill>
              </a:defRPr>
            </a:lvl9pPr>
          </a:lstStyle>
          <a:p>
            <a:endParaRPr/>
          </a:p>
        </p:txBody>
      </p:sp>
      <p:sp>
        <p:nvSpPr>
          <p:cNvPr id="62" name="Google Shape;62;p9"/>
          <p:cNvSpPr txBox="1">
            <a:spLocks noGrp="1"/>
          </p:cNvSpPr>
          <p:nvPr>
            <p:ph type="body" idx="2"/>
          </p:nvPr>
        </p:nvSpPr>
        <p:spPr>
          <a:xfrm>
            <a:off x="571500" y="1966134"/>
            <a:ext cx="2879100" cy="2429700"/>
          </a:xfrm>
          <a:prstGeom prst="rect">
            <a:avLst/>
          </a:prstGeom>
          <a:noFill/>
          <a:ln>
            <a:noFill/>
          </a:ln>
        </p:spPr>
        <p:txBody>
          <a:bodyPr spcFirstLastPara="1" wrap="square" lIns="68575" tIns="34275" rIns="68575" bIns="34275" anchor="t" anchorCtr="0"/>
          <a:lstStyle>
            <a:lvl1pPr marL="457200" marR="0" lvl="0" indent="-228600" algn="r" rtl="0">
              <a:lnSpc>
                <a:spcPct val="125000"/>
              </a:lnSpc>
              <a:spcBef>
                <a:spcPts val="700"/>
              </a:spcBef>
              <a:spcAft>
                <a:spcPts val="0"/>
              </a:spcAft>
              <a:buClr>
                <a:srgbClr val="FEFEFE"/>
              </a:buClr>
              <a:buSzPts val="1200"/>
              <a:buNone/>
              <a:defRPr sz="1200" i="0" u="none" strike="noStrike" cap="none">
                <a:solidFill>
                  <a:srgbClr val="FEFEFE"/>
                </a:solidFill>
              </a:defRPr>
            </a:lvl1pPr>
            <a:lvl2pPr marL="914400" marR="0" lvl="1" indent="-228600" algn="l" rtl="0">
              <a:lnSpc>
                <a:spcPct val="112000"/>
              </a:lnSpc>
              <a:spcBef>
                <a:spcPts val="700"/>
              </a:spcBef>
              <a:spcAft>
                <a:spcPts val="0"/>
              </a:spcAft>
              <a:buClr>
                <a:srgbClr val="FEFEFE"/>
              </a:buClr>
              <a:buSzPts val="1100"/>
              <a:buNone/>
              <a:defRPr sz="1100" i="0" u="none" strike="noStrike" cap="none">
                <a:solidFill>
                  <a:srgbClr val="FEFEFE"/>
                </a:solidFill>
              </a:defRPr>
            </a:lvl2pPr>
            <a:lvl3pPr marL="1371600" marR="0" lvl="2" indent="-228600" algn="l" rtl="0">
              <a:lnSpc>
                <a:spcPct val="112000"/>
              </a:lnSpc>
              <a:spcBef>
                <a:spcPts val="700"/>
              </a:spcBef>
              <a:spcAft>
                <a:spcPts val="0"/>
              </a:spcAft>
              <a:buClr>
                <a:srgbClr val="FEFEFE"/>
              </a:buClr>
              <a:buSzPts val="900"/>
              <a:buNone/>
              <a:defRPr sz="900" i="0" u="none" strike="noStrike" cap="none">
                <a:solidFill>
                  <a:srgbClr val="FEFEFE"/>
                </a:solidFill>
              </a:defRPr>
            </a:lvl3pPr>
            <a:lvl4pPr marL="1828800" marR="0" lvl="3" indent="-228600" algn="l" rtl="0">
              <a:lnSpc>
                <a:spcPct val="112000"/>
              </a:lnSpc>
              <a:spcBef>
                <a:spcPts val="700"/>
              </a:spcBef>
              <a:spcAft>
                <a:spcPts val="0"/>
              </a:spcAft>
              <a:buClr>
                <a:srgbClr val="FEFEFE"/>
              </a:buClr>
              <a:buSzPts val="800"/>
              <a:buNone/>
              <a:defRPr sz="800" i="0" u="none" strike="noStrike" cap="none">
                <a:solidFill>
                  <a:srgbClr val="FEFEFE"/>
                </a:solidFill>
              </a:defRPr>
            </a:lvl4pPr>
            <a:lvl5pPr marL="2286000" marR="0" lvl="4" indent="-228600" algn="l" rtl="0">
              <a:lnSpc>
                <a:spcPct val="112000"/>
              </a:lnSpc>
              <a:spcBef>
                <a:spcPts val="700"/>
              </a:spcBef>
              <a:spcAft>
                <a:spcPts val="0"/>
              </a:spcAft>
              <a:buClr>
                <a:srgbClr val="FEFEFE"/>
              </a:buClr>
              <a:buSzPts val="800"/>
              <a:buNone/>
              <a:defRPr sz="800" i="1" u="none" strike="noStrike" cap="none">
                <a:solidFill>
                  <a:srgbClr val="FEFEFE"/>
                </a:solidFill>
              </a:defRPr>
            </a:lvl5pPr>
            <a:lvl6pPr marL="2743200" marR="0" lvl="5" indent="-228600" algn="l" rtl="0">
              <a:lnSpc>
                <a:spcPct val="112000"/>
              </a:lnSpc>
              <a:spcBef>
                <a:spcPts val="1000"/>
              </a:spcBef>
              <a:spcAft>
                <a:spcPts val="0"/>
              </a:spcAft>
              <a:buClr>
                <a:srgbClr val="FEFEFE"/>
              </a:buClr>
              <a:buSzPts val="800"/>
              <a:buNone/>
              <a:defRPr sz="800" i="0" u="none" strike="noStrike" cap="none">
                <a:solidFill>
                  <a:srgbClr val="FEFEFE"/>
                </a:solidFill>
              </a:defRPr>
            </a:lvl6pPr>
            <a:lvl7pPr marL="3200400" marR="0" lvl="6" indent="-228600" algn="l" rtl="0">
              <a:lnSpc>
                <a:spcPct val="112000"/>
              </a:lnSpc>
              <a:spcBef>
                <a:spcPts val="1000"/>
              </a:spcBef>
              <a:spcAft>
                <a:spcPts val="0"/>
              </a:spcAft>
              <a:buClr>
                <a:srgbClr val="FEFEFE"/>
              </a:buClr>
              <a:buSzPts val="800"/>
              <a:buNone/>
              <a:defRPr sz="800" i="1" u="none" strike="noStrike" cap="none">
                <a:solidFill>
                  <a:srgbClr val="FEFEFE"/>
                </a:solidFill>
              </a:defRPr>
            </a:lvl7pPr>
            <a:lvl8pPr marL="3657600" marR="0" lvl="7" indent="-228600" algn="l" rtl="0">
              <a:lnSpc>
                <a:spcPct val="112000"/>
              </a:lnSpc>
              <a:spcBef>
                <a:spcPts val="1000"/>
              </a:spcBef>
              <a:spcAft>
                <a:spcPts val="0"/>
              </a:spcAft>
              <a:buClr>
                <a:srgbClr val="FEFEFE"/>
              </a:buClr>
              <a:buSzPts val="800"/>
              <a:buNone/>
              <a:defRPr sz="800" i="0" u="none" strike="noStrike" cap="none">
                <a:solidFill>
                  <a:srgbClr val="FEFEFE"/>
                </a:solidFill>
              </a:defRPr>
            </a:lvl8pPr>
            <a:lvl9pPr marL="4114800" marR="0" lvl="8" indent="-228600" algn="l" rtl="0">
              <a:lnSpc>
                <a:spcPct val="112000"/>
              </a:lnSpc>
              <a:spcBef>
                <a:spcPts val="1000"/>
              </a:spcBef>
              <a:spcAft>
                <a:spcPts val="0"/>
              </a:spcAft>
              <a:buClr>
                <a:srgbClr val="FEFEFE"/>
              </a:buClr>
              <a:buSzPts val="800"/>
              <a:buNone/>
              <a:defRPr sz="800" i="1" u="none" strike="noStrike" cap="none">
                <a:solidFill>
                  <a:srgbClr val="FEFEFE"/>
                </a:solidFill>
              </a:defRPr>
            </a:lvl9pPr>
          </a:lstStyle>
          <a:p>
            <a:endParaRPr/>
          </a:p>
        </p:txBody>
      </p:sp>
      <p:sp>
        <p:nvSpPr>
          <p:cNvPr id="63" name="Google Shape;63;p9"/>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8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64" name="Google Shape;64;p9"/>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65" name="Google Shape;65;p9"/>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569214" y="417946"/>
            <a:ext cx="2880300" cy="1439400"/>
          </a:xfrm>
          <a:prstGeom prst="rect">
            <a:avLst/>
          </a:prstGeom>
          <a:noFill/>
          <a:ln>
            <a:noFill/>
          </a:ln>
        </p:spPr>
        <p:txBody>
          <a:bodyPr spcFirstLastPara="1" wrap="square" lIns="68575" tIns="34275" rIns="68575" bIns="34275" anchor="t" anchorCtr="0"/>
          <a:lstStyle>
            <a:lvl1pPr marR="0" lvl="0" algn="r" rtl="0">
              <a:lnSpc>
                <a:spcPct val="93000"/>
              </a:lnSpc>
              <a:spcBef>
                <a:spcPts val="0"/>
              </a:spcBef>
              <a:spcAft>
                <a:spcPts val="0"/>
              </a:spcAft>
              <a:buClr>
                <a:srgbClr val="FEFEFE"/>
              </a:buClr>
              <a:buSzPts val="3600"/>
              <a:buNone/>
              <a:defRPr i="1" u="none" strike="noStrike" cap="none">
                <a:solidFill>
                  <a:srgbClr val="FEFEFE"/>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8" name="Google Shape;68;p10"/>
          <p:cNvSpPr>
            <a:spLocks noGrp="1"/>
          </p:cNvSpPr>
          <p:nvPr>
            <p:ph type="pic" idx="2"/>
          </p:nvPr>
        </p:nvSpPr>
        <p:spPr>
          <a:xfrm>
            <a:off x="3943350" y="0"/>
            <a:ext cx="4629000" cy="5143500"/>
          </a:xfrm>
          <a:prstGeom prst="rect">
            <a:avLst/>
          </a:prstGeom>
          <a:noFill/>
          <a:ln>
            <a:noFill/>
          </a:ln>
        </p:spPr>
        <p:txBody>
          <a:bodyPr spcFirstLastPara="1" wrap="square" lIns="68575" tIns="34275" rIns="68575" bIns="34275" anchor="t" anchorCtr="0"/>
          <a:lstStyle>
            <a:lvl1pPr marR="0" lvl="0" algn="l" rtl="0">
              <a:lnSpc>
                <a:spcPct val="112000"/>
              </a:lnSpc>
              <a:spcBef>
                <a:spcPts val="700"/>
              </a:spcBef>
              <a:spcAft>
                <a:spcPts val="0"/>
              </a:spcAft>
              <a:buClr>
                <a:srgbClr val="FEFEFE"/>
              </a:buClr>
              <a:buSzPts val="2400"/>
              <a:buFont typeface="EB Garamond Medium"/>
              <a:buNone/>
              <a:defRPr sz="2400" i="0" u="none" strike="noStrike" cap="none">
                <a:solidFill>
                  <a:srgbClr val="FEFEFE"/>
                </a:solidFill>
                <a:latin typeface="EB Garamond Medium"/>
                <a:ea typeface="EB Garamond Medium"/>
                <a:cs typeface="EB Garamond Medium"/>
                <a:sym typeface="EB Garamond Medium"/>
              </a:defRPr>
            </a:lvl1pPr>
            <a:lvl2pPr marR="0" lvl="1" algn="l" rtl="0">
              <a:lnSpc>
                <a:spcPct val="112000"/>
              </a:lnSpc>
              <a:spcBef>
                <a:spcPts val="700"/>
              </a:spcBef>
              <a:spcAft>
                <a:spcPts val="0"/>
              </a:spcAft>
              <a:buClr>
                <a:srgbClr val="FEFEFE"/>
              </a:buClr>
              <a:buSzPts val="2100"/>
              <a:buFont typeface="EB Garamond Medium"/>
              <a:buNone/>
              <a:defRPr sz="2100" i="0" u="none" strike="noStrike" cap="none">
                <a:solidFill>
                  <a:srgbClr val="FEFEFE"/>
                </a:solidFill>
                <a:latin typeface="EB Garamond Medium"/>
                <a:ea typeface="EB Garamond Medium"/>
                <a:cs typeface="EB Garamond Medium"/>
                <a:sym typeface="EB Garamond Medium"/>
              </a:defRPr>
            </a:lvl2pPr>
            <a:lvl3pPr marR="0" lvl="2" algn="l" rtl="0">
              <a:lnSpc>
                <a:spcPct val="112000"/>
              </a:lnSpc>
              <a:spcBef>
                <a:spcPts val="700"/>
              </a:spcBef>
              <a:spcAft>
                <a:spcPts val="0"/>
              </a:spcAft>
              <a:buClr>
                <a:srgbClr val="FEFEFE"/>
              </a:buClr>
              <a:buSzPts val="1800"/>
              <a:buFont typeface="EB Garamond Medium"/>
              <a:buNone/>
              <a:defRPr sz="1800" i="0" u="none" strike="noStrike" cap="none">
                <a:solidFill>
                  <a:srgbClr val="FEFEFE"/>
                </a:solidFill>
                <a:latin typeface="EB Garamond Medium"/>
                <a:ea typeface="EB Garamond Medium"/>
                <a:cs typeface="EB Garamond Medium"/>
                <a:sym typeface="EB Garamond Medium"/>
              </a:defRPr>
            </a:lvl3pPr>
            <a:lvl4pPr marR="0" lvl="3" algn="l" rtl="0">
              <a:lnSpc>
                <a:spcPct val="112000"/>
              </a:lnSpc>
              <a:spcBef>
                <a:spcPts val="700"/>
              </a:spcBef>
              <a:spcAft>
                <a:spcPts val="0"/>
              </a:spcAft>
              <a:buClr>
                <a:srgbClr val="FEFEFE"/>
              </a:buClr>
              <a:buSzPts val="1500"/>
              <a:buFont typeface="EB Garamond Medium"/>
              <a:buNone/>
              <a:defRPr sz="1500" i="0" u="none" strike="noStrike" cap="none">
                <a:solidFill>
                  <a:srgbClr val="FEFEFE"/>
                </a:solidFill>
                <a:latin typeface="EB Garamond Medium"/>
                <a:ea typeface="EB Garamond Medium"/>
                <a:cs typeface="EB Garamond Medium"/>
                <a:sym typeface="EB Garamond Medium"/>
              </a:defRPr>
            </a:lvl4pPr>
            <a:lvl5pPr marR="0" lvl="4" algn="l" rtl="0">
              <a:lnSpc>
                <a:spcPct val="112000"/>
              </a:lnSpc>
              <a:spcBef>
                <a:spcPts val="700"/>
              </a:spcBef>
              <a:spcAft>
                <a:spcPts val="0"/>
              </a:spcAft>
              <a:buClr>
                <a:srgbClr val="FEFEFE"/>
              </a:buClr>
              <a:buSzPts val="1500"/>
              <a:buFont typeface="EB Garamond Medium"/>
              <a:buNone/>
              <a:defRPr sz="1500" i="1" u="none" strike="noStrike" cap="none">
                <a:solidFill>
                  <a:srgbClr val="FEFEFE"/>
                </a:solidFill>
                <a:latin typeface="EB Garamond Medium"/>
                <a:ea typeface="EB Garamond Medium"/>
                <a:cs typeface="EB Garamond Medium"/>
                <a:sym typeface="EB Garamond Medium"/>
              </a:defRPr>
            </a:lvl5pPr>
            <a:lvl6pPr marR="0" lvl="5" algn="l" rtl="0">
              <a:lnSpc>
                <a:spcPct val="112000"/>
              </a:lnSpc>
              <a:spcBef>
                <a:spcPts val="1000"/>
              </a:spcBef>
              <a:spcAft>
                <a:spcPts val="0"/>
              </a:spcAft>
              <a:buClr>
                <a:srgbClr val="FEFEFE"/>
              </a:buClr>
              <a:buSzPts val="1500"/>
              <a:buFont typeface="EB Garamond Medium"/>
              <a:buNone/>
              <a:defRPr sz="1500" i="0" u="none" strike="noStrike" cap="none">
                <a:solidFill>
                  <a:srgbClr val="FEFEFE"/>
                </a:solidFill>
                <a:latin typeface="EB Garamond Medium"/>
                <a:ea typeface="EB Garamond Medium"/>
                <a:cs typeface="EB Garamond Medium"/>
                <a:sym typeface="EB Garamond Medium"/>
              </a:defRPr>
            </a:lvl6pPr>
            <a:lvl7pPr marR="0" lvl="6" algn="l" rtl="0">
              <a:lnSpc>
                <a:spcPct val="112000"/>
              </a:lnSpc>
              <a:spcBef>
                <a:spcPts val="1000"/>
              </a:spcBef>
              <a:spcAft>
                <a:spcPts val="0"/>
              </a:spcAft>
              <a:buClr>
                <a:srgbClr val="FEFEFE"/>
              </a:buClr>
              <a:buSzPts val="1500"/>
              <a:buFont typeface="EB Garamond Medium"/>
              <a:buNone/>
              <a:defRPr sz="1500" i="1" u="none" strike="noStrike" cap="none">
                <a:solidFill>
                  <a:srgbClr val="FEFEFE"/>
                </a:solidFill>
                <a:latin typeface="EB Garamond Medium"/>
                <a:ea typeface="EB Garamond Medium"/>
                <a:cs typeface="EB Garamond Medium"/>
                <a:sym typeface="EB Garamond Medium"/>
              </a:defRPr>
            </a:lvl7pPr>
            <a:lvl8pPr marR="0" lvl="7" algn="l" rtl="0">
              <a:lnSpc>
                <a:spcPct val="112000"/>
              </a:lnSpc>
              <a:spcBef>
                <a:spcPts val="1000"/>
              </a:spcBef>
              <a:spcAft>
                <a:spcPts val="0"/>
              </a:spcAft>
              <a:buClr>
                <a:srgbClr val="FEFEFE"/>
              </a:buClr>
              <a:buSzPts val="1500"/>
              <a:buFont typeface="EB Garamond Medium"/>
              <a:buNone/>
              <a:defRPr sz="1500" i="0" u="none" strike="noStrike" cap="none">
                <a:solidFill>
                  <a:srgbClr val="FEFEFE"/>
                </a:solidFill>
                <a:latin typeface="EB Garamond Medium"/>
                <a:ea typeface="EB Garamond Medium"/>
                <a:cs typeface="EB Garamond Medium"/>
                <a:sym typeface="EB Garamond Medium"/>
              </a:defRPr>
            </a:lvl8pPr>
            <a:lvl9pPr marR="0" lvl="8" algn="l" rtl="0">
              <a:lnSpc>
                <a:spcPct val="112000"/>
              </a:lnSpc>
              <a:spcBef>
                <a:spcPts val="1000"/>
              </a:spcBef>
              <a:spcAft>
                <a:spcPts val="0"/>
              </a:spcAft>
              <a:buClr>
                <a:srgbClr val="FEFEFE"/>
              </a:buClr>
              <a:buSzPts val="1500"/>
              <a:buFont typeface="EB Garamond Medium"/>
              <a:buNone/>
              <a:defRPr sz="1500" i="1" u="none" strike="noStrike" cap="none">
                <a:solidFill>
                  <a:srgbClr val="FEFEFE"/>
                </a:solidFill>
                <a:latin typeface="EB Garamond Medium"/>
                <a:ea typeface="EB Garamond Medium"/>
                <a:cs typeface="EB Garamond Medium"/>
                <a:sym typeface="EB Garamond Medium"/>
              </a:defRPr>
            </a:lvl9pPr>
          </a:lstStyle>
          <a:p>
            <a:endParaRPr/>
          </a:p>
        </p:txBody>
      </p:sp>
      <p:sp>
        <p:nvSpPr>
          <p:cNvPr id="69" name="Google Shape;69;p10"/>
          <p:cNvSpPr txBox="1">
            <a:spLocks noGrp="1"/>
          </p:cNvSpPr>
          <p:nvPr>
            <p:ph type="body" idx="1"/>
          </p:nvPr>
        </p:nvSpPr>
        <p:spPr>
          <a:xfrm>
            <a:off x="569214" y="1966134"/>
            <a:ext cx="2880300" cy="2427600"/>
          </a:xfrm>
          <a:prstGeom prst="rect">
            <a:avLst/>
          </a:prstGeom>
          <a:noFill/>
          <a:ln>
            <a:noFill/>
          </a:ln>
        </p:spPr>
        <p:txBody>
          <a:bodyPr spcFirstLastPara="1" wrap="square" lIns="68575" tIns="34275" rIns="68575" bIns="34275" anchor="t" anchorCtr="0"/>
          <a:lstStyle>
            <a:lvl1pPr marL="457200" marR="0" lvl="0" indent="-228600" algn="r" rtl="0">
              <a:lnSpc>
                <a:spcPct val="125000"/>
              </a:lnSpc>
              <a:spcBef>
                <a:spcPts val="700"/>
              </a:spcBef>
              <a:spcAft>
                <a:spcPts val="0"/>
              </a:spcAft>
              <a:buClr>
                <a:srgbClr val="FEFEFE"/>
              </a:buClr>
              <a:buSzPts val="1200"/>
              <a:buNone/>
              <a:defRPr sz="1200" i="0" u="none" strike="noStrike" cap="none">
                <a:solidFill>
                  <a:srgbClr val="FEFEFE"/>
                </a:solidFill>
              </a:defRPr>
            </a:lvl1pPr>
            <a:lvl2pPr marL="914400" marR="0" lvl="1" indent="-228600" algn="l" rtl="0">
              <a:lnSpc>
                <a:spcPct val="112000"/>
              </a:lnSpc>
              <a:spcBef>
                <a:spcPts val="700"/>
              </a:spcBef>
              <a:spcAft>
                <a:spcPts val="0"/>
              </a:spcAft>
              <a:buClr>
                <a:srgbClr val="FEFEFE"/>
              </a:buClr>
              <a:buSzPts val="1100"/>
              <a:buNone/>
              <a:defRPr sz="1100" i="0" u="none" strike="noStrike" cap="none">
                <a:solidFill>
                  <a:srgbClr val="FEFEFE"/>
                </a:solidFill>
              </a:defRPr>
            </a:lvl2pPr>
            <a:lvl3pPr marL="1371600" marR="0" lvl="2" indent="-228600" algn="l" rtl="0">
              <a:lnSpc>
                <a:spcPct val="112000"/>
              </a:lnSpc>
              <a:spcBef>
                <a:spcPts val="700"/>
              </a:spcBef>
              <a:spcAft>
                <a:spcPts val="0"/>
              </a:spcAft>
              <a:buClr>
                <a:srgbClr val="FEFEFE"/>
              </a:buClr>
              <a:buSzPts val="900"/>
              <a:buNone/>
              <a:defRPr sz="900" i="0" u="none" strike="noStrike" cap="none">
                <a:solidFill>
                  <a:srgbClr val="FEFEFE"/>
                </a:solidFill>
              </a:defRPr>
            </a:lvl3pPr>
            <a:lvl4pPr marL="1828800" marR="0" lvl="3" indent="-228600" algn="l" rtl="0">
              <a:lnSpc>
                <a:spcPct val="112000"/>
              </a:lnSpc>
              <a:spcBef>
                <a:spcPts val="700"/>
              </a:spcBef>
              <a:spcAft>
                <a:spcPts val="0"/>
              </a:spcAft>
              <a:buClr>
                <a:srgbClr val="FEFEFE"/>
              </a:buClr>
              <a:buSzPts val="800"/>
              <a:buNone/>
              <a:defRPr sz="800" i="0" u="none" strike="noStrike" cap="none">
                <a:solidFill>
                  <a:srgbClr val="FEFEFE"/>
                </a:solidFill>
              </a:defRPr>
            </a:lvl4pPr>
            <a:lvl5pPr marL="2286000" marR="0" lvl="4" indent="-228600" algn="l" rtl="0">
              <a:lnSpc>
                <a:spcPct val="112000"/>
              </a:lnSpc>
              <a:spcBef>
                <a:spcPts val="700"/>
              </a:spcBef>
              <a:spcAft>
                <a:spcPts val="0"/>
              </a:spcAft>
              <a:buClr>
                <a:srgbClr val="FEFEFE"/>
              </a:buClr>
              <a:buSzPts val="800"/>
              <a:buNone/>
              <a:defRPr sz="800" i="1" u="none" strike="noStrike" cap="none">
                <a:solidFill>
                  <a:srgbClr val="FEFEFE"/>
                </a:solidFill>
              </a:defRPr>
            </a:lvl5pPr>
            <a:lvl6pPr marL="2743200" marR="0" lvl="5" indent="-228600" algn="l" rtl="0">
              <a:lnSpc>
                <a:spcPct val="112000"/>
              </a:lnSpc>
              <a:spcBef>
                <a:spcPts val="1000"/>
              </a:spcBef>
              <a:spcAft>
                <a:spcPts val="0"/>
              </a:spcAft>
              <a:buClr>
                <a:srgbClr val="FEFEFE"/>
              </a:buClr>
              <a:buSzPts val="800"/>
              <a:buNone/>
              <a:defRPr sz="800" i="0" u="none" strike="noStrike" cap="none">
                <a:solidFill>
                  <a:srgbClr val="FEFEFE"/>
                </a:solidFill>
              </a:defRPr>
            </a:lvl6pPr>
            <a:lvl7pPr marL="3200400" marR="0" lvl="6" indent="-228600" algn="l" rtl="0">
              <a:lnSpc>
                <a:spcPct val="112000"/>
              </a:lnSpc>
              <a:spcBef>
                <a:spcPts val="1000"/>
              </a:spcBef>
              <a:spcAft>
                <a:spcPts val="0"/>
              </a:spcAft>
              <a:buClr>
                <a:srgbClr val="FEFEFE"/>
              </a:buClr>
              <a:buSzPts val="800"/>
              <a:buNone/>
              <a:defRPr sz="800" i="1" u="none" strike="noStrike" cap="none">
                <a:solidFill>
                  <a:srgbClr val="FEFEFE"/>
                </a:solidFill>
              </a:defRPr>
            </a:lvl7pPr>
            <a:lvl8pPr marL="3657600" marR="0" lvl="7" indent="-228600" algn="l" rtl="0">
              <a:lnSpc>
                <a:spcPct val="112000"/>
              </a:lnSpc>
              <a:spcBef>
                <a:spcPts val="1000"/>
              </a:spcBef>
              <a:spcAft>
                <a:spcPts val="0"/>
              </a:spcAft>
              <a:buClr>
                <a:srgbClr val="FEFEFE"/>
              </a:buClr>
              <a:buSzPts val="800"/>
              <a:buNone/>
              <a:defRPr sz="800" i="0" u="none" strike="noStrike" cap="none">
                <a:solidFill>
                  <a:srgbClr val="FEFEFE"/>
                </a:solidFill>
              </a:defRPr>
            </a:lvl8pPr>
            <a:lvl9pPr marL="4114800" marR="0" lvl="8" indent="-228600" algn="l" rtl="0">
              <a:lnSpc>
                <a:spcPct val="112000"/>
              </a:lnSpc>
              <a:spcBef>
                <a:spcPts val="1000"/>
              </a:spcBef>
              <a:spcAft>
                <a:spcPts val="0"/>
              </a:spcAft>
              <a:buClr>
                <a:srgbClr val="FEFEFE"/>
              </a:buClr>
              <a:buSzPts val="800"/>
              <a:buNone/>
              <a:defRPr sz="800" i="1" u="none" strike="noStrike" cap="none">
                <a:solidFill>
                  <a:srgbClr val="FEFEFE"/>
                </a:solidFill>
              </a:defRPr>
            </a:lvl9pPr>
          </a:lstStyle>
          <a:p>
            <a:endParaRPr/>
          </a:p>
        </p:txBody>
      </p:sp>
      <p:sp>
        <p:nvSpPr>
          <p:cNvPr id="70" name="Google Shape;70;p10"/>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8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71" name="Google Shape;71;p10"/>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400"/>
              <a:buNone/>
              <a:defRPr sz="900" i="1" u="none" strike="noStrike" cap="none">
                <a:solidFill>
                  <a:srgbClr val="FEFEFE"/>
                </a:solidFill>
              </a:defRPr>
            </a:lvl1pPr>
            <a:lvl2pPr marR="0" lvl="1" algn="l" rtl="0">
              <a:spcBef>
                <a:spcPts val="0"/>
              </a:spcBef>
              <a:spcAft>
                <a:spcPts val="0"/>
              </a:spcAft>
              <a:buSzPts val="1400"/>
              <a:buNone/>
              <a:defRPr sz="1400" i="0" u="none" strike="noStrike" cap="none">
                <a:solidFill>
                  <a:schemeClr val="lt1"/>
                </a:solidFill>
              </a:defRPr>
            </a:lvl2pPr>
            <a:lvl3pPr marR="0" lvl="2" algn="l" rtl="0">
              <a:spcBef>
                <a:spcPts val="0"/>
              </a:spcBef>
              <a:spcAft>
                <a:spcPts val="0"/>
              </a:spcAft>
              <a:buSzPts val="1400"/>
              <a:buNone/>
              <a:defRPr sz="1400" i="0" u="none" strike="noStrike" cap="none">
                <a:solidFill>
                  <a:schemeClr val="lt1"/>
                </a:solidFill>
              </a:defRPr>
            </a:lvl3pPr>
            <a:lvl4pPr marR="0" lvl="3" algn="l" rtl="0">
              <a:spcBef>
                <a:spcPts val="0"/>
              </a:spcBef>
              <a:spcAft>
                <a:spcPts val="0"/>
              </a:spcAft>
              <a:buSzPts val="1400"/>
              <a:buNone/>
              <a:defRPr sz="1400" i="0" u="none" strike="noStrike" cap="none">
                <a:solidFill>
                  <a:schemeClr val="lt1"/>
                </a:solidFill>
              </a:defRPr>
            </a:lvl4pPr>
            <a:lvl5pPr marR="0" lvl="4" algn="l" rtl="0">
              <a:spcBef>
                <a:spcPts val="0"/>
              </a:spcBef>
              <a:spcAft>
                <a:spcPts val="0"/>
              </a:spcAft>
              <a:buSzPts val="1400"/>
              <a:buNone/>
              <a:defRPr sz="1400" i="0" u="none" strike="noStrike" cap="none">
                <a:solidFill>
                  <a:schemeClr val="lt1"/>
                </a:solidFill>
              </a:defRPr>
            </a:lvl5pPr>
            <a:lvl6pPr marR="0" lvl="5" algn="l" rtl="0">
              <a:spcBef>
                <a:spcPts val="0"/>
              </a:spcBef>
              <a:spcAft>
                <a:spcPts val="0"/>
              </a:spcAft>
              <a:buSzPts val="1400"/>
              <a:buNone/>
              <a:defRPr sz="1400" i="0" u="none" strike="noStrike" cap="none">
                <a:solidFill>
                  <a:schemeClr val="lt1"/>
                </a:solidFill>
              </a:defRPr>
            </a:lvl6pPr>
            <a:lvl7pPr marR="0" lvl="6" algn="l" rtl="0">
              <a:spcBef>
                <a:spcPts val="0"/>
              </a:spcBef>
              <a:spcAft>
                <a:spcPts val="0"/>
              </a:spcAft>
              <a:buSzPts val="1400"/>
              <a:buNone/>
              <a:defRPr sz="1400" i="0" u="none" strike="noStrike" cap="none">
                <a:solidFill>
                  <a:schemeClr val="lt1"/>
                </a:solidFill>
              </a:defRPr>
            </a:lvl7pPr>
            <a:lvl8pPr marR="0" lvl="7" algn="l" rtl="0">
              <a:spcBef>
                <a:spcPts val="0"/>
              </a:spcBef>
              <a:spcAft>
                <a:spcPts val="0"/>
              </a:spcAft>
              <a:buSzPts val="1400"/>
              <a:buNone/>
              <a:defRPr sz="1400" i="0" u="none" strike="noStrike" cap="none">
                <a:solidFill>
                  <a:schemeClr val="lt1"/>
                </a:solidFill>
              </a:defRPr>
            </a:lvl8pPr>
            <a:lvl9pPr marR="0" lvl="8" algn="l" rtl="0">
              <a:spcBef>
                <a:spcPts val="0"/>
              </a:spcBef>
              <a:spcAft>
                <a:spcPts val="0"/>
              </a:spcAft>
              <a:buSzPts val="1400"/>
              <a:buNone/>
              <a:defRPr sz="1400" i="0" u="none" strike="noStrike" cap="none">
                <a:solidFill>
                  <a:schemeClr val="lt1"/>
                </a:solidFill>
              </a:defRPr>
            </a:lvl9pPr>
          </a:lstStyle>
          <a:p>
            <a:endParaRPr/>
          </a:p>
        </p:txBody>
      </p:sp>
      <p:sp>
        <p:nvSpPr>
          <p:cNvPr id="72" name="Google Shape;72;p10"/>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title="Page Number Shape"/>
          <p:cNvSpPr/>
          <p:nvPr/>
        </p:nvSpPr>
        <p:spPr>
          <a:xfrm>
            <a:off x="8838008" y="4340235"/>
            <a:ext cx="305992" cy="614365"/>
          </a:xfrm>
          <a:custGeom>
            <a:avLst/>
            <a:gdLst/>
            <a:ahLst/>
            <a:cxnLst/>
            <a:rect l="l" t="t" r="r" b="b"/>
            <a:pathLst>
              <a:path w="1799" h="3612" extrusionOk="0">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sp>
      <p:sp>
        <p:nvSpPr>
          <p:cNvPr id="7" name="Google Shape;7;p1"/>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Font typeface="EB Garamond Medium"/>
              <a:buNone/>
              <a:defRPr sz="3600" u="none" strike="noStrike" cap="none">
                <a:solidFill>
                  <a:srgbClr val="FEFEFE"/>
                </a:solidFill>
                <a:latin typeface="EB Garamond Medium"/>
                <a:ea typeface="EB Garamond Medium"/>
                <a:cs typeface="EB Garamond Medium"/>
                <a:sym typeface="EB Garamond Medium"/>
              </a:defRPr>
            </a:lvl1pPr>
            <a:lvl2pPr lvl="1">
              <a:spcBef>
                <a:spcPts val="0"/>
              </a:spcBef>
              <a:spcAft>
                <a:spcPts val="0"/>
              </a:spcAft>
              <a:buSzPts val="1100"/>
              <a:buFont typeface="EB Garamond Medium"/>
              <a:buNone/>
              <a:defRPr sz="1400">
                <a:latin typeface="EB Garamond Medium"/>
                <a:ea typeface="EB Garamond Medium"/>
                <a:cs typeface="EB Garamond Medium"/>
                <a:sym typeface="EB Garamond Medium"/>
              </a:defRPr>
            </a:lvl2pPr>
            <a:lvl3pPr lvl="2">
              <a:spcBef>
                <a:spcPts val="0"/>
              </a:spcBef>
              <a:spcAft>
                <a:spcPts val="0"/>
              </a:spcAft>
              <a:buSzPts val="1100"/>
              <a:buFont typeface="EB Garamond Medium"/>
              <a:buNone/>
              <a:defRPr sz="1400">
                <a:latin typeface="EB Garamond Medium"/>
                <a:ea typeface="EB Garamond Medium"/>
                <a:cs typeface="EB Garamond Medium"/>
                <a:sym typeface="EB Garamond Medium"/>
              </a:defRPr>
            </a:lvl3pPr>
            <a:lvl4pPr lvl="3">
              <a:spcBef>
                <a:spcPts val="0"/>
              </a:spcBef>
              <a:spcAft>
                <a:spcPts val="0"/>
              </a:spcAft>
              <a:buSzPts val="1100"/>
              <a:buFont typeface="EB Garamond Medium"/>
              <a:buNone/>
              <a:defRPr sz="1400">
                <a:latin typeface="EB Garamond Medium"/>
                <a:ea typeface="EB Garamond Medium"/>
                <a:cs typeface="EB Garamond Medium"/>
                <a:sym typeface="EB Garamond Medium"/>
              </a:defRPr>
            </a:lvl4pPr>
            <a:lvl5pPr lvl="4">
              <a:spcBef>
                <a:spcPts val="0"/>
              </a:spcBef>
              <a:spcAft>
                <a:spcPts val="0"/>
              </a:spcAft>
              <a:buSzPts val="1100"/>
              <a:buFont typeface="EB Garamond Medium"/>
              <a:buNone/>
              <a:defRPr sz="1400">
                <a:latin typeface="EB Garamond Medium"/>
                <a:ea typeface="EB Garamond Medium"/>
                <a:cs typeface="EB Garamond Medium"/>
                <a:sym typeface="EB Garamond Medium"/>
              </a:defRPr>
            </a:lvl5pPr>
            <a:lvl6pPr lvl="5">
              <a:spcBef>
                <a:spcPts val="0"/>
              </a:spcBef>
              <a:spcAft>
                <a:spcPts val="0"/>
              </a:spcAft>
              <a:buSzPts val="1100"/>
              <a:buFont typeface="EB Garamond Medium"/>
              <a:buNone/>
              <a:defRPr sz="1400">
                <a:latin typeface="EB Garamond Medium"/>
                <a:ea typeface="EB Garamond Medium"/>
                <a:cs typeface="EB Garamond Medium"/>
                <a:sym typeface="EB Garamond Medium"/>
              </a:defRPr>
            </a:lvl6pPr>
            <a:lvl7pPr lvl="6">
              <a:spcBef>
                <a:spcPts val="0"/>
              </a:spcBef>
              <a:spcAft>
                <a:spcPts val="0"/>
              </a:spcAft>
              <a:buSzPts val="1100"/>
              <a:buFont typeface="EB Garamond Medium"/>
              <a:buNone/>
              <a:defRPr sz="1400">
                <a:latin typeface="EB Garamond Medium"/>
                <a:ea typeface="EB Garamond Medium"/>
                <a:cs typeface="EB Garamond Medium"/>
                <a:sym typeface="EB Garamond Medium"/>
              </a:defRPr>
            </a:lvl7pPr>
            <a:lvl8pPr lvl="7">
              <a:spcBef>
                <a:spcPts val="0"/>
              </a:spcBef>
              <a:spcAft>
                <a:spcPts val="0"/>
              </a:spcAft>
              <a:buSzPts val="1100"/>
              <a:buFont typeface="EB Garamond Medium"/>
              <a:buNone/>
              <a:defRPr sz="1400">
                <a:latin typeface="EB Garamond Medium"/>
                <a:ea typeface="EB Garamond Medium"/>
                <a:cs typeface="EB Garamond Medium"/>
                <a:sym typeface="EB Garamond Medium"/>
              </a:defRPr>
            </a:lvl8pPr>
            <a:lvl9pPr lvl="8">
              <a:spcBef>
                <a:spcPts val="0"/>
              </a:spcBef>
              <a:spcAft>
                <a:spcPts val="0"/>
              </a:spcAft>
              <a:buSzPts val="1100"/>
              <a:buFont typeface="EB Garamond Medium"/>
              <a:buNone/>
              <a:defRPr sz="1400">
                <a:latin typeface="EB Garamond Medium"/>
                <a:ea typeface="EB Garamond Medium"/>
                <a:cs typeface="EB Garamond Medium"/>
                <a:sym typeface="EB Garamond Medium"/>
              </a:defRPr>
            </a:lvl9pPr>
          </a:lstStyle>
          <a:p>
            <a:endParaRPr/>
          </a:p>
        </p:txBody>
      </p:sp>
      <p:sp>
        <p:nvSpPr>
          <p:cNvPr id="8" name="Google Shape;8;p1"/>
          <p:cNvSpPr txBox="1">
            <a:spLocks noGrp="1"/>
          </p:cNvSpPr>
          <p:nvPr>
            <p:ph type="body" idx="1"/>
          </p:nvPr>
        </p:nvSpPr>
        <p:spPr>
          <a:xfrm>
            <a:off x="3886200" y="426800"/>
            <a:ext cx="4686300" cy="42414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Font typeface="EB Garamond Medium"/>
              <a:buChar char="•"/>
              <a:defRPr sz="1500" i="0" u="none" strike="noStrike" cap="none">
                <a:solidFill>
                  <a:srgbClr val="FEFEFE"/>
                </a:solidFill>
                <a:latin typeface="EB Garamond Medium"/>
                <a:ea typeface="EB Garamond Medium"/>
                <a:cs typeface="EB Garamond Medium"/>
                <a:sym typeface="EB Garamond Medium"/>
              </a:defRPr>
            </a:lvl1pPr>
            <a:lvl2pPr marL="914400" marR="0" lvl="1" indent="-317500" algn="l" rtl="0">
              <a:lnSpc>
                <a:spcPct val="112000"/>
              </a:lnSpc>
              <a:spcBef>
                <a:spcPts val="700"/>
              </a:spcBef>
              <a:spcAft>
                <a:spcPts val="0"/>
              </a:spcAft>
              <a:buClr>
                <a:srgbClr val="FEFEFE"/>
              </a:buClr>
              <a:buSzPts val="1400"/>
              <a:buFont typeface="EB Garamond Medium"/>
              <a:buChar char="–"/>
              <a:defRPr sz="1400" i="0" u="none" strike="noStrike" cap="none">
                <a:solidFill>
                  <a:srgbClr val="FEFEFE"/>
                </a:solidFill>
                <a:latin typeface="EB Garamond Medium"/>
                <a:ea typeface="EB Garamond Medium"/>
                <a:cs typeface="EB Garamond Medium"/>
                <a:sym typeface="EB Garamond Medium"/>
              </a:defRPr>
            </a:lvl2pPr>
            <a:lvl3pPr marL="1371600" marR="0" lvl="2" indent="-304800" algn="l" rtl="0">
              <a:lnSpc>
                <a:spcPct val="112000"/>
              </a:lnSpc>
              <a:spcBef>
                <a:spcPts val="700"/>
              </a:spcBef>
              <a:spcAft>
                <a:spcPts val="0"/>
              </a:spcAft>
              <a:buClr>
                <a:srgbClr val="FEFEFE"/>
              </a:buClr>
              <a:buSzPts val="1200"/>
              <a:buFont typeface="EB Garamond Medium"/>
              <a:buChar char="•"/>
              <a:defRPr sz="1200" i="0" u="none" strike="noStrike" cap="none">
                <a:solidFill>
                  <a:srgbClr val="FEFEFE"/>
                </a:solidFill>
                <a:latin typeface="EB Garamond Medium"/>
                <a:ea typeface="EB Garamond Medium"/>
                <a:cs typeface="EB Garamond Medium"/>
                <a:sym typeface="EB Garamond Medium"/>
              </a:defRPr>
            </a:lvl3pPr>
            <a:lvl4pPr marL="1828800" marR="0" lvl="3" indent="-298450" algn="l" rtl="0">
              <a:lnSpc>
                <a:spcPct val="112000"/>
              </a:lnSpc>
              <a:spcBef>
                <a:spcPts val="700"/>
              </a:spcBef>
              <a:spcAft>
                <a:spcPts val="0"/>
              </a:spcAft>
              <a:buClr>
                <a:srgbClr val="FEFEFE"/>
              </a:buClr>
              <a:buSzPts val="1100"/>
              <a:buFont typeface="EB Garamond Medium"/>
              <a:buChar char="–"/>
              <a:defRPr sz="1100" i="0" u="none" strike="noStrike" cap="none">
                <a:solidFill>
                  <a:srgbClr val="FEFEFE"/>
                </a:solidFill>
                <a:latin typeface="EB Garamond Medium"/>
                <a:ea typeface="EB Garamond Medium"/>
                <a:cs typeface="EB Garamond Medium"/>
                <a:sym typeface="EB Garamond Medium"/>
              </a:defRPr>
            </a:lvl4pPr>
            <a:lvl5pPr marL="2286000" marR="0" lvl="4" indent="-298450" algn="l" rtl="0">
              <a:lnSpc>
                <a:spcPct val="112000"/>
              </a:lnSpc>
              <a:spcBef>
                <a:spcPts val="700"/>
              </a:spcBef>
              <a:spcAft>
                <a:spcPts val="0"/>
              </a:spcAft>
              <a:buClr>
                <a:srgbClr val="FEFEFE"/>
              </a:buClr>
              <a:buSzPts val="1100"/>
              <a:buFont typeface="EB Garamond Medium"/>
              <a:buChar char="•"/>
              <a:defRPr sz="1100" i="1" u="none" strike="noStrike" cap="none">
                <a:solidFill>
                  <a:srgbClr val="FEFEFE"/>
                </a:solidFill>
                <a:latin typeface="EB Garamond Medium"/>
                <a:ea typeface="EB Garamond Medium"/>
                <a:cs typeface="EB Garamond Medium"/>
                <a:sym typeface="EB Garamond Medium"/>
              </a:defRPr>
            </a:lvl5pPr>
            <a:lvl6pPr marL="2743200" marR="0" lvl="5" indent="-298450" algn="l" rtl="0">
              <a:lnSpc>
                <a:spcPct val="112000"/>
              </a:lnSpc>
              <a:spcBef>
                <a:spcPts val="1000"/>
              </a:spcBef>
              <a:spcAft>
                <a:spcPts val="0"/>
              </a:spcAft>
              <a:buClr>
                <a:srgbClr val="FEFEFE"/>
              </a:buClr>
              <a:buSzPts val="1100"/>
              <a:buFont typeface="EB Garamond Medium"/>
              <a:buChar char="–"/>
              <a:defRPr sz="1100" i="0" u="none" strike="noStrike" cap="none">
                <a:solidFill>
                  <a:srgbClr val="FEFEFE"/>
                </a:solidFill>
                <a:latin typeface="EB Garamond Medium"/>
                <a:ea typeface="EB Garamond Medium"/>
                <a:cs typeface="EB Garamond Medium"/>
                <a:sym typeface="EB Garamond Medium"/>
              </a:defRPr>
            </a:lvl6pPr>
            <a:lvl7pPr marL="3200400" marR="0" lvl="6" indent="-298450" algn="l" rtl="0">
              <a:lnSpc>
                <a:spcPct val="112000"/>
              </a:lnSpc>
              <a:spcBef>
                <a:spcPts val="1000"/>
              </a:spcBef>
              <a:spcAft>
                <a:spcPts val="0"/>
              </a:spcAft>
              <a:buClr>
                <a:srgbClr val="FEFEFE"/>
              </a:buClr>
              <a:buSzPts val="1100"/>
              <a:buFont typeface="EB Garamond Medium"/>
              <a:buChar char="•"/>
              <a:defRPr sz="1100" i="1" u="none" strike="noStrike" cap="none">
                <a:solidFill>
                  <a:srgbClr val="FEFEFE"/>
                </a:solidFill>
                <a:latin typeface="EB Garamond Medium"/>
                <a:ea typeface="EB Garamond Medium"/>
                <a:cs typeface="EB Garamond Medium"/>
                <a:sym typeface="EB Garamond Medium"/>
              </a:defRPr>
            </a:lvl7pPr>
            <a:lvl8pPr marL="3657600" marR="0" lvl="7" indent="-298450" algn="l" rtl="0">
              <a:lnSpc>
                <a:spcPct val="112000"/>
              </a:lnSpc>
              <a:spcBef>
                <a:spcPts val="1000"/>
              </a:spcBef>
              <a:spcAft>
                <a:spcPts val="0"/>
              </a:spcAft>
              <a:buClr>
                <a:srgbClr val="FEFEFE"/>
              </a:buClr>
              <a:buSzPts val="1100"/>
              <a:buFont typeface="EB Garamond Medium"/>
              <a:buChar char="–"/>
              <a:defRPr sz="1100" i="0" u="none" strike="noStrike" cap="none">
                <a:solidFill>
                  <a:srgbClr val="FEFEFE"/>
                </a:solidFill>
                <a:latin typeface="EB Garamond Medium"/>
                <a:ea typeface="EB Garamond Medium"/>
                <a:cs typeface="EB Garamond Medium"/>
                <a:sym typeface="EB Garamond Medium"/>
              </a:defRPr>
            </a:lvl8pPr>
            <a:lvl9pPr marL="4114800" marR="0" lvl="8" indent="-298450" algn="l" rtl="0">
              <a:lnSpc>
                <a:spcPct val="112000"/>
              </a:lnSpc>
              <a:spcBef>
                <a:spcPts val="1000"/>
              </a:spcBef>
              <a:spcAft>
                <a:spcPts val="0"/>
              </a:spcAft>
              <a:buClr>
                <a:srgbClr val="FEFEFE"/>
              </a:buClr>
              <a:buSzPts val="1100"/>
              <a:buFont typeface="EB Garamond Medium"/>
              <a:buChar char="•"/>
              <a:defRPr sz="1100" i="1" u="none" strike="noStrike" cap="none">
                <a:solidFill>
                  <a:srgbClr val="FEFEFE"/>
                </a:solidFill>
                <a:latin typeface="EB Garamond Medium"/>
                <a:ea typeface="EB Garamond Medium"/>
                <a:cs typeface="EB Garamond Medium"/>
                <a:sym typeface="EB Garamond Medium"/>
              </a:defRPr>
            </a:lvl9pPr>
          </a:lstStyle>
          <a:p>
            <a:endParaRPr/>
          </a:p>
        </p:txBody>
      </p:sp>
      <p:sp>
        <p:nvSpPr>
          <p:cNvPr id="9" name="Google Shape;9;p1"/>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16">
            <a:alphaModFix/>
          </a:blip>
          <a:srcRect t="3809" r="8742"/>
          <a:stretch/>
        </p:blipFill>
        <p:spPr>
          <a:xfrm>
            <a:off x="8006175" y="40375"/>
            <a:ext cx="1091951" cy="888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124">
          <p15:clr>
            <a:srgbClr val="F26B43"/>
          </p15:clr>
        </p15:guide>
        <p15:guide id="2" pos="360">
          <p15:clr>
            <a:srgbClr val="F26B43"/>
          </p15:clr>
        </p15:guide>
        <p15:guide id="3" orient="horz" pos="324">
          <p15:clr>
            <a:srgbClr val="F26B43"/>
          </p15:clr>
        </p15:guide>
        <p15:guide id="4" pos="5400">
          <p15:clr>
            <a:srgbClr val="F26B43"/>
          </p15:clr>
        </p15:guide>
        <p15:guide id="5" pos="24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0"/>
        <p:cNvGrpSpPr/>
        <p:nvPr/>
      </p:nvGrpSpPr>
      <p:grpSpPr>
        <a:xfrm>
          <a:off x="0" y="0"/>
          <a:ext cx="0" cy="0"/>
          <a:chOff x="0" y="0"/>
          <a:chExt cx="0" cy="0"/>
        </a:xfrm>
      </p:grpSpPr>
      <p:sp>
        <p:nvSpPr>
          <p:cNvPr id="101" name="Google Shape;101;p16" title="Page Number Shape"/>
          <p:cNvSpPr/>
          <p:nvPr/>
        </p:nvSpPr>
        <p:spPr>
          <a:xfrm>
            <a:off x="8838008" y="4340235"/>
            <a:ext cx="305992" cy="614365"/>
          </a:xfrm>
          <a:custGeom>
            <a:avLst/>
            <a:gdLst/>
            <a:ahLst/>
            <a:cxnLst/>
            <a:rect l="l" t="t" r="r" b="b"/>
            <a:pathLst>
              <a:path w="1799" h="3612" extrusionOk="0">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sp>
      <p:sp>
        <p:nvSpPr>
          <p:cNvPr id="102" name="Google Shape;102;p16"/>
          <p:cNvSpPr txBox="1">
            <a:spLocks noGrp="1"/>
          </p:cNvSpPr>
          <p:nvPr>
            <p:ph type="title"/>
          </p:nvPr>
        </p:nvSpPr>
        <p:spPr>
          <a:xfrm>
            <a:off x="571500" y="419758"/>
            <a:ext cx="2875500" cy="3714300"/>
          </a:xfrm>
          <a:prstGeom prst="rect">
            <a:avLst/>
          </a:prstGeom>
          <a:noFill/>
          <a:ln>
            <a:noFill/>
          </a:ln>
        </p:spPr>
        <p:txBody>
          <a:bodyPr spcFirstLastPara="1" wrap="square" lIns="68575" tIns="34275" rIns="68575" bIns="34275" anchor="t" anchorCtr="0"/>
          <a:lstStyle>
            <a:lvl1pPr marR="0" lvl="0" algn="r" rtl="0">
              <a:lnSpc>
                <a:spcPct val="90000"/>
              </a:lnSpc>
              <a:spcBef>
                <a:spcPts val="0"/>
              </a:spcBef>
              <a:spcAft>
                <a:spcPts val="0"/>
              </a:spcAft>
              <a:buClr>
                <a:srgbClr val="FEFEFE"/>
              </a:buClr>
              <a:buSzPts val="3600"/>
              <a:buFont typeface="EB Garamond Medium"/>
              <a:buNone/>
              <a:defRPr sz="3600" u="none" strike="noStrike" cap="none">
                <a:solidFill>
                  <a:srgbClr val="FEFEFE"/>
                </a:solidFill>
                <a:latin typeface="EB Garamond Medium"/>
                <a:ea typeface="EB Garamond Medium"/>
                <a:cs typeface="EB Garamond Medium"/>
                <a:sym typeface="EB Garamond Medium"/>
              </a:defRPr>
            </a:lvl1pPr>
            <a:lvl2pPr lvl="1" rtl="0">
              <a:spcBef>
                <a:spcPts val="0"/>
              </a:spcBef>
              <a:spcAft>
                <a:spcPts val="0"/>
              </a:spcAft>
              <a:buSzPts val="1100"/>
              <a:buFont typeface="EB Garamond Medium"/>
              <a:buNone/>
              <a:defRPr sz="1400">
                <a:latin typeface="EB Garamond Medium"/>
                <a:ea typeface="EB Garamond Medium"/>
                <a:cs typeface="EB Garamond Medium"/>
                <a:sym typeface="EB Garamond Medium"/>
              </a:defRPr>
            </a:lvl2pPr>
            <a:lvl3pPr lvl="2" rtl="0">
              <a:spcBef>
                <a:spcPts val="0"/>
              </a:spcBef>
              <a:spcAft>
                <a:spcPts val="0"/>
              </a:spcAft>
              <a:buSzPts val="1100"/>
              <a:buFont typeface="EB Garamond Medium"/>
              <a:buNone/>
              <a:defRPr sz="1400">
                <a:latin typeface="EB Garamond Medium"/>
                <a:ea typeface="EB Garamond Medium"/>
                <a:cs typeface="EB Garamond Medium"/>
                <a:sym typeface="EB Garamond Medium"/>
              </a:defRPr>
            </a:lvl3pPr>
            <a:lvl4pPr lvl="3" rtl="0">
              <a:spcBef>
                <a:spcPts val="0"/>
              </a:spcBef>
              <a:spcAft>
                <a:spcPts val="0"/>
              </a:spcAft>
              <a:buSzPts val="1100"/>
              <a:buFont typeface="EB Garamond Medium"/>
              <a:buNone/>
              <a:defRPr sz="1400">
                <a:latin typeface="EB Garamond Medium"/>
                <a:ea typeface="EB Garamond Medium"/>
                <a:cs typeface="EB Garamond Medium"/>
                <a:sym typeface="EB Garamond Medium"/>
              </a:defRPr>
            </a:lvl4pPr>
            <a:lvl5pPr lvl="4" rtl="0">
              <a:spcBef>
                <a:spcPts val="0"/>
              </a:spcBef>
              <a:spcAft>
                <a:spcPts val="0"/>
              </a:spcAft>
              <a:buSzPts val="1100"/>
              <a:buFont typeface="EB Garamond Medium"/>
              <a:buNone/>
              <a:defRPr sz="1400">
                <a:latin typeface="EB Garamond Medium"/>
                <a:ea typeface="EB Garamond Medium"/>
                <a:cs typeface="EB Garamond Medium"/>
                <a:sym typeface="EB Garamond Medium"/>
              </a:defRPr>
            </a:lvl5pPr>
            <a:lvl6pPr lvl="5" rtl="0">
              <a:spcBef>
                <a:spcPts val="0"/>
              </a:spcBef>
              <a:spcAft>
                <a:spcPts val="0"/>
              </a:spcAft>
              <a:buSzPts val="1100"/>
              <a:buFont typeface="EB Garamond Medium"/>
              <a:buNone/>
              <a:defRPr sz="1400">
                <a:latin typeface="EB Garamond Medium"/>
                <a:ea typeface="EB Garamond Medium"/>
                <a:cs typeface="EB Garamond Medium"/>
                <a:sym typeface="EB Garamond Medium"/>
              </a:defRPr>
            </a:lvl6pPr>
            <a:lvl7pPr lvl="6" rtl="0">
              <a:spcBef>
                <a:spcPts val="0"/>
              </a:spcBef>
              <a:spcAft>
                <a:spcPts val="0"/>
              </a:spcAft>
              <a:buSzPts val="1100"/>
              <a:buFont typeface="EB Garamond Medium"/>
              <a:buNone/>
              <a:defRPr sz="1400">
                <a:latin typeface="EB Garamond Medium"/>
                <a:ea typeface="EB Garamond Medium"/>
                <a:cs typeface="EB Garamond Medium"/>
                <a:sym typeface="EB Garamond Medium"/>
              </a:defRPr>
            </a:lvl7pPr>
            <a:lvl8pPr lvl="7" rtl="0">
              <a:spcBef>
                <a:spcPts val="0"/>
              </a:spcBef>
              <a:spcAft>
                <a:spcPts val="0"/>
              </a:spcAft>
              <a:buSzPts val="1100"/>
              <a:buFont typeface="EB Garamond Medium"/>
              <a:buNone/>
              <a:defRPr sz="1400">
                <a:latin typeface="EB Garamond Medium"/>
                <a:ea typeface="EB Garamond Medium"/>
                <a:cs typeface="EB Garamond Medium"/>
                <a:sym typeface="EB Garamond Medium"/>
              </a:defRPr>
            </a:lvl8pPr>
            <a:lvl9pPr lvl="8" rtl="0">
              <a:spcBef>
                <a:spcPts val="0"/>
              </a:spcBef>
              <a:spcAft>
                <a:spcPts val="0"/>
              </a:spcAft>
              <a:buSzPts val="1100"/>
              <a:buFont typeface="EB Garamond Medium"/>
              <a:buNone/>
              <a:defRPr sz="1400">
                <a:latin typeface="EB Garamond Medium"/>
                <a:ea typeface="EB Garamond Medium"/>
                <a:cs typeface="EB Garamond Medium"/>
                <a:sym typeface="EB Garamond Medium"/>
              </a:defRPr>
            </a:lvl9pPr>
          </a:lstStyle>
          <a:p>
            <a:endParaRPr/>
          </a:p>
        </p:txBody>
      </p:sp>
      <p:sp>
        <p:nvSpPr>
          <p:cNvPr id="103" name="Google Shape;103;p16"/>
          <p:cNvSpPr txBox="1">
            <a:spLocks noGrp="1"/>
          </p:cNvSpPr>
          <p:nvPr>
            <p:ph type="body" idx="1"/>
          </p:nvPr>
        </p:nvSpPr>
        <p:spPr>
          <a:xfrm>
            <a:off x="3886200" y="426800"/>
            <a:ext cx="4686300" cy="4241400"/>
          </a:xfrm>
          <a:prstGeom prst="rect">
            <a:avLst/>
          </a:prstGeom>
          <a:noFill/>
          <a:ln>
            <a:noFill/>
          </a:ln>
        </p:spPr>
        <p:txBody>
          <a:bodyPr spcFirstLastPara="1" wrap="square" lIns="68575" tIns="34275" rIns="68575" bIns="34275" anchor="t" anchorCtr="0"/>
          <a:lstStyle>
            <a:lvl1pPr marL="457200" marR="0" lvl="0" indent="-323850" algn="l" rtl="0">
              <a:lnSpc>
                <a:spcPct val="112000"/>
              </a:lnSpc>
              <a:spcBef>
                <a:spcPts val="700"/>
              </a:spcBef>
              <a:spcAft>
                <a:spcPts val="0"/>
              </a:spcAft>
              <a:buClr>
                <a:srgbClr val="FEFEFE"/>
              </a:buClr>
              <a:buSzPts val="1500"/>
              <a:buFont typeface="EB Garamond Medium"/>
              <a:buChar char="•"/>
              <a:defRPr sz="1500" i="0" u="none" strike="noStrike" cap="none">
                <a:solidFill>
                  <a:srgbClr val="FEFEFE"/>
                </a:solidFill>
                <a:latin typeface="EB Garamond Medium"/>
                <a:ea typeface="EB Garamond Medium"/>
                <a:cs typeface="EB Garamond Medium"/>
                <a:sym typeface="EB Garamond Medium"/>
              </a:defRPr>
            </a:lvl1pPr>
            <a:lvl2pPr marL="914400" marR="0" lvl="1" indent="-317500" algn="l" rtl="0">
              <a:lnSpc>
                <a:spcPct val="112000"/>
              </a:lnSpc>
              <a:spcBef>
                <a:spcPts val="700"/>
              </a:spcBef>
              <a:spcAft>
                <a:spcPts val="0"/>
              </a:spcAft>
              <a:buClr>
                <a:srgbClr val="FEFEFE"/>
              </a:buClr>
              <a:buSzPts val="1400"/>
              <a:buFont typeface="EB Garamond Medium"/>
              <a:buChar char="–"/>
              <a:defRPr sz="1400" i="0" u="none" strike="noStrike" cap="none">
                <a:solidFill>
                  <a:srgbClr val="FEFEFE"/>
                </a:solidFill>
                <a:latin typeface="EB Garamond Medium"/>
                <a:ea typeface="EB Garamond Medium"/>
                <a:cs typeface="EB Garamond Medium"/>
                <a:sym typeface="EB Garamond Medium"/>
              </a:defRPr>
            </a:lvl2pPr>
            <a:lvl3pPr marL="1371600" marR="0" lvl="2" indent="-304800" algn="l" rtl="0">
              <a:lnSpc>
                <a:spcPct val="112000"/>
              </a:lnSpc>
              <a:spcBef>
                <a:spcPts val="700"/>
              </a:spcBef>
              <a:spcAft>
                <a:spcPts val="0"/>
              </a:spcAft>
              <a:buClr>
                <a:srgbClr val="FEFEFE"/>
              </a:buClr>
              <a:buSzPts val="1200"/>
              <a:buFont typeface="EB Garamond Medium"/>
              <a:buChar char="•"/>
              <a:defRPr sz="1200" i="0" u="none" strike="noStrike" cap="none">
                <a:solidFill>
                  <a:srgbClr val="FEFEFE"/>
                </a:solidFill>
                <a:latin typeface="EB Garamond Medium"/>
                <a:ea typeface="EB Garamond Medium"/>
                <a:cs typeface="EB Garamond Medium"/>
                <a:sym typeface="EB Garamond Medium"/>
              </a:defRPr>
            </a:lvl3pPr>
            <a:lvl4pPr marL="1828800" marR="0" lvl="3" indent="-298450" algn="l" rtl="0">
              <a:lnSpc>
                <a:spcPct val="112000"/>
              </a:lnSpc>
              <a:spcBef>
                <a:spcPts val="700"/>
              </a:spcBef>
              <a:spcAft>
                <a:spcPts val="0"/>
              </a:spcAft>
              <a:buClr>
                <a:srgbClr val="FEFEFE"/>
              </a:buClr>
              <a:buSzPts val="1100"/>
              <a:buFont typeface="EB Garamond Medium"/>
              <a:buChar char="–"/>
              <a:defRPr sz="1100" i="0" u="none" strike="noStrike" cap="none">
                <a:solidFill>
                  <a:srgbClr val="FEFEFE"/>
                </a:solidFill>
                <a:latin typeface="EB Garamond Medium"/>
                <a:ea typeface="EB Garamond Medium"/>
                <a:cs typeface="EB Garamond Medium"/>
                <a:sym typeface="EB Garamond Medium"/>
              </a:defRPr>
            </a:lvl4pPr>
            <a:lvl5pPr marL="2286000" marR="0" lvl="4" indent="-298450" algn="l" rtl="0">
              <a:lnSpc>
                <a:spcPct val="112000"/>
              </a:lnSpc>
              <a:spcBef>
                <a:spcPts val="700"/>
              </a:spcBef>
              <a:spcAft>
                <a:spcPts val="0"/>
              </a:spcAft>
              <a:buClr>
                <a:srgbClr val="FEFEFE"/>
              </a:buClr>
              <a:buSzPts val="1100"/>
              <a:buFont typeface="EB Garamond Medium"/>
              <a:buChar char="•"/>
              <a:defRPr sz="1100" i="1" u="none" strike="noStrike" cap="none">
                <a:solidFill>
                  <a:srgbClr val="FEFEFE"/>
                </a:solidFill>
                <a:latin typeface="EB Garamond Medium"/>
                <a:ea typeface="EB Garamond Medium"/>
                <a:cs typeface="EB Garamond Medium"/>
                <a:sym typeface="EB Garamond Medium"/>
              </a:defRPr>
            </a:lvl5pPr>
            <a:lvl6pPr marL="2743200" marR="0" lvl="5" indent="-298450" algn="l" rtl="0">
              <a:lnSpc>
                <a:spcPct val="112000"/>
              </a:lnSpc>
              <a:spcBef>
                <a:spcPts val="1000"/>
              </a:spcBef>
              <a:spcAft>
                <a:spcPts val="0"/>
              </a:spcAft>
              <a:buClr>
                <a:srgbClr val="FEFEFE"/>
              </a:buClr>
              <a:buSzPts val="1100"/>
              <a:buFont typeface="EB Garamond Medium"/>
              <a:buChar char="–"/>
              <a:defRPr sz="1100" i="0" u="none" strike="noStrike" cap="none">
                <a:solidFill>
                  <a:srgbClr val="FEFEFE"/>
                </a:solidFill>
                <a:latin typeface="EB Garamond Medium"/>
                <a:ea typeface="EB Garamond Medium"/>
                <a:cs typeface="EB Garamond Medium"/>
                <a:sym typeface="EB Garamond Medium"/>
              </a:defRPr>
            </a:lvl6pPr>
            <a:lvl7pPr marL="3200400" marR="0" lvl="6" indent="-298450" algn="l" rtl="0">
              <a:lnSpc>
                <a:spcPct val="112000"/>
              </a:lnSpc>
              <a:spcBef>
                <a:spcPts val="1000"/>
              </a:spcBef>
              <a:spcAft>
                <a:spcPts val="0"/>
              </a:spcAft>
              <a:buClr>
                <a:srgbClr val="FEFEFE"/>
              </a:buClr>
              <a:buSzPts val="1100"/>
              <a:buFont typeface="EB Garamond Medium"/>
              <a:buChar char="•"/>
              <a:defRPr sz="1100" i="1" u="none" strike="noStrike" cap="none">
                <a:solidFill>
                  <a:srgbClr val="FEFEFE"/>
                </a:solidFill>
                <a:latin typeface="EB Garamond Medium"/>
                <a:ea typeface="EB Garamond Medium"/>
                <a:cs typeface="EB Garamond Medium"/>
                <a:sym typeface="EB Garamond Medium"/>
              </a:defRPr>
            </a:lvl7pPr>
            <a:lvl8pPr marL="3657600" marR="0" lvl="7" indent="-298450" algn="l" rtl="0">
              <a:lnSpc>
                <a:spcPct val="112000"/>
              </a:lnSpc>
              <a:spcBef>
                <a:spcPts val="1000"/>
              </a:spcBef>
              <a:spcAft>
                <a:spcPts val="0"/>
              </a:spcAft>
              <a:buClr>
                <a:srgbClr val="FEFEFE"/>
              </a:buClr>
              <a:buSzPts val="1100"/>
              <a:buFont typeface="EB Garamond Medium"/>
              <a:buChar char="–"/>
              <a:defRPr sz="1100" i="0" u="none" strike="noStrike" cap="none">
                <a:solidFill>
                  <a:srgbClr val="FEFEFE"/>
                </a:solidFill>
                <a:latin typeface="EB Garamond Medium"/>
                <a:ea typeface="EB Garamond Medium"/>
                <a:cs typeface="EB Garamond Medium"/>
                <a:sym typeface="EB Garamond Medium"/>
              </a:defRPr>
            </a:lvl8pPr>
            <a:lvl9pPr marL="4114800" marR="0" lvl="8" indent="-298450" algn="l" rtl="0">
              <a:lnSpc>
                <a:spcPct val="112000"/>
              </a:lnSpc>
              <a:spcBef>
                <a:spcPts val="1000"/>
              </a:spcBef>
              <a:spcAft>
                <a:spcPts val="0"/>
              </a:spcAft>
              <a:buClr>
                <a:srgbClr val="FEFEFE"/>
              </a:buClr>
              <a:buSzPts val="1100"/>
              <a:buFont typeface="EB Garamond Medium"/>
              <a:buChar char="•"/>
              <a:defRPr sz="1100" i="1" u="none" strike="noStrike" cap="none">
                <a:solidFill>
                  <a:srgbClr val="FEFEFE"/>
                </a:solidFill>
                <a:latin typeface="EB Garamond Medium"/>
                <a:ea typeface="EB Garamond Medium"/>
                <a:cs typeface="EB Garamond Medium"/>
                <a:sym typeface="EB Garamond Medium"/>
              </a:defRPr>
            </a:lvl9pPr>
          </a:lstStyle>
          <a:p>
            <a:endParaRPr/>
          </a:p>
        </p:txBody>
      </p:sp>
      <p:sp>
        <p:nvSpPr>
          <p:cNvPr id="104" name="Google Shape;104;p16"/>
          <p:cNvSpPr txBox="1">
            <a:spLocks noGrp="1"/>
          </p:cNvSpPr>
          <p:nvPr>
            <p:ph type="dt" idx="10"/>
          </p:nvPr>
        </p:nvSpPr>
        <p:spPr>
          <a:xfrm>
            <a:off x="571501" y="4447545"/>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Font typeface="EB Garamond Medium"/>
              <a:buNone/>
              <a:defRPr sz="800" i="1" u="none" strike="noStrike" cap="none">
                <a:solidFill>
                  <a:srgbClr val="FEFEFE"/>
                </a:solidFill>
                <a:latin typeface="EB Garamond Medium"/>
                <a:ea typeface="EB Garamond Medium"/>
                <a:cs typeface="EB Garamond Medium"/>
                <a:sym typeface="EB Garamond Medium"/>
              </a:defRPr>
            </a:lvl1pPr>
            <a:lvl2pPr marR="0" lvl="1"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2pPr>
            <a:lvl3pPr marR="0" lvl="2"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3pPr>
            <a:lvl4pPr marR="0" lvl="3"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4pPr>
            <a:lvl5pPr marR="0" lvl="4"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5pPr>
            <a:lvl6pPr marR="0" lvl="5"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6pPr>
            <a:lvl7pPr marR="0" lvl="6"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7pPr>
            <a:lvl8pPr marR="0" lvl="7"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8pPr>
            <a:lvl9pPr marR="0" lvl="8"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9pPr>
          </a:lstStyle>
          <a:p>
            <a:endParaRPr/>
          </a:p>
        </p:txBody>
      </p:sp>
      <p:sp>
        <p:nvSpPr>
          <p:cNvPr id="105" name="Google Shape;105;p16"/>
          <p:cNvSpPr txBox="1">
            <a:spLocks noGrp="1"/>
          </p:cNvSpPr>
          <p:nvPr>
            <p:ph type="ftr" idx="11"/>
          </p:nvPr>
        </p:nvSpPr>
        <p:spPr>
          <a:xfrm>
            <a:off x="571501" y="4735830"/>
            <a:ext cx="2861100" cy="273900"/>
          </a:xfrm>
          <a:prstGeom prst="rect">
            <a:avLst/>
          </a:prstGeom>
          <a:noFill/>
          <a:ln>
            <a:noFill/>
          </a:ln>
        </p:spPr>
        <p:txBody>
          <a:bodyPr spcFirstLastPara="1" wrap="square" lIns="68575" tIns="34275" rIns="68575" bIns="34275" anchor="t" anchorCtr="0"/>
          <a:lstStyle>
            <a:lvl1pPr marR="0" lvl="0" algn="r" rtl="0">
              <a:spcBef>
                <a:spcPts val="0"/>
              </a:spcBef>
              <a:spcAft>
                <a:spcPts val="0"/>
              </a:spcAft>
              <a:buSzPts val="1100"/>
              <a:buFont typeface="EB Garamond Medium"/>
              <a:buNone/>
              <a:defRPr sz="900" i="1" u="none" strike="noStrike" cap="none">
                <a:solidFill>
                  <a:srgbClr val="FEFEFE"/>
                </a:solidFill>
                <a:latin typeface="EB Garamond Medium"/>
                <a:ea typeface="EB Garamond Medium"/>
                <a:cs typeface="EB Garamond Medium"/>
                <a:sym typeface="EB Garamond Medium"/>
              </a:defRPr>
            </a:lvl1pPr>
            <a:lvl2pPr marR="0" lvl="1"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2pPr>
            <a:lvl3pPr marR="0" lvl="2"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3pPr>
            <a:lvl4pPr marR="0" lvl="3"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4pPr>
            <a:lvl5pPr marR="0" lvl="4"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5pPr>
            <a:lvl6pPr marR="0" lvl="5"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6pPr>
            <a:lvl7pPr marR="0" lvl="6"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7pPr>
            <a:lvl8pPr marR="0" lvl="7"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8pPr>
            <a:lvl9pPr marR="0" lvl="8" algn="l" rtl="0">
              <a:spcBef>
                <a:spcPts val="0"/>
              </a:spcBef>
              <a:spcAft>
                <a:spcPts val="0"/>
              </a:spcAft>
              <a:buSzPts val="1100"/>
              <a:buFont typeface="EB Garamond Medium"/>
              <a:buNone/>
              <a:defRPr sz="1400" i="0" u="none" strike="noStrike" cap="none">
                <a:solidFill>
                  <a:schemeClr val="lt1"/>
                </a:solidFill>
                <a:latin typeface="EB Garamond Medium"/>
                <a:ea typeface="EB Garamond Medium"/>
                <a:cs typeface="EB Garamond Medium"/>
                <a:sym typeface="EB Garamond Medium"/>
              </a:defRPr>
            </a:lvl9pPr>
          </a:lstStyle>
          <a:p>
            <a:endParaRPr/>
          </a:p>
        </p:txBody>
      </p:sp>
      <p:sp>
        <p:nvSpPr>
          <p:cNvPr id="106" name="Google Shape;106;p16"/>
          <p:cNvSpPr txBox="1">
            <a:spLocks noGrp="1"/>
          </p:cNvSpPr>
          <p:nvPr>
            <p:ph type="sldNum" idx="12"/>
          </p:nvPr>
        </p:nvSpPr>
        <p:spPr>
          <a:xfrm>
            <a:off x="8838008" y="4510457"/>
            <a:ext cx="3060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1pPr>
            <a:lvl2pPr marL="0" marR="0" lvl="1"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2pPr>
            <a:lvl3pPr marL="0" marR="0" lvl="2"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3pPr>
            <a:lvl4pPr marL="0" marR="0" lvl="3"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4pPr>
            <a:lvl5pPr marL="0" marR="0" lvl="4"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5pPr>
            <a:lvl6pPr marL="0" marR="0" lvl="5"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6pPr>
            <a:lvl7pPr marL="0" marR="0" lvl="6"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7pPr>
            <a:lvl8pPr marL="0" marR="0" lvl="7"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8pPr>
            <a:lvl9pPr marL="0" marR="0" lvl="8" indent="0" algn="ctr" rtl="0">
              <a:spcBef>
                <a:spcPts val="0"/>
              </a:spcBef>
              <a:buNone/>
              <a:defRPr sz="900" b="1" i="1" u="none" strike="noStrike" cap="none">
                <a:solidFill>
                  <a:schemeClr val="dk2"/>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cxnSp>
        <p:nvCxnSpPr>
          <p:cNvPr id="107" name="Google Shape;107;p16" title="Horizontal Rule Line"/>
          <p:cNvCxnSpPr/>
          <p:nvPr/>
        </p:nvCxnSpPr>
        <p:spPr>
          <a:xfrm>
            <a:off x="0" y="4649798"/>
            <a:ext cx="3372000" cy="0"/>
          </a:xfrm>
          <a:prstGeom prst="straightConnector1">
            <a:avLst/>
          </a:prstGeom>
          <a:noFill/>
          <a:ln w="25400" cap="flat" cmpd="sng">
            <a:solidFill>
              <a:srgbClr val="FEFEFE"/>
            </a:solidFill>
            <a:prstDash val="solid"/>
            <a:round/>
            <a:headEnd type="none" w="sm" len="sm"/>
            <a:tailEnd type="none" w="sm" len="sm"/>
          </a:ln>
        </p:spPr>
      </p:cxnSp>
      <p:pic>
        <p:nvPicPr>
          <p:cNvPr id="108" name="Google Shape;108;p16"/>
          <p:cNvPicPr preferRelativeResize="0"/>
          <p:nvPr/>
        </p:nvPicPr>
        <p:blipFill rotWithShape="1">
          <a:blip r:embed="rId16">
            <a:alphaModFix/>
          </a:blip>
          <a:srcRect t="3809" r="8742"/>
          <a:stretch/>
        </p:blipFill>
        <p:spPr>
          <a:xfrm>
            <a:off x="8006175" y="40375"/>
            <a:ext cx="1091951" cy="888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124">
          <p15:clr>
            <a:srgbClr val="F26B43"/>
          </p15:clr>
        </p15:guide>
        <p15:guide id="2" pos="360">
          <p15:clr>
            <a:srgbClr val="F26B43"/>
          </p15:clr>
        </p15:guide>
        <p15:guide id="3" orient="horz" pos="324">
          <p15:clr>
            <a:srgbClr val="F26B43"/>
          </p15:clr>
        </p15:guide>
        <p15:guide id="4" pos="5400">
          <p15:clr>
            <a:srgbClr val="F26B43"/>
          </p15:clr>
        </p15:guide>
        <p15:guide id="5" pos="24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3.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6.xml"/><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7.xml"/><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8.xml"/><Relationship Id="rId1" Type="http://schemas.openxmlformats.org/officeDocument/2006/relationships/slideLayout" Target="../slideLayouts/slideLayout28.xml"/><Relationship Id="rId4" Type="http://schemas.openxmlformats.org/officeDocument/2006/relationships/slide" Target="slide51.xml"/></Relationships>
</file>

<file path=ppt/slides/_rels/slide109.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09.xml"/><Relationship Id="rId1" Type="http://schemas.openxmlformats.org/officeDocument/2006/relationships/slideLayout" Target="../slideLayouts/slideLayout28.xml"/><Relationship Id="rId5" Type="http://schemas.openxmlformats.org/officeDocument/2006/relationships/slide" Target="slide51.xml"/><Relationship Id="rId4" Type="http://schemas.openxmlformats.org/officeDocument/2006/relationships/image" Target="../media/image7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0.xml"/><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1.xml"/><Relationship Id="rId1" Type="http://schemas.openxmlformats.org/officeDocument/2006/relationships/slideLayout" Target="../slideLayouts/slideLayout28.xml"/><Relationship Id="rId4" Type="http://schemas.openxmlformats.org/officeDocument/2006/relationships/slide" Target="slide51.xml"/></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2.xml"/><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5.xml"/><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6.xml"/><Relationship Id="rId1" Type="http://schemas.openxmlformats.org/officeDocument/2006/relationships/slideLayout" Target="../slideLayouts/slideLayout28.xml"/><Relationship Id="rId4" Type="http://schemas.openxmlformats.org/officeDocument/2006/relationships/image" Target="../media/image78.png"/></Relationships>
</file>

<file path=ppt/slides/_rels/slide1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7.xml"/><Relationship Id="rId1" Type="http://schemas.openxmlformats.org/officeDocument/2006/relationships/slideLayout" Target="../slideLayouts/slideLayout28.xml"/><Relationship Id="rId4" Type="http://schemas.openxmlformats.org/officeDocument/2006/relationships/image" Target="../media/image80.png"/></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8.xml"/><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slide" Target="slide103.xml"/><Relationship Id="rId7" Type="http://schemas.openxmlformats.org/officeDocument/2006/relationships/slide" Target="slide110.xml"/><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slide" Target="slide109.xml"/><Relationship Id="rId5" Type="http://schemas.openxmlformats.org/officeDocument/2006/relationships/slide" Target="slide108.xml"/><Relationship Id="rId4" Type="http://schemas.openxmlformats.org/officeDocument/2006/relationships/slide" Target="slide10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p:nvPr/>
        </p:nvSpPr>
        <p:spPr>
          <a:xfrm>
            <a:off x="0" y="0"/>
            <a:ext cx="9144000" cy="5143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 name="Google Shape;201;p31"/>
          <p:cNvPicPr preferRelativeResize="0"/>
          <p:nvPr/>
        </p:nvPicPr>
        <p:blipFill rotWithShape="1">
          <a:blip r:embed="rId3">
            <a:alphaModFix amt="35000"/>
          </a:blip>
          <a:srcRect l="2038" r="12658" b="18079"/>
          <a:stretch/>
        </p:blipFill>
        <p:spPr>
          <a:xfrm>
            <a:off x="0" y="0"/>
            <a:ext cx="9144001" cy="5143500"/>
          </a:xfrm>
          <a:prstGeom prst="rect">
            <a:avLst/>
          </a:prstGeom>
          <a:noFill/>
          <a:ln>
            <a:noFill/>
          </a:ln>
        </p:spPr>
      </p:pic>
      <p:sp>
        <p:nvSpPr>
          <p:cNvPr id="202" name="Google Shape;202;p31"/>
          <p:cNvSpPr txBox="1"/>
          <p:nvPr/>
        </p:nvSpPr>
        <p:spPr>
          <a:xfrm>
            <a:off x="181200" y="708075"/>
            <a:ext cx="8781600" cy="250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latin typeface="EB Garamond Medium"/>
                <a:ea typeface="EB Garamond Medium"/>
                <a:cs typeface="EB Garamond Medium"/>
                <a:sym typeface="EB Garamond Medium"/>
              </a:rPr>
              <a:t>Project HEPCATS</a:t>
            </a:r>
            <a:endParaRPr sz="3600">
              <a:solidFill>
                <a:srgbClr val="FFFFFF"/>
              </a:solidFill>
              <a:latin typeface="EB Garamond Medium"/>
              <a:ea typeface="EB Garamond Medium"/>
              <a:cs typeface="EB Garamond Medium"/>
              <a:sym typeface="EB Garamond Medium"/>
            </a:endParaRPr>
          </a:p>
          <a:p>
            <a:pPr marL="0" lvl="0" indent="0" algn="ctr" rtl="0">
              <a:spcBef>
                <a:spcPts val="0"/>
              </a:spcBef>
              <a:spcAft>
                <a:spcPts val="0"/>
              </a:spcAft>
              <a:buNone/>
            </a:pPr>
            <a:r>
              <a:rPr lang="en" sz="2400" u="sng">
                <a:solidFill>
                  <a:srgbClr val="FFFFFF"/>
                </a:solidFill>
                <a:latin typeface="EB Garamond Medium"/>
                <a:ea typeface="EB Garamond Medium"/>
                <a:cs typeface="EB Garamond Medium"/>
                <a:sym typeface="EB Garamond Medium"/>
              </a:rPr>
              <a:t>H</a:t>
            </a:r>
            <a:r>
              <a:rPr lang="en" sz="2400">
                <a:solidFill>
                  <a:srgbClr val="FFFFFF"/>
                </a:solidFill>
                <a:latin typeface="EB Garamond Medium"/>
                <a:ea typeface="EB Garamond Medium"/>
                <a:cs typeface="EB Garamond Medium"/>
                <a:sym typeface="EB Garamond Medium"/>
              </a:rPr>
              <a:t>ighly </a:t>
            </a:r>
            <a:r>
              <a:rPr lang="en" sz="2400" u="sng">
                <a:solidFill>
                  <a:srgbClr val="FFFFFF"/>
                </a:solidFill>
                <a:latin typeface="EB Garamond Medium"/>
                <a:ea typeface="EB Garamond Medium"/>
                <a:cs typeface="EB Garamond Medium"/>
                <a:sym typeface="EB Garamond Medium"/>
              </a:rPr>
              <a:t>E</a:t>
            </a:r>
            <a:r>
              <a:rPr lang="en" sz="2400">
                <a:solidFill>
                  <a:srgbClr val="FFFFFF"/>
                </a:solidFill>
                <a:latin typeface="EB Garamond Medium"/>
                <a:ea typeface="EB Garamond Medium"/>
                <a:cs typeface="EB Garamond Medium"/>
                <a:sym typeface="EB Garamond Medium"/>
              </a:rPr>
              <a:t>lliptical </a:t>
            </a:r>
            <a:r>
              <a:rPr lang="en" sz="2400" u="sng">
                <a:solidFill>
                  <a:srgbClr val="FFFFFF"/>
                </a:solidFill>
                <a:latin typeface="EB Garamond Medium"/>
                <a:ea typeface="EB Garamond Medium"/>
                <a:cs typeface="EB Garamond Medium"/>
                <a:sym typeface="EB Garamond Medium"/>
              </a:rPr>
              <a:t>P</a:t>
            </a:r>
            <a:r>
              <a:rPr lang="en" sz="2400">
                <a:solidFill>
                  <a:srgbClr val="FFFFFF"/>
                </a:solidFill>
                <a:latin typeface="EB Garamond Medium"/>
                <a:ea typeface="EB Garamond Medium"/>
                <a:cs typeface="EB Garamond Medium"/>
                <a:sym typeface="EB Garamond Medium"/>
              </a:rPr>
              <a:t>olar </a:t>
            </a:r>
            <a:r>
              <a:rPr lang="en" sz="2400" u="sng">
                <a:solidFill>
                  <a:srgbClr val="FFFFFF"/>
                </a:solidFill>
                <a:latin typeface="EB Garamond Medium"/>
                <a:ea typeface="EB Garamond Medium"/>
                <a:cs typeface="EB Garamond Medium"/>
                <a:sym typeface="EB Garamond Medium"/>
              </a:rPr>
              <a:t>C</a:t>
            </a:r>
            <a:r>
              <a:rPr lang="en" sz="2400">
                <a:solidFill>
                  <a:srgbClr val="FFFFFF"/>
                </a:solidFill>
                <a:latin typeface="EB Garamond Medium"/>
                <a:ea typeface="EB Garamond Medium"/>
                <a:cs typeface="EB Garamond Medium"/>
                <a:sym typeface="EB Garamond Medium"/>
              </a:rPr>
              <a:t>onstellation</a:t>
            </a:r>
            <a:endParaRPr sz="2400">
              <a:solidFill>
                <a:srgbClr val="FFFFFF"/>
              </a:solidFill>
              <a:latin typeface="EB Garamond Medium"/>
              <a:ea typeface="EB Garamond Medium"/>
              <a:cs typeface="EB Garamond Medium"/>
              <a:sym typeface="EB Garamond Medium"/>
            </a:endParaRPr>
          </a:p>
          <a:p>
            <a:pPr marL="0" lvl="0" indent="0" algn="ctr" rtl="0">
              <a:spcBef>
                <a:spcPts val="0"/>
              </a:spcBef>
              <a:spcAft>
                <a:spcPts val="0"/>
              </a:spcAft>
              <a:buNone/>
            </a:pPr>
            <a:r>
              <a:rPr lang="en" sz="2400">
                <a:solidFill>
                  <a:srgbClr val="FFFFFF"/>
                </a:solidFill>
                <a:latin typeface="EB Garamond Medium"/>
                <a:ea typeface="EB Garamond Medium"/>
                <a:cs typeface="EB Garamond Medium"/>
                <a:sym typeface="EB Garamond Medium"/>
              </a:rPr>
              <a:t>for </a:t>
            </a:r>
            <a:r>
              <a:rPr lang="en" sz="2400" u="sng">
                <a:solidFill>
                  <a:srgbClr val="FFFFFF"/>
                </a:solidFill>
                <a:latin typeface="EB Garamond Medium"/>
                <a:ea typeface="EB Garamond Medium"/>
                <a:cs typeface="EB Garamond Medium"/>
                <a:sym typeface="EB Garamond Medium"/>
              </a:rPr>
              <a:t>A</a:t>
            </a:r>
            <a:r>
              <a:rPr lang="en" sz="2400">
                <a:solidFill>
                  <a:srgbClr val="FFFFFF"/>
                </a:solidFill>
                <a:latin typeface="EB Garamond Medium"/>
                <a:ea typeface="EB Garamond Medium"/>
                <a:cs typeface="EB Garamond Medium"/>
                <a:sym typeface="EB Garamond Medium"/>
              </a:rPr>
              <a:t>uroral </a:t>
            </a:r>
            <a:r>
              <a:rPr lang="en" sz="2400" u="sng">
                <a:solidFill>
                  <a:srgbClr val="FFFFFF"/>
                </a:solidFill>
                <a:latin typeface="EB Garamond Medium"/>
                <a:ea typeface="EB Garamond Medium"/>
                <a:cs typeface="EB Garamond Medium"/>
                <a:sym typeface="EB Garamond Medium"/>
              </a:rPr>
              <a:t>T</a:t>
            </a:r>
            <a:r>
              <a:rPr lang="en" sz="2400">
                <a:solidFill>
                  <a:srgbClr val="FFFFFF"/>
                </a:solidFill>
                <a:latin typeface="EB Garamond Medium"/>
                <a:ea typeface="EB Garamond Medium"/>
                <a:cs typeface="EB Garamond Medium"/>
                <a:sym typeface="EB Garamond Medium"/>
              </a:rPr>
              <a:t>ransport </a:t>
            </a:r>
            <a:r>
              <a:rPr lang="en" sz="2400" u="sng">
                <a:solidFill>
                  <a:srgbClr val="FFFFFF"/>
                </a:solidFill>
                <a:latin typeface="EB Garamond Medium"/>
                <a:ea typeface="EB Garamond Medium"/>
                <a:cs typeface="EB Garamond Medium"/>
                <a:sym typeface="EB Garamond Medium"/>
              </a:rPr>
              <a:t>S</a:t>
            </a:r>
            <a:r>
              <a:rPr lang="en" sz="2400">
                <a:solidFill>
                  <a:srgbClr val="FFFFFF"/>
                </a:solidFill>
                <a:latin typeface="EB Garamond Medium"/>
                <a:ea typeface="EB Garamond Medium"/>
                <a:cs typeface="EB Garamond Medium"/>
                <a:sym typeface="EB Garamond Medium"/>
              </a:rPr>
              <a:t>tudies</a:t>
            </a:r>
            <a:endParaRPr sz="2400">
              <a:solidFill>
                <a:srgbClr val="FFFFFF"/>
              </a:solidFill>
              <a:latin typeface="EB Garamond Medium"/>
              <a:ea typeface="EB Garamond Medium"/>
              <a:cs typeface="EB Garamond Medium"/>
              <a:sym typeface="EB Garamond Medium"/>
            </a:endParaRPr>
          </a:p>
          <a:p>
            <a:pPr marL="0" lvl="0" indent="0" algn="ctr" rtl="0">
              <a:spcBef>
                <a:spcPts val="0"/>
              </a:spcBef>
              <a:spcAft>
                <a:spcPts val="0"/>
              </a:spcAft>
              <a:buNone/>
            </a:pPr>
            <a:endParaRPr sz="2400">
              <a:solidFill>
                <a:srgbClr val="FFFFFF"/>
              </a:solidFill>
              <a:latin typeface="EB Garamond Medium"/>
              <a:ea typeface="EB Garamond Medium"/>
              <a:cs typeface="EB Garamond Medium"/>
              <a:sym typeface="EB Garamond Medium"/>
            </a:endParaRPr>
          </a:p>
          <a:p>
            <a:pPr marL="0" lvl="0" indent="0" algn="ctr" rtl="0">
              <a:spcBef>
                <a:spcPts val="0"/>
              </a:spcBef>
              <a:spcAft>
                <a:spcPts val="0"/>
              </a:spcAft>
              <a:buNone/>
            </a:pPr>
            <a:endParaRPr sz="1500">
              <a:solidFill>
                <a:srgbClr val="FFFFFF"/>
              </a:solidFill>
              <a:latin typeface="EB Garamond Medium"/>
              <a:ea typeface="EB Garamond Medium"/>
              <a:cs typeface="EB Garamond Medium"/>
              <a:sym typeface="EB Garamond Medium"/>
            </a:endParaRPr>
          </a:p>
          <a:p>
            <a:pPr marL="0" lvl="0" indent="0" algn="ctr" rtl="0">
              <a:spcBef>
                <a:spcPts val="0"/>
              </a:spcBef>
              <a:spcAft>
                <a:spcPts val="0"/>
              </a:spcAft>
              <a:buNone/>
            </a:pPr>
            <a:r>
              <a:rPr lang="en" sz="3000" b="1">
                <a:solidFill>
                  <a:srgbClr val="FFFFFF"/>
                </a:solidFill>
                <a:latin typeface="EB Garamond"/>
                <a:ea typeface="EB Garamond"/>
                <a:cs typeface="EB Garamond"/>
                <a:sym typeface="EB Garamond"/>
              </a:rPr>
              <a:t>Manufacturing Status Review</a:t>
            </a:r>
            <a:endParaRPr sz="3000" b="1">
              <a:solidFill>
                <a:srgbClr val="FFFFFF"/>
              </a:solidFill>
              <a:latin typeface="EB Garamond"/>
              <a:ea typeface="EB Garamond"/>
              <a:cs typeface="EB Garamond"/>
              <a:sym typeface="EB Garamond"/>
            </a:endParaRPr>
          </a:p>
          <a:p>
            <a:pPr marL="0" lvl="0" indent="0" algn="ctr" rtl="0">
              <a:spcBef>
                <a:spcPts val="0"/>
              </a:spcBef>
              <a:spcAft>
                <a:spcPts val="0"/>
              </a:spcAft>
              <a:buNone/>
            </a:pPr>
            <a:endParaRPr sz="3600">
              <a:solidFill>
                <a:srgbClr val="FFFFFF"/>
              </a:solidFill>
            </a:endParaRPr>
          </a:p>
        </p:txBody>
      </p:sp>
      <p:sp>
        <p:nvSpPr>
          <p:cNvPr id="203" name="Google Shape;203;p31"/>
          <p:cNvSpPr txBox="1"/>
          <p:nvPr/>
        </p:nvSpPr>
        <p:spPr>
          <a:xfrm>
            <a:off x="699725" y="3295200"/>
            <a:ext cx="7437600" cy="18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EB Garamond Medium"/>
                <a:ea typeface="EB Garamond Medium"/>
                <a:cs typeface="EB Garamond Medium"/>
                <a:sym typeface="EB Garamond Medium"/>
              </a:rPr>
              <a:t>Presenters: Matthew Skogen, Benjamin Spencer, Colin Sullivan &amp; Kian Tanner</a:t>
            </a:r>
            <a:endParaRPr sz="1200">
              <a:solidFill>
                <a:srgbClr val="FFFFFF"/>
              </a:solidFill>
              <a:latin typeface="EB Garamond Medium"/>
              <a:ea typeface="EB Garamond Medium"/>
              <a:cs typeface="EB Garamond Medium"/>
              <a:sym typeface="EB Garamond Medium"/>
            </a:endParaRPr>
          </a:p>
          <a:p>
            <a:pPr marL="0" lvl="0" indent="0" algn="ctr" rtl="0">
              <a:spcBef>
                <a:spcPts val="0"/>
              </a:spcBef>
              <a:spcAft>
                <a:spcPts val="0"/>
              </a:spcAft>
              <a:buNone/>
            </a:pPr>
            <a:r>
              <a:rPr lang="en">
                <a:solidFill>
                  <a:srgbClr val="FFFFFF"/>
                </a:solidFill>
                <a:latin typeface="EB Garamond Medium"/>
                <a:ea typeface="EB Garamond Medium"/>
                <a:cs typeface="EB Garamond Medium"/>
                <a:sym typeface="EB Garamond Medium"/>
              </a:rPr>
              <a:t>Other Members: Alex Baughman, Hailee Baughn, Colin Brown, </a:t>
            </a:r>
            <a:r>
              <a:rPr lang="en">
                <a:solidFill>
                  <a:schemeClr val="lt1"/>
                </a:solidFill>
                <a:latin typeface="EB Garamond Medium"/>
                <a:ea typeface="EB Garamond Medium"/>
                <a:cs typeface="EB Garamond Medium"/>
                <a:sym typeface="EB Garamond Medium"/>
              </a:rPr>
              <a:t>Jordan Lerner, Valerie Lesser, </a:t>
            </a:r>
            <a:r>
              <a:rPr lang="en">
                <a:solidFill>
                  <a:srgbClr val="FFFFFF"/>
                </a:solidFill>
                <a:latin typeface="EB Garamond Medium"/>
                <a:ea typeface="EB Garamond Medium"/>
                <a:cs typeface="EB Garamond Medium"/>
                <a:sym typeface="EB Garamond Medium"/>
              </a:rPr>
              <a:t>Christopher Peercy, Vishranth Siva &amp; </a:t>
            </a:r>
            <a:r>
              <a:rPr lang="en">
                <a:solidFill>
                  <a:schemeClr val="lt1"/>
                </a:solidFill>
                <a:latin typeface="EB Garamond Medium"/>
                <a:ea typeface="EB Garamond Medium"/>
                <a:cs typeface="EB Garamond Medium"/>
                <a:sym typeface="EB Garamond Medium"/>
              </a:rPr>
              <a:t>Braden Solt</a:t>
            </a:r>
            <a:endParaRPr>
              <a:solidFill>
                <a:schemeClr val="lt1"/>
              </a:solidFill>
              <a:latin typeface="EB Garamond Medium"/>
              <a:ea typeface="EB Garamond Medium"/>
              <a:cs typeface="EB Garamond Medium"/>
              <a:sym typeface="EB Garamond Medium"/>
            </a:endParaRPr>
          </a:p>
          <a:p>
            <a:pPr marL="0" lvl="0" indent="0" algn="ctr" rtl="0">
              <a:spcBef>
                <a:spcPts val="0"/>
              </a:spcBef>
              <a:spcAft>
                <a:spcPts val="0"/>
              </a:spcAft>
              <a:buNone/>
            </a:pPr>
            <a:endParaRPr>
              <a:solidFill>
                <a:schemeClr val="lt1"/>
              </a:solidFill>
              <a:latin typeface="EB Garamond Medium"/>
              <a:ea typeface="EB Garamond Medium"/>
              <a:cs typeface="EB Garamond Medium"/>
              <a:sym typeface="EB Garamond Medium"/>
            </a:endParaRPr>
          </a:p>
          <a:p>
            <a:pPr marL="0" lvl="0" indent="0" algn="ctr" rtl="0">
              <a:spcBef>
                <a:spcPts val="0"/>
              </a:spcBef>
              <a:spcAft>
                <a:spcPts val="0"/>
              </a:spcAft>
              <a:buNone/>
            </a:pPr>
            <a:r>
              <a:rPr lang="en" sz="1200">
                <a:solidFill>
                  <a:schemeClr val="lt1"/>
                </a:solidFill>
                <a:latin typeface="EB Garamond Medium"/>
                <a:ea typeface="EB Garamond Medium"/>
                <a:cs typeface="EB Garamond Medium"/>
                <a:sym typeface="EB Garamond Medium"/>
              </a:rPr>
              <a:t>Customer: Neal Anderson (DigitalGlobe) &amp; Tom Berger (CU Space Weather Center)</a:t>
            </a:r>
            <a:endParaRPr sz="1200">
              <a:solidFill>
                <a:schemeClr val="lt1"/>
              </a:solidFill>
              <a:latin typeface="EB Garamond Medium"/>
              <a:ea typeface="EB Garamond Medium"/>
              <a:cs typeface="EB Garamond Medium"/>
              <a:sym typeface="EB Garamond Medium"/>
            </a:endParaRPr>
          </a:p>
          <a:p>
            <a:pPr marL="0" lvl="0" indent="0" algn="ctr" rtl="0">
              <a:spcBef>
                <a:spcPts val="0"/>
              </a:spcBef>
              <a:spcAft>
                <a:spcPts val="0"/>
              </a:spcAft>
              <a:buNone/>
            </a:pPr>
            <a:endParaRPr sz="1000">
              <a:solidFill>
                <a:schemeClr val="lt1"/>
              </a:solidFill>
              <a:latin typeface="EB Garamond Medium"/>
              <a:ea typeface="EB Garamond Medium"/>
              <a:cs typeface="EB Garamond Medium"/>
              <a:sym typeface="EB Garamond Medium"/>
            </a:endParaRPr>
          </a:p>
          <a:p>
            <a:pPr marL="0" lvl="0" indent="0" algn="ctr" rtl="0">
              <a:spcBef>
                <a:spcPts val="0"/>
              </a:spcBef>
              <a:spcAft>
                <a:spcPts val="0"/>
              </a:spcAft>
              <a:buNone/>
            </a:pPr>
            <a:r>
              <a:rPr lang="en" sz="1200">
                <a:solidFill>
                  <a:schemeClr val="lt1"/>
                </a:solidFill>
                <a:latin typeface="EB Garamond Medium"/>
                <a:ea typeface="EB Garamond Medium"/>
                <a:cs typeface="EB Garamond Medium"/>
                <a:sym typeface="EB Garamond Medium"/>
              </a:rPr>
              <a:t>Advisor: Dr. Donna Gerren</a:t>
            </a:r>
            <a:endParaRPr sz="1200">
              <a:solidFill>
                <a:srgbClr val="FFFFFF"/>
              </a:solidFill>
              <a:latin typeface="EB Garamond Medium"/>
              <a:ea typeface="EB Garamond Medium"/>
              <a:cs typeface="EB Garamond Medium"/>
              <a:sym typeface="EB Garamond Medium"/>
            </a:endParaRPr>
          </a:p>
        </p:txBody>
      </p:sp>
      <p:pic>
        <p:nvPicPr>
          <p:cNvPr id="204" name="Google Shape;204;p31"/>
          <p:cNvPicPr preferRelativeResize="0"/>
          <p:nvPr/>
        </p:nvPicPr>
        <p:blipFill rotWithShape="1">
          <a:blip r:embed="rId4">
            <a:alphaModFix/>
          </a:blip>
          <a:srcRect t="13522" b="14358"/>
          <a:stretch/>
        </p:blipFill>
        <p:spPr>
          <a:xfrm>
            <a:off x="0" y="4393350"/>
            <a:ext cx="1880200" cy="750149"/>
          </a:xfrm>
          <a:prstGeom prst="rect">
            <a:avLst/>
          </a:prstGeom>
          <a:noFill/>
          <a:ln>
            <a:noFill/>
          </a:ln>
        </p:spPr>
      </p:pic>
      <p:pic>
        <p:nvPicPr>
          <p:cNvPr id="205" name="Google Shape;205;p31"/>
          <p:cNvPicPr preferRelativeResize="0"/>
          <p:nvPr/>
        </p:nvPicPr>
        <p:blipFill>
          <a:blip r:embed="rId5">
            <a:alphaModFix/>
          </a:blip>
          <a:stretch>
            <a:fillRect/>
          </a:stretch>
        </p:blipFill>
        <p:spPr>
          <a:xfrm>
            <a:off x="7890500" y="4131800"/>
            <a:ext cx="1280575" cy="1011700"/>
          </a:xfrm>
          <a:prstGeom prst="rect">
            <a:avLst/>
          </a:prstGeom>
          <a:noFill/>
          <a:ln>
            <a:noFill/>
          </a:ln>
        </p:spPr>
      </p:pic>
      <p:pic>
        <p:nvPicPr>
          <p:cNvPr id="206" name="Google Shape;206;p31"/>
          <p:cNvPicPr preferRelativeResize="0"/>
          <p:nvPr/>
        </p:nvPicPr>
        <p:blipFill>
          <a:blip r:embed="rId6">
            <a:alphaModFix/>
          </a:blip>
          <a:stretch>
            <a:fillRect/>
          </a:stretch>
        </p:blipFill>
        <p:spPr>
          <a:xfrm>
            <a:off x="6569261" y="-46425"/>
            <a:ext cx="2759688" cy="2131201"/>
          </a:xfrm>
          <a:prstGeom prst="rect">
            <a:avLst/>
          </a:prstGeom>
          <a:noFill/>
          <a:ln>
            <a:noFill/>
          </a:ln>
        </p:spPr>
      </p:pic>
      <p:sp>
        <p:nvSpPr>
          <p:cNvPr id="207" name="Google Shape;207;p31">
            <a:hlinkClick r:id=""/>
          </p:cNvPr>
          <p:cNvSpPr/>
          <p:nvPr/>
        </p:nvSpPr>
        <p:spPr>
          <a:xfrm>
            <a:off x="6961250" y="4100"/>
            <a:ext cx="2182800" cy="203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40"/>
          <p:cNvPicPr preferRelativeResize="0"/>
          <p:nvPr/>
        </p:nvPicPr>
        <p:blipFill>
          <a:blip r:embed="rId3">
            <a:alphaModFix/>
          </a:blip>
          <a:stretch>
            <a:fillRect/>
          </a:stretch>
        </p:blipFill>
        <p:spPr>
          <a:xfrm>
            <a:off x="2379100" y="400942"/>
            <a:ext cx="5399576" cy="4641319"/>
          </a:xfrm>
          <a:prstGeom prst="rect">
            <a:avLst/>
          </a:prstGeom>
          <a:noFill/>
          <a:ln>
            <a:noFill/>
          </a:ln>
        </p:spPr>
      </p:pic>
      <p:sp>
        <p:nvSpPr>
          <p:cNvPr id="300" name="Google Shape;300;p40"/>
          <p:cNvSpPr txBox="1">
            <a:spLocks noGrp="1"/>
          </p:cNvSpPr>
          <p:nvPr>
            <p:ph type="title"/>
          </p:nvPr>
        </p:nvSpPr>
        <p:spPr>
          <a:xfrm>
            <a:off x="118625" y="198475"/>
            <a:ext cx="2668800" cy="1203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HEPCATS CubeSat</a:t>
            </a:r>
            <a:endParaRPr/>
          </a:p>
        </p:txBody>
      </p:sp>
      <p:sp>
        <p:nvSpPr>
          <p:cNvPr id="301" name="Google Shape;301;p40"/>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10</a:t>
            </a:fld>
            <a:endParaRPr/>
          </a:p>
        </p:txBody>
      </p:sp>
      <p:sp>
        <p:nvSpPr>
          <p:cNvPr id="302" name="Google Shape;302;p40"/>
          <p:cNvSpPr txBox="1"/>
          <p:nvPr/>
        </p:nvSpPr>
        <p:spPr>
          <a:xfrm rot="434">
            <a:off x="4603501" y="111900"/>
            <a:ext cx="2378700" cy="23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EB Garamond"/>
                <a:ea typeface="EB Garamond"/>
                <a:cs typeface="EB Garamond"/>
                <a:sym typeface="EB Garamond"/>
              </a:rPr>
              <a:t>Magnetometer DAQ</a:t>
            </a:r>
            <a:endParaRPr sz="1800" b="1">
              <a:solidFill>
                <a:srgbClr val="FFFFFF"/>
              </a:solidFill>
              <a:latin typeface="EB Garamond"/>
              <a:ea typeface="EB Garamond"/>
              <a:cs typeface="EB Garamond"/>
              <a:sym typeface="EB Garamond"/>
            </a:endParaRPr>
          </a:p>
        </p:txBody>
      </p:sp>
      <p:sp>
        <p:nvSpPr>
          <p:cNvPr id="303" name="Google Shape;303;p40"/>
          <p:cNvSpPr txBox="1"/>
          <p:nvPr/>
        </p:nvSpPr>
        <p:spPr>
          <a:xfrm rot="1824">
            <a:off x="7991050" y="2572050"/>
            <a:ext cx="1130700" cy="57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FFFF"/>
                </a:solidFill>
                <a:latin typeface="EB Garamond"/>
                <a:ea typeface="EB Garamond"/>
                <a:cs typeface="EB Garamond"/>
                <a:sym typeface="EB Garamond"/>
              </a:rPr>
              <a:t>Imaging System</a:t>
            </a:r>
            <a:endParaRPr sz="1800" b="1">
              <a:solidFill>
                <a:srgbClr val="FFFFFF"/>
              </a:solidFill>
              <a:latin typeface="EB Garamond"/>
              <a:ea typeface="EB Garamond"/>
              <a:cs typeface="EB Garamond"/>
              <a:sym typeface="EB Garamond"/>
            </a:endParaRPr>
          </a:p>
        </p:txBody>
      </p:sp>
      <p:sp>
        <p:nvSpPr>
          <p:cNvPr id="304" name="Google Shape;304;p40"/>
          <p:cNvSpPr txBox="1"/>
          <p:nvPr/>
        </p:nvSpPr>
        <p:spPr>
          <a:xfrm rot="1990">
            <a:off x="838025" y="3187963"/>
            <a:ext cx="1554600" cy="63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FFFF"/>
                </a:solidFill>
                <a:latin typeface="EB Garamond"/>
                <a:ea typeface="EB Garamond"/>
                <a:cs typeface="EB Garamond"/>
                <a:sym typeface="EB Garamond"/>
              </a:rPr>
              <a:t>Instrument Electronics Unit (IEU</a:t>
            </a:r>
            <a:r>
              <a:rPr lang="en" sz="2000" b="1">
                <a:solidFill>
                  <a:srgbClr val="FFFFFF"/>
                </a:solidFill>
                <a:latin typeface="EB Garamond"/>
                <a:ea typeface="EB Garamond"/>
                <a:cs typeface="EB Garamond"/>
                <a:sym typeface="EB Garamond"/>
              </a:rPr>
              <a:t>)</a:t>
            </a:r>
            <a:endParaRPr sz="2000" b="1">
              <a:solidFill>
                <a:srgbClr val="FFFFFF"/>
              </a:solidFill>
              <a:latin typeface="EB Garamond"/>
              <a:ea typeface="EB Garamond"/>
              <a:cs typeface="EB Garamond"/>
              <a:sym typeface="EB Garamond"/>
            </a:endParaRPr>
          </a:p>
        </p:txBody>
      </p:sp>
      <p:sp>
        <p:nvSpPr>
          <p:cNvPr id="305" name="Google Shape;305;p40"/>
          <p:cNvSpPr txBox="1"/>
          <p:nvPr/>
        </p:nvSpPr>
        <p:spPr>
          <a:xfrm rot="2436">
            <a:off x="-187375" y="1487868"/>
            <a:ext cx="2963101" cy="93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EB Garamond"/>
                <a:ea typeface="EB Garamond"/>
                <a:cs typeface="EB Garamond"/>
                <a:sym typeface="EB Garamond"/>
              </a:rPr>
              <a:t>Magnetometer </a:t>
            </a:r>
            <a:endParaRPr sz="1800" b="1">
              <a:solidFill>
                <a:srgbClr val="FFFFFF"/>
              </a:solidFill>
              <a:latin typeface="EB Garamond"/>
              <a:ea typeface="EB Garamond"/>
              <a:cs typeface="EB Garamond"/>
              <a:sym typeface="EB Garamond"/>
            </a:endParaRPr>
          </a:p>
          <a:p>
            <a:pPr marL="0" lvl="0" indent="0" algn="ctr" rtl="0">
              <a:spcBef>
                <a:spcPts val="0"/>
              </a:spcBef>
              <a:spcAft>
                <a:spcPts val="0"/>
              </a:spcAft>
              <a:buNone/>
            </a:pPr>
            <a:r>
              <a:rPr lang="en" sz="1800" b="1">
                <a:solidFill>
                  <a:srgbClr val="FFFFFF"/>
                </a:solidFill>
                <a:latin typeface="EB Garamond"/>
                <a:ea typeface="EB Garamond"/>
                <a:cs typeface="EB Garamond"/>
                <a:sym typeface="EB Garamond"/>
              </a:rPr>
              <a:t>Signal Conditioning</a:t>
            </a:r>
            <a:endParaRPr sz="1800" b="1">
              <a:solidFill>
                <a:srgbClr val="FFFFFF"/>
              </a:solidFill>
              <a:latin typeface="EB Garamond"/>
              <a:ea typeface="EB Garamond"/>
              <a:cs typeface="EB Garamond"/>
              <a:sym typeface="EB Garamond"/>
            </a:endParaRPr>
          </a:p>
        </p:txBody>
      </p:sp>
      <p:cxnSp>
        <p:nvCxnSpPr>
          <p:cNvPr id="306" name="Google Shape;306;p40"/>
          <p:cNvCxnSpPr/>
          <p:nvPr/>
        </p:nvCxnSpPr>
        <p:spPr>
          <a:xfrm>
            <a:off x="2309550" y="2156950"/>
            <a:ext cx="1320900" cy="531000"/>
          </a:xfrm>
          <a:prstGeom prst="straightConnector1">
            <a:avLst/>
          </a:prstGeom>
          <a:noFill/>
          <a:ln w="28575" cap="flat" cmpd="sng">
            <a:solidFill>
              <a:srgbClr val="FF0000"/>
            </a:solidFill>
            <a:prstDash val="solid"/>
            <a:round/>
            <a:headEnd type="none" w="med" len="med"/>
            <a:tailEnd type="triangle" w="med" len="med"/>
          </a:ln>
        </p:spPr>
      </p:cxnSp>
      <p:cxnSp>
        <p:nvCxnSpPr>
          <p:cNvPr id="307" name="Google Shape;307;p40"/>
          <p:cNvCxnSpPr/>
          <p:nvPr/>
        </p:nvCxnSpPr>
        <p:spPr>
          <a:xfrm flipH="1">
            <a:off x="5428850" y="390753"/>
            <a:ext cx="344700" cy="659400"/>
          </a:xfrm>
          <a:prstGeom prst="straightConnector1">
            <a:avLst/>
          </a:prstGeom>
          <a:noFill/>
          <a:ln w="28575" cap="flat" cmpd="sng">
            <a:solidFill>
              <a:srgbClr val="FF0000"/>
            </a:solidFill>
            <a:prstDash val="solid"/>
            <a:round/>
            <a:headEnd type="none" w="med" len="med"/>
            <a:tailEnd type="triangle" w="med" len="med"/>
          </a:ln>
        </p:spPr>
      </p:cxnSp>
      <p:sp>
        <p:nvSpPr>
          <p:cNvPr id="308" name="Google Shape;308;p40"/>
          <p:cNvSpPr txBox="1"/>
          <p:nvPr/>
        </p:nvSpPr>
        <p:spPr>
          <a:xfrm rot="344137">
            <a:off x="4021959" y="3911833"/>
            <a:ext cx="888548" cy="3102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EB Garamond Medium"/>
                <a:ea typeface="EB Garamond Medium"/>
                <a:cs typeface="EB Garamond Medium"/>
                <a:sym typeface="EB Garamond Medium"/>
              </a:rPr>
              <a:t>34 cm</a:t>
            </a:r>
            <a:endParaRPr>
              <a:latin typeface="EB Garamond Medium"/>
              <a:ea typeface="EB Garamond Medium"/>
              <a:cs typeface="EB Garamond Medium"/>
              <a:sym typeface="EB Garamond Medium"/>
            </a:endParaRPr>
          </a:p>
        </p:txBody>
      </p:sp>
      <p:cxnSp>
        <p:nvCxnSpPr>
          <p:cNvPr id="309" name="Google Shape;309;p40"/>
          <p:cNvCxnSpPr>
            <a:stCxn id="303" idx="1"/>
          </p:cNvCxnSpPr>
          <p:nvPr/>
        </p:nvCxnSpPr>
        <p:spPr>
          <a:xfrm flipH="1">
            <a:off x="6927850" y="2857800"/>
            <a:ext cx="1063200" cy="225000"/>
          </a:xfrm>
          <a:prstGeom prst="straightConnector1">
            <a:avLst/>
          </a:prstGeom>
          <a:noFill/>
          <a:ln w="28575" cap="flat" cmpd="sng">
            <a:solidFill>
              <a:srgbClr val="FF0000"/>
            </a:solidFill>
            <a:prstDash val="solid"/>
            <a:round/>
            <a:headEnd type="none" w="med" len="med"/>
            <a:tailEnd type="triangle" w="med" len="med"/>
          </a:ln>
        </p:spPr>
      </p:cxnSp>
      <p:sp>
        <p:nvSpPr>
          <p:cNvPr id="310" name="Google Shape;310;p40"/>
          <p:cNvSpPr txBox="1"/>
          <p:nvPr/>
        </p:nvSpPr>
        <p:spPr>
          <a:xfrm rot="-5400000">
            <a:off x="2124400" y="2410990"/>
            <a:ext cx="879600" cy="3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EB Garamond Medium"/>
                <a:ea typeface="EB Garamond Medium"/>
                <a:cs typeface="EB Garamond Medium"/>
                <a:sym typeface="EB Garamond Medium"/>
              </a:rPr>
              <a:t>22.6 cm</a:t>
            </a:r>
            <a:endParaRPr>
              <a:latin typeface="EB Garamond Medium"/>
              <a:ea typeface="EB Garamond Medium"/>
              <a:cs typeface="EB Garamond Medium"/>
              <a:sym typeface="EB Garamond Medium"/>
            </a:endParaRPr>
          </a:p>
        </p:txBody>
      </p:sp>
      <p:sp>
        <p:nvSpPr>
          <p:cNvPr id="311" name="Google Shape;311;p40"/>
          <p:cNvSpPr txBox="1"/>
          <p:nvPr/>
        </p:nvSpPr>
        <p:spPr>
          <a:xfrm rot="-2702199">
            <a:off x="7095820" y="3797977"/>
            <a:ext cx="663125" cy="3254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EB Garamond Medium"/>
                <a:ea typeface="EB Garamond Medium"/>
                <a:cs typeface="EB Garamond Medium"/>
                <a:sym typeface="EB Garamond Medium"/>
              </a:rPr>
              <a:t>11 cm</a:t>
            </a:r>
            <a:endParaRPr>
              <a:latin typeface="EB Garamond Medium"/>
              <a:ea typeface="EB Garamond Medium"/>
              <a:cs typeface="EB Garamond Medium"/>
              <a:sym typeface="EB Garamond Medium"/>
            </a:endParaRPr>
          </a:p>
        </p:txBody>
      </p:sp>
      <p:sp>
        <p:nvSpPr>
          <p:cNvPr id="312" name="Google Shape;312;p40"/>
          <p:cNvSpPr txBox="1"/>
          <p:nvPr/>
        </p:nvSpPr>
        <p:spPr>
          <a:xfrm rot="2540">
            <a:off x="723900" y="4590009"/>
            <a:ext cx="2436601" cy="36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FFFF"/>
                </a:solidFill>
                <a:latin typeface="EB Garamond"/>
                <a:ea typeface="EB Garamond"/>
                <a:cs typeface="EB Garamond"/>
                <a:sym typeface="EB Garamond"/>
              </a:rPr>
              <a:t>Magnetometer</a:t>
            </a:r>
            <a:endParaRPr sz="1800" b="1">
              <a:solidFill>
                <a:srgbClr val="FFFFFF"/>
              </a:solidFill>
              <a:latin typeface="EB Garamond"/>
              <a:ea typeface="EB Garamond"/>
              <a:cs typeface="EB Garamond"/>
              <a:sym typeface="EB Garamond"/>
            </a:endParaRPr>
          </a:p>
        </p:txBody>
      </p:sp>
      <p:cxnSp>
        <p:nvCxnSpPr>
          <p:cNvPr id="313" name="Google Shape;313;p40"/>
          <p:cNvCxnSpPr/>
          <p:nvPr/>
        </p:nvCxnSpPr>
        <p:spPr>
          <a:xfrm rot="10800000" flipH="1">
            <a:off x="2309550" y="4461550"/>
            <a:ext cx="2724600" cy="350100"/>
          </a:xfrm>
          <a:prstGeom prst="straightConnector1">
            <a:avLst/>
          </a:prstGeom>
          <a:noFill/>
          <a:ln w="28575" cap="flat" cmpd="sng">
            <a:solidFill>
              <a:srgbClr val="FF0000"/>
            </a:solidFill>
            <a:prstDash val="solid"/>
            <a:round/>
            <a:headEnd type="none" w="med" len="med"/>
            <a:tailEnd type="triangle" w="med" len="med"/>
          </a:ln>
        </p:spPr>
      </p:cxnSp>
      <p:cxnSp>
        <p:nvCxnSpPr>
          <p:cNvPr id="314" name="Google Shape;314;p40"/>
          <p:cNvCxnSpPr/>
          <p:nvPr/>
        </p:nvCxnSpPr>
        <p:spPr>
          <a:xfrm>
            <a:off x="2675075" y="1001150"/>
            <a:ext cx="7500" cy="2596500"/>
          </a:xfrm>
          <a:prstGeom prst="straightConnector1">
            <a:avLst/>
          </a:prstGeom>
          <a:noFill/>
          <a:ln w="19050" cap="flat" cmpd="sng">
            <a:solidFill>
              <a:srgbClr val="000000"/>
            </a:solidFill>
            <a:prstDash val="solid"/>
            <a:round/>
            <a:headEnd type="none" w="med" len="med"/>
            <a:tailEnd type="none" w="med" len="med"/>
          </a:ln>
        </p:spPr>
      </p:cxnSp>
      <p:cxnSp>
        <p:nvCxnSpPr>
          <p:cNvPr id="315" name="Google Shape;315;p40"/>
          <p:cNvCxnSpPr/>
          <p:nvPr/>
        </p:nvCxnSpPr>
        <p:spPr>
          <a:xfrm>
            <a:off x="2732688" y="916975"/>
            <a:ext cx="0" cy="0"/>
          </a:xfrm>
          <a:prstGeom prst="straightConnector1">
            <a:avLst/>
          </a:prstGeom>
          <a:noFill/>
          <a:ln w="19050" cap="flat" cmpd="sng">
            <a:solidFill>
              <a:srgbClr val="000000"/>
            </a:solidFill>
            <a:prstDash val="solid"/>
            <a:round/>
            <a:headEnd type="none" w="med" len="med"/>
            <a:tailEnd type="none" w="med" len="med"/>
          </a:ln>
        </p:spPr>
      </p:cxnSp>
      <p:cxnSp>
        <p:nvCxnSpPr>
          <p:cNvPr id="316" name="Google Shape;316;p40"/>
          <p:cNvCxnSpPr/>
          <p:nvPr/>
        </p:nvCxnSpPr>
        <p:spPr>
          <a:xfrm>
            <a:off x="2560075" y="998750"/>
            <a:ext cx="225000" cy="4800"/>
          </a:xfrm>
          <a:prstGeom prst="straightConnector1">
            <a:avLst/>
          </a:prstGeom>
          <a:noFill/>
          <a:ln w="19050" cap="flat" cmpd="sng">
            <a:solidFill>
              <a:srgbClr val="000000"/>
            </a:solidFill>
            <a:prstDash val="solid"/>
            <a:round/>
            <a:headEnd type="none" w="med" len="med"/>
            <a:tailEnd type="none" w="med" len="med"/>
          </a:ln>
        </p:spPr>
      </p:cxnSp>
      <p:cxnSp>
        <p:nvCxnSpPr>
          <p:cNvPr id="317" name="Google Shape;317;p40"/>
          <p:cNvCxnSpPr/>
          <p:nvPr/>
        </p:nvCxnSpPr>
        <p:spPr>
          <a:xfrm>
            <a:off x="2562425" y="3610150"/>
            <a:ext cx="225000" cy="4800"/>
          </a:xfrm>
          <a:prstGeom prst="straightConnector1">
            <a:avLst/>
          </a:prstGeom>
          <a:noFill/>
          <a:ln w="19050" cap="flat" cmpd="sng">
            <a:solidFill>
              <a:srgbClr val="000000"/>
            </a:solidFill>
            <a:prstDash val="solid"/>
            <a:round/>
            <a:headEnd type="none" w="med" len="med"/>
            <a:tailEnd type="none" w="med" len="med"/>
          </a:ln>
        </p:spPr>
      </p:cxnSp>
      <p:cxnSp>
        <p:nvCxnSpPr>
          <p:cNvPr id="318" name="Google Shape;318;p40"/>
          <p:cNvCxnSpPr/>
          <p:nvPr/>
        </p:nvCxnSpPr>
        <p:spPr>
          <a:xfrm>
            <a:off x="2688713" y="3790125"/>
            <a:ext cx="4093200" cy="520200"/>
          </a:xfrm>
          <a:prstGeom prst="straightConnector1">
            <a:avLst/>
          </a:prstGeom>
          <a:noFill/>
          <a:ln w="19050" cap="flat" cmpd="sng">
            <a:solidFill>
              <a:srgbClr val="000000"/>
            </a:solidFill>
            <a:prstDash val="solid"/>
            <a:round/>
            <a:headEnd type="none" w="med" len="med"/>
            <a:tailEnd type="none" w="med" len="med"/>
          </a:ln>
        </p:spPr>
      </p:cxnSp>
      <p:cxnSp>
        <p:nvCxnSpPr>
          <p:cNvPr id="319" name="Google Shape;319;p40"/>
          <p:cNvCxnSpPr/>
          <p:nvPr/>
        </p:nvCxnSpPr>
        <p:spPr>
          <a:xfrm flipH="1">
            <a:off x="6673075" y="4264799"/>
            <a:ext cx="165600" cy="137400"/>
          </a:xfrm>
          <a:prstGeom prst="straightConnector1">
            <a:avLst/>
          </a:prstGeom>
          <a:noFill/>
          <a:ln w="19050" cap="flat" cmpd="sng">
            <a:solidFill>
              <a:srgbClr val="000000"/>
            </a:solidFill>
            <a:prstDash val="solid"/>
            <a:round/>
            <a:headEnd type="none" w="med" len="med"/>
            <a:tailEnd type="none" w="med" len="med"/>
          </a:ln>
        </p:spPr>
      </p:cxnSp>
      <p:cxnSp>
        <p:nvCxnSpPr>
          <p:cNvPr id="320" name="Google Shape;320;p40"/>
          <p:cNvCxnSpPr/>
          <p:nvPr/>
        </p:nvCxnSpPr>
        <p:spPr>
          <a:xfrm flipH="1">
            <a:off x="2610125" y="3725662"/>
            <a:ext cx="165600" cy="137400"/>
          </a:xfrm>
          <a:prstGeom prst="straightConnector1">
            <a:avLst/>
          </a:prstGeom>
          <a:noFill/>
          <a:ln w="19050" cap="flat" cmpd="sng">
            <a:solidFill>
              <a:srgbClr val="000000"/>
            </a:solidFill>
            <a:prstDash val="solid"/>
            <a:round/>
            <a:headEnd type="none" w="med" len="med"/>
            <a:tailEnd type="none" w="med" len="med"/>
          </a:ln>
        </p:spPr>
      </p:cxnSp>
      <p:cxnSp>
        <p:nvCxnSpPr>
          <p:cNvPr id="321" name="Google Shape;321;p40"/>
          <p:cNvCxnSpPr/>
          <p:nvPr/>
        </p:nvCxnSpPr>
        <p:spPr>
          <a:xfrm rot="10800000" flipH="1">
            <a:off x="2130825" y="3060275"/>
            <a:ext cx="1593900" cy="512700"/>
          </a:xfrm>
          <a:prstGeom prst="straightConnector1">
            <a:avLst/>
          </a:prstGeom>
          <a:noFill/>
          <a:ln w="28575" cap="flat" cmpd="sng">
            <a:solidFill>
              <a:srgbClr val="FF0000"/>
            </a:solidFill>
            <a:prstDash val="solid"/>
            <a:round/>
            <a:headEnd type="none" w="med" len="med"/>
            <a:tailEnd type="triangle" w="med" len="med"/>
          </a:ln>
        </p:spPr>
      </p:cxnSp>
      <p:cxnSp>
        <p:nvCxnSpPr>
          <p:cNvPr id="322" name="Google Shape;322;p40"/>
          <p:cNvCxnSpPr/>
          <p:nvPr/>
        </p:nvCxnSpPr>
        <p:spPr>
          <a:xfrm rot="10800000" flipH="1">
            <a:off x="7078025" y="3710450"/>
            <a:ext cx="402600" cy="412200"/>
          </a:xfrm>
          <a:prstGeom prst="straightConnector1">
            <a:avLst/>
          </a:prstGeom>
          <a:noFill/>
          <a:ln w="19050" cap="flat" cmpd="sng">
            <a:solidFill>
              <a:srgbClr val="000000"/>
            </a:solidFill>
            <a:prstDash val="solid"/>
            <a:round/>
            <a:headEnd type="none" w="med" len="med"/>
            <a:tailEnd type="none" w="med" len="med"/>
          </a:ln>
        </p:spPr>
      </p:cxnSp>
      <p:cxnSp>
        <p:nvCxnSpPr>
          <p:cNvPr id="323" name="Google Shape;323;p40"/>
          <p:cNvCxnSpPr/>
          <p:nvPr/>
        </p:nvCxnSpPr>
        <p:spPr>
          <a:xfrm>
            <a:off x="6982203" y="4122648"/>
            <a:ext cx="201900" cy="24900"/>
          </a:xfrm>
          <a:prstGeom prst="straightConnector1">
            <a:avLst/>
          </a:prstGeom>
          <a:noFill/>
          <a:ln w="19050" cap="flat" cmpd="sng">
            <a:solidFill>
              <a:srgbClr val="000000"/>
            </a:solidFill>
            <a:prstDash val="solid"/>
            <a:round/>
            <a:headEnd type="none" w="med" len="med"/>
            <a:tailEnd type="none" w="med" len="med"/>
          </a:ln>
        </p:spPr>
      </p:cxnSp>
      <p:cxnSp>
        <p:nvCxnSpPr>
          <p:cNvPr id="324" name="Google Shape;324;p40"/>
          <p:cNvCxnSpPr/>
          <p:nvPr/>
        </p:nvCxnSpPr>
        <p:spPr>
          <a:xfrm>
            <a:off x="7390378" y="3692348"/>
            <a:ext cx="201900" cy="24900"/>
          </a:xfrm>
          <a:prstGeom prst="straightConnector1">
            <a:avLst/>
          </a:prstGeom>
          <a:noFill/>
          <a:ln w="19050" cap="flat" cmpd="sng">
            <a:solidFill>
              <a:srgbClr val="000000"/>
            </a:solidFill>
            <a:prstDash val="solid"/>
            <a:round/>
            <a:headEnd type="none" w="med" len="med"/>
            <a:tailEnd type="none" w="med" len="med"/>
          </a:ln>
        </p:spPr>
      </p:cxnSp>
      <p:sp>
        <p:nvSpPr>
          <p:cNvPr id="325" name="Google Shape;325;p40">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30"/>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a:t>Ground Control: Command Progress</a:t>
            </a:r>
            <a:endParaRPr/>
          </a:p>
          <a:p>
            <a:pPr marL="0" lvl="0" indent="0" algn="l" rtl="0">
              <a:spcBef>
                <a:spcPts val="0"/>
              </a:spcBef>
              <a:spcAft>
                <a:spcPts val="0"/>
              </a:spcAft>
              <a:buNone/>
            </a:pPr>
            <a:endParaRPr/>
          </a:p>
        </p:txBody>
      </p:sp>
      <p:sp>
        <p:nvSpPr>
          <p:cNvPr id="1229" name="Google Shape;1229;p130"/>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100</a:t>
            </a:fld>
            <a:endParaRPr/>
          </a:p>
        </p:txBody>
      </p:sp>
      <p:graphicFrame>
        <p:nvGraphicFramePr>
          <p:cNvPr id="1230" name="Google Shape;1230;p130"/>
          <p:cNvGraphicFramePr/>
          <p:nvPr/>
        </p:nvGraphicFramePr>
        <p:xfrm>
          <a:off x="369658" y="1190088"/>
          <a:ext cx="3000000" cy="3000000"/>
        </p:xfrm>
        <a:graphic>
          <a:graphicData uri="http://schemas.openxmlformats.org/drawingml/2006/table">
            <a:tbl>
              <a:tblPr>
                <a:noFill/>
                <a:tableStyleId>{B60C237D-3EDD-4FFD-AD80-B1AC92A5DBEC}</a:tableStyleId>
              </a:tblPr>
              <a:tblGrid>
                <a:gridCol w="2737875"/>
                <a:gridCol w="1177150"/>
                <a:gridCol w="4489650"/>
              </a:tblGrid>
              <a:tr h="437250">
                <a:tc>
                  <a:txBody>
                    <a:bodyPr/>
                    <a:lstStyle/>
                    <a:p>
                      <a:pPr marL="0" lvl="0" indent="0" algn="ctr" rtl="0">
                        <a:spcBef>
                          <a:spcPts val="0"/>
                        </a:spcBef>
                        <a:spcAft>
                          <a:spcPts val="0"/>
                        </a:spcAft>
                        <a:buNone/>
                      </a:pPr>
                      <a:r>
                        <a:rPr lang="en" sz="1700" b="1">
                          <a:latin typeface="EB Garamond"/>
                          <a:ea typeface="EB Garamond"/>
                          <a:cs typeface="EB Garamond"/>
                          <a:sym typeface="EB Garamond"/>
                        </a:rPr>
                        <a:t>Task </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Status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Notes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971700">
                <a:tc>
                  <a:txBody>
                    <a:bodyPr/>
                    <a:lstStyle/>
                    <a:p>
                      <a:pPr marL="0" lvl="0" indent="0" algn="ctr" rtl="0">
                        <a:spcBef>
                          <a:spcPts val="0"/>
                        </a:spcBef>
                        <a:spcAft>
                          <a:spcPts val="0"/>
                        </a:spcAft>
                        <a:buClr>
                          <a:schemeClr val="dk1"/>
                        </a:buClr>
                        <a:buSzPts val="1100"/>
                        <a:buFont typeface="Arial"/>
                        <a:buNone/>
                      </a:pPr>
                      <a:r>
                        <a:rPr lang="en" sz="1600">
                          <a:solidFill>
                            <a:schemeClr val="lt1"/>
                          </a:solidFill>
                          <a:latin typeface="EB Garamond"/>
                          <a:ea typeface="EB Garamond"/>
                          <a:cs typeface="EB Garamond"/>
                          <a:sym typeface="EB Garamond"/>
                        </a:rPr>
                        <a:t>Prompt Interpreter</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EB Garamond"/>
                          <a:ea typeface="EB Garamond"/>
                          <a:cs typeface="EB Garamond"/>
                          <a:sym typeface="EB Garamond"/>
                        </a:rPr>
                        <a:t>Written</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Current Status:</a:t>
                      </a:r>
                      <a:r>
                        <a:rPr lang="en" sz="1200">
                          <a:solidFill>
                            <a:srgbClr val="FFFFFF"/>
                          </a:solidFill>
                          <a:latin typeface="EB Garamond"/>
                          <a:ea typeface="EB Garamond"/>
                          <a:cs typeface="EB Garamond"/>
                          <a:sym typeface="EB Garamond"/>
                        </a:rPr>
                        <a:t> Written and integrated into C&amp;T software backend</a:t>
                      </a:r>
                      <a:endParaRPr sz="1200" b="1" u="sng">
                        <a:solidFill>
                          <a:srgbClr val="FFFFFF"/>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Future Development:</a:t>
                      </a:r>
                      <a:r>
                        <a:rPr lang="en" sz="1200">
                          <a:solidFill>
                            <a:srgbClr val="FFFFFF"/>
                          </a:solidFill>
                          <a:latin typeface="EB Garamond"/>
                          <a:ea typeface="EB Garamond"/>
                          <a:cs typeface="EB Garamond"/>
                          <a:sym typeface="EB Garamond"/>
                        </a:rPr>
                        <a:t> Testing with IEU</a:t>
                      </a:r>
                      <a:endParaRPr sz="1200">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971700">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Create CCSDS </a:t>
                      </a:r>
                      <a:endParaRPr sz="1600">
                        <a:solidFill>
                          <a:srgbClr val="FFFFFF"/>
                        </a:solidFill>
                        <a:latin typeface="EB Garamond"/>
                        <a:ea typeface="EB Garamond"/>
                        <a:cs typeface="EB Garamond"/>
                        <a:sym typeface="EB Garamond"/>
                      </a:endParaRPr>
                    </a:p>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Telecommand Packet</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EB Garamond"/>
                          <a:ea typeface="EB Garamond"/>
                          <a:cs typeface="EB Garamond"/>
                          <a:sym typeface="EB Garamond"/>
                        </a:rPr>
                        <a:t>Written</a:t>
                      </a:r>
                      <a:endParaRPr sz="1600" b="1">
                        <a:solidFill>
                          <a:schemeClr val="dk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a:t>
                      </a:r>
                      <a:r>
                        <a:rPr lang="en" sz="1200" b="1">
                          <a:solidFill>
                            <a:schemeClr val="lt1"/>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Written and integrated into C&amp;T software backend</a:t>
                      </a:r>
                      <a:endParaRPr sz="1200" b="1" u="sng">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chemeClr val="lt1"/>
                          </a:solidFill>
                          <a:latin typeface="EB Garamond"/>
                          <a:ea typeface="EB Garamond"/>
                          <a:cs typeface="EB Garamond"/>
                          <a:sym typeface="EB Garamond"/>
                        </a:rPr>
                        <a:t>Future Development:</a:t>
                      </a:r>
                      <a:r>
                        <a:rPr lang="en" sz="1200" u="sng">
                          <a:solidFill>
                            <a:schemeClr val="lt1"/>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 Testing with IEU</a:t>
                      </a:r>
                      <a:endParaRPr sz="1200">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971700">
                <a:tc>
                  <a:txBody>
                    <a:bodyPr/>
                    <a:lstStyle/>
                    <a:p>
                      <a:pPr marL="0" lvl="0" indent="0" algn="ctr" rtl="0">
                        <a:spcBef>
                          <a:spcPts val="0"/>
                        </a:spcBef>
                        <a:spcAft>
                          <a:spcPts val="0"/>
                        </a:spcAft>
                        <a:buClr>
                          <a:schemeClr val="dk1"/>
                        </a:buClr>
                        <a:buSzPts val="1100"/>
                        <a:buFont typeface="Arial"/>
                        <a:buNone/>
                      </a:pPr>
                      <a:r>
                        <a:rPr lang="en" sz="1600">
                          <a:solidFill>
                            <a:schemeClr val="lt1"/>
                          </a:solidFill>
                          <a:latin typeface="EB Garamond"/>
                          <a:ea typeface="EB Garamond"/>
                          <a:cs typeface="EB Garamond"/>
                          <a:sym typeface="EB Garamond"/>
                        </a:rPr>
                        <a:t>Write Packet to </a:t>
                      </a:r>
                      <a:endParaRPr sz="1600">
                        <a:solidFill>
                          <a:schemeClr val="lt1"/>
                        </a:solidFill>
                        <a:latin typeface="EB Garamond"/>
                        <a:ea typeface="EB Garamond"/>
                        <a:cs typeface="EB Garamond"/>
                        <a:sym typeface="EB Garamond"/>
                      </a:endParaRPr>
                    </a:p>
                    <a:p>
                      <a:pPr marL="0" lvl="0" indent="0" algn="ctr" rtl="0">
                        <a:spcBef>
                          <a:spcPts val="0"/>
                        </a:spcBef>
                        <a:spcAft>
                          <a:spcPts val="0"/>
                        </a:spcAft>
                        <a:buClr>
                          <a:schemeClr val="dk1"/>
                        </a:buClr>
                        <a:buSzPts val="1100"/>
                        <a:buFont typeface="Arial"/>
                        <a:buNone/>
                      </a:pPr>
                      <a:r>
                        <a:rPr lang="en" sz="1600">
                          <a:solidFill>
                            <a:schemeClr val="lt1"/>
                          </a:solidFill>
                          <a:latin typeface="EB Garamond"/>
                          <a:ea typeface="EB Garamond"/>
                          <a:cs typeface="EB Garamond"/>
                          <a:sym typeface="EB Garamond"/>
                        </a:rPr>
                        <a:t>Uplink Serial Port </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EB Garamond"/>
                          <a:ea typeface="EB Garamond"/>
                          <a:cs typeface="EB Garamond"/>
                          <a:sym typeface="EB Garamond"/>
                        </a:rPr>
                        <a:t>Written</a:t>
                      </a:r>
                      <a:endParaRPr sz="1600" b="1">
                        <a:solidFill>
                          <a:schemeClr val="dk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Current Status:</a:t>
                      </a:r>
                      <a:r>
                        <a:rPr lang="en" sz="1200">
                          <a:solidFill>
                            <a:srgbClr val="FFFFFF"/>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Written and integrated into C&amp;T software backend</a:t>
                      </a:r>
                      <a:endParaRPr sz="1200" b="1" u="sng">
                        <a:solidFill>
                          <a:srgbClr val="FFFFFF"/>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Future Development:</a:t>
                      </a:r>
                      <a:r>
                        <a:rPr lang="en" sz="1200">
                          <a:solidFill>
                            <a:srgbClr val="FFFFFF"/>
                          </a:solidFill>
                          <a:latin typeface="EB Garamond"/>
                          <a:ea typeface="EB Garamond"/>
                          <a:cs typeface="EB Garamond"/>
                          <a:sym typeface="EB Garamond"/>
                        </a:rPr>
                        <a:t> Testing </a:t>
                      </a:r>
                      <a:r>
                        <a:rPr lang="en" sz="1200">
                          <a:solidFill>
                            <a:schemeClr val="lt1"/>
                          </a:solidFill>
                          <a:latin typeface="EB Garamond"/>
                          <a:ea typeface="EB Garamond"/>
                          <a:cs typeface="EB Garamond"/>
                          <a:sym typeface="EB Garamond"/>
                        </a:rPr>
                        <a:t>with IEU</a:t>
                      </a:r>
                      <a:endParaRPr sz="1200" b="1" u="sng">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1231" name="Google Shape;1231;p130">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31"/>
          <p:cNvSpPr txBox="1">
            <a:spLocks noGrp="1"/>
          </p:cNvSpPr>
          <p:nvPr>
            <p:ph type="sldNum" idx="12"/>
          </p:nvPr>
        </p:nvSpPr>
        <p:spPr>
          <a:xfrm>
            <a:off x="8838008" y="4510457"/>
            <a:ext cx="3060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101</a:t>
            </a:fld>
            <a:endParaRPr/>
          </a:p>
        </p:txBody>
      </p:sp>
      <p:sp>
        <p:nvSpPr>
          <p:cNvPr id="1237" name="Google Shape;1237;p131"/>
          <p:cNvSpPr/>
          <p:nvPr/>
        </p:nvSpPr>
        <p:spPr>
          <a:xfrm>
            <a:off x="6445800" y="4232025"/>
            <a:ext cx="2698200" cy="911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31"/>
          <p:cNvSpPr/>
          <p:nvPr/>
        </p:nvSpPr>
        <p:spPr>
          <a:xfrm>
            <a:off x="7265575" y="0"/>
            <a:ext cx="1878300" cy="911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9" name="Google Shape;1239;p131"/>
          <p:cNvPicPr preferRelativeResize="0"/>
          <p:nvPr/>
        </p:nvPicPr>
        <p:blipFill rotWithShape="1">
          <a:blip r:embed="rId3">
            <a:alphaModFix/>
          </a:blip>
          <a:srcRect t="845" b="855"/>
          <a:stretch/>
        </p:blipFill>
        <p:spPr>
          <a:xfrm>
            <a:off x="1762450" y="204750"/>
            <a:ext cx="7264019" cy="4734000"/>
          </a:xfrm>
          <a:prstGeom prst="rect">
            <a:avLst/>
          </a:prstGeom>
          <a:noFill/>
          <a:ln>
            <a:noFill/>
          </a:ln>
        </p:spPr>
      </p:pic>
      <p:sp>
        <p:nvSpPr>
          <p:cNvPr id="1240" name="Google Shape;1240;p131"/>
          <p:cNvSpPr txBox="1">
            <a:spLocks noGrp="1"/>
          </p:cNvSpPr>
          <p:nvPr>
            <p:ph type="title"/>
          </p:nvPr>
        </p:nvSpPr>
        <p:spPr>
          <a:xfrm>
            <a:off x="76200" y="204750"/>
            <a:ext cx="1878300" cy="1439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i="0"/>
              <a:t>C&amp;T GUI: Ground Control</a:t>
            </a:r>
            <a:endParaRPr i="0"/>
          </a:p>
        </p:txBody>
      </p:sp>
      <p:sp>
        <p:nvSpPr>
          <p:cNvPr id="1241" name="Google Shape;1241;p131">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31"/>
          <p:cNvSpPr/>
          <p:nvPr/>
        </p:nvSpPr>
        <p:spPr>
          <a:xfrm>
            <a:off x="1954500" y="756675"/>
            <a:ext cx="5660700" cy="20115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31"/>
          <p:cNvSpPr/>
          <p:nvPr/>
        </p:nvSpPr>
        <p:spPr>
          <a:xfrm>
            <a:off x="1954500" y="2768175"/>
            <a:ext cx="2617500" cy="17280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
        <p:nvSpPr>
          <p:cNvPr id="1244" name="Google Shape;1244;p131"/>
          <p:cNvSpPr/>
          <p:nvPr/>
        </p:nvSpPr>
        <p:spPr>
          <a:xfrm>
            <a:off x="4572000" y="2768175"/>
            <a:ext cx="2617500" cy="17280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12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12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000"/>
                                          </p:stCondLst>
                                        </p:cTn>
                                        <p:tgtEl>
                                          <p:spTgt spid="1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32"/>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Image Processing Software</a:t>
            </a:r>
            <a:endParaRPr/>
          </a:p>
          <a:p>
            <a:pPr marL="0" lvl="0" indent="0" algn="ctr" rtl="0">
              <a:spcBef>
                <a:spcPts val="0"/>
              </a:spcBef>
              <a:spcAft>
                <a:spcPts val="0"/>
              </a:spcAft>
              <a:buNone/>
            </a:pPr>
            <a:r>
              <a:rPr lang="en"/>
              <a:t>Backup Slides</a:t>
            </a:r>
            <a:endParaRPr/>
          </a:p>
        </p:txBody>
      </p:sp>
      <p:sp>
        <p:nvSpPr>
          <p:cNvPr id="1250" name="Google Shape;1250;p132"/>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33"/>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What Image Processing Does</a:t>
            </a:r>
            <a:endParaRPr/>
          </a:p>
        </p:txBody>
      </p:sp>
      <p:sp>
        <p:nvSpPr>
          <p:cNvPr id="1256" name="Google Shape;1256;p133"/>
          <p:cNvSpPr txBox="1">
            <a:spLocks noGrp="1"/>
          </p:cNvSpPr>
          <p:nvPr>
            <p:ph type="body" idx="1"/>
          </p:nvPr>
        </p:nvSpPr>
        <p:spPr>
          <a:xfrm>
            <a:off x="311700" y="1152475"/>
            <a:ext cx="4455000" cy="1839900"/>
          </a:xfrm>
          <a:prstGeom prst="rect">
            <a:avLst/>
          </a:prstGeom>
        </p:spPr>
        <p:txBody>
          <a:bodyPr spcFirstLastPara="1" wrap="square" lIns="68575" tIns="34275" rIns="68575" bIns="34275" anchor="t" anchorCtr="0">
            <a:noAutofit/>
          </a:bodyPr>
          <a:lstStyle/>
          <a:p>
            <a:pPr marL="457200" lvl="0" indent="0" algn="l" rtl="0">
              <a:spcBef>
                <a:spcPts val="700"/>
              </a:spcBef>
              <a:spcAft>
                <a:spcPts val="0"/>
              </a:spcAft>
              <a:buNone/>
            </a:pPr>
            <a:r>
              <a:rPr lang="en" b="1">
                <a:latin typeface="EB Garamond"/>
                <a:ea typeface="EB Garamond"/>
                <a:cs typeface="EB Garamond"/>
                <a:sym typeface="EB Garamond"/>
              </a:rPr>
              <a:t>What We Do</a:t>
            </a:r>
            <a:endParaRPr b="1">
              <a:latin typeface="EB Garamond"/>
              <a:ea typeface="EB Garamond"/>
              <a:cs typeface="EB Garamond"/>
              <a:sym typeface="EB Garamond"/>
            </a:endParaRPr>
          </a:p>
          <a:p>
            <a:pPr marL="457200" lvl="0" indent="-323850" algn="l" rtl="0">
              <a:spcBef>
                <a:spcPts val="700"/>
              </a:spcBef>
              <a:spcAft>
                <a:spcPts val="0"/>
              </a:spcAft>
              <a:buSzPts val="1500"/>
              <a:buAutoNum type="arabicPeriod"/>
            </a:pPr>
            <a:r>
              <a:rPr lang="en"/>
              <a:t>Interpret raw image data format</a:t>
            </a:r>
            <a:endParaRPr/>
          </a:p>
          <a:p>
            <a:pPr marL="457200" lvl="0" indent="-323850" algn="l" rtl="0">
              <a:spcBef>
                <a:spcPts val="0"/>
              </a:spcBef>
              <a:spcAft>
                <a:spcPts val="0"/>
              </a:spcAft>
              <a:buSzPts val="1500"/>
              <a:buAutoNum type="arabicPeriod"/>
            </a:pPr>
            <a:r>
              <a:rPr lang="en"/>
              <a:t>Identify and crop the relevant part of the image</a:t>
            </a:r>
            <a:endParaRPr/>
          </a:p>
          <a:p>
            <a:pPr marL="457200" lvl="0" indent="-323850" algn="l" rtl="0">
              <a:spcBef>
                <a:spcPts val="0"/>
              </a:spcBef>
              <a:spcAft>
                <a:spcPts val="0"/>
              </a:spcAft>
              <a:buSzPts val="1500"/>
              <a:buAutoNum type="arabicPeriod"/>
            </a:pPr>
            <a:r>
              <a:rPr lang="en"/>
              <a:t>Determine if an auroral substorm is present</a:t>
            </a:r>
            <a:endParaRPr/>
          </a:p>
          <a:p>
            <a:pPr marL="457200" lvl="0" indent="-323850" algn="l" rtl="0">
              <a:spcBef>
                <a:spcPts val="0"/>
              </a:spcBef>
              <a:spcAft>
                <a:spcPts val="0"/>
              </a:spcAft>
              <a:buSzPts val="1500"/>
              <a:buAutoNum type="arabicPeriod"/>
            </a:pPr>
            <a:r>
              <a:rPr lang="en"/>
              <a:t>Compress images</a:t>
            </a:r>
            <a:endParaRPr/>
          </a:p>
        </p:txBody>
      </p:sp>
      <p:sp>
        <p:nvSpPr>
          <p:cNvPr id="1257" name="Google Shape;1257;p13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103</a:t>
            </a:fld>
            <a:endParaRPr/>
          </a:p>
        </p:txBody>
      </p:sp>
      <p:sp>
        <p:nvSpPr>
          <p:cNvPr id="1258" name="Google Shape;1258;p133"/>
          <p:cNvSpPr txBox="1">
            <a:spLocks noGrp="1"/>
          </p:cNvSpPr>
          <p:nvPr>
            <p:ph type="body" idx="1"/>
          </p:nvPr>
        </p:nvSpPr>
        <p:spPr>
          <a:xfrm>
            <a:off x="4637300" y="1152475"/>
            <a:ext cx="4455000" cy="1839900"/>
          </a:xfrm>
          <a:prstGeom prst="rect">
            <a:avLst/>
          </a:prstGeom>
        </p:spPr>
        <p:txBody>
          <a:bodyPr spcFirstLastPara="1" wrap="square" lIns="68575" tIns="34275" rIns="68575" bIns="34275" anchor="t" anchorCtr="0">
            <a:noAutofit/>
          </a:bodyPr>
          <a:lstStyle/>
          <a:p>
            <a:pPr marL="457200" lvl="0" indent="0" algn="l" rtl="0">
              <a:spcBef>
                <a:spcPts val="700"/>
              </a:spcBef>
              <a:spcAft>
                <a:spcPts val="0"/>
              </a:spcAft>
              <a:buNone/>
            </a:pPr>
            <a:r>
              <a:rPr lang="en" b="1">
                <a:latin typeface="EB Garamond"/>
                <a:ea typeface="EB Garamond"/>
                <a:cs typeface="EB Garamond"/>
                <a:sym typeface="EB Garamond"/>
              </a:rPr>
              <a:t>How we do it</a:t>
            </a:r>
            <a:endParaRPr b="1">
              <a:latin typeface="EB Garamond"/>
              <a:ea typeface="EB Garamond"/>
              <a:cs typeface="EB Garamond"/>
              <a:sym typeface="EB Garamond"/>
            </a:endParaRPr>
          </a:p>
          <a:p>
            <a:pPr marL="457200" lvl="0" indent="-323850" algn="l" rtl="0">
              <a:spcBef>
                <a:spcPts val="700"/>
              </a:spcBef>
              <a:spcAft>
                <a:spcPts val="0"/>
              </a:spcAft>
              <a:buSzPts val="1500"/>
              <a:buAutoNum type="arabicPeriod"/>
            </a:pPr>
            <a:r>
              <a:rPr lang="en"/>
              <a:t>Convert raw format to arrays</a:t>
            </a:r>
            <a:endParaRPr/>
          </a:p>
          <a:p>
            <a:pPr marL="457200" lvl="0" indent="-323850" algn="l" rtl="0">
              <a:spcBef>
                <a:spcPts val="0"/>
              </a:spcBef>
              <a:spcAft>
                <a:spcPts val="0"/>
              </a:spcAft>
              <a:buSzPts val="1500"/>
              <a:buAutoNum type="arabicPeriod"/>
            </a:pPr>
            <a:r>
              <a:rPr lang="en"/>
              <a:t>Image segmentation detects Earth</a:t>
            </a:r>
            <a:endParaRPr/>
          </a:p>
          <a:p>
            <a:pPr marL="457200" lvl="0" indent="-323850" algn="l" rtl="0">
              <a:spcBef>
                <a:spcPts val="0"/>
              </a:spcBef>
              <a:spcAft>
                <a:spcPts val="0"/>
              </a:spcAft>
              <a:buSzPts val="1500"/>
              <a:buAutoNum type="arabicPeriod"/>
            </a:pPr>
            <a:r>
              <a:rPr lang="en"/>
              <a:t>Pre-Trained, Deep Neural Network</a:t>
            </a:r>
            <a:endParaRPr/>
          </a:p>
          <a:p>
            <a:pPr marL="457200" lvl="0" indent="-323850" algn="l" rtl="0">
              <a:spcBef>
                <a:spcPts val="0"/>
              </a:spcBef>
              <a:spcAft>
                <a:spcPts val="0"/>
              </a:spcAft>
              <a:buSzPts val="1500"/>
              <a:buAutoNum type="arabicPeriod"/>
            </a:pPr>
            <a:r>
              <a:rPr lang="en"/>
              <a:t>Compress images with zlib “DEFLATE” algorithm</a:t>
            </a:r>
            <a:endParaRPr/>
          </a:p>
        </p:txBody>
      </p:sp>
      <p:grpSp>
        <p:nvGrpSpPr>
          <p:cNvPr id="1259" name="Google Shape;1259;p133"/>
          <p:cNvGrpSpPr/>
          <p:nvPr/>
        </p:nvGrpSpPr>
        <p:grpSpPr>
          <a:xfrm>
            <a:off x="362612" y="2889385"/>
            <a:ext cx="8418774" cy="2099703"/>
            <a:chOff x="90825" y="2889385"/>
            <a:chExt cx="8418774" cy="2099703"/>
          </a:xfrm>
        </p:grpSpPr>
        <p:grpSp>
          <p:nvGrpSpPr>
            <p:cNvPr id="1260" name="Google Shape;1260;p133"/>
            <p:cNvGrpSpPr/>
            <p:nvPr/>
          </p:nvGrpSpPr>
          <p:grpSpPr>
            <a:xfrm>
              <a:off x="1932150" y="2895788"/>
              <a:ext cx="1072650" cy="2093300"/>
              <a:chOff x="571500" y="2946875"/>
              <a:chExt cx="1072650" cy="2093300"/>
            </a:xfrm>
          </p:grpSpPr>
          <p:pic>
            <p:nvPicPr>
              <p:cNvPr id="1261" name="Google Shape;1261;p133"/>
              <p:cNvPicPr preferRelativeResize="0"/>
              <p:nvPr/>
            </p:nvPicPr>
            <p:blipFill>
              <a:blip r:embed="rId3">
                <a:alphaModFix/>
              </a:blip>
              <a:stretch>
                <a:fillRect/>
              </a:stretch>
            </p:blipFill>
            <p:spPr>
              <a:xfrm>
                <a:off x="571500" y="2946875"/>
                <a:ext cx="1072650" cy="1072650"/>
              </a:xfrm>
              <a:prstGeom prst="rect">
                <a:avLst/>
              </a:prstGeom>
              <a:noFill/>
              <a:ln w="9525" cap="flat" cmpd="sng">
                <a:solidFill>
                  <a:srgbClr val="FFFFFF"/>
                </a:solidFill>
                <a:prstDash val="solid"/>
                <a:round/>
                <a:headEnd type="none" w="sm" len="sm"/>
                <a:tailEnd type="none" w="sm" len="sm"/>
              </a:ln>
            </p:spPr>
          </p:pic>
          <p:pic>
            <p:nvPicPr>
              <p:cNvPr id="1262" name="Google Shape;1262;p133"/>
              <p:cNvPicPr preferRelativeResize="0"/>
              <p:nvPr/>
            </p:nvPicPr>
            <p:blipFill>
              <a:blip r:embed="rId4">
                <a:alphaModFix/>
              </a:blip>
              <a:stretch>
                <a:fillRect/>
              </a:stretch>
            </p:blipFill>
            <p:spPr>
              <a:xfrm>
                <a:off x="571500" y="3967525"/>
                <a:ext cx="1072650" cy="1072650"/>
              </a:xfrm>
              <a:prstGeom prst="rect">
                <a:avLst/>
              </a:prstGeom>
              <a:noFill/>
              <a:ln w="9525" cap="flat" cmpd="sng">
                <a:solidFill>
                  <a:srgbClr val="FFFFFF"/>
                </a:solidFill>
                <a:prstDash val="solid"/>
                <a:round/>
                <a:headEnd type="none" w="sm" len="sm"/>
                <a:tailEnd type="none" w="sm" len="sm"/>
              </a:ln>
            </p:spPr>
          </p:pic>
          <p:sp>
            <p:nvSpPr>
              <p:cNvPr id="1263" name="Google Shape;1263;p133"/>
              <p:cNvSpPr/>
              <p:nvPr/>
            </p:nvSpPr>
            <p:spPr>
              <a:xfrm>
                <a:off x="647250" y="3130450"/>
                <a:ext cx="872400" cy="837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33"/>
              <p:cNvSpPr/>
              <p:nvPr/>
            </p:nvSpPr>
            <p:spPr>
              <a:xfrm>
                <a:off x="647250" y="4184125"/>
                <a:ext cx="777000" cy="751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5" name="Google Shape;1265;p133"/>
            <p:cNvSpPr/>
            <p:nvPr/>
          </p:nvSpPr>
          <p:spPr>
            <a:xfrm>
              <a:off x="3105300" y="3721188"/>
              <a:ext cx="549300" cy="518700"/>
            </a:xfrm>
            <a:prstGeom prst="rightArrow">
              <a:avLst>
                <a:gd name="adj1" fmla="val 50000"/>
                <a:gd name="adj2" fmla="val 5000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2</a:t>
              </a:r>
              <a:endParaRPr>
                <a:solidFill>
                  <a:srgbClr val="FFFFFF"/>
                </a:solidFill>
              </a:endParaRPr>
            </a:p>
          </p:txBody>
        </p:sp>
        <p:grpSp>
          <p:nvGrpSpPr>
            <p:cNvPr id="1266" name="Google Shape;1266;p133"/>
            <p:cNvGrpSpPr/>
            <p:nvPr/>
          </p:nvGrpSpPr>
          <p:grpSpPr>
            <a:xfrm>
              <a:off x="3755100" y="2915410"/>
              <a:ext cx="1072650" cy="2054054"/>
              <a:chOff x="571500" y="2975848"/>
              <a:chExt cx="1072650" cy="2054054"/>
            </a:xfrm>
          </p:grpSpPr>
          <p:pic>
            <p:nvPicPr>
              <p:cNvPr id="1267" name="Google Shape;1267;p133"/>
              <p:cNvPicPr preferRelativeResize="0"/>
              <p:nvPr/>
            </p:nvPicPr>
            <p:blipFill rotWithShape="1">
              <a:blip r:embed="rId3">
                <a:alphaModFix/>
              </a:blip>
              <a:srcRect t="11339" r="8883"/>
              <a:stretch/>
            </p:blipFill>
            <p:spPr>
              <a:xfrm>
                <a:off x="571500" y="2975848"/>
                <a:ext cx="1072650" cy="1043677"/>
              </a:xfrm>
              <a:prstGeom prst="rect">
                <a:avLst/>
              </a:prstGeom>
              <a:noFill/>
              <a:ln w="9525" cap="flat" cmpd="sng">
                <a:solidFill>
                  <a:srgbClr val="FFFFFF"/>
                </a:solidFill>
                <a:prstDash val="solid"/>
                <a:round/>
                <a:headEnd type="none" w="sm" len="sm"/>
                <a:tailEnd type="none" w="sm" len="sm"/>
              </a:ln>
            </p:spPr>
          </p:pic>
          <p:pic>
            <p:nvPicPr>
              <p:cNvPr id="1268" name="Google Shape;1268;p133"/>
              <p:cNvPicPr preferRelativeResize="0"/>
              <p:nvPr/>
            </p:nvPicPr>
            <p:blipFill rotWithShape="1">
              <a:blip r:embed="rId4">
                <a:alphaModFix/>
              </a:blip>
              <a:srcRect l="7061" t="15368" r="19376" b="15340"/>
              <a:stretch/>
            </p:blipFill>
            <p:spPr>
              <a:xfrm>
                <a:off x="571500" y="4019525"/>
                <a:ext cx="1072650" cy="1010377"/>
              </a:xfrm>
              <a:prstGeom prst="rect">
                <a:avLst/>
              </a:prstGeom>
              <a:noFill/>
              <a:ln w="9525" cap="flat" cmpd="sng">
                <a:solidFill>
                  <a:srgbClr val="FFFFFF"/>
                </a:solidFill>
                <a:prstDash val="solid"/>
                <a:round/>
                <a:headEnd type="none" w="sm" len="sm"/>
                <a:tailEnd type="none" w="sm" len="sm"/>
              </a:ln>
            </p:spPr>
          </p:pic>
        </p:grpSp>
        <p:grpSp>
          <p:nvGrpSpPr>
            <p:cNvPr id="1269" name="Google Shape;1269;p133"/>
            <p:cNvGrpSpPr/>
            <p:nvPr/>
          </p:nvGrpSpPr>
          <p:grpSpPr>
            <a:xfrm>
              <a:off x="5510625" y="2889385"/>
              <a:ext cx="1072650" cy="2087377"/>
              <a:chOff x="3886200" y="2966498"/>
              <a:chExt cx="1072650" cy="2087377"/>
            </a:xfrm>
          </p:grpSpPr>
          <p:pic>
            <p:nvPicPr>
              <p:cNvPr id="1270" name="Google Shape;1270;p133"/>
              <p:cNvPicPr preferRelativeResize="0"/>
              <p:nvPr/>
            </p:nvPicPr>
            <p:blipFill rotWithShape="1">
              <a:blip r:embed="rId3">
                <a:alphaModFix/>
              </a:blip>
              <a:srcRect t="11339" r="8883"/>
              <a:stretch/>
            </p:blipFill>
            <p:spPr>
              <a:xfrm>
                <a:off x="3886200" y="2966498"/>
                <a:ext cx="1072650" cy="1043677"/>
              </a:xfrm>
              <a:prstGeom prst="rect">
                <a:avLst/>
              </a:prstGeom>
              <a:noFill/>
              <a:ln w="9525" cap="flat" cmpd="sng">
                <a:solidFill>
                  <a:srgbClr val="FFFFFF"/>
                </a:solidFill>
                <a:prstDash val="solid"/>
                <a:round/>
                <a:headEnd type="none" w="sm" len="sm"/>
                <a:tailEnd type="none" w="sm" len="sm"/>
              </a:ln>
            </p:spPr>
          </p:pic>
          <p:sp>
            <p:nvSpPr>
              <p:cNvPr id="1271" name="Google Shape;1271;p133"/>
              <p:cNvSpPr/>
              <p:nvPr/>
            </p:nvSpPr>
            <p:spPr>
              <a:xfrm>
                <a:off x="3886275" y="4010175"/>
                <a:ext cx="1072500" cy="1043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Discard Images w/o Aurora</a:t>
                </a:r>
                <a:endParaRPr>
                  <a:solidFill>
                    <a:srgbClr val="FFFFFF"/>
                  </a:solidFill>
                </a:endParaRPr>
              </a:p>
            </p:txBody>
          </p:sp>
        </p:grpSp>
        <p:sp>
          <p:nvSpPr>
            <p:cNvPr id="1272" name="Google Shape;1272;p133"/>
            <p:cNvSpPr/>
            <p:nvPr/>
          </p:nvSpPr>
          <p:spPr>
            <a:xfrm>
              <a:off x="4894538" y="3683088"/>
              <a:ext cx="549300" cy="518700"/>
            </a:xfrm>
            <a:prstGeom prst="rightArrow">
              <a:avLst>
                <a:gd name="adj1" fmla="val 50000"/>
                <a:gd name="adj2" fmla="val 5000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3</a:t>
              </a:r>
              <a:endParaRPr>
                <a:solidFill>
                  <a:srgbClr val="FFFFFF"/>
                </a:solidFill>
              </a:endParaRPr>
            </a:p>
          </p:txBody>
        </p:sp>
        <p:sp>
          <p:nvSpPr>
            <p:cNvPr id="1273" name="Google Shape;1273;p133"/>
            <p:cNvSpPr/>
            <p:nvPr/>
          </p:nvSpPr>
          <p:spPr>
            <a:xfrm>
              <a:off x="6650038" y="3683088"/>
              <a:ext cx="549300" cy="518700"/>
            </a:xfrm>
            <a:prstGeom prst="rightArrow">
              <a:avLst>
                <a:gd name="adj1" fmla="val 50000"/>
                <a:gd name="adj2" fmla="val 5000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4</a:t>
              </a:r>
              <a:endParaRPr>
                <a:solidFill>
                  <a:srgbClr val="FFFFFF"/>
                </a:solidFill>
              </a:endParaRPr>
            </a:p>
          </p:txBody>
        </p:sp>
        <p:pic>
          <p:nvPicPr>
            <p:cNvPr id="1274" name="Google Shape;1274;p133"/>
            <p:cNvPicPr preferRelativeResize="0"/>
            <p:nvPr/>
          </p:nvPicPr>
          <p:blipFill>
            <a:blip r:embed="rId5">
              <a:alphaModFix/>
            </a:blip>
            <a:stretch>
              <a:fillRect/>
            </a:stretch>
          </p:blipFill>
          <p:spPr>
            <a:xfrm>
              <a:off x="7266125" y="3311351"/>
              <a:ext cx="1243474" cy="1243450"/>
            </a:xfrm>
            <a:prstGeom prst="rect">
              <a:avLst/>
            </a:prstGeom>
            <a:noFill/>
            <a:ln>
              <a:noFill/>
            </a:ln>
          </p:spPr>
        </p:pic>
        <p:pic>
          <p:nvPicPr>
            <p:cNvPr id="1275" name="Google Shape;1275;p133"/>
            <p:cNvPicPr preferRelativeResize="0"/>
            <p:nvPr/>
          </p:nvPicPr>
          <p:blipFill>
            <a:blip r:embed="rId6">
              <a:alphaModFix/>
            </a:blip>
            <a:stretch>
              <a:fillRect/>
            </a:stretch>
          </p:blipFill>
          <p:spPr>
            <a:xfrm>
              <a:off x="90825" y="3353863"/>
              <a:ext cx="1158450" cy="1158450"/>
            </a:xfrm>
            <a:prstGeom prst="rect">
              <a:avLst/>
            </a:prstGeom>
            <a:noFill/>
            <a:ln>
              <a:noFill/>
            </a:ln>
          </p:spPr>
        </p:pic>
        <p:sp>
          <p:nvSpPr>
            <p:cNvPr id="1276" name="Google Shape;1276;p133"/>
            <p:cNvSpPr/>
            <p:nvPr/>
          </p:nvSpPr>
          <p:spPr>
            <a:xfrm>
              <a:off x="1316063" y="3673713"/>
              <a:ext cx="549300" cy="518700"/>
            </a:xfrm>
            <a:prstGeom prst="rightArrow">
              <a:avLst>
                <a:gd name="adj1" fmla="val 50000"/>
                <a:gd name="adj2" fmla="val 5000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1</a:t>
              </a:r>
              <a:endParaRPr>
                <a:solidFill>
                  <a:srgbClr val="FFFFFF"/>
                </a:solidFill>
              </a:endParaRPr>
            </a:p>
          </p:txBody>
        </p:sp>
      </p:grpSp>
      <p:cxnSp>
        <p:nvCxnSpPr>
          <p:cNvPr id="1277" name="Google Shape;1277;p133"/>
          <p:cNvCxnSpPr/>
          <p:nvPr/>
        </p:nvCxnSpPr>
        <p:spPr>
          <a:xfrm>
            <a:off x="376575" y="1541650"/>
            <a:ext cx="8520300" cy="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aphicFrame>
        <p:nvGraphicFramePr>
          <p:cNvPr id="1282" name="Google Shape;1282;p134"/>
          <p:cNvGraphicFramePr/>
          <p:nvPr/>
        </p:nvGraphicFramePr>
        <p:xfrm>
          <a:off x="311696" y="1172713"/>
          <a:ext cx="3000000" cy="3000000"/>
        </p:xfrm>
        <a:graphic>
          <a:graphicData uri="http://schemas.openxmlformats.org/drawingml/2006/table">
            <a:tbl>
              <a:tblPr>
                <a:noFill/>
                <a:tableStyleId>{B60C237D-3EDD-4FFD-AD80-B1AC92A5DBEC}</a:tableStyleId>
              </a:tblPr>
              <a:tblGrid>
                <a:gridCol w="2009675"/>
                <a:gridCol w="1462900"/>
                <a:gridCol w="4932100"/>
              </a:tblGrid>
              <a:tr h="360650">
                <a:tc>
                  <a:txBody>
                    <a:bodyPr/>
                    <a:lstStyle/>
                    <a:p>
                      <a:pPr marL="0" lvl="0" indent="0" algn="ctr" rtl="0">
                        <a:spcBef>
                          <a:spcPts val="0"/>
                        </a:spcBef>
                        <a:spcAft>
                          <a:spcPts val="0"/>
                        </a:spcAft>
                        <a:buNone/>
                      </a:pPr>
                      <a:r>
                        <a:rPr lang="en" sz="1700" b="1">
                          <a:latin typeface="EB Garamond"/>
                          <a:ea typeface="EB Garamond"/>
                          <a:cs typeface="EB Garamond"/>
                          <a:sym typeface="EB Garamond"/>
                        </a:rPr>
                        <a:t>Task </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Status</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Notes</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735375">
                <a:tc>
                  <a:txBody>
                    <a:bodyPr/>
                    <a:lstStyle/>
                    <a:p>
                      <a:pPr marL="0" lvl="0" indent="0" algn="ctr" rtl="0">
                        <a:spcBef>
                          <a:spcPts val="0"/>
                        </a:spcBef>
                        <a:spcAft>
                          <a:spcPts val="0"/>
                        </a:spcAft>
                        <a:buClr>
                          <a:schemeClr val="dk1"/>
                        </a:buClr>
                        <a:buSzPts val="1100"/>
                        <a:buFont typeface="Arial"/>
                        <a:buNone/>
                      </a:pPr>
                      <a:r>
                        <a:rPr lang="en" sz="1600">
                          <a:solidFill>
                            <a:srgbClr val="FFFFFF"/>
                          </a:solidFill>
                          <a:latin typeface="EB Garamond"/>
                          <a:ea typeface="EB Garamond"/>
                          <a:cs typeface="EB Garamond"/>
                          <a:sym typeface="EB Garamond"/>
                        </a:rPr>
                        <a:t>Image Cropping</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In Progress</a:t>
                      </a:r>
                      <a:endParaRPr sz="1600" b="1">
                        <a:latin typeface="EB Garamond"/>
                        <a:ea typeface="EB Garamond"/>
                        <a:cs typeface="EB Garamond"/>
                        <a:sym typeface="EB Garamond"/>
                      </a:endParaRPr>
                    </a:p>
                    <a:p>
                      <a:pPr marL="0" lvl="0" indent="0" algn="ctr" rtl="0">
                        <a:spcBef>
                          <a:spcPts val="0"/>
                        </a:spcBef>
                        <a:spcAft>
                          <a:spcPts val="0"/>
                        </a:spcAft>
                        <a:buNone/>
                      </a:pPr>
                      <a:r>
                        <a:rPr lang="en" sz="1600" b="1">
                          <a:latin typeface="EB Garamond"/>
                          <a:ea typeface="EB Garamond"/>
                          <a:cs typeface="EB Garamond"/>
                          <a:sym typeface="EB Garamond"/>
                        </a:rPr>
                        <a:t>10/15 Hours</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a:t>
                      </a:r>
                      <a:r>
                        <a:rPr lang="en" sz="1200">
                          <a:solidFill>
                            <a:schemeClr val="lt1"/>
                          </a:solidFill>
                          <a:latin typeface="EB Garamond"/>
                          <a:ea typeface="EB Garamond"/>
                          <a:cs typeface="EB Garamond"/>
                          <a:sym typeface="EB Garamond"/>
                        </a:rPr>
                        <a:t> Raw images can be cropped to specified dimensions centered on Earth. MATLAB routines are completed.</a:t>
                      </a:r>
                      <a:endParaRPr sz="1200" b="1" u="sng">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Future Development:</a:t>
                      </a:r>
                      <a:r>
                        <a:rPr lang="en" sz="1200">
                          <a:solidFill>
                            <a:schemeClr val="lt1"/>
                          </a:solidFill>
                          <a:latin typeface="EB Garamond"/>
                          <a:ea typeface="EB Garamond"/>
                          <a:cs typeface="EB Garamond"/>
                          <a:sym typeface="EB Garamond"/>
                        </a:rPr>
                        <a:t> Needs to be converted to C</a:t>
                      </a:r>
                      <a:endParaRPr sz="1200">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Challenges:</a:t>
                      </a:r>
                      <a:r>
                        <a:rPr lang="en" sz="1200">
                          <a:solidFill>
                            <a:schemeClr val="lt1"/>
                          </a:solidFill>
                          <a:latin typeface="EB Garamond"/>
                          <a:ea typeface="EB Garamond"/>
                          <a:cs typeface="EB Garamond"/>
                          <a:sym typeface="EB Garamond"/>
                        </a:rPr>
                        <a:t> Need to ensure safe transfer of data between modules</a:t>
                      </a:r>
                      <a:endParaRPr sz="1200" b="1" u="sng">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735375">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Auroral Extent</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In Progress</a:t>
                      </a:r>
                      <a:endParaRPr sz="1600" b="1">
                        <a:latin typeface="EB Garamond"/>
                        <a:ea typeface="EB Garamond"/>
                        <a:cs typeface="EB Garamond"/>
                        <a:sym typeface="EB Garamond"/>
                      </a:endParaRPr>
                    </a:p>
                    <a:p>
                      <a:pPr marL="0" lvl="0" indent="0" algn="ctr" rtl="0">
                        <a:spcBef>
                          <a:spcPts val="0"/>
                        </a:spcBef>
                        <a:spcAft>
                          <a:spcPts val="0"/>
                        </a:spcAft>
                        <a:buNone/>
                      </a:pPr>
                      <a:r>
                        <a:rPr lang="en" sz="1600" b="1">
                          <a:latin typeface="EB Garamond"/>
                          <a:ea typeface="EB Garamond"/>
                          <a:cs typeface="EB Garamond"/>
                          <a:sym typeface="EB Garamond"/>
                        </a:rPr>
                        <a:t>10/20 Hours</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a:t>
                      </a:r>
                      <a:r>
                        <a:rPr lang="en" sz="1200">
                          <a:solidFill>
                            <a:schemeClr val="lt1"/>
                          </a:solidFill>
                          <a:latin typeface="EB Garamond"/>
                          <a:ea typeface="EB Garamond"/>
                          <a:cs typeface="EB Garamond"/>
                          <a:sym typeface="EB Garamond"/>
                        </a:rPr>
                        <a:t> Chosen algorithm is in code development</a:t>
                      </a:r>
                      <a:endParaRPr sz="1200" b="1" u="sng">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Future Development:</a:t>
                      </a:r>
                      <a:r>
                        <a:rPr lang="en" sz="1200">
                          <a:solidFill>
                            <a:schemeClr val="lt1"/>
                          </a:solidFill>
                          <a:latin typeface="EB Garamond"/>
                          <a:ea typeface="EB Garamond"/>
                          <a:cs typeface="EB Garamond"/>
                          <a:sym typeface="EB Garamond"/>
                        </a:rPr>
                        <a:t> Integrate algorithm with ground station software</a:t>
                      </a:r>
                      <a:endParaRPr sz="1200">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Challenges:</a:t>
                      </a:r>
                      <a:r>
                        <a:rPr lang="en" sz="1200">
                          <a:solidFill>
                            <a:schemeClr val="lt1"/>
                          </a:solidFill>
                          <a:latin typeface="EB Garamond"/>
                          <a:ea typeface="EB Garamond"/>
                          <a:cs typeface="EB Garamond"/>
                          <a:sym typeface="EB Garamond"/>
                        </a:rPr>
                        <a:t> ... Kian</a:t>
                      </a:r>
                      <a:endParaRPr sz="1200">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1125700">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Image Geolocation</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EB Garamond"/>
                          <a:ea typeface="EB Garamond"/>
                          <a:cs typeface="EB Garamond"/>
                          <a:sym typeface="EB Garamond"/>
                        </a:rPr>
                        <a:t>Not Started</a:t>
                      </a:r>
                      <a:endParaRPr sz="1600" b="1">
                        <a:solidFill>
                          <a:schemeClr val="dk1"/>
                        </a:solidFill>
                        <a:latin typeface="EB Garamond"/>
                        <a:ea typeface="EB Garamond"/>
                        <a:cs typeface="EB Garamond"/>
                        <a:sym typeface="EB Garamond"/>
                      </a:endParaRPr>
                    </a:p>
                    <a:p>
                      <a:pPr marL="0" lvl="0" indent="0" algn="ctr" rtl="0">
                        <a:spcBef>
                          <a:spcPts val="0"/>
                        </a:spcBef>
                        <a:spcAft>
                          <a:spcPts val="0"/>
                        </a:spcAft>
                        <a:buClr>
                          <a:schemeClr val="dk1"/>
                        </a:buClr>
                        <a:buSzPts val="1100"/>
                        <a:buFont typeface="Arial"/>
                        <a:buNone/>
                      </a:pPr>
                      <a:r>
                        <a:rPr lang="en" sz="1600" b="1">
                          <a:solidFill>
                            <a:schemeClr val="dk1"/>
                          </a:solidFill>
                          <a:latin typeface="EB Garamond"/>
                          <a:ea typeface="EB Garamond"/>
                          <a:cs typeface="EB Garamond"/>
                          <a:sym typeface="EB Garamond"/>
                        </a:rPr>
                        <a:t>0/## Hours</a:t>
                      </a:r>
                      <a:endParaRPr sz="1600" b="1">
                        <a:solidFill>
                          <a:schemeClr val="dk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0000"/>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a:t>
                      </a:r>
                      <a:r>
                        <a:rPr lang="en" sz="1200" b="1">
                          <a:solidFill>
                            <a:schemeClr val="lt1"/>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Research of algorithm developed by NASA in progress</a:t>
                      </a:r>
                      <a:endParaRPr sz="1200" b="1" u="sng">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chemeClr val="lt1"/>
                          </a:solidFill>
                          <a:latin typeface="EB Garamond"/>
                          <a:ea typeface="EB Garamond"/>
                          <a:cs typeface="EB Garamond"/>
                          <a:sym typeface="EB Garamond"/>
                        </a:rPr>
                        <a:t>Future Development:</a:t>
                      </a:r>
                      <a:r>
                        <a:rPr lang="en" sz="1200" u="sng">
                          <a:solidFill>
                            <a:schemeClr val="lt1"/>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 … Kian/Jordan</a:t>
                      </a:r>
                      <a:endParaRPr sz="1200">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Challenges:</a:t>
                      </a:r>
                      <a:r>
                        <a:rPr lang="en" sz="1200">
                          <a:solidFill>
                            <a:schemeClr val="lt1"/>
                          </a:solidFill>
                          <a:latin typeface="EB Garamond"/>
                          <a:ea typeface="EB Garamond"/>
                          <a:cs typeface="EB Garamond"/>
                          <a:sym typeface="EB Garamond"/>
                        </a:rPr>
                        <a:t> … Kian</a:t>
                      </a:r>
                      <a:endParaRPr sz="1200">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1283" name="Google Shape;1283;p134"/>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a:t>Image Processing Software Critical Aspects</a:t>
            </a:r>
            <a:endParaRPr/>
          </a:p>
        </p:txBody>
      </p:sp>
      <p:sp>
        <p:nvSpPr>
          <p:cNvPr id="1284" name="Google Shape;1284;p13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104</a:t>
            </a:fld>
            <a:endParaRPr/>
          </a:p>
        </p:txBody>
      </p:sp>
      <p:sp>
        <p:nvSpPr>
          <p:cNvPr id="1285" name="Google Shape;1285;p134">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graphicFrame>
        <p:nvGraphicFramePr>
          <p:cNvPr id="1290" name="Google Shape;1290;p135"/>
          <p:cNvGraphicFramePr/>
          <p:nvPr/>
        </p:nvGraphicFramePr>
        <p:xfrm>
          <a:off x="311696" y="949288"/>
          <a:ext cx="3000000" cy="3000000"/>
        </p:xfrm>
        <a:graphic>
          <a:graphicData uri="http://schemas.openxmlformats.org/drawingml/2006/table">
            <a:tbl>
              <a:tblPr>
                <a:noFill/>
                <a:tableStyleId>{B60C237D-3EDD-4FFD-AD80-B1AC92A5DBEC}</a:tableStyleId>
              </a:tblPr>
              <a:tblGrid>
                <a:gridCol w="2737875"/>
                <a:gridCol w="1177150"/>
                <a:gridCol w="4489650"/>
              </a:tblGrid>
              <a:tr h="395475">
                <a:tc>
                  <a:txBody>
                    <a:bodyPr/>
                    <a:lstStyle/>
                    <a:p>
                      <a:pPr marL="0" lvl="0" indent="0" algn="ctr" rtl="0">
                        <a:spcBef>
                          <a:spcPts val="0"/>
                        </a:spcBef>
                        <a:spcAft>
                          <a:spcPts val="0"/>
                        </a:spcAft>
                        <a:buNone/>
                      </a:pPr>
                      <a:r>
                        <a:rPr lang="en" sz="1700" b="1">
                          <a:latin typeface="EB Garamond"/>
                          <a:ea typeface="EB Garamond"/>
                          <a:cs typeface="EB Garamond"/>
                          <a:sym typeface="EB Garamond"/>
                        </a:rPr>
                        <a:t>Task </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Status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Notes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1020425">
                <a:tc>
                  <a:txBody>
                    <a:bodyPr/>
                    <a:lstStyle/>
                    <a:p>
                      <a:pPr marL="0" lvl="0" indent="0" algn="ctr" rtl="0">
                        <a:spcBef>
                          <a:spcPts val="0"/>
                        </a:spcBef>
                        <a:spcAft>
                          <a:spcPts val="0"/>
                        </a:spcAft>
                        <a:buClr>
                          <a:schemeClr val="dk1"/>
                        </a:buClr>
                        <a:buSzPts val="1100"/>
                        <a:buFont typeface="Arial"/>
                        <a:buNone/>
                      </a:pPr>
                      <a:r>
                        <a:rPr lang="en" sz="1600">
                          <a:solidFill>
                            <a:schemeClr val="lt1"/>
                          </a:solidFill>
                          <a:latin typeface="EB Garamond"/>
                          <a:ea typeface="EB Garamond"/>
                          <a:cs typeface="EB Garamond"/>
                          <a:sym typeface="EB Garamond"/>
                        </a:rPr>
                        <a:t>Image Loading and Saving</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In Progress</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Current Status:</a:t>
                      </a:r>
                      <a:r>
                        <a:rPr lang="en" sz="1200">
                          <a:solidFill>
                            <a:srgbClr val="FFFFFF"/>
                          </a:solidFill>
                          <a:latin typeface="EB Garamond"/>
                          <a:ea typeface="EB Garamond"/>
                          <a:cs typeface="EB Garamond"/>
                          <a:sym typeface="EB Garamond"/>
                        </a:rPr>
                        <a:t> Code in development</a:t>
                      </a:r>
                      <a:endParaRPr sz="1200" b="1" u="sng">
                        <a:solidFill>
                          <a:srgbClr val="FFFFFF"/>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Future Development:</a:t>
                      </a:r>
                      <a:r>
                        <a:rPr lang="en" sz="1200">
                          <a:solidFill>
                            <a:srgbClr val="FFFFFF"/>
                          </a:solidFill>
                          <a:latin typeface="EB Garamond"/>
                          <a:ea typeface="EB Garamond"/>
                          <a:cs typeface="EB Garamond"/>
                          <a:sym typeface="EB Garamond"/>
                        </a:rPr>
                        <a:t> Working version ready by MSR</a:t>
                      </a:r>
                      <a:endParaRPr sz="1200">
                        <a:solidFill>
                          <a:srgbClr val="FFFFFF"/>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Challenges:</a:t>
                      </a:r>
                      <a:r>
                        <a:rPr lang="en" sz="1200">
                          <a:solidFill>
                            <a:srgbClr val="FFFFFF"/>
                          </a:solidFill>
                          <a:latin typeface="EB Garamond"/>
                          <a:ea typeface="EB Garamond"/>
                          <a:cs typeface="EB Garamond"/>
                          <a:sym typeface="EB Garamond"/>
                        </a:rPr>
                        <a:t> Need to be able to handle read/write errors</a:t>
                      </a:r>
                      <a:endParaRPr sz="1200">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1234425">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Model Loading</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Complete</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 </a:t>
                      </a:r>
                      <a:r>
                        <a:rPr lang="en" sz="1200">
                          <a:solidFill>
                            <a:schemeClr val="lt1"/>
                          </a:solidFill>
                          <a:latin typeface="EB Garamond"/>
                          <a:ea typeface="EB Garamond"/>
                          <a:cs typeface="EB Garamond"/>
                          <a:sym typeface="EB Garamond"/>
                        </a:rPr>
                        <a:t>The model is trained and saved. Functions to load and use the model have been written.</a:t>
                      </a:r>
                      <a:endParaRPr sz="1200" b="1" u="sng">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chemeClr val="lt1"/>
                          </a:solidFill>
                          <a:latin typeface="EB Garamond"/>
                          <a:ea typeface="EB Garamond"/>
                          <a:cs typeface="EB Garamond"/>
                          <a:sym typeface="EB Garamond"/>
                        </a:rPr>
                        <a:t>Future Development:</a:t>
                      </a:r>
                      <a:r>
                        <a:rPr lang="en" sz="1200" u="sng">
                          <a:solidFill>
                            <a:schemeClr val="lt1"/>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Further model optimization</a:t>
                      </a:r>
                      <a:endParaRPr sz="1200">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chemeClr val="lt1"/>
                          </a:solidFill>
                          <a:latin typeface="EB Garamond"/>
                          <a:ea typeface="EB Garamond"/>
                          <a:cs typeface="EB Garamond"/>
                          <a:sym typeface="EB Garamond"/>
                        </a:rPr>
                        <a:t>Challenges:</a:t>
                      </a:r>
                      <a:r>
                        <a:rPr lang="en" sz="1200">
                          <a:solidFill>
                            <a:schemeClr val="lt1"/>
                          </a:solidFill>
                          <a:latin typeface="EB Garamond"/>
                          <a:ea typeface="EB Garamond"/>
                          <a:cs typeface="EB Garamond"/>
                          <a:sym typeface="EB Garamond"/>
                        </a:rPr>
                        <a:t> Impact on program startup may be prohibitive</a:t>
                      </a:r>
                      <a:endParaRPr sz="1200">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1234425">
                <a:tc>
                  <a:txBody>
                    <a:bodyPr/>
                    <a:lstStyle/>
                    <a:p>
                      <a:pPr marL="0" lvl="0" indent="0" algn="ctr" rtl="0">
                        <a:spcBef>
                          <a:spcPts val="0"/>
                        </a:spcBef>
                        <a:spcAft>
                          <a:spcPts val="0"/>
                        </a:spcAft>
                        <a:buClr>
                          <a:schemeClr val="dk1"/>
                        </a:buClr>
                        <a:buSzPts val="1100"/>
                        <a:buFont typeface="Arial"/>
                        <a:buNone/>
                      </a:pPr>
                      <a:r>
                        <a:rPr lang="en" sz="1600">
                          <a:solidFill>
                            <a:schemeClr val="lt1"/>
                          </a:solidFill>
                          <a:latin typeface="EB Garamond"/>
                          <a:ea typeface="EB Garamond"/>
                          <a:cs typeface="EB Garamond"/>
                          <a:sym typeface="EB Garamond"/>
                        </a:rPr>
                        <a:t>Compression</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In Progress</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Current Status:</a:t>
                      </a:r>
                      <a:r>
                        <a:rPr lang="en" sz="1200">
                          <a:solidFill>
                            <a:srgbClr val="FFFFFF"/>
                          </a:solidFill>
                          <a:latin typeface="EB Garamond"/>
                          <a:ea typeface="EB Garamond"/>
                          <a:cs typeface="EB Garamond"/>
                          <a:sym typeface="EB Garamond"/>
                        </a:rPr>
                        <a:t> Compression algorithm is chosen and in code development</a:t>
                      </a:r>
                      <a:endParaRPr sz="1200" b="1" u="sng">
                        <a:solidFill>
                          <a:srgbClr val="FFFFFF"/>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Future Development:</a:t>
                      </a:r>
                      <a:r>
                        <a:rPr lang="en" sz="1200">
                          <a:solidFill>
                            <a:srgbClr val="FFFFFF"/>
                          </a:solidFill>
                          <a:latin typeface="EB Garamond"/>
                          <a:ea typeface="EB Garamond"/>
                          <a:cs typeface="EB Garamond"/>
                          <a:sym typeface="EB Garamond"/>
                        </a:rPr>
                        <a:t> Integrate the algorithm with the IPS and CDH software</a:t>
                      </a:r>
                      <a:endParaRPr sz="1200">
                        <a:solidFill>
                          <a:srgbClr val="FFFFFF"/>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chemeClr val="lt1"/>
                          </a:solidFill>
                          <a:latin typeface="EB Garamond"/>
                          <a:ea typeface="EB Garamond"/>
                          <a:cs typeface="EB Garamond"/>
                          <a:sym typeface="EB Garamond"/>
                        </a:rPr>
                        <a:t>Challenges:</a:t>
                      </a:r>
                      <a:r>
                        <a:rPr lang="en" sz="1200">
                          <a:solidFill>
                            <a:schemeClr val="lt1"/>
                          </a:solidFill>
                          <a:latin typeface="EB Garamond"/>
                          <a:ea typeface="EB Garamond"/>
                          <a:cs typeface="EB Garamond"/>
                          <a:sym typeface="EB Garamond"/>
                        </a:rPr>
                        <a:t> Need to be ensure compression is lossless</a:t>
                      </a:r>
                      <a:endParaRPr sz="1200" b="1" u="sng">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1291" name="Google Shape;1291;p135"/>
          <p:cNvSpPr txBox="1">
            <a:spLocks noGrp="1"/>
          </p:cNvSpPr>
          <p:nvPr>
            <p:ph type="title"/>
          </p:nvPr>
        </p:nvSpPr>
        <p:spPr>
          <a:xfrm>
            <a:off x="311700" y="2975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a:t>Image Processing Software Other Aspects</a:t>
            </a:r>
            <a:endParaRPr/>
          </a:p>
          <a:p>
            <a:pPr marL="0" lvl="0" indent="0" algn="l" rtl="0">
              <a:spcBef>
                <a:spcPts val="0"/>
              </a:spcBef>
              <a:spcAft>
                <a:spcPts val="0"/>
              </a:spcAft>
              <a:buNone/>
            </a:pPr>
            <a:endParaRPr/>
          </a:p>
        </p:txBody>
      </p:sp>
      <p:sp>
        <p:nvSpPr>
          <p:cNvPr id="1292" name="Google Shape;1292;p135"/>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105</a:t>
            </a:fld>
            <a:endParaRPr/>
          </a:p>
        </p:txBody>
      </p:sp>
      <p:sp>
        <p:nvSpPr>
          <p:cNvPr id="1293" name="Google Shape;1293;p135">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136"/>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Requirement Reasoning and Binary Rates</a:t>
            </a:r>
            <a:endParaRPr/>
          </a:p>
        </p:txBody>
      </p:sp>
      <p:sp>
        <p:nvSpPr>
          <p:cNvPr id="1299" name="Google Shape;1299;p136"/>
          <p:cNvSpPr txBox="1">
            <a:spLocks noGrp="1"/>
          </p:cNvSpPr>
          <p:nvPr>
            <p:ph type="body" idx="1"/>
          </p:nvPr>
        </p:nvSpPr>
        <p:spPr>
          <a:xfrm>
            <a:off x="311700" y="3477975"/>
            <a:ext cx="8520600" cy="1090800"/>
          </a:xfrm>
          <a:prstGeom prst="rect">
            <a:avLst/>
          </a:prstGeom>
        </p:spPr>
        <p:txBody>
          <a:bodyPr spcFirstLastPara="1" wrap="square" lIns="68575" tIns="34275" rIns="68575" bIns="34275" anchor="t" anchorCtr="0">
            <a:noAutofit/>
          </a:bodyPr>
          <a:lstStyle/>
          <a:p>
            <a:pPr marL="0" lvl="0" indent="0" algn="l" rtl="0">
              <a:spcBef>
                <a:spcPts val="700"/>
              </a:spcBef>
              <a:spcAft>
                <a:spcPts val="0"/>
              </a:spcAft>
              <a:buNone/>
            </a:pPr>
            <a:r>
              <a:rPr lang="en"/>
              <a:t>Requirement is defined in terms of F</a:t>
            </a:r>
            <a:r>
              <a:rPr lang="en" baseline="-25000"/>
              <a:t>1</a:t>
            </a:r>
            <a:r>
              <a:rPr lang="en"/>
              <a:t> score, which is the harmonic mean of recall and precision</a:t>
            </a:r>
            <a:endParaRPr/>
          </a:p>
          <a:p>
            <a:pPr marL="0" lvl="0" indent="0" algn="l" rtl="0">
              <a:spcBef>
                <a:spcPts val="700"/>
              </a:spcBef>
              <a:spcAft>
                <a:spcPts val="0"/>
              </a:spcAft>
              <a:buNone/>
            </a:pPr>
            <a:r>
              <a:rPr lang="en"/>
              <a:t>This formulation assures our algorithm will have high accuracy and roughly equivalent precision and recall</a:t>
            </a:r>
            <a:endParaRPr/>
          </a:p>
          <a:p>
            <a:pPr marL="0" lvl="0" indent="0" algn="l" rtl="0">
              <a:spcBef>
                <a:spcPts val="700"/>
              </a:spcBef>
              <a:spcAft>
                <a:spcPts val="0"/>
              </a:spcAft>
              <a:buNone/>
            </a:pPr>
            <a:r>
              <a:rPr lang="en"/>
              <a:t>Recall and Precision are equivalent to False Negative rate and False Discovery rate, the respective rates add to 1</a:t>
            </a:r>
            <a:endParaRPr/>
          </a:p>
        </p:txBody>
      </p:sp>
      <p:sp>
        <p:nvSpPr>
          <p:cNvPr id="1300" name="Google Shape;1300;p136"/>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106</a:t>
            </a:fld>
            <a:endParaRPr/>
          </a:p>
        </p:txBody>
      </p:sp>
      <p:pic>
        <p:nvPicPr>
          <p:cNvPr id="1301" name="Google Shape;1301;p136"/>
          <p:cNvPicPr preferRelativeResize="0"/>
          <p:nvPr/>
        </p:nvPicPr>
        <p:blipFill>
          <a:blip r:embed="rId3">
            <a:alphaModFix/>
          </a:blip>
          <a:stretch>
            <a:fillRect/>
          </a:stretch>
        </p:blipFill>
        <p:spPr>
          <a:xfrm>
            <a:off x="1092763" y="1152475"/>
            <a:ext cx="6958474" cy="23255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137"/>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a:t>Xception PTDNN Architecture</a:t>
            </a:r>
            <a:endParaRPr/>
          </a:p>
          <a:p>
            <a:pPr marL="0" lvl="0" indent="0" algn="l" rtl="0">
              <a:spcBef>
                <a:spcPts val="0"/>
              </a:spcBef>
              <a:spcAft>
                <a:spcPts val="0"/>
              </a:spcAft>
              <a:buNone/>
            </a:pPr>
            <a:endParaRPr/>
          </a:p>
        </p:txBody>
      </p:sp>
      <p:sp>
        <p:nvSpPr>
          <p:cNvPr id="1307" name="Google Shape;1307;p137"/>
          <p:cNvSpPr txBox="1">
            <a:spLocks noGrp="1"/>
          </p:cNvSpPr>
          <p:nvPr>
            <p:ph type="body" idx="1"/>
          </p:nvPr>
        </p:nvSpPr>
        <p:spPr>
          <a:xfrm>
            <a:off x="311700" y="1152475"/>
            <a:ext cx="3219600" cy="3416400"/>
          </a:xfrm>
          <a:prstGeom prst="rect">
            <a:avLst/>
          </a:prstGeom>
        </p:spPr>
        <p:txBody>
          <a:bodyPr spcFirstLastPara="1" wrap="square" lIns="68575" tIns="34275" rIns="68575" bIns="34275" anchor="t" anchorCtr="0">
            <a:noAutofit/>
          </a:bodyPr>
          <a:lstStyle/>
          <a:p>
            <a:pPr marL="0" lvl="0" indent="0" algn="l" rtl="0">
              <a:spcBef>
                <a:spcPts val="700"/>
              </a:spcBef>
              <a:spcAft>
                <a:spcPts val="0"/>
              </a:spcAft>
              <a:buNone/>
            </a:pPr>
            <a:r>
              <a:rPr lang="en"/>
              <a:t>The overall networks contains 36 convolutional layers and a total of 20.8M Parameters.</a:t>
            </a:r>
            <a:endParaRPr/>
          </a:p>
          <a:p>
            <a:pPr marL="0" lvl="0" indent="0" algn="l" rtl="0">
              <a:spcBef>
                <a:spcPts val="700"/>
              </a:spcBef>
              <a:spcAft>
                <a:spcPts val="0"/>
              </a:spcAft>
              <a:buNone/>
            </a:pPr>
            <a:r>
              <a:rPr lang="en"/>
              <a:t>This is followed by a custom classifier made of fully connected layers.</a:t>
            </a:r>
            <a:endParaRPr/>
          </a:p>
          <a:p>
            <a:pPr marL="0" lvl="0" indent="0" algn="l" rtl="0">
              <a:spcBef>
                <a:spcPts val="700"/>
              </a:spcBef>
              <a:spcAft>
                <a:spcPts val="0"/>
              </a:spcAft>
              <a:buNone/>
            </a:pPr>
            <a:r>
              <a:rPr lang="en"/>
              <a:t>The 2048 length vectors from the feature set are first reduced to 256 length by a dense, or fully connected layer. </a:t>
            </a:r>
            <a:endParaRPr/>
          </a:p>
          <a:p>
            <a:pPr marL="0" lvl="0" indent="0" algn="l" rtl="0">
              <a:spcBef>
                <a:spcPts val="700"/>
              </a:spcBef>
              <a:spcAft>
                <a:spcPts val="0"/>
              </a:spcAft>
              <a:buNone/>
            </a:pPr>
            <a:r>
              <a:rPr lang="en"/>
              <a:t>These outputs are flattened and reduced again to a single sigmoid output.</a:t>
            </a:r>
            <a:endParaRPr/>
          </a:p>
        </p:txBody>
      </p:sp>
      <p:sp>
        <p:nvSpPr>
          <p:cNvPr id="1308" name="Google Shape;1308;p13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107</a:t>
            </a:fld>
            <a:endParaRPr/>
          </a:p>
        </p:txBody>
      </p:sp>
      <p:pic>
        <p:nvPicPr>
          <p:cNvPr id="1309" name="Google Shape;1309;p137"/>
          <p:cNvPicPr preferRelativeResize="0"/>
          <p:nvPr/>
        </p:nvPicPr>
        <p:blipFill>
          <a:blip r:embed="rId3">
            <a:alphaModFix/>
          </a:blip>
          <a:stretch>
            <a:fillRect/>
          </a:stretch>
        </p:blipFill>
        <p:spPr>
          <a:xfrm>
            <a:off x="3531402" y="1098962"/>
            <a:ext cx="5306602" cy="352342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38"/>
          <p:cNvSpPr/>
          <p:nvPr/>
        </p:nvSpPr>
        <p:spPr>
          <a:xfrm>
            <a:off x="5269580" y="1288541"/>
            <a:ext cx="3686400" cy="1776300"/>
          </a:xfrm>
          <a:prstGeom prst="rect">
            <a:avLst/>
          </a:prstGeom>
          <a:solidFill>
            <a:srgbClr val="CCCCCC"/>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5" name="Google Shape;1315;p138"/>
          <p:cNvPicPr preferRelativeResize="0"/>
          <p:nvPr/>
        </p:nvPicPr>
        <p:blipFill>
          <a:blip r:embed="rId3">
            <a:alphaModFix/>
          </a:blip>
          <a:stretch>
            <a:fillRect/>
          </a:stretch>
        </p:blipFill>
        <p:spPr>
          <a:xfrm>
            <a:off x="5267268" y="1286997"/>
            <a:ext cx="3691058" cy="1779445"/>
          </a:xfrm>
          <a:prstGeom prst="rect">
            <a:avLst/>
          </a:prstGeom>
          <a:noFill/>
          <a:ln w="19050" cap="flat" cmpd="sng">
            <a:solidFill>
              <a:srgbClr val="FFFFFF"/>
            </a:solidFill>
            <a:prstDash val="solid"/>
            <a:round/>
            <a:headEnd type="none" w="sm" len="sm"/>
            <a:tailEnd type="none" w="sm" len="sm"/>
          </a:ln>
        </p:spPr>
      </p:pic>
      <p:sp>
        <p:nvSpPr>
          <p:cNvPr id="1316" name="Google Shape;1316;p138"/>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Neural Networks (NNs)</a:t>
            </a:r>
            <a:endParaRPr/>
          </a:p>
        </p:txBody>
      </p:sp>
      <p:sp>
        <p:nvSpPr>
          <p:cNvPr id="1317" name="Google Shape;1317;p138"/>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108</a:t>
            </a:fld>
            <a:endParaRPr/>
          </a:p>
        </p:txBody>
      </p:sp>
      <p:sp>
        <p:nvSpPr>
          <p:cNvPr id="1318" name="Google Shape;1318;p138"/>
          <p:cNvSpPr txBox="1"/>
          <p:nvPr/>
        </p:nvSpPr>
        <p:spPr>
          <a:xfrm>
            <a:off x="405150" y="1211738"/>
            <a:ext cx="4736100" cy="2123700"/>
          </a:xfrm>
          <a:prstGeom prst="rect">
            <a:avLst/>
          </a:prstGeom>
          <a:noFill/>
          <a:ln>
            <a:noFill/>
          </a:ln>
        </p:spPr>
        <p:txBody>
          <a:bodyPr spcFirstLastPara="1" wrap="square" lIns="91425" tIns="91425" rIns="91425" bIns="91425" anchor="t" anchorCtr="0">
            <a:noAutofit/>
          </a:bodyPr>
          <a:lstStyle/>
          <a:p>
            <a:pPr marL="457200" lvl="0" indent="-323850" algn="l" rtl="0">
              <a:lnSpc>
                <a:spcPct val="120000"/>
              </a:lnSpc>
              <a:spcBef>
                <a:spcPts val="0"/>
              </a:spcBef>
              <a:spcAft>
                <a:spcPts val="0"/>
              </a:spcAft>
              <a:buClr>
                <a:srgbClr val="FEFEFE"/>
              </a:buClr>
              <a:buSzPts val="1500"/>
              <a:buFont typeface="EB Garamond Medium"/>
              <a:buChar char="●"/>
            </a:pPr>
            <a:r>
              <a:rPr lang="en" sz="1500">
                <a:solidFill>
                  <a:srgbClr val="FEFEFE"/>
                </a:solidFill>
                <a:latin typeface="EB Garamond Medium"/>
                <a:ea typeface="EB Garamond Medium"/>
                <a:cs typeface="EB Garamond Medium"/>
                <a:sym typeface="EB Garamond Medium"/>
              </a:rPr>
              <a:t>Inputs are connected to the output by a series of </a:t>
            </a:r>
            <a:r>
              <a:rPr lang="en" sz="1500" i="1">
                <a:solidFill>
                  <a:srgbClr val="FEFEFE"/>
                </a:solidFill>
                <a:latin typeface="EB Garamond Medium"/>
                <a:ea typeface="EB Garamond Medium"/>
                <a:cs typeface="EB Garamond Medium"/>
                <a:sym typeface="EB Garamond Medium"/>
              </a:rPr>
              <a:t>hidden layers</a:t>
            </a:r>
            <a:endParaRPr sz="1500" i="1">
              <a:solidFill>
                <a:srgbClr val="FEFEFE"/>
              </a:solidFill>
              <a:latin typeface="EB Garamond Medium"/>
              <a:ea typeface="EB Garamond Medium"/>
              <a:cs typeface="EB Garamond Medium"/>
              <a:sym typeface="EB Garamond Medium"/>
            </a:endParaRPr>
          </a:p>
          <a:p>
            <a:pPr marL="457200" lvl="0" indent="-323850" algn="l" rtl="0">
              <a:lnSpc>
                <a:spcPct val="120000"/>
              </a:lnSpc>
              <a:spcBef>
                <a:spcPts val="0"/>
              </a:spcBef>
              <a:spcAft>
                <a:spcPts val="0"/>
              </a:spcAft>
              <a:buClr>
                <a:srgbClr val="FEFEFE"/>
              </a:buClr>
              <a:buSzPts val="1500"/>
              <a:buFont typeface="EB Garamond Medium"/>
              <a:buChar char="●"/>
            </a:pPr>
            <a:r>
              <a:rPr lang="en" sz="1500">
                <a:solidFill>
                  <a:srgbClr val="FEFEFE"/>
                </a:solidFill>
                <a:latin typeface="EB Garamond Medium"/>
                <a:ea typeface="EB Garamond Medium"/>
                <a:cs typeface="EB Garamond Medium"/>
                <a:sym typeface="EB Garamond Medium"/>
              </a:rPr>
              <a:t>Each connection has a </a:t>
            </a:r>
            <a:r>
              <a:rPr lang="en" sz="1500" i="1">
                <a:solidFill>
                  <a:srgbClr val="FEFEFE"/>
                </a:solidFill>
                <a:latin typeface="EB Garamond Medium"/>
                <a:ea typeface="EB Garamond Medium"/>
                <a:cs typeface="EB Garamond Medium"/>
                <a:sym typeface="EB Garamond Medium"/>
              </a:rPr>
              <a:t>weight</a:t>
            </a:r>
            <a:r>
              <a:rPr lang="en" sz="1500">
                <a:solidFill>
                  <a:srgbClr val="FEFEFE"/>
                </a:solidFill>
                <a:latin typeface="EB Garamond Medium"/>
                <a:ea typeface="EB Garamond Medium"/>
                <a:cs typeface="EB Garamond Medium"/>
                <a:sym typeface="EB Garamond Medium"/>
              </a:rPr>
              <a:t> which defines the strength of the connection</a:t>
            </a:r>
            <a:endParaRPr sz="1500">
              <a:solidFill>
                <a:srgbClr val="FEFEFE"/>
              </a:solidFill>
              <a:latin typeface="EB Garamond Medium"/>
              <a:ea typeface="EB Garamond Medium"/>
              <a:cs typeface="EB Garamond Medium"/>
              <a:sym typeface="EB Garamond Medium"/>
            </a:endParaRPr>
          </a:p>
          <a:p>
            <a:pPr marL="457200" lvl="0" indent="-323850" algn="l" rtl="0">
              <a:lnSpc>
                <a:spcPct val="120000"/>
              </a:lnSpc>
              <a:spcBef>
                <a:spcPts val="0"/>
              </a:spcBef>
              <a:spcAft>
                <a:spcPts val="0"/>
              </a:spcAft>
              <a:buClr>
                <a:srgbClr val="FEFEFE"/>
              </a:buClr>
              <a:buSzPts val="1500"/>
              <a:buFont typeface="EB Garamond Medium"/>
              <a:buChar char="●"/>
            </a:pPr>
            <a:r>
              <a:rPr lang="en" sz="1500">
                <a:solidFill>
                  <a:srgbClr val="FEFEFE"/>
                </a:solidFill>
                <a:latin typeface="EB Garamond Medium"/>
                <a:ea typeface="EB Garamond Medium"/>
                <a:cs typeface="EB Garamond Medium"/>
                <a:sym typeface="EB Garamond Medium"/>
              </a:rPr>
              <a:t>Each node, or </a:t>
            </a:r>
            <a:r>
              <a:rPr lang="en" sz="1500" i="1">
                <a:solidFill>
                  <a:srgbClr val="FEFEFE"/>
                </a:solidFill>
                <a:latin typeface="EB Garamond Medium"/>
                <a:ea typeface="EB Garamond Medium"/>
                <a:cs typeface="EB Garamond Medium"/>
                <a:sym typeface="EB Garamond Medium"/>
              </a:rPr>
              <a:t>neuron</a:t>
            </a:r>
            <a:r>
              <a:rPr lang="en" sz="1500">
                <a:solidFill>
                  <a:srgbClr val="FEFEFE"/>
                </a:solidFill>
                <a:latin typeface="EB Garamond Medium"/>
                <a:ea typeface="EB Garamond Medium"/>
                <a:cs typeface="EB Garamond Medium"/>
                <a:sym typeface="EB Garamond Medium"/>
              </a:rPr>
              <a:t>, computes a non-linear activation function on the weighted sum of its inputs and a given </a:t>
            </a:r>
            <a:r>
              <a:rPr lang="en" sz="1500" i="1">
                <a:solidFill>
                  <a:srgbClr val="FEFEFE"/>
                </a:solidFill>
                <a:latin typeface="EB Garamond Medium"/>
                <a:ea typeface="EB Garamond Medium"/>
                <a:cs typeface="EB Garamond Medium"/>
                <a:sym typeface="EB Garamond Medium"/>
              </a:rPr>
              <a:t>bias</a:t>
            </a:r>
            <a:endParaRPr sz="1500">
              <a:solidFill>
                <a:srgbClr val="FEFEFE"/>
              </a:solidFill>
              <a:latin typeface="EB Garamond Medium"/>
              <a:ea typeface="EB Garamond Medium"/>
              <a:cs typeface="EB Garamond Medium"/>
              <a:sym typeface="EB Garamond Medium"/>
            </a:endParaRPr>
          </a:p>
        </p:txBody>
      </p:sp>
      <p:sp>
        <p:nvSpPr>
          <p:cNvPr id="1319" name="Google Shape;1319;p138"/>
          <p:cNvSpPr txBox="1"/>
          <p:nvPr/>
        </p:nvSpPr>
        <p:spPr>
          <a:xfrm>
            <a:off x="405150" y="3163325"/>
            <a:ext cx="8167200" cy="1122300"/>
          </a:xfrm>
          <a:prstGeom prst="rect">
            <a:avLst/>
          </a:prstGeom>
          <a:noFill/>
          <a:ln>
            <a:noFill/>
          </a:ln>
        </p:spPr>
        <p:txBody>
          <a:bodyPr spcFirstLastPara="1" wrap="square" lIns="91425" tIns="91425" rIns="91425" bIns="91425" anchor="t" anchorCtr="0">
            <a:noAutofit/>
          </a:bodyPr>
          <a:lstStyle/>
          <a:p>
            <a:pPr marL="457200" lvl="0" indent="-323850" algn="l" rtl="0">
              <a:lnSpc>
                <a:spcPct val="120000"/>
              </a:lnSpc>
              <a:spcBef>
                <a:spcPts val="0"/>
              </a:spcBef>
              <a:spcAft>
                <a:spcPts val="0"/>
              </a:spcAft>
              <a:buClr>
                <a:srgbClr val="FEFEFE"/>
              </a:buClr>
              <a:buSzPts val="1500"/>
              <a:buFont typeface="EB Garamond Medium"/>
              <a:buChar char="●"/>
            </a:pPr>
            <a:r>
              <a:rPr lang="en" sz="1500">
                <a:solidFill>
                  <a:srgbClr val="FEFEFE"/>
                </a:solidFill>
                <a:latin typeface="EB Garamond Medium"/>
                <a:ea typeface="EB Garamond Medium"/>
                <a:cs typeface="EB Garamond Medium"/>
                <a:sym typeface="EB Garamond Medium"/>
              </a:rPr>
              <a:t>A </a:t>
            </a:r>
            <a:r>
              <a:rPr lang="en" sz="1500" i="1">
                <a:solidFill>
                  <a:srgbClr val="FEFEFE"/>
                </a:solidFill>
                <a:latin typeface="EB Garamond Medium"/>
                <a:ea typeface="EB Garamond Medium"/>
                <a:cs typeface="EB Garamond Medium"/>
                <a:sym typeface="EB Garamond Medium"/>
              </a:rPr>
              <a:t>loss function</a:t>
            </a:r>
            <a:r>
              <a:rPr lang="en" sz="1500">
                <a:solidFill>
                  <a:srgbClr val="FEFEFE"/>
                </a:solidFill>
                <a:latin typeface="EB Garamond Medium"/>
                <a:ea typeface="EB Garamond Medium"/>
                <a:cs typeface="EB Garamond Medium"/>
                <a:sym typeface="EB Garamond Medium"/>
              </a:rPr>
              <a:t> is defined to quantify the error of the network compared to training values</a:t>
            </a:r>
            <a:endParaRPr sz="1500">
              <a:solidFill>
                <a:srgbClr val="FEFEFE"/>
              </a:solidFill>
              <a:latin typeface="EB Garamond Medium"/>
              <a:ea typeface="EB Garamond Medium"/>
              <a:cs typeface="EB Garamond Medium"/>
              <a:sym typeface="EB Garamond Medium"/>
            </a:endParaRPr>
          </a:p>
          <a:p>
            <a:pPr marL="457200" lvl="0" indent="-323850" algn="l" rtl="0">
              <a:lnSpc>
                <a:spcPct val="120000"/>
              </a:lnSpc>
              <a:spcBef>
                <a:spcPts val="0"/>
              </a:spcBef>
              <a:spcAft>
                <a:spcPts val="0"/>
              </a:spcAft>
              <a:buClr>
                <a:srgbClr val="FEFEFE"/>
              </a:buClr>
              <a:buSzPts val="1500"/>
              <a:buFont typeface="EB Garamond Medium"/>
              <a:buChar char="●"/>
            </a:pPr>
            <a:r>
              <a:rPr lang="en" sz="1500">
                <a:solidFill>
                  <a:srgbClr val="FEFEFE"/>
                </a:solidFill>
                <a:latin typeface="EB Garamond Medium"/>
                <a:ea typeface="EB Garamond Medium"/>
                <a:cs typeface="EB Garamond Medium"/>
                <a:sym typeface="EB Garamond Medium"/>
              </a:rPr>
              <a:t>Weights are adjusted through the </a:t>
            </a:r>
            <a:r>
              <a:rPr lang="en" sz="1500" i="1">
                <a:solidFill>
                  <a:srgbClr val="FEFEFE"/>
                </a:solidFill>
                <a:latin typeface="EB Garamond Medium"/>
                <a:ea typeface="EB Garamond Medium"/>
                <a:cs typeface="EB Garamond Medium"/>
                <a:sym typeface="EB Garamond Medium"/>
              </a:rPr>
              <a:t>gradient descent</a:t>
            </a:r>
            <a:r>
              <a:rPr lang="en" sz="1500">
                <a:solidFill>
                  <a:srgbClr val="FEFEFE"/>
                </a:solidFill>
                <a:latin typeface="EB Garamond Medium"/>
                <a:ea typeface="EB Garamond Medium"/>
                <a:cs typeface="EB Garamond Medium"/>
                <a:sym typeface="EB Garamond Medium"/>
              </a:rPr>
              <a:t> of the </a:t>
            </a:r>
            <a:r>
              <a:rPr lang="en" sz="1500" i="1">
                <a:solidFill>
                  <a:srgbClr val="FEFEFE"/>
                </a:solidFill>
                <a:latin typeface="EB Garamond Medium"/>
                <a:ea typeface="EB Garamond Medium"/>
                <a:cs typeface="EB Garamond Medium"/>
                <a:sym typeface="EB Garamond Medium"/>
              </a:rPr>
              <a:t>loss function</a:t>
            </a:r>
            <a:r>
              <a:rPr lang="en" sz="1500">
                <a:solidFill>
                  <a:srgbClr val="FEFEFE"/>
                </a:solidFill>
                <a:latin typeface="EB Garamond Medium"/>
                <a:ea typeface="EB Garamond Medium"/>
                <a:cs typeface="EB Garamond Medium"/>
                <a:sym typeface="EB Garamond Medium"/>
              </a:rPr>
              <a:t> in a process called </a:t>
            </a:r>
            <a:r>
              <a:rPr lang="en" sz="1500" i="1">
                <a:solidFill>
                  <a:srgbClr val="FEFEFE"/>
                </a:solidFill>
                <a:latin typeface="EB Garamond Medium"/>
                <a:ea typeface="EB Garamond Medium"/>
                <a:cs typeface="EB Garamond Medium"/>
                <a:sym typeface="EB Garamond Medium"/>
              </a:rPr>
              <a:t>backpropagation</a:t>
            </a:r>
            <a:endParaRPr sz="1500">
              <a:solidFill>
                <a:srgbClr val="FEFEFE"/>
              </a:solidFill>
              <a:latin typeface="EB Garamond Medium"/>
              <a:ea typeface="EB Garamond Medium"/>
              <a:cs typeface="EB Garamond Medium"/>
              <a:sym typeface="EB Garamond Medium"/>
            </a:endParaRPr>
          </a:p>
          <a:p>
            <a:pPr marL="0" lvl="0" indent="0" algn="l" rtl="0">
              <a:lnSpc>
                <a:spcPct val="120000"/>
              </a:lnSpc>
              <a:spcBef>
                <a:spcPts val="0"/>
              </a:spcBef>
              <a:spcAft>
                <a:spcPts val="0"/>
              </a:spcAft>
              <a:buNone/>
            </a:pPr>
            <a:endParaRPr>
              <a:solidFill>
                <a:srgbClr val="FEFEFE"/>
              </a:solidFill>
              <a:latin typeface="EB Garamond Medium"/>
              <a:ea typeface="EB Garamond Medium"/>
              <a:cs typeface="EB Garamond Medium"/>
              <a:sym typeface="EB Garamond Medium"/>
            </a:endParaRPr>
          </a:p>
        </p:txBody>
      </p:sp>
      <p:sp>
        <p:nvSpPr>
          <p:cNvPr id="1320" name="Google Shape;1320;p138">
            <a:hlinkClick r:id="rId4" action="ppaction://hlinksldjump"/>
          </p:cNvPr>
          <p:cNvSpPr/>
          <p:nvPr/>
        </p:nvSpPr>
        <p:spPr>
          <a:xfrm>
            <a:off x="8157425" y="0"/>
            <a:ext cx="986700" cy="9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39"/>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Convolutional NNs</a:t>
            </a:r>
            <a:endParaRPr/>
          </a:p>
        </p:txBody>
      </p:sp>
      <p:sp>
        <p:nvSpPr>
          <p:cNvPr id="1326" name="Google Shape;1326;p139"/>
          <p:cNvSpPr txBox="1">
            <a:spLocks noGrp="1"/>
          </p:cNvSpPr>
          <p:nvPr>
            <p:ph type="body" idx="1"/>
          </p:nvPr>
        </p:nvSpPr>
        <p:spPr>
          <a:xfrm>
            <a:off x="311700" y="1152475"/>
            <a:ext cx="8520600" cy="1062000"/>
          </a:xfrm>
          <a:prstGeom prst="rect">
            <a:avLst/>
          </a:prstGeom>
        </p:spPr>
        <p:txBody>
          <a:bodyPr spcFirstLastPara="1" wrap="square" lIns="68575" tIns="34275" rIns="68575" bIns="34275" anchor="t" anchorCtr="0">
            <a:noAutofit/>
          </a:bodyPr>
          <a:lstStyle/>
          <a:p>
            <a:pPr marL="0" lvl="0" indent="0" algn="l" rtl="0">
              <a:spcBef>
                <a:spcPts val="700"/>
              </a:spcBef>
              <a:spcAft>
                <a:spcPts val="0"/>
              </a:spcAft>
              <a:buNone/>
            </a:pPr>
            <a:r>
              <a:rPr lang="en"/>
              <a:t>In the field of image processing, many operations operate on pixels based on a grid of surrounding pixels. These types of operations are called </a:t>
            </a:r>
            <a:r>
              <a:rPr lang="en" i="1"/>
              <a:t>Convolutions</a:t>
            </a:r>
            <a:r>
              <a:rPr lang="en"/>
              <a:t> and these are the type of operations used by </a:t>
            </a:r>
            <a:r>
              <a:rPr lang="en" i="1"/>
              <a:t>Convolutional Neural Networks (CNNs)</a:t>
            </a:r>
            <a:r>
              <a:rPr lang="en"/>
              <a:t>. </a:t>
            </a:r>
            <a:endParaRPr/>
          </a:p>
        </p:txBody>
      </p:sp>
      <p:sp>
        <p:nvSpPr>
          <p:cNvPr id="1327" name="Google Shape;1327;p139"/>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109</a:t>
            </a:fld>
            <a:endParaRPr/>
          </a:p>
        </p:txBody>
      </p:sp>
      <p:grpSp>
        <p:nvGrpSpPr>
          <p:cNvPr id="1328" name="Google Shape;1328;p139"/>
          <p:cNvGrpSpPr/>
          <p:nvPr/>
        </p:nvGrpSpPr>
        <p:grpSpPr>
          <a:xfrm>
            <a:off x="808838" y="2214475"/>
            <a:ext cx="2611275" cy="2080325"/>
            <a:chOff x="6226725" y="1152475"/>
            <a:chExt cx="2611275" cy="2080325"/>
          </a:xfrm>
        </p:grpSpPr>
        <p:pic>
          <p:nvPicPr>
            <p:cNvPr id="1329" name="Google Shape;1329;p139"/>
            <p:cNvPicPr preferRelativeResize="0"/>
            <p:nvPr/>
          </p:nvPicPr>
          <p:blipFill>
            <a:blip r:embed="rId3">
              <a:alphaModFix/>
            </a:blip>
            <a:stretch>
              <a:fillRect/>
            </a:stretch>
          </p:blipFill>
          <p:spPr>
            <a:xfrm>
              <a:off x="6226725" y="1152475"/>
              <a:ext cx="2605574" cy="1465625"/>
            </a:xfrm>
            <a:prstGeom prst="rect">
              <a:avLst/>
            </a:prstGeom>
            <a:noFill/>
            <a:ln w="19050" cap="flat" cmpd="sng">
              <a:solidFill>
                <a:srgbClr val="FFFFFF"/>
              </a:solidFill>
              <a:prstDash val="solid"/>
              <a:round/>
              <a:headEnd type="none" w="sm" len="sm"/>
              <a:tailEnd type="none" w="sm" len="sm"/>
            </a:ln>
          </p:spPr>
        </p:pic>
        <p:sp>
          <p:nvSpPr>
            <p:cNvPr id="1330" name="Google Shape;1330;p139"/>
            <p:cNvSpPr txBox="1"/>
            <p:nvPr/>
          </p:nvSpPr>
          <p:spPr>
            <a:xfrm>
              <a:off x="6226800" y="2618100"/>
              <a:ext cx="2611200" cy="6147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EFEFE"/>
                  </a:solidFill>
                  <a:latin typeface="EB Garamond"/>
                  <a:ea typeface="EB Garamond"/>
                  <a:cs typeface="EB Garamond"/>
                  <a:sym typeface="EB Garamond"/>
                </a:rPr>
                <a:t>Example of a convolution on an image of size 5x5</a:t>
              </a:r>
              <a:endParaRPr>
                <a:solidFill>
                  <a:srgbClr val="FEFEFE"/>
                </a:solidFill>
                <a:latin typeface="EB Garamond"/>
                <a:ea typeface="EB Garamond"/>
                <a:cs typeface="EB Garamond"/>
                <a:sym typeface="EB Garamond"/>
              </a:endParaRPr>
            </a:p>
          </p:txBody>
        </p:sp>
      </p:grpSp>
      <p:grpSp>
        <p:nvGrpSpPr>
          <p:cNvPr id="1331" name="Google Shape;1331;p139"/>
          <p:cNvGrpSpPr/>
          <p:nvPr/>
        </p:nvGrpSpPr>
        <p:grpSpPr>
          <a:xfrm>
            <a:off x="4755425" y="2398950"/>
            <a:ext cx="3432900" cy="1711350"/>
            <a:chOff x="5139625" y="2214475"/>
            <a:chExt cx="3432900" cy="1711350"/>
          </a:xfrm>
        </p:grpSpPr>
        <p:pic>
          <p:nvPicPr>
            <p:cNvPr id="1332" name="Google Shape;1332;p139"/>
            <p:cNvPicPr preferRelativeResize="0"/>
            <p:nvPr/>
          </p:nvPicPr>
          <p:blipFill rotWithShape="1">
            <a:blip r:embed="rId4">
              <a:alphaModFix/>
            </a:blip>
            <a:srcRect t="17639" r="7175" b="27628"/>
            <a:stretch/>
          </p:blipFill>
          <p:spPr>
            <a:xfrm>
              <a:off x="5139625" y="2214475"/>
              <a:ext cx="3432876" cy="1138649"/>
            </a:xfrm>
            <a:prstGeom prst="rect">
              <a:avLst/>
            </a:prstGeom>
            <a:noFill/>
            <a:ln w="19050" cap="flat" cmpd="sng">
              <a:solidFill>
                <a:srgbClr val="FFFFFF"/>
              </a:solidFill>
              <a:prstDash val="solid"/>
              <a:round/>
              <a:headEnd type="none" w="sm" len="sm"/>
              <a:tailEnd type="none" w="sm" len="sm"/>
            </a:ln>
          </p:spPr>
        </p:pic>
        <p:sp>
          <p:nvSpPr>
            <p:cNvPr id="1333" name="Google Shape;1333;p139"/>
            <p:cNvSpPr txBox="1"/>
            <p:nvPr/>
          </p:nvSpPr>
          <p:spPr>
            <a:xfrm>
              <a:off x="5139625" y="3353125"/>
              <a:ext cx="3432900" cy="5727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EFEFE"/>
                  </a:solidFill>
                  <a:latin typeface="EB Garamond"/>
                  <a:ea typeface="EB Garamond"/>
                  <a:cs typeface="EB Garamond"/>
                  <a:sym typeface="EB Garamond"/>
                </a:rPr>
                <a:t>CNNs learn hierarchical features by learning convolutions of convolutions</a:t>
              </a:r>
              <a:endParaRPr>
                <a:solidFill>
                  <a:srgbClr val="FEFEFE"/>
                </a:solidFill>
                <a:latin typeface="EB Garamond"/>
                <a:ea typeface="EB Garamond"/>
                <a:cs typeface="EB Garamond"/>
                <a:sym typeface="EB Garamond"/>
              </a:endParaRPr>
            </a:p>
          </p:txBody>
        </p:sp>
      </p:grpSp>
      <p:sp>
        <p:nvSpPr>
          <p:cNvPr id="1334" name="Google Shape;1334;p139">
            <a:hlinkClick r:id="rId5" action="ppaction://hlinksldjump"/>
          </p:cNvPr>
          <p:cNvSpPr/>
          <p:nvPr/>
        </p:nvSpPr>
        <p:spPr>
          <a:xfrm>
            <a:off x="8157425" y="0"/>
            <a:ext cx="986700" cy="9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1"/>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Critical Project Elements</a:t>
            </a:r>
            <a:endParaRPr/>
          </a:p>
        </p:txBody>
      </p:sp>
      <p:sp>
        <p:nvSpPr>
          <p:cNvPr id="331" name="Google Shape;331;p41"/>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11</a:t>
            </a:fld>
            <a:endParaRPr/>
          </a:p>
        </p:txBody>
      </p:sp>
      <p:graphicFrame>
        <p:nvGraphicFramePr>
          <p:cNvPr id="332" name="Google Shape;332;p41"/>
          <p:cNvGraphicFramePr/>
          <p:nvPr/>
        </p:nvGraphicFramePr>
        <p:xfrm>
          <a:off x="347825" y="1239800"/>
          <a:ext cx="8448350" cy="3626930"/>
        </p:xfrm>
        <a:graphic>
          <a:graphicData uri="http://schemas.openxmlformats.org/drawingml/2006/table">
            <a:tbl>
              <a:tblPr>
                <a:noFill/>
                <a:tableStyleId>{B60C237D-3EDD-4FFD-AD80-B1AC92A5DBEC}</a:tableStyleId>
              </a:tblPr>
              <a:tblGrid>
                <a:gridCol w="589200"/>
                <a:gridCol w="4469850"/>
                <a:gridCol w="3389300"/>
              </a:tblGrid>
              <a:tr h="321875">
                <a:tc>
                  <a:txBody>
                    <a:bodyPr/>
                    <a:lstStyle/>
                    <a:p>
                      <a:pPr marL="0" lvl="0" indent="0" algn="ctr" rtl="0">
                        <a:spcBef>
                          <a:spcPts val="0"/>
                        </a:spcBef>
                        <a:spcAft>
                          <a:spcPts val="0"/>
                        </a:spcAft>
                        <a:buNone/>
                      </a:pPr>
                      <a:endParaRPr sz="1800" b="1">
                        <a:latin typeface="EB Garamond"/>
                        <a:ea typeface="EB Garamond"/>
                        <a:cs typeface="EB Garamond"/>
                        <a:sym typeface="EB Garamond"/>
                      </a:endParaRPr>
                    </a:p>
                  </a:txBody>
                  <a:tcPr marL="91425" marR="91425" marT="45700" marB="45700"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800" b="1">
                          <a:latin typeface="EB Garamond"/>
                          <a:ea typeface="EB Garamond"/>
                          <a:cs typeface="EB Garamond"/>
                          <a:sym typeface="EB Garamond"/>
                        </a:rPr>
                        <a:t>Critical Project Elements</a:t>
                      </a:r>
                      <a:endParaRPr sz="1800" b="1">
                        <a:latin typeface="EB Garamond"/>
                        <a:ea typeface="EB Garamond"/>
                        <a:cs typeface="EB Garamond"/>
                        <a:sym typeface="EB Garamond"/>
                      </a:endParaRPr>
                    </a:p>
                  </a:txBody>
                  <a:tcPr marL="91425" marR="91425" marT="45700" marB="45700"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800" b="1">
                          <a:latin typeface="EB Garamond"/>
                          <a:ea typeface="EB Garamond"/>
                          <a:cs typeface="EB Garamond"/>
                          <a:sym typeface="EB Garamond"/>
                        </a:rPr>
                        <a:t>Relevance to Manufacturing</a:t>
                      </a:r>
                      <a:endParaRPr sz="1800" b="1">
                        <a:latin typeface="EB Garamond"/>
                        <a:ea typeface="EB Garamond"/>
                        <a:cs typeface="EB Garamond"/>
                        <a:sym typeface="EB Garamond"/>
                      </a:endParaRPr>
                    </a:p>
                  </a:txBody>
                  <a:tcPr marL="91425" marR="91425" marT="45700" marB="45700"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D9D9D9"/>
                    </a:solidFill>
                  </a:tcPr>
                </a:tc>
              </a:tr>
              <a:tr h="527050">
                <a:tc>
                  <a:txBody>
                    <a:bodyPr/>
                    <a:lstStyle/>
                    <a:p>
                      <a:pPr marL="0" lvl="0" indent="0" algn="ctr" rtl="0">
                        <a:spcBef>
                          <a:spcPts val="0"/>
                        </a:spcBef>
                        <a:spcAft>
                          <a:spcPts val="0"/>
                        </a:spcAft>
                        <a:buNone/>
                      </a:pPr>
                      <a:r>
                        <a:rPr lang="en">
                          <a:solidFill>
                            <a:schemeClr val="lt1"/>
                          </a:solidFill>
                          <a:latin typeface="EB Garamond Medium"/>
                          <a:ea typeface="EB Garamond Medium"/>
                          <a:cs typeface="EB Garamond Medium"/>
                          <a:sym typeface="EB Garamond Medium"/>
                        </a:rPr>
                        <a:t>I1</a:t>
                      </a:r>
                      <a:endParaRPr>
                        <a:solidFill>
                          <a:schemeClr val="lt1"/>
                        </a:solidFill>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r>
                        <a:rPr lang="en">
                          <a:solidFill>
                            <a:schemeClr val="lt1"/>
                          </a:solidFill>
                          <a:latin typeface="EB Garamond Medium"/>
                          <a:ea typeface="EB Garamond Medium"/>
                          <a:cs typeface="EB Garamond Medium"/>
                          <a:sym typeface="EB Garamond Medium"/>
                        </a:rPr>
                        <a:t>Need to have proper FOV in order to have continuous coverage of polar crown</a:t>
                      </a:r>
                      <a:endParaRPr>
                        <a:solidFill>
                          <a:srgbClr val="FFFFFF"/>
                        </a:solidFill>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solidFill>
                          <a:srgbClr val="FFFFFF"/>
                        </a:solidFill>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000000"/>
                    </a:solidFill>
                  </a:tcPr>
                </a:tc>
              </a:tr>
              <a:tr h="527050">
                <a:tc>
                  <a:txBody>
                    <a:bodyPr/>
                    <a:lstStyle/>
                    <a:p>
                      <a:pPr marL="0" lvl="0" indent="0" algn="ctr" rtl="0">
                        <a:spcBef>
                          <a:spcPts val="0"/>
                        </a:spcBef>
                        <a:spcAft>
                          <a:spcPts val="0"/>
                        </a:spcAft>
                        <a:buNone/>
                      </a:pPr>
                      <a:r>
                        <a:rPr lang="en">
                          <a:solidFill>
                            <a:schemeClr val="lt1"/>
                          </a:solidFill>
                          <a:latin typeface="EB Garamond Medium"/>
                          <a:ea typeface="EB Garamond Medium"/>
                          <a:cs typeface="EB Garamond Medium"/>
                          <a:sym typeface="EB Garamond Medium"/>
                        </a:rPr>
                        <a:t>I2</a:t>
                      </a:r>
                      <a:endParaRPr>
                        <a:solidFill>
                          <a:schemeClr val="lt1"/>
                        </a:solidFill>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r>
                        <a:rPr lang="en">
                          <a:solidFill>
                            <a:schemeClr val="lt1"/>
                          </a:solidFill>
                          <a:latin typeface="EB Garamond Medium"/>
                          <a:ea typeface="EB Garamond Medium"/>
                          <a:cs typeface="EB Garamond Medium"/>
                          <a:sym typeface="EB Garamond Medium"/>
                        </a:rPr>
                        <a:t>Procurement of acceptable imagery and development of acceptable testing procedures</a:t>
                      </a:r>
                      <a:endParaRPr>
                        <a:solidFill>
                          <a:srgbClr val="FFFFFF"/>
                        </a:solidFill>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solidFill>
                          <a:srgbClr val="FFFFFF"/>
                        </a:solidFill>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000000"/>
                    </a:solidFill>
                  </a:tcPr>
                </a:tc>
              </a:tr>
              <a:tr h="527050">
                <a:tc>
                  <a:txBody>
                    <a:bodyPr/>
                    <a:lstStyle/>
                    <a:p>
                      <a:pPr marL="0" lvl="0" indent="0" algn="ctr" rtl="0">
                        <a:spcBef>
                          <a:spcPts val="0"/>
                        </a:spcBef>
                        <a:spcAft>
                          <a:spcPts val="0"/>
                        </a:spcAft>
                        <a:buNone/>
                      </a:pPr>
                      <a:r>
                        <a:rPr lang="en">
                          <a:latin typeface="EB Garamond Medium"/>
                          <a:ea typeface="EB Garamond Medium"/>
                          <a:cs typeface="EB Garamond Medium"/>
                          <a:sym typeface="EB Garamond Medium"/>
                        </a:rPr>
                        <a:t>P1</a:t>
                      </a:r>
                      <a:endParaRPr>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B7B7B7"/>
                      </a:solidFill>
                      <a:prstDash val="solid"/>
                      <a:round/>
                      <a:headEnd type="none" w="sm" len="sm"/>
                      <a:tailEnd type="none" w="sm" len="sm"/>
                    </a:lnB>
                    <a:solidFill>
                      <a:srgbClr val="72DE87">
                        <a:alpha val="92310"/>
                      </a:srgbClr>
                    </a:solidFill>
                  </a:tcPr>
                </a:tc>
                <a:tc>
                  <a:txBody>
                    <a:bodyPr/>
                    <a:lstStyle/>
                    <a:p>
                      <a:pPr marL="0" lvl="0" indent="0" algn="l" rtl="0">
                        <a:spcBef>
                          <a:spcPts val="0"/>
                        </a:spcBef>
                        <a:spcAft>
                          <a:spcPts val="0"/>
                        </a:spcAft>
                        <a:buNone/>
                      </a:pPr>
                      <a:r>
                        <a:rPr lang="en">
                          <a:latin typeface="EB Garamond Medium"/>
                          <a:ea typeface="EB Garamond Medium"/>
                          <a:cs typeface="EB Garamond Medium"/>
                          <a:sym typeface="EB Garamond Medium"/>
                        </a:rPr>
                        <a:t>Image processing should be able to identify if an aurora is present in each image</a:t>
                      </a:r>
                      <a:endParaRPr>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B7B7B7"/>
                      </a:solidFill>
                      <a:prstDash val="solid"/>
                      <a:round/>
                      <a:headEnd type="none" w="sm" len="sm"/>
                      <a:tailEnd type="none" w="sm" len="sm"/>
                    </a:lnB>
                    <a:solidFill>
                      <a:srgbClr val="72DE87">
                        <a:alpha val="92310"/>
                      </a:srgbClr>
                    </a:solidFill>
                  </a:tcPr>
                </a:tc>
                <a:tc>
                  <a:txBody>
                    <a:bodyPr/>
                    <a:lstStyle/>
                    <a:p>
                      <a:pPr marL="0" lvl="0" indent="0" algn="l" rtl="0">
                        <a:spcBef>
                          <a:spcPts val="0"/>
                        </a:spcBef>
                        <a:spcAft>
                          <a:spcPts val="0"/>
                        </a:spcAft>
                        <a:buNone/>
                      </a:pPr>
                      <a:r>
                        <a:rPr lang="en">
                          <a:latin typeface="EB Garamond Medium"/>
                          <a:ea typeface="EB Garamond Medium"/>
                          <a:cs typeface="EB Garamond Medium"/>
                          <a:sym typeface="EB Garamond Medium"/>
                        </a:rPr>
                        <a:t>A stable camera mount is required to produce acceptable imagery</a:t>
                      </a:r>
                      <a:endParaRPr>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72DE87">
                        <a:alpha val="92310"/>
                      </a:srgbClr>
                    </a:solidFill>
                  </a:tcPr>
                </a:tc>
              </a:tr>
              <a:tr h="527050">
                <a:tc>
                  <a:txBody>
                    <a:bodyPr/>
                    <a:lstStyle/>
                    <a:p>
                      <a:pPr marL="0" lvl="0" indent="0" algn="ctr" rtl="0">
                        <a:spcBef>
                          <a:spcPts val="0"/>
                        </a:spcBef>
                        <a:spcAft>
                          <a:spcPts val="0"/>
                        </a:spcAft>
                        <a:buNone/>
                      </a:pPr>
                      <a:r>
                        <a:rPr lang="en">
                          <a:solidFill>
                            <a:srgbClr val="FFFFFF"/>
                          </a:solidFill>
                          <a:latin typeface="EB Garamond Medium"/>
                          <a:ea typeface="EB Garamond Medium"/>
                          <a:cs typeface="EB Garamond Medium"/>
                          <a:sym typeface="EB Garamond Medium"/>
                        </a:rPr>
                        <a:t>M1</a:t>
                      </a:r>
                      <a:endParaRPr>
                        <a:solidFill>
                          <a:srgbClr val="FFFFFF"/>
                        </a:solidFill>
                        <a:latin typeface="EB Garamond Medium"/>
                        <a:ea typeface="EB Garamond Medium"/>
                        <a:cs typeface="EB Garamond Medium"/>
                        <a:sym typeface="EB Garamond Medium"/>
                      </a:endParaRPr>
                    </a:p>
                  </a:txBody>
                  <a:tcPr marL="91425" marR="91425" marT="91425" marB="91425" anchor="ctr">
                    <a:lnL w="28575" cap="flat" cmpd="sng">
                      <a:solidFill>
                        <a:srgbClr val="B7B7B7"/>
                      </a:solidFill>
                      <a:prstDash val="solid"/>
                      <a:round/>
                      <a:headEnd type="none" w="sm" len="sm"/>
                      <a:tailEnd type="none" w="sm" len="sm"/>
                    </a:lnL>
                    <a:lnR w="28575" cap="flat" cmpd="sng">
                      <a:solidFill>
                        <a:srgbClr val="B7B7B7"/>
                      </a:solidFill>
                      <a:prstDash val="solid"/>
                      <a:round/>
                      <a:headEnd type="none" w="sm" len="sm"/>
                      <a:tailEnd type="none" w="sm" len="sm"/>
                    </a:lnR>
                    <a:lnT w="28575" cap="flat" cmpd="sng">
                      <a:solidFill>
                        <a:srgbClr val="B7B7B7"/>
                      </a:solidFill>
                      <a:prstDash val="solid"/>
                      <a:round/>
                      <a:headEnd type="none" w="sm" len="sm"/>
                      <a:tailEnd type="none" w="sm" len="sm"/>
                    </a:lnT>
                    <a:lnB w="28575" cap="flat" cmpd="sng">
                      <a:solidFill>
                        <a:srgbClr val="B7B7B7"/>
                      </a:solidFill>
                      <a:prstDash val="solid"/>
                      <a:round/>
                      <a:headEnd type="none" w="sm" len="sm"/>
                      <a:tailEnd type="none" w="sm" len="sm"/>
                    </a:lnB>
                    <a:solidFill>
                      <a:srgbClr val="000000"/>
                    </a:solidFill>
                  </a:tcPr>
                </a:tc>
                <a:tc>
                  <a:txBody>
                    <a:bodyPr/>
                    <a:lstStyle/>
                    <a:p>
                      <a:pPr marL="0" lvl="0" indent="0" algn="l" rtl="0">
                        <a:spcBef>
                          <a:spcPts val="0"/>
                        </a:spcBef>
                        <a:spcAft>
                          <a:spcPts val="0"/>
                        </a:spcAft>
                        <a:buClr>
                          <a:srgbClr val="000000"/>
                        </a:buClr>
                        <a:buSzPts val="1100"/>
                        <a:buFont typeface="Arial"/>
                        <a:buNone/>
                      </a:pPr>
                      <a:r>
                        <a:rPr lang="en">
                          <a:solidFill>
                            <a:srgbClr val="FFFFFF"/>
                          </a:solidFill>
                          <a:latin typeface="EB Garamond Medium"/>
                          <a:ea typeface="EB Garamond Medium"/>
                          <a:cs typeface="EB Garamond Medium"/>
                          <a:sym typeface="EB Garamond Medium"/>
                        </a:rPr>
                        <a:t>The magnetometer sensor needs to be placed away from the payload to reduce EMI</a:t>
                      </a:r>
                      <a:endParaRPr>
                        <a:solidFill>
                          <a:srgbClr val="FFFFFF"/>
                        </a:solidFill>
                        <a:latin typeface="EB Garamond Medium"/>
                        <a:ea typeface="EB Garamond Medium"/>
                        <a:cs typeface="EB Garamond Medium"/>
                        <a:sym typeface="EB Garamond Medium"/>
                      </a:endParaRPr>
                    </a:p>
                  </a:txBody>
                  <a:tcPr marL="91425" marR="91425" marT="91425" marB="91425" anchor="ctr">
                    <a:lnL w="28575" cap="flat" cmpd="sng">
                      <a:solidFill>
                        <a:srgbClr val="B7B7B7"/>
                      </a:solidFill>
                      <a:prstDash val="solid"/>
                      <a:round/>
                      <a:headEnd type="none" w="sm" len="sm"/>
                      <a:tailEnd type="none" w="sm" len="sm"/>
                    </a:lnL>
                    <a:lnR w="28575" cap="flat" cmpd="sng">
                      <a:solidFill>
                        <a:srgbClr val="B7B7B7"/>
                      </a:solidFill>
                      <a:prstDash val="solid"/>
                      <a:round/>
                      <a:headEnd type="none" w="sm" len="sm"/>
                      <a:tailEnd type="none" w="sm" len="sm"/>
                    </a:lnR>
                    <a:lnT w="28575" cap="flat" cmpd="sng">
                      <a:solidFill>
                        <a:srgbClr val="B7B7B7"/>
                      </a:solidFill>
                      <a:prstDash val="solid"/>
                      <a:round/>
                      <a:headEnd type="none" w="sm" len="sm"/>
                      <a:tailEnd type="none" w="sm" len="sm"/>
                    </a:lnT>
                    <a:lnB w="28575" cap="flat" cmpd="sng">
                      <a:solidFill>
                        <a:srgbClr val="B7B7B7"/>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solidFill>
                          <a:srgbClr val="FFFFFF"/>
                        </a:solidFill>
                        <a:latin typeface="EB Garamond Medium"/>
                        <a:ea typeface="EB Garamond Medium"/>
                        <a:cs typeface="EB Garamond Medium"/>
                        <a:sym typeface="EB Garamond Medium"/>
                      </a:endParaRPr>
                    </a:p>
                  </a:txBody>
                  <a:tcPr marL="91425" marR="91425" marT="91425" marB="91425" anchor="ctr">
                    <a:lnL w="28575" cap="flat" cmpd="sng">
                      <a:solidFill>
                        <a:srgbClr val="B7B7B7"/>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000000"/>
                    </a:solidFill>
                  </a:tcPr>
                </a:tc>
              </a:tr>
              <a:tr h="710525">
                <a:tc>
                  <a:txBody>
                    <a:bodyPr/>
                    <a:lstStyle/>
                    <a:p>
                      <a:pPr marL="0" lvl="0" indent="0" algn="ctr" rtl="0">
                        <a:spcBef>
                          <a:spcPts val="0"/>
                        </a:spcBef>
                        <a:spcAft>
                          <a:spcPts val="0"/>
                        </a:spcAft>
                        <a:buNone/>
                      </a:pPr>
                      <a:r>
                        <a:rPr lang="en">
                          <a:latin typeface="EB Garamond Medium"/>
                          <a:ea typeface="EB Garamond Medium"/>
                          <a:cs typeface="EB Garamond Medium"/>
                          <a:sym typeface="EB Garamond Medium"/>
                        </a:rPr>
                        <a:t>D1</a:t>
                      </a:r>
                      <a:endParaRPr>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B7B7B7"/>
                      </a:solidFill>
                      <a:prstDash val="solid"/>
                      <a:round/>
                      <a:headEnd type="none" w="sm" len="sm"/>
                      <a:tailEnd type="none" w="sm" len="sm"/>
                    </a:lnT>
                    <a:lnB w="28575" cap="flat" cmpd="sng">
                      <a:solidFill>
                        <a:srgbClr val="999999"/>
                      </a:solidFill>
                      <a:prstDash val="solid"/>
                      <a:round/>
                      <a:headEnd type="none" w="sm" len="sm"/>
                      <a:tailEnd type="none" w="sm" len="sm"/>
                    </a:lnB>
                    <a:solidFill>
                      <a:srgbClr val="72DE87">
                        <a:alpha val="92310"/>
                      </a:srgbClr>
                    </a:solidFill>
                  </a:tcPr>
                </a:tc>
                <a:tc>
                  <a:txBody>
                    <a:bodyPr/>
                    <a:lstStyle/>
                    <a:p>
                      <a:pPr marL="0" lvl="0" indent="0" algn="l" rtl="0">
                        <a:spcBef>
                          <a:spcPts val="0"/>
                        </a:spcBef>
                        <a:spcAft>
                          <a:spcPts val="0"/>
                        </a:spcAft>
                        <a:buNone/>
                      </a:pPr>
                      <a:r>
                        <a:rPr lang="en">
                          <a:latin typeface="EB Garamond Medium"/>
                          <a:ea typeface="EB Garamond Medium"/>
                          <a:cs typeface="EB Garamond Medium"/>
                          <a:sym typeface="EB Garamond Medium"/>
                        </a:rPr>
                        <a:t>Developing proper buffer size, simulating uplink and downlink, and collecting data</a:t>
                      </a:r>
                      <a:endParaRPr>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B7B7B7"/>
                      </a:solidFill>
                      <a:prstDash val="solid"/>
                      <a:round/>
                      <a:headEnd type="none" w="sm" len="sm"/>
                      <a:tailEnd type="none" w="sm" len="sm"/>
                    </a:lnT>
                    <a:lnB w="28575" cap="flat" cmpd="sng">
                      <a:solidFill>
                        <a:srgbClr val="999999"/>
                      </a:solidFill>
                      <a:prstDash val="solid"/>
                      <a:round/>
                      <a:headEnd type="none" w="sm" len="sm"/>
                      <a:tailEnd type="none" w="sm" len="sm"/>
                    </a:lnB>
                    <a:solidFill>
                      <a:srgbClr val="72DE87">
                        <a:alpha val="92310"/>
                      </a:srgbClr>
                    </a:solidFill>
                  </a:tcPr>
                </a:tc>
                <a:tc>
                  <a:txBody>
                    <a:bodyPr/>
                    <a:lstStyle/>
                    <a:p>
                      <a:pPr marL="0" lvl="0" indent="0" algn="l" rtl="0">
                        <a:spcBef>
                          <a:spcPts val="0"/>
                        </a:spcBef>
                        <a:spcAft>
                          <a:spcPts val="0"/>
                        </a:spcAft>
                        <a:buNone/>
                      </a:pPr>
                      <a:r>
                        <a:rPr lang="en">
                          <a:latin typeface="EB Garamond Medium"/>
                          <a:ea typeface="EB Garamond Medium"/>
                          <a:cs typeface="EB Garamond Medium"/>
                          <a:sym typeface="EB Garamond Medium"/>
                        </a:rPr>
                        <a:t>Proper development and implementation of  commands and telemetry is necessary operate and communicate with S/C Bus</a:t>
                      </a:r>
                      <a:endParaRPr>
                        <a:latin typeface="EB Garamond Medium"/>
                        <a:ea typeface="EB Garamond Medium"/>
                        <a:cs typeface="EB Garamond Medium"/>
                        <a:sym typeface="EB Garamond Medium"/>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72DE87">
                        <a:alpha val="92310"/>
                      </a:srgbClr>
                    </a:solidFill>
                  </a:tcPr>
                </a:tc>
              </a:tr>
            </a:tbl>
          </a:graphicData>
        </a:graphic>
      </p:graphicFrame>
      <p:sp>
        <p:nvSpPr>
          <p:cNvPr id="333" name="Google Shape;333;p41">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40"/>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Image Processing GIS Plan</a:t>
            </a:r>
            <a:endParaRPr/>
          </a:p>
        </p:txBody>
      </p:sp>
      <p:sp>
        <p:nvSpPr>
          <p:cNvPr id="1340" name="Google Shape;1340;p140"/>
          <p:cNvSpPr txBox="1">
            <a:spLocks noGrp="1"/>
          </p:cNvSpPr>
          <p:nvPr>
            <p:ph type="body" idx="1"/>
          </p:nvPr>
        </p:nvSpPr>
        <p:spPr>
          <a:xfrm>
            <a:off x="311700" y="1152475"/>
            <a:ext cx="3929100" cy="3252000"/>
          </a:xfrm>
          <a:prstGeom prst="rect">
            <a:avLst/>
          </a:prstGeom>
        </p:spPr>
        <p:txBody>
          <a:bodyPr spcFirstLastPara="1" wrap="square" lIns="68575" tIns="34275" rIns="68575" bIns="34275" anchor="t" anchorCtr="0">
            <a:noAutofit/>
          </a:bodyPr>
          <a:lstStyle/>
          <a:p>
            <a:pPr marL="0" lvl="0" indent="0" algn="l" rtl="0">
              <a:spcBef>
                <a:spcPts val="700"/>
              </a:spcBef>
              <a:spcAft>
                <a:spcPts val="0"/>
              </a:spcAft>
              <a:buNone/>
            </a:pPr>
            <a:r>
              <a:rPr lang="en" sz="1600"/>
              <a:t>Mapping Tests</a:t>
            </a:r>
            <a:endParaRPr sz="1600"/>
          </a:p>
          <a:p>
            <a:pPr marL="457200" lvl="0" indent="-330200" algn="l" rtl="0">
              <a:spcBef>
                <a:spcPts val="700"/>
              </a:spcBef>
              <a:spcAft>
                <a:spcPts val="0"/>
              </a:spcAft>
              <a:buSzPts val="1600"/>
              <a:buChar char="●"/>
            </a:pPr>
            <a:r>
              <a:rPr lang="en" sz="1600" b="1">
                <a:latin typeface="EB Garamond"/>
                <a:ea typeface="EB Garamond"/>
                <a:cs typeface="EB Garamond"/>
                <a:sym typeface="EB Garamond"/>
              </a:rPr>
              <a:t>Purpose: </a:t>
            </a:r>
            <a:r>
              <a:rPr lang="en" sz="1600"/>
              <a:t>Verify requirement 2.2</a:t>
            </a:r>
            <a:endParaRPr sz="1600"/>
          </a:p>
          <a:p>
            <a:pPr marL="457200" lvl="0" indent="-330200" algn="l" rtl="0">
              <a:spcBef>
                <a:spcPts val="0"/>
              </a:spcBef>
              <a:spcAft>
                <a:spcPts val="0"/>
              </a:spcAft>
              <a:buSzPts val="1600"/>
              <a:buFont typeface="EB Garamond"/>
              <a:buChar char="●"/>
            </a:pPr>
            <a:r>
              <a:rPr lang="en" sz="1600" b="1">
                <a:latin typeface="EB Garamond"/>
                <a:ea typeface="EB Garamond"/>
                <a:cs typeface="EB Garamond"/>
                <a:sym typeface="EB Garamond"/>
              </a:rPr>
              <a:t>Procedure:  </a:t>
            </a:r>
            <a:endParaRPr sz="1600" b="1">
              <a:latin typeface="EB Garamond"/>
              <a:ea typeface="EB Garamond"/>
              <a:cs typeface="EB Garamond"/>
              <a:sym typeface="EB Garamond"/>
            </a:endParaRPr>
          </a:p>
          <a:p>
            <a:pPr marL="914400" marR="0" lvl="1" indent="-330200" algn="l" rtl="0">
              <a:lnSpc>
                <a:spcPct val="112000"/>
              </a:lnSpc>
              <a:spcBef>
                <a:spcPts val="0"/>
              </a:spcBef>
              <a:spcAft>
                <a:spcPts val="0"/>
              </a:spcAft>
              <a:buClr>
                <a:srgbClr val="FEFEFE"/>
              </a:buClr>
              <a:buSzPts val="1600"/>
              <a:buFont typeface="EB Garamond Medium"/>
              <a:buChar char="○"/>
            </a:pPr>
            <a:r>
              <a:rPr lang="en" sz="1600"/>
              <a:t>The geolocation algorithm will be based off that developed NASA’s EPIC spacecraft</a:t>
            </a:r>
            <a:endParaRPr sz="1600"/>
          </a:p>
          <a:p>
            <a:pPr marL="914400" marR="0" lvl="1" indent="-330200" algn="l" rtl="0">
              <a:lnSpc>
                <a:spcPct val="112000"/>
              </a:lnSpc>
              <a:spcBef>
                <a:spcPts val="0"/>
              </a:spcBef>
              <a:spcAft>
                <a:spcPts val="0"/>
              </a:spcAft>
              <a:buSzPts val="1600"/>
              <a:buChar char="○"/>
            </a:pPr>
            <a:r>
              <a:rPr lang="en" sz="1600"/>
              <a:t>Orbit ephemeral is used to inform a 3D Earth model which is then mapped to a 2D model of pixels</a:t>
            </a:r>
            <a:endParaRPr sz="1600"/>
          </a:p>
          <a:p>
            <a:pPr marL="1371600" lvl="2" indent="-330200" algn="l" rtl="0">
              <a:spcBef>
                <a:spcPts val="0"/>
              </a:spcBef>
              <a:spcAft>
                <a:spcPts val="0"/>
              </a:spcAft>
              <a:buClr>
                <a:schemeClr val="dk1"/>
              </a:buClr>
              <a:buSzPts val="1600"/>
              <a:buFont typeface="Arial"/>
              <a:buChar char="■"/>
            </a:pPr>
            <a:endParaRPr sz="1600"/>
          </a:p>
          <a:p>
            <a:pPr marL="1371600" lvl="2" indent="-330200" algn="l" rtl="0">
              <a:spcBef>
                <a:spcPts val="0"/>
              </a:spcBef>
              <a:spcAft>
                <a:spcPts val="0"/>
              </a:spcAft>
              <a:buClr>
                <a:schemeClr val="dk1"/>
              </a:buClr>
              <a:buSzPts val="1600"/>
              <a:buFont typeface="Arial"/>
              <a:buChar char="■"/>
            </a:pPr>
            <a:endParaRPr sz="1600"/>
          </a:p>
          <a:p>
            <a:pPr marL="1371600" lvl="2" indent="-330200" algn="l" rtl="0">
              <a:spcBef>
                <a:spcPts val="0"/>
              </a:spcBef>
              <a:spcAft>
                <a:spcPts val="0"/>
              </a:spcAft>
              <a:buClr>
                <a:schemeClr val="dk1"/>
              </a:buClr>
              <a:buSzPts val="1600"/>
              <a:buFont typeface="Arial"/>
              <a:buChar char="■"/>
            </a:pPr>
            <a:endParaRPr sz="1600"/>
          </a:p>
          <a:p>
            <a:pPr marL="0" lvl="0" indent="0" algn="l" rtl="0">
              <a:spcBef>
                <a:spcPts val="700"/>
              </a:spcBef>
              <a:spcAft>
                <a:spcPts val="0"/>
              </a:spcAft>
              <a:buNone/>
            </a:pPr>
            <a:endParaRPr/>
          </a:p>
        </p:txBody>
      </p:sp>
      <p:sp>
        <p:nvSpPr>
          <p:cNvPr id="1341" name="Google Shape;1341;p140"/>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110</a:t>
            </a:fld>
            <a:endParaRPr/>
          </a:p>
        </p:txBody>
      </p:sp>
      <p:sp>
        <p:nvSpPr>
          <p:cNvPr id="1342" name="Google Shape;1342;p140"/>
          <p:cNvSpPr txBox="1"/>
          <p:nvPr/>
        </p:nvSpPr>
        <p:spPr>
          <a:xfrm>
            <a:off x="7553250" y="3852575"/>
            <a:ext cx="2916000" cy="3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343" name="Google Shape;1343;p140"/>
          <p:cNvPicPr preferRelativeResize="0"/>
          <p:nvPr/>
        </p:nvPicPr>
        <p:blipFill>
          <a:blip r:embed="rId3">
            <a:alphaModFix/>
          </a:blip>
          <a:stretch>
            <a:fillRect/>
          </a:stretch>
        </p:blipFill>
        <p:spPr>
          <a:xfrm>
            <a:off x="4240868" y="1170125"/>
            <a:ext cx="4318582" cy="3252001"/>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41"/>
          <p:cNvSpPr txBox="1">
            <a:spLocks noGrp="1"/>
          </p:cNvSpPr>
          <p:nvPr>
            <p:ph type="title"/>
          </p:nvPr>
        </p:nvSpPr>
        <p:spPr>
          <a:xfrm>
            <a:off x="311688" y="5143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Trade Study - IPS Detection Algorithm</a:t>
            </a:r>
            <a:endParaRPr/>
          </a:p>
        </p:txBody>
      </p:sp>
      <p:sp>
        <p:nvSpPr>
          <p:cNvPr id="1349" name="Google Shape;1349;p141"/>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111</a:t>
            </a:fld>
            <a:endParaRPr/>
          </a:p>
        </p:txBody>
      </p:sp>
      <p:pic>
        <p:nvPicPr>
          <p:cNvPr id="1350" name="Google Shape;1350;p141"/>
          <p:cNvPicPr preferRelativeResize="0"/>
          <p:nvPr/>
        </p:nvPicPr>
        <p:blipFill>
          <a:blip r:embed="rId3">
            <a:alphaModFix/>
          </a:blip>
          <a:stretch>
            <a:fillRect/>
          </a:stretch>
        </p:blipFill>
        <p:spPr>
          <a:xfrm>
            <a:off x="890575" y="1338263"/>
            <a:ext cx="7362825" cy="2466975"/>
          </a:xfrm>
          <a:prstGeom prst="rect">
            <a:avLst/>
          </a:prstGeom>
          <a:noFill/>
          <a:ln>
            <a:noFill/>
          </a:ln>
        </p:spPr>
      </p:pic>
      <p:sp>
        <p:nvSpPr>
          <p:cNvPr id="1351" name="Google Shape;1351;p141">
            <a:hlinkClick r:id="rId4" action="ppaction://hlinksldjump"/>
          </p:cNvPr>
          <p:cNvSpPr/>
          <p:nvPr/>
        </p:nvSpPr>
        <p:spPr>
          <a:xfrm>
            <a:off x="8157425" y="0"/>
            <a:ext cx="986700" cy="9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142"/>
          <p:cNvSpPr txBox="1">
            <a:spLocks noGrp="1"/>
          </p:cNvSpPr>
          <p:nvPr>
            <p:ph type="title"/>
          </p:nvPr>
        </p:nvSpPr>
        <p:spPr>
          <a:xfrm>
            <a:off x="195775" y="1827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Training Data:</a:t>
            </a:r>
            <a:endParaRPr/>
          </a:p>
          <a:p>
            <a:pPr marL="0" lvl="0" indent="0" algn="l" rtl="0">
              <a:spcBef>
                <a:spcPts val="0"/>
              </a:spcBef>
              <a:spcAft>
                <a:spcPts val="0"/>
              </a:spcAft>
              <a:buNone/>
            </a:pPr>
            <a:r>
              <a:rPr lang="en"/>
              <a:t> Missions Orbit Comparisons</a:t>
            </a:r>
            <a:endParaRPr/>
          </a:p>
          <a:p>
            <a:pPr marL="0" lvl="0" indent="0" algn="l" rtl="0">
              <a:spcBef>
                <a:spcPts val="0"/>
              </a:spcBef>
              <a:spcAft>
                <a:spcPts val="0"/>
              </a:spcAft>
              <a:buNone/>
            </a:pPr>
            <a:endParaRPr/>
          </a:p>
        </p:txBody>
      </p:sp>
      <p:sp>
        <p:nvSpPr>
          <p:cNvPr id="1357" name="Google Shape;1357;p142"/>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112</a:t>
            </a:fld>
            <a:endParaRPr/>
          </a:p>
        </p:txBody>
      </p:sp>
      <p:pic>
        <p:nvPicPr>
          <p:cNvPr id="1358" name="Google Shape;1358;p142"/>
          <p:cNvPicPr preferRelativeResize="0"/>
          <p:nvPr/>
        </p:nvPicPr>
        <p:blipFill>
          <a:blip r:embed="rId3">
            <a:alphaModFix/>
          </a:blip>
          <a:stretch>
            <a:fillRect/>
          </a:stretch>
        </p:blipFill>
        <p:spPr>
          <a:xfrm>
            <a:off x="5277425" y="1484500"/>
            <a:ext cx="2718024" cy="3010124"/>
          </a:xfrm>
          <a:prstGeom prst="rect">
            <a:avLst/>
          </a:prstGeom>
          <a:noFill/>
          <a:ln>
            <a:noFill/>
          </a:ln>
        </p:spPr>
      </p:pic>
      <p:sp>
        <p:nvSpPr>
          <p:cNvPr id="1359" name="Google Shape;1359;p142"/>
          <p:cNvSpPr txBox="1"/>
          <p:nvPr/>
        </p:nvSpPr>
        <p:spPr>
          <a:xfrm>
            <a:off x="571500" y="1371463"/>
            <a:ext cx="3863100" cy="285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EB Garamond Medium"/>
                <a:ea typeface="EB Garamond Medium"/>
                <a:cs typeface="EB Garamond Medium"/>
                <a:sym typeface="EB Garamond Medium"/>
              </a:rPr>
              <a:t>HEPCATS orbit:</a:t>
            </a:r>
            <a:endParaRPr>
              <a:solidFill>
                <a:srgbClr val="FFFFFF"/>
              </a:solidFill>
              <a:latin typeface="EB Garamond Medium"/>
              <a:ea typeface="EB Garamond Medium"/>
              <a:cs typeface="EB Garamond Medium"/>
              <a:sym typeface="EB Garamond Medium"/>
            </a:endParaRPr>
          </a:p>
          <a:p>
            <a:pPr marL="457200" lvl="0" indent="-317500" algn="l" rtl="0">
              <a:spcBef>
                <a:spcPts val="0"/>
              </a:spcBef>
              <a:spcAft>
                <a:spcPts val="0"/>
              </a:spcAft>
              <a:buClr>
                <a:srgbClr val="FFFFFF"/>
              </a:buClr>
              <a:buSzPts val="1400"/>
              <a:buFont typeface="EB Garamond Medium"/>
              <a:buChar char="●"/>
            </a:pPr>
            <a:r>
              <a:rPr lang="en">
                <a:solidFill>
                  <a:srgbClr val="FFFFFF"/>
                </a:solidFill>
                <a:latin typeface="EB Garamond Medium"/>
                <a:ea typeface="EB Garamond Medium"/>
                <a:cs typeface="EB Garamond Medium"/>
                <a:sym typeface="EB Garamond Medium"/>
              </a:rPr>
              <a:t>40000 km elliptical molniya orbit</a:t>
            </a:r>
            <a:endParaRPr>
              <a:solidFill>
                <a:srgbClr val="FFFFFF"/>
              </a:solidFill>
              <a:latin typeface="EB Garamond Medium"/>
              <a:ea typeface="EB Garamond Medium"/>
              <a:cs typeface="EB Garamond Medium"/>
              <a:sym typeface="EB Garamond Medium"/>
            </a:endParaRPr>
          </a:p>
          <a:p>
            <a:pPr marL="457200" lvl="0" indent="-317500" algn="l" rtl="0">
              <a:spcBef>
                <a:spcPts val="0"/>
              </a:spcBef>
              <a:spcAft>
                <a:spcPts val="0"/>
              </a:spcAft>
              <a:buClr>
                <a:srgbClr val="FFFFFF"/>
              </a:buClr>
              <a:buSzPts val="1400"/>
              <a:buFont typeface="EB Garamond Medium"/>
              <a:buChar char="●"/>
            </a:pPr>
            <a:r>
              <a:rPr lang="en">
                <a:solidFill>
                  <a:srgbClr val="FFFFFF"/>
                </a:solidFill>
                <a:latin typeface="EB Garamond Medium"/>
                <a:ea typeface="EB Garamond Medium"/>
                <a:cs typeface="EB Garamond Medium"/>
                <a:sym typeface="EB Garamond Medium"/>
              </a:rPr>
              <a:t>Perigee has no precession rate</a:t>
            </a:r>
            <a:endParaRPr>
              <a:solidFill>
                <a:srgbClr val="FFFFFF"/>
              </a:solidFill>
              <a:latin typeface="EB Garamond Medium"/>
              <a:ea typeface="EB Garamond Medium"/>
              <a:cs typeface="EB Garamond Medium"/>
              <a:sym typeface="EB Garamond Medium"/>
            </a:endParaRPr>
          </a:p>
          <a:p>
            <a:pPr marL="457200" lvl="0" indent="-317500" algn="l" rtl="0">
              <a:spcBef>
                <a:spcPts val="0"/>
              </a:spcBef>
              <a:spcAft>
                <a:spcPts val="0"/>
              </a:spcAft>
              <a:buClr>
                <a:srgbClr val="FFFFFF"/>
              </a:buClr>
              <a:buSzPts val="1400"/>
              <a:buFont typeface="EB Garamond Medium"/>
              <a:buChar char="●"/>
            </a:pPr>
            <a:r>
              <a:rPr lang="en">
                <a:solidFill>
                  <a:srgbClr val="FFFFFF"/>
                </a:solidFill>
                <a:latin typeface="EB Garamond Medium"/>
                <a:ea typeface="EB Garamond Medium"/>
                <a:cs typeface="EB Garamond Medium"/>
                <a:sym typeface="EB Garamond Medium"/>
              </a:rPr>
              <a:t>Inclination = 63.4°</a:t>
            </a:r>
            <a:endParaRPr>
              <a:solidFill>
                <a:srgbClr val="FFFFFF"/>
              </a:solidFill>
              <a:latin typeface="EB Garamond Medium"/>
              <a:ea typeface="EB Garamond Medium"/>
              <a:cs typeface="EB Garamond Medium"/>
              <a:sym typeface="EB Garamond Medium"/>
            </a:endParaRPr>
          </a:p>
          <a:p>
            <a:pPr marL="457200" lvl="0" indent="-317500" algn="l" rtl="0">
              <a:spcBef>
                <a:spcPts val="0"/>
              </a:spcBef>
              <a:spcAft>
                <a:spcPts val="0"/>
              </a:spcAft>
              <a:buClr>
                <a:srgbClr val="FFFFFF"/>
              </a:buClr>
              <a:buSzPts val="1400"/>
              <a:buFont typeface="EB Garamond Medium"/>
              <a:buChar char="●"/>
            </a:pPr>
            <a:r>
              <a:rPr lang="en">
                <a:solidFill>
                  <a:srgbClr val="FFFFFF"/>
                </a:solidFill>
                <a:latin typeface="EB Garamond Medium"/>
                <a:ea typeface="EB Garamond Medium"/>
                <a:cs typeface="EB Garamond Medium"/>
                <a:sym typeface="EB Garamond Medium"/>
              </a:rPr>
              <a:t>Eccentricity = 0.74</a:t>
            </a:r>
            <a:endParaRPr>
              <a:solidFill>
                <a:srgbClr val="FFFFFF"/>
              </a:solidFill>
              <a:latin typeface="EB Garamond Medium"/>
              <a:ea typeface="EB Garamond Medium"/>
              <a:cs typeface="EB Garamond Medium"/>
              <a:sym typeface="EB Garamond Medium"/>
            </a:endParaRPr>
          </a:p>
          <a:p>
            <a:pPr marL="0" lvl="0" indent="0" algn="l" rtl="0">
              <a:spcBef>
                <a:spcPts val="0"/>
              </a:spcBef>
              <a:spcAft>
                <a:spcPts val="0"/>
              </a:spcAft>
              <a:buNone/>
            </a:pPr>
            <a:endParaRPr>
              <a:solidFill>
                <a:srgbClr val="FFFFFF"/>
              </a:solidFill>
              <a:latin typeface="EB Garamond Medium"/>
              <a:ea typeface="EB Garamond Medium"/>
              <a:cs typeface="EB Garamond Medium"/>
              <a:sym typeface="EB Garamond Medium"/>
            </a:endParaRPr>
          </a:p>
          <a:p>
            <a:pPr marL="0" lvl="0" indent="0" algn="l" rtl="0">
              <a:spcBef>
                <a:spcPts val="0"/>
              </a:spcBef>
              <a:spcAft>
                <a:spcPts val="0"/>
              </a:spcAft>
              <a:buNone/>
            </a:pPr>
            <a:r>
              <a:rPr lang="en">
                <a:solidFill>
                  <a:srgbClr val="FFFFFF"/>
                </a:solidFill>
                <a:latin typeface="EB Garamond Medium"/>
                <a:ea typeface="EB Garamond Medium"/>
                <a:cs typeface="EB Garamond Medium"/>
                <a:sym typeface="EB Garamond Medium"/>
              </a:rPr>
              <a:t>POLAR orbit:</a:t>
            </a:r>
            <a:endParaRPr>
              <a:solidFill>
                <a:srgbClr val="FFFFFF"/>
              </a:solidFill>
              <a:latin typeface="EB Garamond Medium"/>
              <a:ea typeface="EB Garamond Medium"/>
              <a:cs typeface="EB Garamond Medium"/>
              <a:sym typeface="EB Garamond Medium"/>
            </a:endParaRPr>
          </a:p>
          <a:p>
            <a:pPr marL="457200" lvl="0" indent="-317500" algn="l" rtl="0">
              <a:spcBef>
                <a:spcPts val="0"/>
              </a:spcBef>
              <a:spcAft>
                <a:spcPts val="0"/>
              </a:spcAft>
              <a:buClr>
                <a:srgbClr val="FFFFFF"/>
              </a:buClr>
              <a:buSzPts val="1400"/>
              <a:buFont typeface="EB Garamond Medium"/>
              <a:buChar char="●"/>
            </a:pPr>
            <a:r>
              <a:rPr lang="en">
                <a:solidFill>
                  <a:srgbClr val="FFFFFF"/>
                </a:solidFill>
                <a:latin typeface="EB Garamond Medium"/>
                <a:ea typeface="EB Garamond Medium"/>
                <a:cs typeface="EB Garamond Medium"/>
                <a:sym typeface="EB Garamond Medium"/>
              </a:rPr>
              <a:t>4200 x 54000 km elliptical polar orbit</a:t>
            </a:r>
            <a:endParaRPr>
              <a:solidFill>
                <a:srgbClr val="FFFFFF"/>
              </a:solidFill>
              <a:latin typeface="EB Garamond Medium"/>
              <a:ea typeface="EB Garamond Medium"/>
              <a:cs typeface="EB Garamond Medium"/>
              <a:sym typeface="EB Garamond Medium"/>
            </a:endParaRPr>
          </a:p>
          <a:p>
            <a:pPr marL="457200" lvl="0" indent="-317500" algn="l" rtl="0">
              <a:spcBef>
                <a:spcPts val="0"/>
              </a:spcBef>
              <a:spcAft>
                <a:spcPts val="0"/>
              </a:spcAft>
              <a:buClr>
                <a:srgbClr val="FFFFFF"/>
              </a:buClr>
              <a:buSzPts val="1400"/>
              <a:buFont typeface="EB Garamond Medium"/>
              <a:buChar char="●"/>
            </a:pPr>
            <a:r>
              <a:rPr lang="en">
                <a:solidFill>
                  <a:srgbClr val="FFFFFF"/>
                </a:solidFill>
                <a:latin typeface="EB Garamond Medium"/>
                <a:ea typeface="EB Garamond Medium"/>
                <a:cs typeface="EB Garamond Medium"/>
                <a:sym typeface="EB Garamond Medium"/>
              </a:rPr>
              <a:t>Apogee has 16°/yr precession rate</a:t>
            </a:r>
            <a:endParaRPr>
              <a:solidFill>
                <a:srgbClr val="FFFFFF"/>
              </a:solidFill>
              <a:latin typeface="EB Garamond Medium"/>
              <a:ea typeface="EB Garamond Medium"/>
              <a:cs typeface="EB Garamond Medium"/>
              <a:sym typeface="EB Garamond Medium"/>
            </a:endParaRPr>
          </a:p>
          <a:p>
            <a:pPr marL="457200" lvl="0" indent="-317500" algn="l" rtl="0">
              <a:spcBef>
                <a:spcPts val="0"/>
              </a:spcBef>
              <a:spcAft>
                <a:spcPts val="0"/>
              </a:spcAft>
              <a:buClr>
                <a:srgbClr val="FFFFFF"/>
              </a:buClr>
              <a:buSzPts val="1400"/>
              <a:buFont typeface="EB Garamond Medium"/>
              <a:buChar char="●"/>
            </a:pPr>
            <a:r>
              <a:rPr lang="en">
                <a:solidFill>
                  <a:srgbClr val="FFFFFF"/>
                </a:solidFill>
                <a:latin typeface="EB Garamond Medium"/>
                <a:ea typeface="EB Garamond Medium"/>
                <a:cs typeface="EB Garamond Medium"/>
                <a:sym typeface="EB Garamond Medium"/>
              </a:rPr>
              <a:t>Inclination = 86°</a:t>
            </a:r>
            <a:endParaRPr>
              <a:solidFill>
                <a:srgbClr val="FFFFFF"/>
              </a:solidFill>
              <a:latin typeface="EB Garamond Medium"/>
              <a:ea typeface="EB Garamond Medium"/>
              <a:cs typeface="EB Garamond Medium"/>
              <a:sym typeface="EB Garamond Medium"/>
            </a:endParaRPr>
          </a:p>
          <a:p>
            <a:pPr marL="0" lvl="0" indent="0" algn="l" rtl="0">
              <a:spcBef>
                <a:spcPts val="0"/>
              </a:spcBef>
              <a:spcAft>
                <a:spcPts val="0"/>
              </a:spcAft>
              <a:buNone/>
            </a:pPr>
            <a:endParaRPr>
              <a:solidFill>
                <a:srgbClr val="FFFFFF"/>
              </a:solidFill>
              <a:latin typeface="EB Garamond Medium"/>
              <a:ea typeface="EB Garamond Medium"/>
              <a:cs typeface="EB Garamond Medium"/>
              <a:sym typeface="EB Garamond Medium"/>
            </a:endParaRPr>
          </a:p>
          <a:p>
            <a:pPr marL="0" lvl="0" indent="0" algn="l" rtl="0">
              <a:spcBef>
                <a:spcPts val="0"/>
              </a:spcBef>
              <a:spcAft>
                <a:spcPts val="0"/>
              </a:spcAft>
              <a:buNone/>
            </a:pPr>
            <a:r>
              <a:rPr lang="en">
                <a:solidFill>
                  <a:srgbClr val="FFFFFF"/>
                </a:solidFill>
                <a:latin typeface="EB Garamond Medium"/>
                <a:ea typeface="EB Garamond Medium"/>
                <a:cs typeface="EB Garamond Medium"/>
                <a:sym typeface="EB Garamond Medium"/>
              </a:rPr>
              <a:t>IMAGE orbit:</a:t>
            </a:r>
            <a:endParaRPr>
              <a:solidFill>
                <a:srgbClr val="FFFFFF"/>
              </a:solidFill>
              <a:latin typeface="EB Garamond Medium"/>
              <a:ea typeface="EB Garamond Medium"/>
              <a:cs typeface="EB Garamond Medium"/>
              <a:sym typeface="EB Garamond Medium"/>
            </a:endParaRPr>
          </a:p>
          <a:p>
            <a:pPr marL="457200" lvl="0" indent="-317500" algn="l" rtl="0">
              <a:spcBef>
                <a:spcPts val="0"/>
              </a:spcBef>
              <a:spcAft>
                <a:spcPts val="0"/>
              </a:spcAft>
              <a:buClr>
                <a:srgbClr val="FFFFFF"/>
              </a:buClr>
              <a:buSzPts val="1400"/>
              <a:buFont typeface="EB Garamond Medium"/>
              <a:buChar char="●"/>
            </a:pPr>
            <a:r>
              <a:rPr lang="en">
                <a:solidFill>
                  <a:srgbClr val="FFFFFF"/>
                </a:solidFill>
                <a:latin typeface="EB Garamond Medium"/>
                <a:ea typeface="EB Garamond Medium"/>
                <a:cs typeface="EB Garamond Medium"/>
                <a:sym typeface="EB Garamond Medium"/>
              </a:rPr>
              <a:t>1000 x 45600 km elliptical, polar orbit</a:t>
            </a:r>
            <a:endParaRPr>
              <a:solidFill>
                <a:srgbClr val="FFFFFF"/>
              </a:solidFill>
              <a:latin typeface="EB Garamond Medium"/>
              <a:ea typeface="EB Garamond Medium"/>
              <a:cs typeface="EB Garamond Medium"/>
              <a:sym typeface="EB Garamond Medium"/>
            </a:endParaRPr>
          </a:p>
          <a:p>
            <a:pPr marL="457200" lvl="0" indent="-317500" algn="l" rtl="0">
              <a:spcBef>
                <a:spcPts val="0"/>
              </a:spcBef>
              <a:spcAft>
                <a:spcPts val="0"/>
              </a:spcAft>
              <a:buClr>
                <a:srgbClr val="FFFFFF"/>
              </a:buClr>
              <a:buSzPts val="1400"/>
              <a:buFont typeface="EB Garamond Medium"/>
              <a:buChar char="●"/>
            </a:pPr>
            <a:r>
              <a:rPr lang="en">
                <a:solidFill>
                  <a:srgbClr val="FFFFFF"/>
                </a:solidFill>
                <a:latin typeface="EB Garamond Medium"/>
                <a:ea typeface="EB Garamond Medium"/>
                <a:cs typeface="EB Garamond Medium"/>
                <a:sym typeface="EB Garamond Medium"/>
              </a:rPr>
              <a:t>Apogee has 45°/yr precession rate</a:t>
            </a:r>
            <a:endParaRPr>
              <a:solidFill>
                <a:srgbClr val="FFFFFF"/>
              </a:solidFill>
              <a:latin typeface="EB Garamond Medium"/>
              <a:ea typeface="EB Garamond Medium"/>
              <a:cs typeface="EB Garamond Medium"/>
              <a:sym typeface="EB Garamond Medium"/>
            </a:endParaRPr>
          </a:p>
          <a:p>
            <a:pPr marL="457200" lvl="0" indent="-317500" algn="l" rtl="0">
              <a:spcBef>
                <a:spcPts val="0"/>
              </a:spcBef>
              <a:spcAft>
                <a:spcPts val="0"/>
              </a:spcAft>
              <a:buClr>
                <a:srgbClr val="FFFFFF"/>
              </a:buClr>
              <a:buSzPts val="1400"/>
              <a:buFont typeface="EB Garamond Medium"/>
              <a:buChar char="●"/>
            </a:pPr>
            <a:r>
              <a:rPr lang="en">
                <a:solidFill>
                  <a:srgbClr val="FFFFFF"/>
                </a:solidFill>
                <a:latin typeface="EB Garamond Medium"/>
                <a:ea typeface="EB Garamond Medium"/>
                <a:cs typeface="EB Garamond Medium"/>
                <a:sym typeface="EB Garamond Medium"/>
              </a:rPr>
              <a:t>Inclination = 90°</a:t>
            </a:r>
            <a:endParaRPr>
              <a:solidFill>
                <a:srgbClr val="FFFFFF"/>
              </a:solidFill>
              <a:latin typeface="EB Garamond Medium"/>
              <a:ea typeface="EB Garamond Medium"/>
              <a:cs typeface="EB Garamond Medium"/>
              <a:sym typeface="EB Garamond Medium"/>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43"/>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Magnetometer</a:t>
            </a:r>
            <a:endParaRPr/>
          </a:p>
          <a:p>
            <a:pPr marL="0" lvl="0" indent="0" algn="ctr" rtl="0">
              <a:spcBef>
                <a:spcPts val="0"/>
              </a:spcBef>
              <a:spcAft>
                <a:spcPts val="0"/>
              </a:spcAft>
              <a:buNone/>
            </a:pPr>
            <a:r>
              <a:rPr lang="en"/>
              <a:t>Backup Slides</a:t>
            </a:r>
            <a:endParaRPr/>
          </a:p>
        </p:txBody>
      </p:sp>
      <p:sp>
        <p:nvSpPr>
          <p:cNvPr id="1365" name="Google Shape;1365;p143"/>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113</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144"/>
          <p:cNvSpPr/>
          <p:nvPr/>
        </p:nvSpPr>
        <p:spPr>
          <a:xfrm>
            <a:off x="0" y="4399000"/>
            <a:ext cx="4348500" cy="496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44"/>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marR="0" lvl="0" indent="0" algn="l" rtl="0">
              <a:lnSpc>
                <a:spcPct val="112000"/>
              </a:lnSpc>
              <a:spcBef>
                <a:spcPts val="700"/>
              </a:spcBef>
              <a:spcAft>
                <a:spcPts val="0"/>
              </a:spcAft>
              <a:buNone/>
            </a:pPr>
            <a:endParaRPr sz="1300"/>
          </a:p>
          <a:p>
            <a:pPr marL="2286000" lvl="0" indent="0" algn="l" rtl="0">
              <a:spcBef>
                <a:spcPts val="700"/>
              </a:spcBef>
              <a:spcAft>
                <a:spcPts val="0"/>
              </a:spcAft>
              <a:buNone/>
            </a:pPr>
            <a:endParaRPr sz="1300"/>
          </a:p>
          <a:p>
            <a:pPr marL="0" marR="0" lvl="0" indent="0" algn="l" rtl="0">
              <a:lnSpc>
                <a:spcPct val="112000"/>
              </a:lnSpc>
              <a:spcBef>
                <a:spcPts val="700"/>
              </a:spcBef>
              <a:spcAft>
                <a:spcPts val="0"/>
              </a:spcAft>
              <a:buNone/>
            </a:pPr>
            <a:endParaRPr sz="1400"/>
          </a:p>
        </p:txBody>
      </p:sp>
      <p:sp>
        <p:nvSpPr>
          <p:cNvPr id="1372" name="Google Shape;1372;p144"/>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Helmholtz Cage LabVIEW Dashboard</a:t>
            </a:r>
            <a:endParaRPr/>
          </a:p>
        </p:txBody>
      </p:sp>
      <p:sp>
        <p:nvSpPr>
          <p:cNvPr id="1373" name="Google Shape;1373;p14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114</a:t>
            </a:fld>
            <a:endParaRPr/>
          </a:p>
        </p:txBody>
      </p:sp>
      <p:pic>
        <p:nvPicPr>
          <p:cNvPr id="1374" name="Google Shape;1374;p144"/>
          <p:cNvPicPr preferRelativeResize="0"/>
          <p:nvPr/>
        </p:nvPicPr>
        <p:blipFill>
          <a:blip r:embed="rId3">
            <a:alphaModFix/>
          </a:blip>
          <a:stretch>
            <a:fillRect/>
          </a:stretch>
        </p:blipFill>
        <p:spPr>
          <a:xfrm>
            <a:off x="1373826" y="1102800"/>
            <a:ext cx="6396325" cy="3963251"/>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145"/>
          <p:cNvSpPr txBox="1">
            <a:spLocks noGrp="1"/>
          </p:cNvSpPr>
          <p:nvPr>
            <p:ph type="title"/>
          </p:nvPr>
        </p:nvSpPr>
        <p:spPr>
          <a:xfrm>
            <a:off x="311700" y="445025"/>
            <a:ext cx="4260300" cy="504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Helmholtz Cage Setup </a:t>
            </a:r>
            <a:endParaRPr/>
          </a:p>
        </p:txBody>
      </p:sp>
      <p:sp>
        <p:nvSpPr>
          <p:cNvPr id="1380" name="Google Shape;1380;p145"/>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115</a:t>
            </a:fld>
            <a:endParaRPr/>
          </a:p>
        </p:txBody>
      </p:sp>
      <p:sp>
        <p:nvSpPr>
          <p:cNvPr id="1381" name="Google Shape;1381;p145"/>
          <p:cNvSpPr txBox="1">
            <a:spLocks noGrp="1"/>
          </p:cNvSpPr>
          <p:nvPr>
            <p:ph type="body" idx="1"/>
          </p:nvPr>
        </p:nvSpPr>
        <p:spPr>
          <a:xfrm>
            <a:off x="83100" y="1228675"/>
            <a:ext cx="4529100" cy="3416400"/>
          </a:xfrm>
          <a:prstGeom prst="rect">
            <a:avLst/>
          </a:prstGeom>
        </p:spPr>
        <p:txBody>
          <a:bodyPr spcFirstLastPara="1" wrap="square" lIns="68575" tIns="34275" rIns="68575" bIns="34275" anchor="t" anchorCtr="0">
            <a:noAutofit/>
          </a:bodyPr>
          <a:lstStyle/>
          <a:p>
            <a:pPr marL="457200" lvl="0" indent="-323850" algn="l" rtl="0">
              <a:spcBef>
                <a:spcPts val="700"/>
              </a:spcBef>
              <a:spcAft>
                <a:spcPts val="0"/>
              </a:spcAft>
              <a:buSzPts val="1500"/>
              <a:buChar char="●"/>
            </a:pPr>
            <a:r>
              <a:rPr lang="en"/>
              <a:t>Helmholtz Cage</a:t>
            </a:r>
            <a:endParaRPr/>
          </a:p>
          <a:p>
            <a:pPr marL="914400" lvl="1" indent="-323850" algn="l" rtl="0">
              <a:spcBef>
                <a:spcPts val="0"/>
              </a:spcBef>
              <a:spcAft>
                <a:spcPts val="0"/>
              </a:spcAft>
              <a:buSzPts val="1500"/>
              <a:buChar char="○"/>
            </a:pPr>
            <a:r>
              <a:rPr lang="en" sz="1500"/>
              <a:t>Uniform 3-axis magnetic field</a:t>
            </a:r>
            <a:endParaRPr sz="1500"/>
          </a:p>
          <a:p>
            <a:pPr marL="1371600" lvl="2" indent="-323850" algn="l" rtl="0">
              <a:spcBef>
                <a:spcPts val="0"/>
              </a:spcBef>
              <a:spcAft>
                <a:spcPts val="0"/>
              </a:spcAft>
              <a:buSzPts val="1500"/>
              <a:buChar char="■"/>
            </a:pPr>
            <a:r>
              <a:rPr lang="en" sz="1500"/>
              <a:t>Able to command each axis</a:t>
            </a:r>
            <a:endParaRPr sz="1500"/>
          </a:p>
          <a:p>
            <a:pPr marL="1371600" lvl="2" indent="-323850" algn="l" rtl="0">
              <a:spcBef>
                <a:spcPts val="0"/>
              </a:spcBef>
              <a:spcAft>
                <a:spcPts val="0"/>
              </a:spcAft>
              <a:buSzPts val="1500"/>
              <a:buChar char="■"/>
            </a:pPr>
            <a:r>
              <a:rPr lang="en" sz="1500"/>
              <a:t>Up to 100000 nT/axis</a:t>
            </a:r>
            <a:endParaRPr sz="1500"/>
          </a:p>
          <a:p>
            <a:pPr marL="914400" lvl="1" indent="-323850" algn="l" rtl="0">
              <a:spcBef>
                <a:spcPts val="0"/>
              </a:spcBef>
              <a:spcAft>
                <a:spcPts val="0"/>
              </a:spcAft>
              <a:buSzPts val="1500"/>
              <a:buChar char="○"/>
            </a:pPr>
            <a:r>
              <a:rPr lang="en" sz="1500"/>
              <a:t>Zeroes out desired magnetic field</a:t>
            </a:r>
            <a:endParaRPr sz="1500"/>
          </a:p>
          <a:p>
            <a:pPr marL="914400" lvl="0" indent="0" algn="l" rtl="0">
              <a:spcBef>
                <a:spcPts val="700"/>
              </a:spcBef>
              <a:spcAft>
                <a:spcPts val="0"/>
              </a:spcAft>
              <a:buNone/>
            </a:pPr>
            <a:endParaRPr sz="1500"/>
          </a:p>
          <a:p>
            <a:pPr marL="457200" lvl="0" indent="-323850" algn="l" rtl="0">
              <a:spcBef>
                <a:spcPts val="700"/>
              </a:spcBef>
              <a:spcAft>
                <a:spcPts val="0"/>
              </a:spcAft>
              <a:buSzPts val="1500"/>
              <a:buChar char="●"/>
            </a:pPr>
            <a:r>
              <a:rPr lang="en"/>
              <a:t>Compass used to assure Helmholtz cage is properly inducing magnetic field in desired directions</a:t>
            </a:r>
            <a:endParaRPr/>
          </a:p>
        </p:txBody>
      </p:sp>
      <p:grpSp>
        <p:nvGrpSpPr>
          <p:cNvPr id="1382" name="Google Shape;1382;p145"/>
          <p:cNvGrpSpPr/>
          <p:nvPr/>
        </p:nvGrpSpPr>
        <p:grpSpPr>
          <a:xfrm>
            <a:off x="4639225" y="630325"/>
            <a:ext cx="3530550" cy="4008977"/>
            <a:chOff x="4639225" y="630325"/>
            <a:chExt cx="3530550" cy="4008977"/>
          </a:xfrm>
        </p:grpSpPr>
        <p:pic>
          <p:nvPicPr>
            <p:cNvPr id="1383" name="Google Shape;1383;p145"/>
            <p:cNvPicPr preferRelativeResize="0"/>
            <p:nvPr/>
          </p:nvPicPr>
          <p:blipFill>
            <a:blip r:embed="rId3">
              <a:alphaModFix/>
            </a:blip>
            <a:stretch>
              <a:fillRect/>
            </a:stretch>
          </p:blipFill>
          <p:spPr>
            <a:xfrm>
              <a:off x="4639225" y="630325"/>
              <a:ext cx="3530550" cy="4008977"/>
            </a:xfrm>
            <a:prstGeom prst="rect">
              <a:avLst/>
            </a:prstGeom>
            <a:noFill/>
            <a:ln>
              <a:noFill/>
            </a:ln>
          </p:spPr>
        </p:pic>
        <p:cxnSp>
          <p:nvCxnSpPr>
            <p:cNvPr id="1384" name="Google Shape;1384;p145"/>
            <p:cNvCxnSpPr/>
            <p:nvPr/>
          </p:nvCxnSpPr>
          <p:spPr>
            <a:xfrm flipH="1">
              <a:off x="5067875" y="1979800"/>
              <a:ext cx="12600" cy="1096800"/>
            </a:xfrm>
            <a:prstGeom prst="straightConnector1">
              <a:avLst/>
            </a:prstGeom>
            <a:noFill/>
            <a:ln w="38100" cap="flat" cmpd="sng">
              <a:solidFill>
                <a:srgbClr val="FFFF00"/>
              </a:solidFill>
              <a:prstDash val="solid"/>
              <a:round/>
              <a:headEnd type="none" w="med" len="med"/>
              <a:tailEnd type="triangle" w="med" len="med"/>
            </a:ln>
          </p:spPr>
        </p:cxnSp>
        <p:sp>
          <p:nvSpPr>
            <p:cNvPr id="1385" name="Google Shape;1385;p145"/>
            <p:cNvSpPr txBox="1"/>
            <p:nvPr/>
          </p:nvSpPr>
          <p:spPr>
            <a:xfrm>
              <a:off x="4866150" y="3037625"/>
              <a:ext cx="4287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00"/>
                  </a:solidFill>
                </a:rPr>
                <a:t>+X</a:t>
              </a:r>
              <a:endParaRPr b="1">
                <a:solidFill>
                  <a:srgbClr val="FFFF00"/>
                </a:solidFill>
              </a:endParaRPr>
            </a:p>
          </p:txBody>
        </p:sp>
        <p:cxnSp>
          <p:nvCxnSpPr>
            <p:cNvPr id="1386" name="Google Shape;1386;p145"/>
            <p:cNvCxnSpPr/>
            <p:nvPr/>
          </p:nvCxnSpPr>
          <p:spPr>
            <a:xfrm flipH="1">
              <a:off x="6580575" y="3140725"/>
              <a:ext cx="1200" cy="300900"/>
            </a:xfrm>
            <a:prstGeom prst="straightConnector1">
              <a:avLst/>
            </a:prstGeom>
            <a:noFill/>
            <a:ln w="19050" cap="flat" cmpd="sng">
              <a:solidFill>
                <a:srgbClr val="FFFF00"/>
              </a:solidFill>
              <a:prstDash val="solid"/>
              <a:round/>
              <a:headEnd type="none" w="med" len="med"/>
              <a:tailEnd type="triangle" w="med" len="med"/>
            </a:ln>
          </p:spPr>
        </p:cxn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146"/>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116</a:t>
            </a:fld>
            <a:endParaRPr/>
          </a:p>
        </p:txBody>
      </p:sp>
      <p:sp>
        <p:nvSpPr>
          <p:cNvPr id="1392" name="Google Shape;1392;p146"/>
          <p:cNvSpPr/>
          <p:nvPr/>
        </p:nvSpPr>
        <p:spPr>
          <a:xfrm>
            <a:off x="700800" y="1097650"/>
            <a:ext cx="7742400" cy="34128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46"/>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Magnetometer System FBD</a:t>
            </a:r>
            <a:endParaRPr/>
          </a:p>
        </p:txBody>
      </p:sp>
      <p:pic>
        <p:nvPicPr>
          <p:cNvPr id="1394" name="Google Shape;1394;p146"/>
          <p:cNvPicPr preferRelativeResize="0"/>
          <p:nvPr/>
        </p:nvPicPr>
        <p:blipFill>
          <a:blip r:embed="rId3">
            <a:alphaModFix/>
          </a:blip>
          <a:stretch>
            <a:fillRect/>
          </a:stretch>
        </p:blipFill>
        <p:spPr>
          <a:xfrm>
            <a:off x="784074" y="1164899"/>
            <a:ext cx="1547625" cy="1629350"/>
          </a:xfrm>
          <a:prstGeom prst="rect">
            <a:avLst/>
          </a:prstGeom>
          <a:noFill/>
          <a:ln>
            <a:noFill/>
          </a:ln>
        </p:spPr>
      </p:pic>
      <p:pic>
        <p:nvPicPr>
          <p:cNvPr id="1395" name="Google Shape;1395;p146"/>
          <p:cNvPicPr preferRelativeResize="0"/>
          <p:nvPr/>
        </p:nvPicPr>
        <p:blipFill>
          <a:blip r:embed="rId4">
            <a:alphaModFix/>
          </a:blip>
          <a:stretch>
            <a:fillRect/>
          </a:stretch>
        </p:blipFill>
        <p:spPr>
          <a:xfrm>
            <a:off x="2506475" y="1131662"/>
            <a:ext cx="5936713" cy="334477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47"/>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Helmholtz Cage FBD</a:t>
            </a:r>
            <a:endParaRPr/>
          </a:p>
        </p:txBody>
      </p:sp>
      <p:sp>
        <p:nvSpPr>
          <p:cNvPr id="1401" name="Google Shape;1401;p14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117</a:t>
            </a:fld>
            <a:endParaRPr/>
          </a:p>
        </p:txBody>
      </p:sp>
      <p:sp>
        <p:nvSpPr>
          <p:cNvPr id="1402" name="Google Shape;1402;p147"/>
          <p:cNvSpPr txBox="1">
            <a:spLocks noGrp="1"/>
          </p:cNvSpPr>
          <p:nvPr>
            <p:ph type="body" idx="1"/>
          </p:nvPr>
        </p:nvSpPr>
        <p:spPr>
          <a:xfrm>
            <a:off x="464100" y="953838"/>
            <a:ext cx="8520600" cy="3416400"/>
          </a:xfrm>
          <a:prstGeom prst="rect">
            <a:avLst/>
          </a:prstGeom>
        </p:spPr>
        <p:txBody>
          <a:bodyPr spcFirstLastPara="1" wrap="square" lIns="68575" tIns="34275" rIns="68575" bIns="34275" anchor="t" anchorCtr="0">
            <a:noAutofit/>
          </a:bodyPr>
          <a:lstStyle/>
          <a:p>
            <a:pPr marL="0" lvl="0" indent="0" algn="l" rtl="0">
              <a:spcBef>
                <a:spcPts val="700"/>
              </a:spcBef>
              <a:spcAft>
                <a:spcPts val="0"/>
              </a:spcAft>
              <a:buNone/>
            </a:pPr>
            <a:endParaRPr/>
          </a:p>
          <a:p>
            <a:pPr marL="914400" lvl="0" indent="0" algn="l" rtl="0">
              <a:spcBef>
                <a:spcPts val="700"/>
              </a:spcBef>
              <a:spcAft>
                <a:spcPts val="0"/>
              </a:spcAft>
              <a:buNone/>
            </a:pPr>
            <a:endParaRPr/>
          </a:p>
        </p:txBody>
      </p:sp>
      <p:pic>
        <p:nvPicPr>
          <p:cNvPr id="1403" name="Google Shape;1403;p147"/>
          <p:cNvPicPr preferRelativeResize="0"/>
          <p:nvPr/>
        </p:nvPicPr>
        <p:blipFill>
          <a:blip r:embed="rId3">
            <a:alphaModFix/>
          </a:blip>
          <a:stretch>
            <a:fillRect/>
          </a:stretch>
        </p:blipFill>
        <p:spPr>
          <a:xfrm>
            <a:off x="1522600" y="1275325"/>
            <a:ext cx="5671707" cy="3082725"/>
          </a:xfrm>
          <a:prstGeom prst="rect">
            <a:avLst/>
          </a:prstGeom>
          <a:noFill/>
          <a:ln>
            <a:noFill/>
          </a:ln>
        </p:spPr>
      </p:pic>
      <p:sp>
        <p:nvSpPr>
          <p:cNvPr id="1404" name="Google Shape;1404;p147"/>
          <p:cNvSpPr/>
          <p:nvPr/>
        </p:nvSpPr>
        <p:spPr>
          <a:xfrm>
            <a:off x="1308200" y="1108475"/>
            <a:ext cx="6788100" cy="34164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5" name="Google Shape;1405;p147"/>
          <p:cNvPicPr preferRelativeResize="0"/>
          <p:nvPr/>
        </p:nvPicPr>
        <p:blipFill>
          <a:blip r:embed="rId4">
            <a:alphaModFix/>
          </a:blip>
          <a:stretch>
            <a:fillRect/>
          </a:stretch>
        </p:blipFill>
        <p:spPr>
          <a:xfrm>
            <a:off x="1409350" y="1192825"/>
            <a:ext cx="6585737" cy="3247751"/>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148"/>
          <p:cNvSpPr txBox="1">
            <a:spLocks noGrp="1"/>
          </p:cNvSpPr>
          <p:nvPr>
            <p:ph type="title"/>
          </p:nvPr>
        </p:nvSpPr>
        <p:spPr>
          <a:xfrm>
            <a:off x="311700" y="2280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Mu Magnetic Shielding</a:t>
            </a:r>
            <a:endParaRPr/>
          </a:p>
        </p:txBody>
      </p:sp>
      <p:sp>
        <p:nvSpPr>
          <p:cNvPr id="1411" name="Google Shape;1411;p148"/>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118</a:t>
            </a:fld>
            <a:endParaRPr/>
          </a:p>
        </p:txBody>
      </p:sp>
      <p:sp>
        <p:nvSpPr>
          <p:cNvPr id="1412" name="Google Shape;1412;p148"/>
          <p:cNvSpPr txBox="1"/>
          <p:nvPr/>
        </p:nvSpPr>
        <p:spPr>
          <a:xfrm>
            <a:off x="311700" y="1161075"/>
            <a:ext cx="3946800" cy="3879300"/>
          </a:xfrm>
          <a:prstGeom prst="rect">
            <a:avLst/>
          </a:prstGeom>
          <a:noFill/>
          <a:ln>
            <a:noFill/>
          </a:ln>
        </p:spPr>
        <p:txBody>
          <a:bodyPr spcFirstLastPara="1" wrap="square" lIns="91425" tIns="91425" rIns="91425" bIns="91425" anchor="t" anchorCtr="0">
            <a:noAutofit/>
          </a:bodyPr>
          <a:lstStyle/>
          <a:p>
            <a:pPr marL="457200" lvl="0" indent="-317500" algn="l" rtl="0">
              <a:lnSpc>
                <a:spcPct val="112000"/>
              </a:lnSpc>
              <a:spcBef>
                <a:spcPts val="700"/>
              </a:spcBef>
              <a:spcAft>
                <a:spcPts val="0"/>
              </a:spcAft>
              <a:buClr>
                <a:srgbClr val="FEFEFE"/>
              </a:buClr>
              <a:buSzPts val="1400"/>
              <a:buChar char="●"/>
            </a:pPr>
            <a:r>
              <a:rPr lang="en" b="1">
                <a:solidFill>
                  <a:srgbClr val="FEFEFE"/>
                </a:solidFill>
                <a:latin typeface="EB Garamond"/>
                <a:ea typeface="EB Garamond"/>
                <a:cs typeface="EB Garamond"/>
                <a:sym typeface="EB Garamond"/>
              </a:rPr>
              <a:t>Purpose: </a:t>
            </a:r>
            <a:endParaRPr b="1">
              <a:solidFill>
                <a:srgbClr val="FEFEFE"/>
              </a:solidFill>
              <a:latin typeface="EB Garamond"/>
              <a:ea typeface="EB Garamond"/>
              <a:cs typeface="EB Garamond"/>
              <a:sym typeface="EB Garamond"/>
            </a:endParaRPr>
          </a:p>
          <a:p>
            <a:pPr marL="914400" lvl="1" indent="-317500" algn="l" rtl="0">
              <a:lnSpc>
                <a:spcPct val="112000"/>
              </a:lnSpc>
              <a:spcBef>
                <a:spcPts val="0"/>
              </a:spcBef>
              <a:spcAft>
                <a:spcPts val="0"/>
              </a:spcAft>
              <a:buClr>
                <a:srgbClr val="FEFEFE"/>
              </a:buClr>
              <a:buSzPts val="1400"/>
              <a:buChar char="○"/>
            </a:pPr>
            <a:r>
              <a:rPr lang="en">
                <a:solidFill>
                  <a:srgbClr val="FEFEFE"/>
                </a:solidFill>
                <a:latin typeface="EB Garamond Medium"/>
                <a:ea typeface="EB Garamond Medium"/>
                <a:cs typeface="EB Garamond Medium"/>
                <a:sym typeface="EB Garamond Medium"/>
              </a:rPr>
              <a:t>Determine noise at varying distances from cubesat to determine boom length</a:t>
            </a:r>
            <a:endParaRPr>
              <a:solidFill>
                <a:srgbClr val="FEFEFE"/>
              </a:solidFill>
              <a:latin typeface="EB Garamond Medium"/>
              <a:ea typeface="EB Garamond Medium"/>
              <a:cs typeface="EB Garamond Medium"/>
              <a:sym typeface="EB Garamond Medium"/>
            </a:endParaRPr>
          </a:p>
          <a:p>
            <a:pPr marL="457200" lvl="0" indent="-317500" algn="l" rtl="0">
              <a:lnSpc>
                <a:spcPct val="112000"/>
              </a:lnSpc>
              <a:spcBef>
                <a:spcPts val="0"/>
              </a:spcBef>
              <a:spcAft>
                <a:spcPts val="0"/>
              </a:spcAft>
              <a:buClr>
                <a:srgbClr val="FEFEFE"/>
              </a:buClr>
              <a:buSzPts val="1400"/>
              <a:buFont typeface="EB Garamond"/>
              <a:buChar char="●"/>
            </a:pPr>
            <a:r>
              <a:rPr lang="en" b="1">
                <a:solidFill>
                  <a:srgbClr val="FEFEFE"/>
                </a:solidFill>
                <a:latin typeface="EB Garamond"/>
                <a:ea typeface="EB Garamond"/>
                <a:cs typeface="EB Garamond"/>
                <a:sym typeface="EB Garamond"/>
              </a:rPr>
              <a:t>Procedure:  </a:t>
            </a:r>
            <a:endParaRPr>
              <a:solidFill>
                <a:srgbClr val="FEFEFE"/>
              </a:solidFill>
              <a:latin typeface="EB Garamond Medium"/>
              <a:ea typeface="EB Garamond Medium"/>
              <a:cs typeface="EB Garamond Medium"/>
              <a:sym typeface="EB Garamond Medium"/>
            </a:endParaRPr>
          </a:p>
          <a:p>
            <a:pPr marL="914400" lvl="1" indent="-317500" algn="l" rtl="0">
              <a:lnSpc>
                <a:spcPct val="112000"/>
              </a:lnSpc>
              <a:spcBef>
                <a:spcPts val="0"/>
              </a:spcBef>
              <a:spcAft>
                <a:spcPts val="0"/>
              </a:spcAft>
              <a:buClr>
                <a:srgbClr val="FEFEFE"/>
              </a:buClr>
              <a:buSzPts val="1400"/>
              <a:buFont typeface="EB Garamond"/>
              <a:buChar char="○"/>
            </a:pPr>
            <a:r>
              <a:rPr lang="en">
                <a:solidFill>
                  <a:srgbClr val="FEFEFE"/>
                </a:solidFill>
                <a:latin typeface="EB Garamond Medium"/>
                <a:ea typeface="EB Garamond Medium"/>
                <a:cs typeface="EB Garamond Medium"/>
                <a:sym typeface="EB Garamond Medium"/>
              </a:rPr>
              <a:t>Place magnetometer and cubesat inside magnetic shielding </a:t>
            </a:r>
            <a:endParaRPr>
              <a:solidFill>
                <a:srgbClr val="FEFEFE"/>
              </a:solidFill>
              <a:latin typeface="EB Garamond Medium"/>
              <a:ea typeface="EB Garamond Medium"/>
              <a:cs typeface="EB Garamond Medium"/>
              <a:sym typeface="EB Garamond Medium"/>
            </a:endParaRPr>
          </a:p>
          <a:p>
            <a:pPr marL="914400" lvl="1" indent="-317500" algn="l" rtl="0">
              <a:lnSpc>
                <a:spcPct val="112000"/>
              </a:lnSpc>
              <a:spcBef>
                <a:spcPts val="0"/>
              </a:spcBef>
              <a:spcAft>
                <a:spcPts val="0"/>
              </a:spcAft>
              <a:buClr>
                <a:srgbClr val="FEFEFE"/>
              </a:buClr>
              <a:buSzPts val="1400"/>
              <a:buFont typeface="EB Garamond"/>
              <a:buChar char="○"/>
            </a:pPr>
            <a:r>
              <a:rPr lang="en">
                <a:solidFill>
                  <a:srgbClr val="FEFEFE"/>
                </a:solidFill>
                <a:latin typeface="EB Garamond Medium"/>
                <a:ea typeface="EB Garamond Medium"/>
                <a:cs typeface="EB Garamond Medium"/>
                <a:sym typeface="EB Garamond Medium"/>
              </a:rPr>
              <a:t>Turn cubesat on and vary cubesat distance from magnetometer</a:t>
            </a:r>
            <a:endParaRPr>
              <a:solidFill>
                <a:srgbClr val="FEFEFE"/>
              </a:solidFill>
              <a:latin typeface="EB Garamond Medium"/>
              <a:ea typeface="EB Garamond Medium"/>
              <a:cs typeface="EB Garamond Medium"/>
              <a:sym typeface="EB Garamond Medium"/>
            </a:endParaRPr>
          </a:p>
          <a:p>
            <a:pPr marL="457200" lvl="0" indent="-317500" algn="l" rtl="0">
              <a:lnSpc>
                <a:spcPct val="112000"/>
              </a:lnSpc>
              <a:spcBef>
                <a:spcPts val="0"/>
              </a:spcBef>
              <a:spcAft>
                <a:spcPts val="0"/>
              </a:spcAft>
              <a:buClr>
                <a:srgbClr val="FEFEFE"/>
              </a:buClr>
              <a:buSzPts val="1400"/>
              <a:buFont typeface="EB Garamond"/>
              <a:buChar char="●"/>
            </a:pPr>
            <a:r>
              <a:rPr lang="en" b="1">
                <a:solidFill>
                  <a:srgbClr val="FEFEFE"/>
                </a:solidFill>
                <a:latin typeface="EB Garamond"/>
                <a:ea typeface="EB Garamond"/>
                <a:cs typeface="EB Garamond"/>
                <a:sym typeface="EB Garamond"/>
              </a:rPr>
              <a:t>Expected Results:</a:t>
            </a:r>
            <a:endParaRPr>
              <a:solidFill>
                <a:srgbClr val="FEFEFE"/>
              </a:solidFill>
              <a:latin typeface="EB Garamond Medium"/>
              <a:ea typeface="EB Garamond Medium"/>
              <a:cs typeface="EB Garamond Medium"/>
              <a:sym typeface="EB Garamond Medium"/>
            </a:endParaRPr>
          </a:p>
          <a:p>
            <a:pPr marL="914400" lvl="1" indent="-317500" algn="l" rtl="0">
              <a:lnSpc>
                <a:spcPct val="112000"/>
              </a:lnSpc>
              <a:spcBef>
                <a:spcPts val="0"/>
              </a:spcBef>
              <a:spcAft>
                <a:spcPts val="0"/>
              </a:spcAft>
              <a:buClr>
                <a:srgbClr val="FEFEFE"/>
              </a:buClr>
              <a:buSzPts val="1400"/>
              <a:buFont typeface="EB Garamond Medium"/>
              <a:buChar char="○"/>
            </a:pPr>
            <a:r>
              <a:rPr lang="en">
                <a:solidFill>
                  <a:srgbClr val="FEFEFE"/>
                </a:solidFill>
                <a:latin typeface="EB Garamond Medium"/>
                <a:ea typeface="EB Garamond Medium"/>
                <a:cs typeface="EB Garamond Medium"/>
                <a:sym typeface="EB Garamond Medium"/>
              </a:rPr>
              <a:t>Distance from cubesat where noise is less than 10 nT</a:t>
            </a:r>
            <a:endParaRPr>
              <a:solidFill>
                <a:srgbClr val="FEFEFE"/>
              </a:solidFill>
              <a:latin typeface="EB Garamond Medium"/>
              <a:ea typeface="EB Garamond Medium"/>
              <a:cs typeface="EB Garamond Medium"/>
              <a:sym typeface="EB Garamond Medium"/>
            </a:endParaRPr>
          </a:p>
        </p:txBody>
      </p:sp>
      <p:sp>
        <p:nvSpPr>
          <p:cNvPr id="1413" name="Google Shape;1413;p148"/>
          <p:cNvSpPr txBox="1"/>
          <p:nvPr/>
        </p:nvSpPr>
        <p:spPr>
          <a:xfrm>
            <a:off x="4635824" y="3739500"/>
            <a:ext cx="4064700" cy="100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Mu Magnetic Shielding Test Logistics</a:t>
            </a:r>
            <a:endParaRPr sz="1200" b="1" u="sng">
              <a:solidFill>
                <a:schemeClr val="lt1"/>
              </a:solidFill>
              <a:latin typeface="EB Garamond"/>
              <a:ea typeface="EB Garamond"/>
              <a:cs typeface="EB Garamond"/>
              <a:sym typeface="EB Garamond"/>
            </a:endParaRPr>
          </a:p>
          <a:p>
            <a:pPr marL="0" lvl="0" indent="0" algn="ctr" rtl="0">
              <a:spcBef>
                <a:spcPts val="0"/>
              </a:spcBef>
              <a:spcAft>
                <a:spcPts val="0"/>
              </a:spcAft>
              <a:buClr>
                <a:schemeClr val="dk1"/>
              </a:buClr>
              <a:buSzPts val="1100"/>
              <a:buFont typeface="Arial"/>
              <a:buNone/>
            </a:pPr>
            <a:r>
              <a:rPr lang="en" sz="1200" b="1">
                <a:solidFill>
                  <a:schemeClr val="lt1"/>
                </a:solidFill>
                <a:latin typeface="EB Garamond"/>
                <a:ea typeface="EB Garamond"/>
                <a:cs typeface="EB Garamond"/>
                <a:sym typeface="EB Garamond"/>
              </a:rPr>
              <a:t>Point of Contact: Jeramy Hughes</a:t>
            </a:r>
            <a:endParaRPr sz="1200">
              <a:solidFill>
                <a:schemeClr val="lt1"/>
              </a:solidFill>
              <a:latin typeface="EB Garamond Medium"/>
              <a:ea typeface="EB Garamond Medium"/>
              <a:cs typeface="EB Garamond Medium"/>
              <a:sym typeface="EB Garamond Medium"/>
            </a:endParaRPr>
          </a:p>
          <a:p>
            <a:pPr marL="0" lvl="0" indent="0" algn="ctr" rtl="0">
              <a:spcBef>
                <a:spcPts val="0"/>
              </a:spcBef>
              <a:spcAft>
                <a:spcPts val="0"/>
              </a:spcAft>
              <a:buNone/>
            </a:pPr>
            <a:r>
              <a:rPr lang="en" sz="1200" b="1">
                <a:solidFill>
                  <a:schemeClr val="lt1"/>
                </a:solidFill>
                <a:latin typeface="EB Garamond"/>
                <a:ea typeface="EB Garamond"/>
                <a:cs typeface="EB Garamond"/>
                <a:sym typeface="EB Garamond"/>
              </a:rPr>
              <a:t>Date/Times Available:</a:t>
            </a:r>
            <a:r>
              <a:rPr lang="en" sz="1200">
                <a:solidFill>
                  <a:schemeClr val="lt1"/>
                </a:solidFill>
                <a:latin typeface="EB Garamond Medium"/>
                <a:ea typeface="EB Garamond Medium"/>
                <a:cs typeface="EB Garamond Medium"/>
                <a:sym typeface="EB Garamond Medium"/>
              </a:rPr>
              <a:t> March</a:t>
            </a:r>
            <a:endParaRPr b="1">
              <a:solidFill>
                <a:srgbClr val="FEFEFE"/>
              </a:solidFill>
              <a:latin typeface="EB Garamond"/>
              <a:ea typeface="EB Garamond"/>
              <a:cs typeface="EB Garamond"/>
              <a:sym typeface="EB Garamond"/>
            </a:endParaRPr>
          </a:p>
        </p:txBody>
      </p:sp>
      <p:sp>
        <p:nvSpPr>
          <p:cNvPr id="1414" name="Google Shape;1414;p148"/>
          <p:cNvSpPr/>
          <p:nvPr/>
        </p:nvSpPr>
        <p:spPr>
          <a:xfrm>
            <a:off x="4572000" y="1404000"/>
            <a:ext cx="4170600" cy="23355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5" name="Google Shape;1415;p148"/>
          <p:cNvPicPr preferRelativeResize="0"/>
          <p:nvPr/>
        </p:nvPicPr>
        <p:blipFill rotWithShape="1">
          <a:blip r:embed="rId3">
            <a:alphaModFix/>
          </a:blip>
          <a:srcRect/>
          <a:stretch/>
        </p:blipFill>
        <p:spPr>
          <a:xfrm>
            <a:off x="4624950" y="1446946"/>
            <a:ext cx="4086452" cy="226170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Shape 1419"/>
        <p:cNvGrpSpPr/>
        <p:nvPr/>
      </p:nvGrpSpPr>
      <p:grpSpPr>
        <a:xfrm>
          <a:off x="0" y="0"/>
          <a:ext cx="0" cy="0"/>
          <a:chOff x="0" y="0"/>
          <a:chExt cx="0" cy="0"/>
        </a:xfrm>
      </p:grpSpPr>
      <p:sp>
        <p:nvSpPr>
          <p:cNvPr id="1420" name="Google Shape;1420;p149"/>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Signal Conditioning Circuit - Breadboard</a:t>
            </a:r>
            <a:endParaRPr/>
          </a:p>
        </p:txBody>
      </p:sp>
      <p:sp>
        <p:nvSpPr>
          <p:cNvPr id="1421" name="Google Shape;1421;p149"/>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119</a:t>
            </a:fld>
            <a:endParaRPr/>
          </a:p>
        </p:txBody>
      </p:sp>
      <p:pic>
        <p:nvPicPr>
          <p:cNvPr id="1422" name="Google Shape;1422;p149"/>
          <p:cNvPicPr preferRelativeResize="0"/>
          <p:nvPr/>
        </p:nvPicPr>
        <p:blipFill>
          <a:blip r:embed="rId3">
            <a:alphaModFix/>
          </a:blip>
          <a:stretch>
            <a:fillRect/>
          </a:stretch>
        </p:blipFill>
        <p:spPr>
          <a:xfrm>
            <a:off x="1072200" y="1226525"/>
            <a:ext cx="3368827" cy="3421676"/>
          </a:xfrm>
          <a:prstGeom prst="rect">
            <a:avLst/>
          </a:prstGeom>
          <a:noFill/>
          <a:ln>
            <a:noFill/>
          </a:ln>
        </p:spPr>
      </p:pic>
      <p:sp>
        <p:nvSpPr>
          <p:cNvPr id="1423" name="Google Shape;1423;p149"/>
          <p:cNvSpPr txBox="1"/>
          <p:nvPr/>
        </p:nvSpPr>
        <p:spPr>
          <a:xfrm>
            <a:off x="5127200" y="1226525"/>
            <a:ext cx="3368700" cy="22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EB Garamond Medium"/>
                <a:ea typeface="EB Garamond Medium"/>
                <a:cs typeface="EB Garamond Medium"/>
                <a:sym typeface="EB Garamond Medium"/>
              </a:rPr>
              <a:t>Wire Color Coding:</a:t>
            </a:r>
            <a:endParaRPr sz="1800">
              <a:solidFill>
                <a:srgbClr val="FFFFFF"/>
              </a:solidFill>
              <a:latin typeface="EB Garamond Medium"/>
              <a:ea typeface="EB Garamond Medium"/>
              <a:cs typeface="EB Garamond Medium"/>
              <a:sym typeface="EB Garamond Medium"/>
            </a:endParaRPr>
          </a:p>
          <a:p>
            <a:pPr marL="0" lvl="0" indent="0" algn="l" rtl="0">
              <a:spcBef>
                <a:spcPts val="0"/>
              </a:spcBef>
              <a:spcAft>
                <a:spcPts val="0"/>
              </a:spcAft>
              <a:buNone/>
            </a:pPr>
            <a:r>
              <a:rPr lang="en" sz="1800">
                <a:solidFill>
                  <a:srgbClr val="FFFFFF"/>
                </a:solidFill>
                <a:latin typeface="EB Garamond Medium"/>
                <a:ea typeface="EB Garamond Medium"/>
                <a:cs typeface="EB Garamond Medium"/>
                <a:sym typeface="EB Garamond Medium"/>
              </a:rPr>
              <a:t>-Red = +15V to Op-Amps</a:t>
            </a:r>
            <a:endParaRPr sz="1800">
              <a:solidFill>
                <a:srgbClr val="FFFFFF"/>
              </a:solidFill>
              <a:latin typeface="EB Garamond Medium"/>
              <a:ea typeface="EB Garamond Medium"/>
              <a:cs typeface="EB Garamond Medium"/>
              <a:sym typeface="EB Garamond Medium"/>
            </a:endParaRPr>
          </a:p>
          <a:p>
            <a:pPr marL="0" lvl="0" indent="0" algn="l" rtl="0">
              <a:spcBef>
                <a:spcPts val="0"/>
              </a:spcBef>
              <a:spcAft>
                <a:spcPts val="0"/>
              </a:spcAft>
              <a:buNone/>
            </a:pPr>
            <a:r>
              <a:rPr lang="en" sz="1800">
                <a:solidFill>
                  <a:schemeClr val="lt1"/>
                </a:solidFill>
                <a:latin typeface="EB Garamond Medium"/>
                <a:ea typeface="EB Garamond Medium"/>
                <a:cs typeface="EB Garamond Medium"/>
                <a:sym typeface="EB Garamond Medium"/>
              </a:rPr>
              <a:t>-Black = -15V to Op-Amps</a:t>
            </a:r>
            <a:endParaRPr sz="1800">
              <a:solidFill>
                <a:srgbClr val="FFFFFF"/>
              </a:solidFill>
              <a:latin typeface="EB Garamond Medium"/>
              <a:ea typeface="EB Garamond Medium"/>
              <a:cs typeface="EB Garamond Medium"/>
              <a:sym typeface="EB Garamond Medium"/>
            </a:endParaRPr>
          </a:p>
          <a:p>
            <a:pPr marL="0" lvl="0" indent="0" algn="l" rtl="0">
              <a:spcBef>
                <a:spcPts val="0"/>
              </a:spcBef>
              <a:spcAft>
                <a:spcPts val="0"/>
              </a:spcAft>
              <a:buNone/>
            </a:pPr>
            <a:r>
              <a:rPr lang="en" sz="1800">
                <a:solidFill>
                  <a:srgbClr val="FFFFFF"/>
                </a:solidFill>
                <a:latin typeface="EB Garamond Medium"/>
                <a:ea typeface="EB Garamond Medium"/>
                <a:cs typeface="EB Garamond Medium"/>
                <a:sym typeface="EB Garamond Medium"/>
              </a:rPr>
              <a:t>-Gray = 0V Reference</a:t>
            </a:r>
            <a:endParaRPr sz="1800">
              <a:solidFill>
                <a:srgbClr val="FFFFFF"/>
              </a:solidFill>
              <a:latin typeface="EB Garamond Medium"/>
              <a:ea typeface="EB Garamond Medium"/>
              <a:cs typeface="EB Garamond Medium"/>
              <a:sym typeface="EB Garamond Medium"/>
            </a:endParaRPr>
          </a:p>
          <a:p>
            <a:pPr marL="0" lvl="0" indent="0" algn="l" rtl="0">
              <a:spcBef>
                <a:spcPts val="0"/>
              </a:spcBef>
              <a:spcAft>
                <a:spcPts val="0"/>
              </a:spcAft>
              <a:buClr>
                <a:schemeClr val="dk1"/>
              </a:buClr>
              <a:buSzPts val="1100"/>
              <a:buFont typeface="Arial"/>
              <a:buNone/>
            </a:pPr>
            <a:r>
              <a:rPr lang="en" sz="1800">
                <a:solidFill>
                  <a:schemeClr val="lt1"/>
                </a:solidFill>
                <a:latin typeface="EB Garamond Medium"/>
                <a:ea typeface="EB Garamond Medium"/>
                <a:cs typeface="EB Garamond Medium"/>
                <a:sym typeface="EB Garamond Medium"/>
              </a:rPr>
              <a:t>-Maroon = Signal Ground</a:t>
            </a:r>
            <a:endParaRPr sz="1800">
              <a:solidFill>
                <a:srgbClr val="FFFFFF"/>
              </a:solidFill>
              <a:latin typeface="EB Garamond Medium"/>
              <a:ea typeface="EB Garamond Medium"/>
              <a:cs typeface="EB Garamond Medium"/>
              <a:sym typeface="EB Garamond Medium"/>
            </a:endParaRPr>
          </a:p>
          <a:p>
            <a:pPr marL="0" lvl="0" indent="0" algn="l" rtl="0">
              <a:spcBef>
                <a:spcPts val="0"/>
              </a:spcBef>
              <a:spcAft>
                <a:spcPts val="0"/>
              </a:spcAft>
              <a:buNone/>
            </a:pPr>
            <a:r>
              <a:rPr lang="en" sz="1800">
                <a:solidFill>
                  <a:srgbClr val="FFFFFF"/>
                </a:solidFill>
                <a:latin typeface="EB Garamond Medium"/>
                <a:ea typeface="EB Garamond Medium"/>
                <a:cs typeface="EB Garamond Medium"/>
                <a:sym typeface="EB Garamond Medium"/>
              </a:rPr>
              <a:t>-Orange = Input Signals</a:t>
            </a:r>
            <a:endParaRPr sz="1800">
              <a:solidFill>
                <a:srgbClr val="FFFFFF"/>
              </a:solidFill>
              <a:latin typeface="EB Garamond Medium"/>
              <a:ea typeface="EB Garamond Medium"/>
              <a:cs typeface="EB Garamond Medium"/>
              <a:sym typeface="EB Garamond Medium"/>
            </a:endParaRPr>
          </a:p>
          <a:p>
            <a:pPr marL="0" lvl="0" indent="0" algn="l" rtl="0">
              <a:spcBef>
                <a:spcPts val="0"/>
              </a:spcBef>
              <a:spcAft>
                <a:spcPts val="0"/>
              </a:spcAft>
              <a:buClr>
                <a:schemeClr val="dk1"/>
              </a:buClr>
              <a:buSzPts val="1100"/>
              <a:buFont typeface="Arial"/>
              <a:buNone/>
            </a:pPr>
            <a:r>
              <a:rPr lang="en" sz="1800">
                <a:solidFill>
                  <a:schemeClr val="lt1"/>
                </a:solidFill>
                <a:latin typeface="EB Garamond Medium"/>
                <a:ea typeface="EB Garamond Medium"/>
                <a:cs typeface="EB Garamond Medium"/>
                <a:sym typeface="EB Garamond Medium"/>
              </a:rPr>
              <a:t>-Yellow = Output Voltages</a:t>
            </a:r>
            <a:endParaRPr sz="1800">
              <a:solidFill>
                <a:srgbClr val="FFFFFF"/>
              </a:solidFill>
              <a:latin typeface="EB Garamond Medium"/>
              <a:ea typeface="EB Garamond Medium"/>
              <a:cs typeface="EB Garamond Medium"/>
              <a:sym typeface="EB Garamond Medium"/>
            </a:endParaRPr>
          </a:p>
          <a:p>
            <a:pPr marL="0" lvl="0" indent="0" algn="l" rtl="0">
              <a:spcBef>
                <a:spcPts val="0"/>
              </a:spcBef>
              <a:spcAft>
                <a:spcPts val="0"/>
              </a:spcAft>
              <a:buNone/>
            </a:pPr>
            <a:endParaRPr sz="1800" b="1">
              <a:solidFill>
                <a:srgbClr val="FFFFFF"/>
              </a:solidFill>
            </a:endParaRPr>
          </a:p>
          <a:p>
            <a:pPr marL="0" lvl="0" indent="0" algn="l" rtl="0">
              <a:spcBef>
                <a:spcPts val="0"/>
              </a:spcBef>
              <a:spcAft>
                <a:spcPts val="0"/>
              </a:spcAft>
              <a:buNone/>
            </a:pPr>
            <a:endParaRPr>
              <a:solidFill>
                <a:srgbClr val="FFFFFF"/>
              </a:solidFill>
            </a:endParaRPr>
          </a:p>
        </p:txBody>
      </p:sp>
      <p:sp>
        <p:nvSpPr>
          <p:cNvPr id="1424" name="Google Shape;1424;p149"/>
          <p:cNvSpPr/>
          <p:nvPr/>
        </p:nvSpPr>
        <p:spPr>
          <a:xfrm>
            <a:off x="2946400" y="2489200"/>
            <a:ext cx="425400" cy="9399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25" name="Google Shape;1425;p149"/>
          <p:cNvCxnSpPr>
            <a:endCxn id="1424" idx="5"/>
          </p:cNvCxnSpPr>
          <p:nvPr/>
        </p:nvCxnSpPr>
        <p:spPr>
          <a:xfrm rot="10800000">
            <a:off x="3309502" y="3291455"/>
            <a:ext cx="2075400" cy="1026600"/>
          </a:xfrm>
          <a:prstGeom prst="straightConnector1">
            <a:avLst/>
          </a:prstGeom>
          <a:noFill/>
          <a:ln w="38100" cap="flat" cmpd="sng">
            <a:solidFill>
              <a:srgbClr val="FF0000"/>
            </a:solidFill>
            <a:prstDash val="solid"/>
            <a:round/>
            <a:headEnd type="none" w="med" len="med"/>
            <a:tailEnd type="triangle" w="med" len="med"/>
          </a:ln>
        </p:spPr>
      </p:cxnSp>
      <p:sp>
        <p:nvSpPr>
          <p:cNvPr id="1426" name="Google Shape;1426;p149"/>
          <p:cNvSpPr txBox="1"/>
          <p:nvPr/>
        </p:nvSpPr>
        <p:spPr>
          <a:xfrm>
            <a:off x="5384900" y="3997400"/>
            <a:ext cx="2282700" cy="9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EB Garamond Medium"/>
                <a:ea typeface="EB Garamond Medium"/>
                <a:cs typeface="EB Garamond Medium"/>
                <a:sym typeface="EB Garamond Medium"/>
              </a:rPr>
              <a:t>Signal from each axis of the magnetometer passes through Op-Amps </a:t>
            </a:r>
            <a:endParaRPr>
              <a:solidFill>
                <a:srgbClr val="FFFFFF"/>
              </a:solidFill>
              <a:latin typeface="EB Garamond Medium"/>
              <a:ea typeface="EB Garamond Medium"/>
              <a:cs typeface="EB Garamond Medium"/>
              <a:sym typeface="EB Garamond Medium"/>
            </a:endParaRPr>
          </a:p>
        </p:txBody>
      </p:sp>
      <p:sp>
        <p:nvSpPr>
          <p:cNvPr id="1427" name="Google Shape;1427;p149">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2"/>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Schedule</a:t>
            </a:r>
            <a:endParaRPr/>
          </a:p>
        </p:txBody>
      </p:sp>
      <p:sp>
        <p:nvSpPr>
          <p:cNvPr id="339" name="Google Shape;339;p42"/>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12</a:t>
            </a:fld>
            <a:endParaRPr/>
          </a:p>
        </p:txBody>
      </p:sp>
      <p:sp>
        <p:nvSpPr>
          <p:cNvPr id="340" name="Google Shape;340;p42"/>
          <p:cNvSpPr/>
          <p:nvPr/>
        </p:nvSpPr>
        <p:spPr>
          <a:xfrm>
            <a:off x="451125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341" name="Google Shape;341;p42"/>
          <p:cNvSpPr/>
          <p:nvPr/>
        </p:nvSpPr>
        <p:spPr>
          <a:xfrm>
            <a:off x="2193950" y="4719500"/>
            <a:ext cx="1296900" cy="364200"/>
          </a:xfrm>
          <a:prstGeom prst="chevron">
            <a:avLst>
              <a:gd name="adj" fmla="val 50000"/>
            </a:avLst>
          </a:prstGeom>
          <a:solidFill>
            <a:srgbClr val="72DE87">
              <a:alpha val="92310"/>
            </a:srgbClr>
          </a:solidFill>
          <a:ln w="1905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342" name="Google Shape;342;p42"/>
          <p:cNvSpPr/>
          <p:nvPr/>
        </p:nvSpPr>
        <p:spPr>
          <a:xfrm>
            <a:off x="1038850" y="4719500"/>
            <a:ext cx="1296900" cy="364200"/>
          </a:xfrm>
          <a:prstGeom prst="homePlate">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2"/>
          <p:cNvSpPr txBox="1"/>
          <p:nvPr/>
        </p:nvSpPr>
        <p:spPr>
          <a:xfrm>
            <a:off x="1032000"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Project Overview</a:t>
            </a:r>
            <a:endParaRPr sz="1100">
              <a:latin typeface="EB Garamond Medium"/>
              <a:ea typeface="EB Garamond Medium"/>
              <a:cs typeface="EB Garamond Medium"/>
              <a:sym typeface="EB Garamond Medium"/>
            </a:endParaRPr>
          </a:p>
        </p:txBody>
      </p:sp>
      <p:sp>
        <p:nvSpPr>
          <p:cNvPr id="344" name="Google Shape;344;p42"/>
          <p:cNvSpPr txBox="1"/>
          <p:nvPr/>
        </p:nvSpPr>
        <p:spPr>
          <a:xfrm>
            <a:off x="2282350"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Schedule</a:t>
            </a:r>
            <a:endParaRPr sz="1100">
              <a:latin typeface="EB Garamond Medium"/>
              <a:ea typeface="EB Garamond Medium"/>
              <a:cs typeface="EB Garamond Medium"/>
              <a:sym typeface="EB Garamond Medium"/>
            </a:endParaRPr>
          </a:p>
        </p:txBody>
      </p:sp>
      <p:sp>
        <p:nvSpPr>
          <p:cNvPr id="345" name="Google Shape;345;p42"/>
          <p:cNvSpPr txBox="1"/>
          <p:nvPr/>
        </p:nvSpPr>
        <p:spPr>
          <a:xfrm>
            <a:off x="4534013"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Mechanical</a:t>
            </a:r>
            <a:endParaRPr sz="1100">
              <a:latin typeface="EB Garamond Medium"/>
              <a:ea typeface="EB Garamond Medium"/>
              <a:cs typeface="EB Garamond Medium"/>
              <a:sym typeface="EB Garamond Medium"/>
            </a:endParaRPr>
          </a:p>
        </p:txBody>
      </p:sp>
      <p:sp>
        <p:nvSpPr>
          <p:cNvPr id="346" name="Google Shape;346;p42"/>
          <p:cNvSpPr/>
          <p:nvPr/>
        </p:nvSpPr>
        <p:spPr>
          <a:xfrm>
            <a:off x="334930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347" name="Google Shape;347;p42"/>
          <p:cNvSpPr txBox="1"/>
          <p:nvPr/>
        </p:nvSpPr>
        <p:spPr>
          <a:xfrm>
            <a:off x="3423525"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Manufacturing: </a:t>
            </a:r>
            <a:r>
              <a:rPr lang="en" sz="1100" i="1">
                <a:latin typeface="EB Garamond Medium"/>
                <a:ea typeface="EB Garamond Medium"/>
                <a:cs typeface="EB Garamond Medium"/>
                <a:sym typeface="EB Garamond Medium"/>
              </a:rPr>
              <a:t>Software</a:t>
            </a:r>
            <a:endParaRPr sz="1100" i="1">
              <a:latin typeface="EB Garamond Medium"/>
              <a:ea typeface="EB Garamond Medium"/>
              <a:cs typeface="EB Garamond Medium"/>
              <a:sym typeface="EB Garamond Medium"/>
            </a:endParaRPr>
          </a:p>
        </p:txBody>
      </p:sp>
      <p:sp>
        <p:nvSpPr>
          <p:cNvPr id="348" name="Google Shape;348;p42"/>
          <p:cNvSpPr/>
          <p:nvPr/>
        </p:nvSpPr>
        <p:spPr>
          <a:xfrm>
            <a:off x="565975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349" name="Google Shape;349;p42"/>
          <p:cNvSpPr/>
          <p:nvPr/>
        </p:nvSpPr>
        <p:spPr>
          <a:xfrm>
            <a:off x="681510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350" name="Google Shape;350;p42"/>
          <p:cNvSpPr txBox="1"/>
          <p:nvPr/>
        </p:nvSpPr>
        <p:spPr>
          <a:xfrm>
            <a:off x="5711350"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Electrical</a:t>
            </a:r>
            <a:endParaRPr sz="1100">
              <a:latin typeface="EB Garamond Medium"/>
              <a:ea typeface="EB Garamond Medium"/>
              <a:cs typeface="EB Garamond Medium"/>
              <a:sym typeface="EB Garamond Medium"/>
            </a:endParaRPr>
          </a:p>
        </p:txBody>
      </p:sp>
      <p:sp>
        <p:nvSpPr>
          <p:cNvPr id="351" name="Google Shape;351;p42"/>
          <p:cNvSpPr txBox="1"/>
          <p:nvPr/>
        </p:nvSpPr>
        <p:spPr>
          <a:xfrm>
            <a:off x="6920025"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Budget &amp; Safety</a:t>
            </a:r>
            <a:endParaRPr sz="1100">
              <a:latin typeface="EB Garamond Medium"/>
              <a:ea typeface="EB Garamond Medium"/>
              <a:cs typeface="EB Garamond Medium"/>
              <a:sym typeface="EB Garamond Medium"/>
            </a:endParaRPr>
          </a:p>
        </p:txBody>
      </p:sp>
      <p:sp>
        <p:nvSpPr>
          <p:cNvPr id="352" name="Google Shape;352;p42">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150"/>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120</a:t>
            </a:fld>
            <a:endParaRPr/>
          </a:p>
        </p:txBody>
      </p:sp>
      <p:sp>
        <p:nvSpPr>
          <p:cNvPr id="1433" name="Google Shape;1433;p150"/>
          <p:cNvSpPr txBox="1">
            <a:spLocks noGrp="1"/>
          </p:cNvSpPr>
          <p:nvPr>
            <p:ph type="title"/>
          </p:nvPr>
        </p:nvSpPr>
        <p:spPr>
          <a:xfrm>
            <a:off x="311700" y="2150850"/>
            <a:ext cx="8520600" cy="12426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a:t>Budget</a:t>
            </a:r>
            <a:endParaRPr/>
          </a:p>
          <a:p>
            <a:pPr marL="0" lvl="0" indent="0" algn="ctr" rtl="0">
              <a:spcBef>
                <a:spcPts val="0"/>
              </a:spcBef>
              <a:spcAft>
                <a:spcPts val="0"/>
              </a:spcAft>
              <a:buNone/>
            </a:pPr>
            <a:r>
              <a:rPr lang="en"/>
              <a:t>Backup Slides</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151"/>
          <p:cNvSpPr txBox="1">
            <a:spLocks noGrp="1"/>
          </p:cNvSpPr>
          <p:nvPr>
            <p:ph type="title"/>
          </p:nvPr>
        </p:nvSpPr>
        <p:spPr>
          <a:xfrm>
            <a:off x="0" y="514350"/>
            <a:ext cx="2322600" cy="1855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Fall Cost Breakdown</a:t>
            </a:r>
            <a:endParaRPr/>
          </a:p>
        </p:txBody>
      </p:sp>
      <p:sp>
        <p:nvSpPr>
          <p:cNvPr id="1439" name="Google Shape;1439;p151"/>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121</a:t>
            </a:fld>
            <a:endParaRPr/>
          </a:p>
        </p:txBody>
      </p:sp>
      <p:graphicFrame>
        <p:nvGraphicFramePr>
          <p:cNvPr id="1440" name="Google Shape;1440;p151"/>
          <p:cNvGraphicFramePr/>
          <p:nvPr/>
        </p:nvGraphicFramePr>
        <p:xfrm>
          <a:off x="2277300" y="10"/>
          <a:ext cx="3000000" cy="3000000"/>
        </p:xfrm>
        <a:graphic>
          <a:graphicData uri="http://schemas.openxmlformats.org/drawingml/2006/table">
            <a:tbl>
              <a:tblPr>
                <a:noFill/>
                <a:tableStyleId>{B60C237D-3EDD-4FFD-AD80-B1AC92A5DBEC}</a:tableStyleId>
              </a:tblPr>
              <a:tblGrid>
                <a:gridCol w="3799200"/>
                <a:gridCol w="2197325"/>
              </a:tblGrid>
              <a:tr h="212825">
                <a:tc gridSpan="2">
                  <a:txBody>
                    <a:bodyPr/>
                    <a:lstStyle/>
                    <a:p>
                      <a:pPr marL="0" lvl="0" indent="0" algn="ctr" rtl="0">
                        <a:lnSpc>
                          <a:spcPct val="115000"/>
                        </a:lnSpc>
                        <a:spcBef>
                          <a:spcPts val="0"/>
                        </a:spcBef>
                        <a:spcAft>
                          <a:spcPts val="0"/>
                        </a:spcAft>
                        <a:buNone/>
                      </a:pPr>
                      <a:r>
                        <a:rPr lang="en" sz="1200" b="1">
                          <a:latin typeface="EB Garamond"/>
                          <a:ea typeface="EB Garamond"/>
                          <a:cs typeface="EB Garamond"/>
                          <a:sym typeface="EB Garamond"/>
                        </a:rPr>
                        <a:t>Financial Summary</a:t>
                      </a:r>
                      <a:endParaRPr sz="1200" b="1">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CCCC"/>
                    </a:solidFill>
                  </a:tcPr>
                </a:tc>
                <a:tc hMerge="1">
                  <a:txBody>
                    <a:bodyPr/>
                    <a:lstStyle/>
                    <a:p>
                      <a:endParaRPr lang="en-US"/>
                    </a:p>
                  </a:txBody>
                  <a:tcPr/>
                </a:tc>
              </a:tr>
              <a:tr h="180075">
                <a:tc>
                  <a:txBody>
                    <a:bodyPr/>
                    <a:lstStyle/>
                    <a:p>
                      <a:pPr marL="0" lvl="0" indent="0" algn="ctr" rtl="0">
                        <a:lnSpc>
                          <a:spcPct val="115000"/>
                        </a:lnSpc>
                        <a:spcBef>
                          <a:spcPts val="0"/>
                        </a:spcBef>
                        <a:spcAft>
                          <a:spcPts val="0"/>
                        </a:spcAft>
                        <a:buNone/>
                      </a:pPr>
                      <a:r>
                        <a:rPr lang="en" sz="1000" b="1">
                          <a:solidFill>
                            <a:srgbClr val="FFFFFF"/>
                          </a:solidFill>
                          <a:latin typeface="EB Garamond"/>
                          <a:ea typeface="EB Garamond"/>
                          <a:cs typeface="EB Garamond"/>
                          <a:sym typeface="EB Garamond"/>
                        </a:rPr>
                        <a:t>Imaging System</a:t>
                      </a:r>
                      <a:endParaRPr sz="1000" b="1">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solidFill>
                            <a:srgbClr val="FFFFFF"/>
                          </a:solidFill>
                          <a:latin typeface="EB Garamond"/>
                          <a:ea typeface="EB Garamond"/>
                          <a:cs typeface="EB Garamond"/>
                          <a:sym typeface="EB Garamond"/>
                        </a:rPr>
                        <a:t>Cost ($)</a:t>
                      </a:r>
                      <a:endParaRPr sz="1000" b="1">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Blackfly 2.3 MP Color USB3 Vision (Sony Pregius IMX249)</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$495.00</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Edmund Optics 16mm Focal Length Lens, 1" Sensor Format</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$650.00</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USB 3.1 Gen 1, 1m Type-A to Micro-B Locking Cable </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$20.00</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ctr" rtl="0">
                        <a:lnSpc>
                          <a:spcPct val="115000"/>
                        </a:lnSpc>
                        <a:spcBef>
                          <a:spcPts val="0"/>
                        </a:spcBef>
                        <a:spcAft>
                          <a:spcPts val="0"/>
                        </a:spcAft>
                        <a:buNone/>
                      </a:pPr>
                      <a:r>
                        <a:rPr lang="en" sz="1000" b="1">
                          <a:solidFill>
                            <a:srgbClr val="FFFFFF"/>
                          </a:solidFill>
                          <a:latin typeface="EB Garamond"/>
                          <a:ea typeface="EB Garamond"/>
                          <a:cs typeface="EB Garamond"/>
                          <a:sym typeface="EB Garamond"/>
                        </a:rPr>
                        <a:t>CDH System</a:t>
                      </a:r>
                      <a:endParaRPr sz="1000" b="1">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solidFill>
                            <a:srgbClr val="FFFFFF"/>
                          </a:solidFill>
                          <a:latin typeface="EB Garamond"/>
                          <a:ea typeface="EB Garamond"/>
                          <a:cs typeface="EB Garamond"/>
                          <a:sym typeface="EB Garamond"/>
                        </a:rPr>
                        <a:t>Cost($)</a:t>
                      </a:r>
                      <a:endParaRPr sz="1000" b="1">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Versalogic Baycat Single Board Computer</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$808.00</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Crucial 4GB DDR3/DDR3L RAM</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$41.00</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Msata SSD 120GB Dogfish 2D NAND Solid State Drive Mini Sata3</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$53.00</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Baycat Cable Kit</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$232.00</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USB to RS-422 Adapter (x2)</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$39.78</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200W ATX-Style Development Power Supply</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$80</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ctr" rtl="0">
                        <a:lnSpc>
                          <a:spcPct val="115000"/>
                        </a:lnSpc>
                        <a:spcBef>
                          <a:spcPts val="0"/>
                        </a:spcBef>
                        <a:spcAft>
                          <a:spcPts val="0"/>
                        </a:spcAft>
                        <a:buNone/>
                      </a:pPr>
                      <a:r>
                        <a:rPr lang="en" sz="1000" b="1">
                          <a:solidFill>
                            <a:srgbClr val="FFFFFF"/>
                          </a:solidFill>
                          <a:latin typeface="EB Garamond"/>
                          <a:ea typeface="EB Garamond"/>
                          <a:cs typeface="EB Garamond"/>
                          <a:sym typeface="EB Garamond"/>
                        </a:rPr>
                        <a:t>Magnetometer System</a:t>
                      </a:r>
                      <a:endParaRPr sz="1000" b="1">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solidFill>
                            <a:srgbClr val="FFFFFF"/>
                          </a:solidFill>
                          <a:latin typeface="EB Garamond"/>
                          <a:ea typeface="EB Garamond"/>
                          <a:cs typeface="EB Garamond"/>
                          <a:sym typeface="EB Garamond"/>
                        </a:rPr>
                        <a:t>Cost($)</a:t>
                      </a:r>
                      <a:endParaRPr sz="1000" b="1">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Bartington Magnetometer (Mag 690-FL)</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$820.00</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DI-2108 8-channel High Speed USB DAQ </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$259.00</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FFFFFF"/>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USB 2.0 type A to Mini-B</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$3.09</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highlight>
                            <a:srgbClr val="000000"/>
                          </a:highlight>
                          <a:latin typeface="EB Garamond"/>
                          <a:ea typeface="EB Garamond"/>
                          <a:cs typeface="EB Garamond"/>
                          <a:sym typeface="EB Garamond"/>
                        </a:rPr>
                        <a:t>2-Way 5V Relay Module Free Driver USB Control Switch</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highlight>
                            <a:srgbClr val="000000"/>
                          </a:highlight>
                          <a:latin typeface="EB Garamond"/>
                          <a:ea typeface="EB Garamond"/>
                          <a:cs typeface="EB Garamond"/>
                          <a:sym typeface="EB Garamond"/>
                        </a:rPr>
                        <a:t>$11.60</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highlight>
                            <a:srgbClr val="000000"/>
                          </a:highlight>
                          <a:latin typeface="EB Garamond"/>
                          <a:ea typeface="EB Garamond"/>
                          <a:cs typeface="EB Garamond"/>
                          <a:sym typeface="EB Garamond"/>
                        </a:rPr>
                        <a:t>USB 2.0 A to B Cable</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highlight>
                            <a:srgbClr val="000000"/>
                          </a:highlight>
                          <a:latin typeface="EB Garamond"/>
                          <a:ea typeface="EB Garamond"/>
                          <a:cs typeface="EB Garamond"/>
                          <a:sym typeface="EB Garamond"/>
                        </a:rPr>
                        <a:t>$5.69</a:t>
                      </a:r>
                      <a:endParaRPr sz="1000">
                        <a:solidFill>
                          <a:srgbClr val="FFFFFF"/>
                        </a:solidFill>
                        <a:highlight>
                          <a:srgbClr val="000000"/>
                        </a:highlight>
                        <a:latin typeface="EB Garamond"/>
                        <a:ea typeface="EB Garamond"/>
                        <a:cs typeface="EB Garamond"/>
                        <a:sym typeface="EB Garamond"/>
                      </a:endParaRPr>
                    </a:p>
                  </a:txBody>
                  <a:tcPr marL="28575" marR="28575" marT="19050" marB="1905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INA121PA-ND Instrumentation Amplifier 1 Circuit 8-PDIP (x3)</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$18.06</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r>
              <a:tr h="16372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Signal Conditioning Circuit Printed Circuit Board</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$40.00</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r>
              <a:tr h="180075">
                <a:tc>
                  <a:txBody>
                    <a:bodyPr/>
                    <a:lstStyle/>
                    <a:p>
                      <a:pPr marL="0" lvl="0" indent="0" algn="ctr" rtl="0">
                        <a:lnSpc>
                          <a:spcPct val="115000"/>
                        </a:lnSpc>
                        <a:spcBef>
                          <a:spcPts val="0"/>
                        </a:spcBef>
                        <a:spcAft>
                          <a:spcPts val="0"/>
                        </a:spcAft>
                        <a:buNone/>
                      </a:pPr>
                      <a:r>
                        <a:rPr lang="en" sz="1000" b="1">
                          <a:solidFill>
                            <a:srgbClr val="FFFFFF"/>
                          </a:solidFill>
                          <a:latin typeface="EB Garamond"/>
                          <a:ea typeface="EB Garamond"/>
                          <a:cs typeface="EB Garamond"/>
                          <a:sym typeface="EB Garamond"/>
                        </a:rPr>
                        <a:t>S/C Bus </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solidFill>
                            <a:srgbClr val="FFFFFF"/>
                          </a:solidFill>
                          <a:latin typeface="EB Garamond"/>
                          <a:ea typeface="EB Garamond"/>
                          <a:cs typeface="EB Garamond"/>
                          <a:sym typeface="EB Garamond"/>
                        </a:rPr>
                        <a:t>Cost($)</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l" rtl="0">
                        <a:lnSpc>
                          <a:spcPct val="115000"/>
                        </a:lnSpc>
                        <a:spcBef>
                          <a:spcPts val="0"/>
                        </a:spcBef>
                        <a:spcAft>
                          <a:spcPts val="0"/>
                        </a:spcAft>
                        <a:buNone/>
                      </a:pPr>
                      <a:r>
                        <a:rPr lang="en" sz="1000">
                          <a:solidFill>
                            <a:srgbClr val="FFFFFF"/>
                          </a:solidFill>
                          <a:latin typeface="EB Garamond"/>
                          <a:ea typeface="EB Garamond"/>
                          <a:cs typeface="EB Garamond"/>
                          <a:sym typeface="EB Garamond"/>
                        </a:rPr>
                        <a:t>Aluminum plates + screws + PLA 3D printing  spool</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FFFF"/>
                          </a:solidFill>
                          <a:latin typeface="EB Garamond"/>
                          <a:ea typeface="EB Garamond"/>
                          <a:cs typeface="EB Garamond"/>
                          <a:sym typeface="EB Garamond"/>
                        </a:rPr>
                        <a:t>$235.75</a:t>
                      </a:r>
                      <a:endParaRPr sz="1000">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180075">
                <a:tc>
                  <a:txBody>
                    <a:bodyPr/>
                    <a:lstStyle/>
                    <a:p>
                      <a:pPr marL="0" lvl="0" indent="0" algn="ctr" rtl="0">
                        <a:lnSpc>
                          <a:spcPct val="115000"/>
                        </a:lnSpc>
                        <a:spcBef>
                          <a:spcPts val="0"/>
                        </a:spcBef>
                        <a:spcAft>
                          <a:spcPts val="0"/>
                        </a:spcAft>
                        <a:buNone/>
                      </a:pPr>
                      <a:r>
                        <a:rPr lang="en" sz="1000" b="1">
                          <a:solidFill>
                            <a:srgbClr val="FFFFFF"/>
                          </a:solidFill>
                          <a:latin typeface="EB Garamond"/>
                          <a:ea typeface="EB Garamond"/>
                          <a:cs typeface="EB Garamond"/>
                          <a:sym typeface="EB Garamond"/>
                        </a:rPr>
                        <a:t>Total Margins </a:t>
                      </a:r>
                      <a:endParaRPr sz="1000" b="1">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solidFill>
                            <a:srgbClr val="FFFFFF"/>
                          </a:solidFill>
                          <a:latin typeface="EB Garamond"/>
                          <a:ea typeface="EB Garamond"/>
                          <a:cs typeface="EB Garamond"/>
                          <a:sym typeface="EB Garamond"/>
                        </a:rPr>
                        <a:t>$260.00</a:t>
                      </a:r>
                      <a:endParaRPr sz="1000" b="1">
                        <a:solidFill>
                          <a:srgbClr val="FFFFFF"/>
                        </a:solidFill>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61950">
                <a:tc>
                  <a:txBody>
                    <a:bodyPr/>
                    <a:lstStyle/>
                    <a:p>
                      <a:pPr marL="0" lvl="0" indent="0" algn="ctr" rtl="0">
                        <a:lnSpc>
                          <a:spcPct val="115000"/>
                        </a:lnSpc>
                        <a:spcBef>
                          <a:spcPts val="0"/>
                        </a:spcBef>
                        <a:spcAft>
                          <a:spcPts val="0"/>
                        </a:spcAft>
                        <a:buNone/>
                      </a:pPr>
                      <a:r>
                        <a:rPr lang="en" sz="1500" b="1">
                          <a:latin typeface="EB Garamond"/>
                          <a:ea typeface="EB Garamond"/>
                          <a:cs typeface="EB Garamond"/>
                          <a:sym typeface="EB Garamond"/>
                        </a:rPr>
                        <a:t>Total Cost </a:t>
                      </a:r>
                      <a:endParaRPr sz="1500" b="1">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500" b="1">
                          <a:latin typeface="EB Garamond"/>
                          <a:ea typeface="EB Garamond"/>
                          <a:cs typeface="EB Garamond"/>
                          <a:sym typeface="EB Garamond"/>
                        </a:rPr>
                        <a:t>$ 4192.15</a:t>
                      </a:r>
                      <a:endParaRPr sz="1500" b="1">
                        <a:latin typeface="EB Garamond"/>
                        <a:ea typeface="EB Garamond"/>
                        <a:cs typeface="EB Garamond"/>
                        <a:sym typeface="EB Garamon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CCCC"/>
                    </a:solidFill>
                  </a:tcPr>
                </a:tc>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152"/>
          <p:cNvSpPr txBox="1">
            <a:spLocks noGrp="1"/>
          </p:cNvSpPr>
          <p:nvPr>
            <p:ph type="title"/>
          </p:nvPr>
        </p:nvSpPr>
        <p:spPr>
          <a:xfrm>
            <a:off x="266150" y="2280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Actual Cost Breakdown to Date</a:t>
            </a:r>
            <a:endParaRPr/>
          </a:p>
        </p:txBody>
      </p:sp>
      <p:sp>
        <p:nvSpPr>
          <p:cNvPr id="1446" name="Google Shape;1446;p152"/>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122</a:t>
            </a:fld>
            <a:endParaRPr/>
          </a:p>
        </p:txBody>
      </p:sp>
      <p:graphicFrame>
        <p:nvGraphicFramePr>
          <p:cNvPr id="1447" name="Google Shape;1447;p152"/>
          <p:cNvGraphicFramePr/>
          <p:nvPr/>
        </p:nvGraphicFramePr>
        <p:xfrm>
          <a:off x="571500" y="915350"/>
          <a:ext cx="3000000" cy="3000000"/>
        </p:xfrm>
        <a:graphic>
          <a:graphicData uri="http://schemas.openxmlformats.org/drawingml/2006/table">
            <a:tbl>
              <a:tblPr>
                <a:noFill/>
                <a:tableStyleId>{F491B735-431C-4195-9222-E2A10DE411B8}</a:tableStyleId>
              </a:tblPr>
              <a:tblGrid>
                <a:gridCol w="2638425"/>
                <a:gridCol w="2343150"/>
                <a:gridCol w="2343150"/>
              </a:tblGrid>
              <a:tr h="200025">
                <a:tc>
                  <a:txBody>
                    <a:bodyPr/>
                    <a:lstStyle/>
                    <a:p>
                      <a:pPr marL="0" lvl="0" indent="0" algn="ctr" rtl="0">
                        <a:lnSpc>
                          <a:spcPct val="115000"/>
                        </a:lnSpc>
                        <a:spcBef>
                          <a:spcPts val="0"/>
                        </a:spcBef>
                        <a:spcAft>
                          <a:spcPts val="0"/>
                        </a:spcAft>
                        <a:buNone/>
                      </a:pPr>
                      <a:r>
                        <a:rPr lang="en" sz="1000" b="1"/>
                        <a:t>Imaging</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Quantity</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Total Cost ($)</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r>
              <a:tr h="276225">
                <a:tc>
                  <a:txBody>
                    <a:bodyPr/>
                    <a:lstStyle/>
                    <a:p>
                      <a:pPr marL="0" lvl="0" indent="0" algn="l" rtl="0">
                        <a:lnSpc>
                          <a:spcPct val="115000"/>
                        </a:lnSpc>
                        <a:spcBef>
                          <a:spcPts val="0"/>
                        </a:spcBef>
                        <a:spcAft>
                          <a:spcPts val="0"/>
                        </a:spcAft>
                        <a:buNone/>
                      </a:pPr>
                      <a:r>
                        <a:rPr lang="en" sz="1000"/>
                        <a:t>Blackfly 2.3 MP Color USB3 Vision (Sony Pregius IMX249)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$520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76225">
                <a:tc>
                  <a:txBody>
                    <a:bodyPr/>
                    <a:lstStyle/>
                    <a:p>
                      <a:pPr marL="0" lvl="0" indent="0" algn="l" rtl="0">
                        <a:lnSpc>
                          <a:spcPct val="115000"/>
                        </a:lnSpc>
                        <a:spcBef>
                          <a:spcPts val="0"/>
                        </a:spcBef>
                        <a:spcAft>
                          <a:spcPts val="0"/>
                        </a:spcAft>
                        <a:buNone/>
                      </a:pPr>
                      <a:r>
                        <a:rPr lang="en" sz="1000"/>
                        <a:t>Edmund Optics 16mm Focal Length Lens, 1" Sensor Format</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$627.49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00025">
                <a:tc>
                  <a:txBody>
                    <a:bodyPr/>
                    <a:lstStyle/>
                    <a:p>
                      <a:pPr marL="0" lvl="0" indent="0" algn="l" rtl="0">
                        <a:lnSpc>
                          <a:spcPct val="115000"/>
                        </a:lnSpc>
                        <a:spcBef>
                          <a:spcPts val="0"/>
                        </a:spcBef>
                        <a:spcAft>
                          <a:spcPts val="0"/>
                        </a:spcAft>
                        <a:buNone/>
                      </a:pPr>
                      <a:r>
                        <a:rPr lang="en" sz="1000"/>
                        <a:t>USB 3.1 Gen 1, 1m, Type-A to Micro-B Locking Cable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$45.00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00025">
                <a:tc>
                  <a:txBody>
                    <a:bodyPr/>
                    <a:lstStyle/>
                    <a:p>
                      <a:pPr marL="0" lvl="0" indent="0" algn="ctr" rtl="0">
                        <a:lnSpc>
                          <a:spcPct val="115000"/>
                        </a:lnSpc>
                        <a:spcBef>
                          <a:spcPts val="0"/>
                        </a:spcBef>
                        <a:spcAft>
                          <a:spcPts val="0"/>
                        </a:spcAft>
                        <a:buNone/>
                      </a:pPr>
                      <a:r>
                        <a:rPr lang="en" sz="1000" b="1"/>
                        <a:t>CDH</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Clr>
                          <a:schemeClr val="dk1"/>
                        </a:buClr>
                        <a:buSzPts val="1100"/>
                        <a:buFont typeface="Arial"/>
                        <a:buNone/>
                      </a:pPr>
                      <a:r>
                        <a:rPr lang="en" sz="1000" b="1">
                          <a:solidFill>
                            <a:schemeClr val="dk1"/>
                          </a:solidFill>
                        </a:rPr>
                        <a:t>Quantity</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Cost ($)</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r>
              <a:tr h="200025">
                <a:tc>
                  <a:txBody>
                    <a:bodyPr/>
                    <a:lstStyle/>
                    <a:p>
                      <a:pPr marL="0" lvl="0" indent="0" algn="l" rtl="0">
                        <a:lnSpc>
                          <a:spcPct val="115000"/>
                        </a:lnSpc>
                        <a:spcBef>
                          <a:spcPts val="0"/>
                        </a:spcBef>
                        <a:spcAft>
                          <a:spcPts val="0"/>
                        </a:spcAft>
                        <a:buNone/>
                      </a:pPr>
                      <a:r>
                        <a:rPr lang="en" sz="1000"/>
                        <a:t>Versalogic Baycat Single Board Computer</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$816.99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00025">
                <a:tc>
                  <a:txBody>
                    <a:bodyPr/>
                    <a:lstStyle/>
                    <a:p>
                      <a:pPr marL="0" lvl="0" indent="0" algn="l" rtl="0">
                        <a:lnSpc>
                          <a:spcPct val="115000"/>
                        </a:lnSpc>
                        <a:spcBef>
                          <a:spcPts val="0"/>
                        </a:spcBef>
                        <a:spcAft>
                          <a:spcPts val="0"/>
                        </a:spcAft>
                        <a:buNone/>
                      </a:pPr>
                      <a:r>
                        <a:rPr lang="en" sz="1000"/>
                        <a:t>Crucial 4GB DDR3/DDR3L RAM</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$38.95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76225">
                <a:tc>
                  <a:txBody>
                    <a:bodyPr/>
                    <a:lstStyle/>
                    <a:p>
                      <a:pPr marL="0" lvl="0" indent="0" algn="l" rtl="0">
                        <a:lnSpc>
                          <a:spcPct val="115000"/>
                        </a:lnSpc>
                        <a:spcBef>
                          <a:spcPts val="0"/>
                        </a:spcBef>
                        <a:spcAft>
                          <a:spcPts val="0"/>
                        </a:spcAft>
                        <a:buNone/>
                      </a:pPr>
                      <a:r>
                        <a:rPr lang="en" sz="1000"/>
                        <a:t>Msata SSD 120GB Dogfish 2D NAND Solid State Drive Mini Sata3</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$72.43</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00025">
                <a:tc>
                  <a:txBody>
                    <a:bodyPr/>
                    <a:lstStyle/>
                    <a:p>
                      <a:pPr marL="0" lvl="0" indent="0" algn="l" rtl="0">
                        <a:lnSpc>
                          <a:spcPct val="115000"/>
                        </a:lnSpc>
                        <a:spcBef>
                          <a:spcPts val="0"/>
                        </a:spcBef>
                        <a:spcAft>
                          <a:spcPts val="0"/>
                        </a:spcAft>
                        <a:buNone/>
                      </a:pPr>
                      <a:r>
                        <a:rPr lang="en" sz="1000"/>
                        <a:t>Baycat Cable Kit</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$240.99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00025">
                <a:tc>
                  <a:txBody>
                    <a:bodyPr/>
                    <a:lstStyle/>
                    <a:p>
                      <a:pPr marL="0" lvl="0" indent="0" algn="l" rtl="0">
                        <a:lnSpc>
                          <a:spcPct val="115000"/>
                        </a:lnSpc>
                        <a:spcBef>
                          <a:spcPts val="0"/>
                        </a:spcBef>
                        <a:spcAft>
                          <a:spcPts val="0"/>
                        </a:spcAft>
                        <a:buNone/>
                      </a:pPr>
                      <a:r>
                        <a:rPr lang="en" sz="1000"/>
                        <a:t>USB to RS-422 Adapter</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x2</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$42.77</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00025">
                <a:tc>
                  <a:txBody>
                    <a:bodyPr/>
                    <a:lstStyle/>
                    <a:p>
                      <a:pPr marL="0" lvl="0" indent="0" algn="l" rtl="0">
                        <a:lnSpc>
                          <a:spcPct val="115000"/>
                        </a:lnSpc>
                        <a:spcBef>
                          <a:spcPts val="0"/>
                        </a:spcBef>
                        <a:spcAft>
                          <a:spcPts val="0"/>
                        </a:spcAft>
                        <a:buNone/>
                      </a:pPr>
                      <a:r>
                        <a:rPr lang="en" sz="1000"/>
                        <a:t>200W ATX-Style Development Power Supply</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$80.00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390525">
                <a:tc>
                  <a:txBody>
                    <a:bodyPr/>
                    <a:lstStyle/>
                    <a:p>
                      <a:pPr marL="0" lvl="0" indent="0" algn="l" rtl="0">
                        <a:lnSpc>
                          <a:spcPct val="115000"/>
                        </a:lnSpc>
                        <a:spcBef>
                          <a:spcPts val="0"/>
                        </a:spcBef>
                        <a:spcAft>
                          <a:spcPts val="0"/>
                        </a:spcAft>
                        <a:buNone/>
                      </a:pPr>
                      <a:r>
                        <a:rPr lang="en" sz="1000"/>
                        <a:t>DB9</a:t>
                      </a:r>
                      <a:endParaRPr sz="1000"/>
                    </a:p>
                    <a:p>
                      <a:pPr marL="0" lvl="0" indent="0" algn="l" rtl="0">
                        <a:lnSpc>
                          <a:spcPct val="115000"/>
                        </a:lnSpc>
                        <a:spcBef>
                          <a:spcPts val="0"/>
                        </a:spcBef>
                        <a:spcAft>
                          <a:spcPts val="0"/>
                        </a:spcAft>
                        <a:buNone/>
                      </a:pPr>
                      <a:r>
                        <a:rPr lang="en" sz="1000"/>
                        <a:t>Female to Female Mini Gender Changer Coupler Adapter Connector Pack of 2</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$5.00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76225">
                <a:tc>
                  <a:txBody>
                    <a:bodyPr/>
                    <a:lstStyle/>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Monoprice Cat6 Ethernet Patch Cable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$4.99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15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123</a:t>
            </a:fld>
            <a:endParaRPr/>
          </a:p>
        </p:txBody>
      </p:sp>
      <p:sp>
        <p:nvSpPr>
          <p:cNvPr id="1453" name="Google Shape;1453;p153"/>
          <p:cNvSpPr txBox="1">
            <a:spLocks noGrp="1"/>
          </p:cNvSpPr>
          <p:nvPr>
            <p:ph type="title"/>
          </p:nvPr>
        </p:nvSpPr>
        <p:spPr>
          <a:xfrm>
            <a:off x="266150" y="2280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Actual Cost Breakdown to Date (cont.)</a:t>
            </a:r>
            <a:endParaRPr/>
          </a:p>
        </p:txBody>
      </p:sp>
      <p:graphicFrame>
        <p:nvGraphicFramePr>
          <p:cNvPr id="1454" name="Google Shape;1454;p153"/>
          <p:cNvGraphicFramePr/>
          <p:nvPr/>
        </p:nvGraphicFramePr>
        <p:xfrm>
          <a:off x="687600" y="1040600"/>
          <a:ext cx="3000000" cy="3000000"/>
        </p:xfrm>
        <a:graphic>
          <a:graphicData uri="http://schemas.openxmlformats.org/drawingml/2006/table">
            <a:tbl>
              <a:tblPr>
                <a:noFill/>
                <a:tableStyleId>{F491B735-431C-4195-9222-E2A10DE411B8}</a:tableStyleId>
              </a:tblPr>
              <a:tblGrid>
                <a:gridCol w="2638425"/>
                <a:gridCol w="2343150"/>
                <a:gridCol w="2343150"/>
              </a:tblGrid>
              <a:tr h="200025">
                <a:tc>
                  <a:txBody>
                    <a:bodyPr/>
                    <a:lstStyle/>
                    <a:p>
                      <a:pPr marL="0" lvl="0" indent="0" algn="ctr" rtl="0">
                        <a:lnSpc>
                          <a:spcPct val="115000"/>
                        </a:lnSpc>
                        <a:spcBef>
                          <a:spcPts val="0"/>
                        </a:spcBef>
                        <a:spcAft>
                          <a:spcPts val="0"/>
                        </a:spcAft>
                        <a:buNone/>
                      </a:pPr>
                      <a:r>
                        <a:rPr lang="en" sz="1000" b="1"/>
                        <a:t>Magnetometer</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000" b="1"/>
                        <a:t>Quantity</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Cost ($)</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r>
              <a:tr h="200025">
                <a:tc>
                  <a:txBody>
                    <a:bodyPr/>
                    <a:lstStyle/>
                    <a:p>
                      <a:pPr marL="0" lvl="0" indent="0" algn="l" rtl="0">
                        <a:lnSpc>
                          <a:spcPct val="115000"/>
                        </a:lnSpc>
                        <a:spcBef>
                          <a:spcPts val="0"/>
                        </a:spcBef>
                        <a:spcAft>
                          <a:spcPts val="0"/>
                        </a:spcAft>
                        <a:buNone/>
                      </a:pPr>
                      <a:r>
                        <a:rPr lang="en" sz="1000"/>
                        <a:t>Barlington Magnetometer (Mag 690)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$829.56</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00025">
                <a:tc>
                  <a:txBody>
                    <a:bodyPr/>
                    <a:lstStyle/>
                    <a:p>
                      <a:pPr marL="0" lvl="0" indent="0" algn="l" rtl="0">
                        <a:lnSpc>
                          <a:spcPct val="115000"/>
                        </a:lnSpc>
                        <a:spcBef>
                          <a:spcPts val="0"/>
                        </a:spcBef>
                        <a:spcAft>
                          <a:spcPts val="0"/>
                        </a:spcAft>
                        <a:buNone/>
                      </a:pPr>
                      <a:r>
                        <a:rPr lang="en" sz="1000"/>
                        <a:t>DI-2108 8-channel High Speed USB DAQ</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$273.72</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00025">
                <a:tc>
                  <a:txBody>
                    <a:bodyPr/>
                    <a:lstStyle/>
                    <a:p>
                      <a:pPr marL="0" lvl="0" indent="0" algn="l" rtl="0">
                        <a:lnSpc>
                          <a:spcPct val="115000"/>
                        </a:lnSpc>
                        <a:spcBef>
                          <a:spcPts val="0"/>
                        </a:spcBef>
                        <a:spcAft>
                          <a:spcPts val="0"/>
                        </a:spcAft>
                        <a:buNone/>
                      </a:pPr>
                      <a:r>
                        <a:rPr lang="en" sz="1000"/>
                        <a:t>USB 2.0 Type A to Mini-B</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$3.09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76225">
                <a:tc>
                  <a:txBody>
                    <a:bodyPr/>
                    <a:lstStyle/>
                    <a:p>
                      <a:pPr marL="0" lvl="0" indent="0" algn="l" rtl="0">
                        <a:lnSpc>
                          <a:spcPct val="115000"/>
                        </a:lnSpc>
                        <a:spcBef>
                          <a:spcPts val="0"/>
                        </a:spcBef>
                        <a:spcAft>
                          <a:spcPts val="0"/>
                        </a:spcAft>
                        <a:buNone/>
                      </a:pPr>
                      <a:r>
                        <a:rPr lang="en" sz="1000"/>
                        <a:t>2-Way 5V Relay Module Free Driver USB Control Switch</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$11.60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00025">
                <a:tc>
                  <a:txBody>
                    <a:bodyPr/>
                    <a:lstStyle/>
                    <a:p>
                      <a:pPr marL="0" lvl="0" indent="0" algn="l" rtl="0">
                        <a:lnSpc>
                          <a:spcPct val="115000"/>
                        </a:lnSpc>
                        <a:spcBef>
                          <a:spcPts val="0"/>
                        </a:spcBef>
                        <a:spcAft>
                          <a:spcPts val="0"/>
                        </a:spcAft>
                        <a:buNone/>
                      </a:pPr>
                      <a:r>
                        <a:rPr lang="en" sz="1000"/>
                        <a:t>USB 2.0 A to B Cable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$6.45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76225">
                <a:tc>
                  <a:txBody>
                    <a:bodyPr/>
                    <a:lstStyle/>
                    <a:p>
                      <a:pPr marL="0" lvl="0" indent="0" algn="l" rtl="0">
                        <a:lnSpc>
                          <a:spcPct val="115000"/>
                        </a:lnSpc>
                        <a:spcBef>
                          <a:spcPts val="0"/>
                        </a:spcBef>
                        <a:spcAft>
                          <a:spcPts val="0"/>
                        </a:spcAft>
                        <a:buNone/>
                      </a:pPr>
                      <a:r>
                        <a:rPr lang="en" sz="1000"/>
                        <a:t>INA121PA-ND Instrumentation Amplifier 1 Circuit 8-PDIP</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x3</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$16.26</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200025">
                <a:tc>
                  <a:txBody>
                    <a:bodyPr/>
                    <a:lstStyle/>
                    <a:p>
                      <a:pPr marL="0" lvl="0" indent="0" algn="l" rtl="0">
                        <a:lnSpc>
                          <a:spcPct val="115000"/>
                        </a:lnSpc>
                        <a:spcBef>
                          <a:spcPts val="0"/>
                        </a:spcBef>
                        <a:spcAft>
                          <a:spcPts val="0"/>
                        </a:spcAft>
                        <a:buNone/>
                      </a:pPr>
                      <a:r>
                        <a:rPr lang="en" sz="1000"/>
                        <a:t>Signal Conditioning Circuit Printed Circuit Board</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x1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bl>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5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124</a:t>
            </a:fld>
            <a:endParaRPr/>
          </a:p>
        </p:txBody>
      </p:sp>
      <p:graphicFrame>
        <p:nvGraphicFramePr>
          <p:cNvPr id="1460" name="Google Shape;1460;p154"/>
          <p:cNvGraphicFramePr/>
          <p:nvPr/>
        </p:nvGraphicFramePr>
        <p:xfrm>
          <a:off x="1100675" y="41392"/>
          <a:ext cx="3000000" cy="3000000"/>
        </p:xfrm>
        <a:graphic>
          <a:graphicData uri="http://schemas.openxmlformats.org/drawingml/2006/table">
            <a:tbl>
              <a:tblPr>
                <a:noFill/>
                <a:tableStyleId>{F491B735-431C-4195-9222-E2A10DE411B8}</a:tableStyleId>
              </a:tblPr>
              <a:tblGrid>
                <a:gridCol w="2377950"/>
                <a:gridCol w="2111850"/>
                <a:gridCol w="2111850"/>
              </a:tblGrid>
              <a:tr h="233750">
                <a:tc>
                  <a:txBody>
                    <a:bodyPr/>
                    <a:lstStyle/>
                    <a:p>
                      <a:pPr marL="0" lvl="0" indent="0" algn="ctr" rtl="0">
                        <a:lnSpc>
                          <a:spcPct val="115000"/>
                        </a:lnSpc>
                        <a:spcBef>
                          <a:spcPts val="0"/>
                        </a:spcBef>
                        <a:spcAft>
                          <a:spcPts val="0"/>
                        </a:spcAft>
                        <a:buNone/>
                      </a:pPr>
                      <a:r>
                        <a:rPr lang="en" sz="1000" b="1"/>
                        <a:t>S/C Bus Materials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Clr>
                          <a:schemeClr val="dk1"/>
                        </a:buClr>
                        <a:buSzPts val="1100"/>
                        <a:buFont typeface="Arial"/>
                        <a:buNone/>
                      </a:pPr>
                      <a:r>
                        <a:rPr lang="en" sz="1000" b="1">
                          <a:solidFill>
                            <a:schemeClr val="dk1"/>
                          </a:solidFill>
                        </a:rPr>
                        <a:t>Quantity</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Cost ($)</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r>
              <a:tr h="507950">
                <a:tc>
                  <a:txBody>
                    <a:bodyPr/>
                    <a:lstStyle/>
                    <a:p>
                      <a:pPr marL="0" lvl="0" indent="0" algn="l" rtl="0">
                        <a:lnSpc>
                          <a:spcPct val="115000"/>
                        </a:lnSpc>
                        <a:spcBef>
                          <a:spcPts val="0"/>
                        </a:spcBef>
                        <a:spcAft>
                          <a:spcPts val="0"/>
                        </a:spcAft>
                        <a:buNone/>
                      </a:pPr>
                      <a:r>
                        <a:rPr lang="en" sz="900"/>
                        <a:t>.125" 5086-H32 ALUMINUM SHEET Sheet</a:t>
                      </a:r>
                      <a:endParaRPr sz="900"/>
                    </a:p>
                    <a:p>
                      <a:pPr marL="0" lvl="0" indent="0" algn="l" rtl="0">
                        <a:lnSpc>
                          <a:spcPct val="115000"/>
                        </a:lnSpc>
                        <a:spcBef>
                          <a:spcPts val="0"/>
                        </a:spcBef>
                        <a:spcAft>
                          <a:spcPts val="0"/>
                        </a:spcAft>
                        <a:buNone/>
                      </a:pPr>
                      <a:r>
                        <a:rPr lang="en" sz="900"/>
                        <a:t>PVC 1 side</a:t>
                      </a:r>
                      <a:endParaRPr sz="900"/>
                    </a:p>
                    <a:p>
                      <a:pPr marL="0" lvl="0" indent="0" algn="l" rtl="0">
                        <a:lnSpc>
                          <a:spcPct val="115000"/>
                        </a:lnSpc>
                        <a:spcBef>
                          <a:spcPts val="0"/>
                        </a:spcBef>
                        <a:spcAft>
                          <a:spcPts val="0"/>
                        </a:spcAft>
                        <a:buNone/>
                      </a:pPr>
                      <a:r>
                        <a:rPr lang="en" sz="900"/>
                        <a:t>0.125"</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x3</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$91.60</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507950">
                <a:tc>
                  <a:txBody>
                    <a:bodyPr/>
                    <a:lstStyle/>
                    <a:p>
                      <a:pPr marL="0" lvl="0" indent="0" algn="l" rtl="0">
                        <a:lnSpc>
                          <a:spcPct val="115000"/>
                        </a:lnSpc>
                        <a:spcBef>
                          <a:spcPts val="0"/>
                        </a:spcBef>
                        <a:spcAft>
                          <a:spcPts val="0"/>
                        </a:spcAft>
                        <a:buNone/>
                      </a:pPr>
                      <a:r>
                        <a:rPr lang="en" sz="900"/>
                        <a:t>1 ft Aluminum 2011-T3 Bare</a:t>
                      </a:r>
                      <a:endParaRPr sz="900"/>
                    </a:p>
                    <a:p>
                      <a:pPr marL="0" lvl="0" indent="0" algn="l" rtl="0">
                        <a:lnSpc>
                          <a:spcPct val="115000"/>
                        </a:lnSpc>
                        <a:spcBef>
                          <a:spcPts val="0"/>
                        </a:spcBef>
                        <a:spcAft>
                          <a:spcPts val="0"/>
                        </a:spcAft>
                        <a:buNone/>
                      </a:pPr>
                      <a:r>
                        <a:rPr lang="en" sz="900"/>
                        <a:t>Cold Finish Round</a:t>
                      </a:r>
                      <a:endParaRPr sz="900"/>
                    </a:p>
                    <a:p>
                      <a:pPr marL="0" lvl="0" indent="0" algn="l" rtl="0">
                        <a:lnSpc>
                          <a:spcPct val="115000"/>
                        </a:lnSpc>
                        <a:spcBef>
                          <a:spcPts val="0"/>
                        </a:spcBef>
                        <a:spcAft>
                          <a:spcPts val="0"/>
                        </a:spcAft>
                        <a:buNone/>
                      </a:pPr>
                      <a:r>
                        <a:rPr lang="en" sz="900"/>
                        <a:t>0.3125"</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x2</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$19.89</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350950">
                <a:tc>
                  <a:txBody>
                    <a:bodyPr/>
                    <a:lstStyle/>
                    <a:p>
                      <a:pPr marL="0" lvl="0" indent="0" algn="l" rtl="0">
                        <a:lnSpc>
                          <a:spcPct val="115000"/>
                        </a:lnSpc>
                        <a:spcBef>
                          <a:spcPts val="0"/>
                        </a:spcBef>
                        <a:spcAft>
                          <a:spcPts val="0"/>
                        </a:spcAft>
                        <a:buNone/>
                      </a:pPr>
                      <a:r>
                        <a:rPr lang="en" sz="900"/>
                        <a:t>Black-Oxide Alloy Steel Hex Drive Flat Head Screw (pk of 100)</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x1</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$10.40</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350950">
                <a:tc>
                  <a:txBody>
                    <a:bodyPr/>
                    <a:lstStyle/>
                    <a:p>
                      <a:pPr marL="0" lvl="0" indent="0" algn="l" rtl="0">
                        <a:lnSpc>
                          <a:spcPct val="115000"/>
                        </a:lnSpc>
                        <a:spcBef>
                          <a:spcPts val="0"/>
                        </a:spcBef>
                        <a:spcAft>
                          <a:spcPts val="0"/>
                        </a:spcAft>
                        <a:buNone/>
                      </a:pPr>
                      <a:r>
                        <a:rPr lang="en" sz="900"/>
                        <a:t>18-8 Stainless Steel Button Head Hex Drive Screws (pk of 50)</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x1</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$5.65</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350950">
                <a:tc>
                  <a:txBody>
                    <a:bodyPr/>
                    <a:lstStyle/>
                    <a:p>
                      <a:pPr marL="0" lvl="0" indent="0" algn="l" rtl="0">
                        <a:lnSpc>
                          <a:spcPct val="115000"/>
                        </a:lnSpc>
                        <a:spcBef>
                          <a:spcPts val="0"/>
                        </a:spcBef>
                        <a:spcAft>
                          <a:spcPts val="0"/>
                        </a:spcAft>
                        <a:buNone/>
                      </a:pPr>
                      <a:r>
                        <a:rPr lang="en" sz="900"/>
                        <a:t>Low-Strength Steel Nylon-Insert Locknut (pk of 100)</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x1</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$3.35</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350950">
                <a:tc>
                  <a:txBody>
                    <a:bodyPr/>
                    <a:lstStyle/>
                    <a:p>
                      <a:pPr marL="0" lvl="0" indent="0" algn="l" rtl="0">
                        <a:lnSpc>
                          <a:spcPct val="115000"/>
                        </a:lnSpc>
                        <a:spcBef>
                          <a:spcPts val="0"/>
                        </a:spcBef>
                        <a:spcAft>
                          <a:spcPts val="0"/>
                        </a:spcAft>
                        <a:buNone/>
                      </a:pPr>
                      <a:r>
                        <a:rPr lang="en" sz="900"/>
                        <a:t>Passivated 18-8 Stainless Steel Phillips Flat Head Screw (pk of 100)</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x1</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$4.29</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193950">
                <a:tc>
                  <a:txBody>
                    <a:bodyPr/>
                    <a:lstStyle/>
                    <a:p>
                      <a:pPr marL="0" lvl="0" indent="0" algn="l" rtl="0">
                        <a:lnSpc>
                          <a:spcPct val="115000"/>
                        </a:lnSpc>
                        <a:spcBef>
                          <a:spcPts val="0"/>
                        </a:spcBef>
                        <a:spcAft>
                          <a:spcPts val="0"/>
                        </a:spcAft>
                        <a:buNone/>
                      </a:pPr>
                      <a:r>
                        <a:rPr lang="en" sz="900"/>
                        <a:t>Brass Heat-Set Inserts for Plastic (pk of 50)</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x1</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$8.63</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350950">
                <a:tc>
                  <a:txBody>
                    <a:bodyPr/>
                    <a:lstStyle/>
                    <a:p>
                      <a:pPr marL="0" lvl="0" indent="0" algn="l" rtl="0">
                        <a:lnSpc>
                          <a:spcPct val="115000"/>
                        </a:lnSpc>
                        <a:spcBef>
                          <a:spcPts val="0"/>
                        </a:spcBef>
                        <a:spcAft>
                          <a:spcPts val="0"/>
                        </a:spcAft>
                        <a:buNone/>
                      </a:pPr>
                      <a:r>
                        <a:rPr lang="en" sz="900"/>
                        <a:t>Passivated 18-8 Stainless Steel Phillips Flat Head Screw (pk of 100)</a:t>
                      </a:r>
                      <a:endParaRPr sz="900"/>
                    </a:p>
                  </a:txBody>
                  <a:tcPr marL="28575" marR="28575" marT="19050" marB="19050" anchor="b">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x1</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$4.34</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350950">
                <a:tc>
                  <a:txBody>
                    <a:bodyPr/>
                    <a:lstStyle/>
                    <a:p>
                      <a:pPr marL="0" lvl="0" indent="0" algn="l" rtl="0">
                        <a:lnSpc>
                          <a:spcPct val="115000"/>
                        </a:lnSpc>
                        <a:spcBef>
                          <a:spcPts val="0"/>
                        </a:spcBef>
                        <a:spcAft>
                          <a:spcPts val="0"/>
                        </a:spcAft>
                        <a:buNone/>
                      </a:pPr>
                      <a:r>
                        <a:rPr lang="en" sz="900"/>
                        <a:t>Male-Female Threaded Hex Standoff (individual)</a:t>
                      </a:r>
                      <a:endParaRPr sz="900"/>
                    </a:p>
                  </a:txBody>
                  <a:tcPr marL="28575" marR="28575" marT="19050" marB="19050" anchor="b">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x16</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$10.72</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193950">
                <a:tc>
                  <a:txBody>
                    <a:bodyPr/>
                    <a:lstStyle/>
                    <a:p>
                      <a:pPr marL="0" lvl="0" indent="0" algn="l" rtl="0">
                        <a:lnSpc>
                          <a:spcPct val="115000"/>
                        </a:lnSpc>
                        <a:spcBef>
                          <a:spcPts val="0"/>
                        </a:spcBef>
                        <a:spcAft>
                          <a:spcPts val="0"/>
                        </a:spcAft>
                        <a:buNone/>
                      </a:pPr>
                      <a:r>
                        <a:rPr lang="en" sz="900"/>
                        <a:t>Button Head Hex Drive Screw (pk of 25)</a:t>
                      </a:r>
                      <a:endParaRPr sz="900"/>
                    </a:p>
                  </a:txBody>
                  <a:tcPr marL="28575" marR="28575" marT="19050" marB="19050" anchor="b">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x1</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t>$11.82</a:t>
                      </a:r>
                      <a:endParaRPr sz="9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193950">
                <a:tc>
                  <a:txBody>
                    <a:bodyPr/>
                    <a:lstStyle/>
                    <a:p>
                      <a:pPr marL="0" lvl="0" indent="0" algn="l" rtl="0">
                        <a:lnSpc>
                          <a:spcPct val="115000"/>
                        </a:lnSpc>
                        <a:spcBef>
                          <a:spcPts val="0"/>
                        </a:spcBef>
                        <a:spcAft>
                          <a:spcPts val="0"/>
                        </a:spcAft>
                        <a:buNone/>
                      </a:pPr>
                      <a:r>
                        <a:rPr lang="en" sz="900">
                          <a:solidFill>
                            <a:srgbClr val="CC0000"/>
                          </a:solidFill>
                        </a:rPr>
                        <a:t>Aluminum Hex Nut (pk of 100)</a:t>
                      </a:r>
                      <a:endParaRPr sz="900">
                        <a:solidFill>
                          <a:srgbClr val="CC0000"/>
                        </a:solidFill>
                      </a:endParaRPr>
                    </a:p>
                  </a:txBody>
                  <a:tcPr marL="28575" marR="28575" marT="19050" marB="19050" anchor="b">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CC0000"/>
                          </a:solidFill>
                        </a:rPr>
                        <a:t>x1</a:t>
                      </a:r>
                      <a:endParaRPr sz="900">
                        <a:solidFill>
                          <a:srgbClr val="CC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CC0000"/>
                          </a:solidFill>
                        </a:rPr>
                        <a:t>$4.59</a:t>
                      </a:r>
                      <a:endParaRPr sz="900">
                        <a:solidFill>
                          <a:srgbClr val="CC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193950">
                <a:tc>
                  <a:txBody>
                    <a:bodyPr/>
                    <a:lstStyle/>
                    <a:p>
                      <a:pPr marL="0" lvl="0" indent="0" algn="l" rtl="0">
                        <a:lnSpc>
                          <a:spcPct val="115000"/>
                        </a:lnSpc>
                        <a:spcBef>
                          <a:spcPts val="0"/>
                        </a:spcBef>
                        <a:spcAft>
                          <a:spcPts val="0"/>
                        </a:spcAft>
                        <a:buNone/>
                      </a:pPr>
                      <a:r>
                        <a:rPr lang="en" sz="900">
                          <a:solidFill>
                            <a:srgbClr val="CC0000"/>
                          </a:solidFill>
                        </a:rPr>
                        <a:t>Brass Heat-Set Inserts for Plastic (pk of 50)</a:t>
                      </a:r>
                      <a:endParaRPr sz="900">
                        <a:solidFill>
                          <a:srgbClr val="CC0000"/>
                        </a:solidFill>
                      </a:endParaRPr>
                    </a:p>
                  </a:txBody>
                  <a:tcPr marL="28575" marR="28575" marT="19050" marB="19050" anchor="b">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CC0000"/>
                          </a:solidFill>
                        </a:rPr>
                        <a:t>x1</a:t>
                      </a:r>
                      <a:endParaRPr sz="900">
                        <a:solidFill>
                          <a:srgbClr val="CC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CC0000"/>
                          </a:solidFill>
                        </a:rPr>
                        <a:t>$10.13</a:t>
                      </a:r>
                      <a:endParaRPr sz="900">
                        <a:solidFill>
                          <a:srgbClr val="CC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193950">
                <a:tc>
                  <a:txBody>
                    <a:bodyPr/>
                    <a:lstStyle/>
                    <a:p>
                      <a:pPr marL="0" lvl="0" indent="0" algn="l" rtl="0">
                        <a:lnSpc>
                          <a:spcPct val="115000"/>
                        </a:lnSpc>
                        <a:spcBef>
                          <a:spcPts val="0"/>
                        </a:spcBef>
                        <a:spcAft>
                          <a:spcPts val="0"/>
                        </a:spcAft>
                        <a:buNone/>
                      </a:pPr>
                      <a:r>
                        <a:rPr lang="en" sz="900">
                          <a:solidFill>
                            <a:srgbClr val="CC0000"/>
                          </a:solidFill>
                        </a:rPr>
                        <a:t>Button Head Hex Drive Screws (pk of 50)</a:t>
                      </a:r>
                      <a:endParaRPr sz="900">
                        <a:solidFill>
                          <a:srgbClr val="CC0000"/>
                        </a:solidFill>
                      </a:endParaRPr>
                    </a:p>
                  </a:txBody>
                  <a:tcPr marL="28575" marR="28575" marT="19050" marB="19050" anchor="b">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CC0000"/>
                          </a:solidFill>
                        </a:rPr>
                        <a:t>x1</a:t>
                      </a:r>
                      <a:endParaRPr sz="900">
                        <a:solidFill>
                          <a:srgbClr val="CC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CC0000"/>
                          </a:solidFill>
                        </a:rPr>
                        <a:t>$9.41</a:t>
                      </a:r>
                      <a:endParaRPr sz="900">
                        <a:solidFill>
                          <a:srgbClr val="CC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193950">
                <a:tc>
                  <a:txBody>
                    <a:bodyPr/>
                    <a:lstStyle/>
                    <a:p>
                      <a:pPr marL="0" lvl="0" indent="0" algn="l" rtl="0">
                        <a:lnSpc>
                          <a:spcPct val="115000"/>
                        </a:lnSpc>
                        <a:spcBef>
                          <a:spcPts val="0"/>
                        </a:spcBef>
                        <a:spcAft>
                          <a:spcPts val="0"/>
                        </a:spcAft>
                        <a:buNone/>
                      </a:pPr>
                      <a:r>
                        <a:rPr lang="en" sz="900">
                          <a:solidFill>
                            <a:srgbClr val="CC0000"/>
                          </a:solidFill>
                        </a:rPr>
                        <a:t>Button Head Hex Drive Screw (pk of 25)</a:t>
                      </a:r>
                      <a:endParaRPr sz="900">
                        <a:solidFill>
                          <a:srgbClr val="CC0000"/>
                        </a:solidFill>
                      </a:endParaRPr>
                    </a:p>
                  </a:txBody>
                  <a:tcPr marL="28575" marR="28575" marT="19050" marB="19050" anchor="b">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CC0000"/>
                          </a:solidFill>
                        </a:rPr>
                        <a:t>x1</a:t>
                      </a:r>
                      <a:endParaRPr sz="900">
                        <a:solidFill>
                          <a:srgbClr val="CC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CC0000"/>
                          </a:solidFill>
                        </a:rPr>
                        <a:t>$7.41</a:t>
                      </a:r>
                      <a:endParaRPr sz="900">
                        <a:solidFill>
                          <a:srgbClr val="CC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193950">
                <a:tc>
                  <a:txBody>
                    <a:bodyPr/>
                    <a:lstStyle/>
                    <a:p>
                      <a:pPr marL="0" lvl="0" indent="0" algn="l" rtl="0">
                        <a:lnSpc>
                          <a:spcPct val="115000"/>
                        </a:lnSpc>
                        <a:spcBef>
                          <a:spcPts val="0"/>
                        </a:spcBef>
                        <a:spcAft>
                          <a:spcPts val="0"/>
                        </a:spcAft>
                        <a:buNone/>
                      </a:pPr>
                      <a:r>
                        <a:rPr lang="en" sz="900">
                          <a:solidFill>
                            <a:srgbClr val="CC0000"/>
                          </a:solidFill>
                        </a:rPr>
                        <a:t>Button Head Hex Drive Screws (pk of 50)</a:t>
                      </a:r>
                      <a:endParaRPr sz="900">
                        <a:solidFill>
                          <a:srgbClr val="CC0000"/>
                        </a:solidFill>
                      </a:endParaRPr>
                    </a:p>
                  </a:txBody>
                  <a:tcPr marL="28575" marR="28575" marT="19050" marB="19050" anchor="b">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CC0000"/>
                          </a:solidFill>
                        </a:rPr>
                        <a:t>x1</a:t>
                      </a:r>
                      <a:endParaRPr sz="900">
                        <a:solidFill>
                          <a:srgbClr val="CC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CC0000"/>
                          </a:solidFill>
                        </a:rPr>
                        <a:t>$9.94</a:t>
                      </a:r>
                      <a:endParaRPr sz="900">
                        <a:solidFill>
                          <a:srgbClr val="CC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r h="193950">
                <a:tc>
                  <a:txBody>
                    <a:bodyPr/>
                    <a:lstStyle/>
                    <a:p>
                      <a:pPr marL="0" lvl="0" indent="0" algn="l" rtl="0">
                        <a:lnSpc>
                          <a:spcPct val="115000"/>
                        </a:lnSpc>
                        <a:spcBef>
                          <a:spcPts val="0"/>
                        </a:spcBef>
                        <a:spcAft>
                          <a:spcPts val="0"/>
                        </a:spcAft>
                        <a:buNone/>
                      </a:pPr>
                      <a:r>
                        <a:rPr lang="en" sz="900">
                          <a:solidFill>
                            <a:srgbClr val="FF0000"/>
                          </a:solidFill>
                        </a:rPr>
                        <a:t>M3 Screws</a:t>
                      </a:r>
                      <a:endParaRPr sz="900">
                        <a:solidFill>
                          <a:srgbClr val="FF0000"/>
                        </a:solidFill>
                      </a:endParaRPr>
                    </a:p>
                  </a:txBody>
                  <a:tcPr marL="28575" marR="28575" marT="19050" marB="19050" anchor="b">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FF0000"/>
                          </a:solidFill>
                        </a:rPr>
                        <a:t>x1</a:t>
                      </a:r>
                      <a:endParaRPr sz="900">
                        <a:solidFill>
                          <a:srgbClr val="FF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solidFill>
                            <a:srgbClr val="FF0000"/>
                          </a:solidFill>
                        </a:rPr>
                        <a:t>$9.99</a:t>
                      </a:r>
                      <a:endParaRPr sz="900">
                        <a:solidFill>
                          <a:srgbClr val="FF0000"/>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3"/>
          <p:cNvPicPr preferRelativeResize="0"/>
          <p:nvPr/>
        </p:nvPicPr>
        <p:blipFill>
          <a:blip r:embed="rId3">
            <a:alphaModFix/>
          </a:blip>
          <a:stretch>
            <a:fillRect/>
          </a:stretch>
        </p:blipFill>
        <p:spPr>
          <a:xfrm>
            <a:off x="2009675" y="146053"/>
            <a:ext cx="6037799" cy="4851396"/>
          </a:xfrm>
          <a:prstGeom prst="rect">
            <a:avLst/>
          </a:prstGeom>
          <a:noFill/>
          <a:ln>
            <a:noFill/>
          </a:ln>
        </p:spPr>
      </p:pic>
      <p:sp>
        <p:nvSpPr>
          <p:cNvPr id="358" name="Google Shape;358;p43"/>
          <p:cNvSpPr txBox="1">
            <a:spLocks noGrp="1"/>
          </p:cNvSpPr>
          <p:nvPr>
            <p:ph type="title"/>
          </p:nvPr>
        </p:nvSpPr>
        <p:spPr>
          <a:xfrm>
            <a:off x="311700" y="445025"/>
            <a:ext cx="1491000" cy="17856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a:t>MSR to TRR</a:t>
            </a:r>
            <a:endParaRPr/>
          </a:p>
        </p:txBody>
      </p:sp>
      <p:sp>
        <p:nvSpPr>
          <p:cNvPr id="359" name="Google Shape;359;p4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13</a:t>
            </a:fld>
            <a:endParaRPr/>
          </a:p>
        </p:txBody>
      </p:sp>
      <p:sp>
        <p:nvSpPr>
          <p:cNvPr id="360" name="Google Shape;360;p43">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1" name="Google Shape;361;p43"/>
          <p:cNvCxnSpPr/>
          <p:nvPr/>
        </p:nvCxnSpPr>
        <p:spPr>
          <a:xfrm rot="10800000" flipH="1">
            <a:off x="2208150" y="1834200"/>
            <a:ext cx="1059900" cy="6900"/>
          </a:xfrm>
          <a:prstGeom prst="straightConnector1">
            <a:avLst/>
          </a:prstGeom>
          <a:noFill/>
          <a:ln w="19050" cap="flat" cmpd="sng">
            <a:solidFill>
              <a:srgbClr val="FF0000"/>
            </a:solidFill>
            <a:prstDash val="solid"/>
            <a:round/>
            <a:headEnd type="none" w="med" len="med"/>
            <a:tailEnd type="triangle" w="med" len="med"/>
          </a:ln>
        </p:spPr>
      </p:cxnSp>
      <p:cxnSp>
        <p:nvCxnSpPr>
          <p:cNvPr id="362" name="Google Shape;362;p43"/>
          <p:cNvCxnSpPr/>
          <p:nvPr/>
        </p:nvCxnSpPr>
        <p:spPr>
          <a:xfrm>
            <a:off x="3443350" y="3429000"/>
            <a:ext cx="733200" cy="4800"/>
          </a:xfrm>
          <a:prstGeom prst="straightConnector1">
            <a:avLst/>
          </a:prstGeom>
          <a:noFill/>
          <a:ln w="19050" cap="flat" cmpd="sng">
            <a:solidFill>
              <a:srgbClr val="FF0000"/>
            </a:solidFill>
            <a:prstDash val="solid"/>
            <a:round/>
            <a:headEnd type="none" w="med" len="med"/>
            <a:tailEnd type="triangle" w="med" len="med"/>
          </a:ln>
        </p:spPr>
      </p:cxnSp>
      <p:cxnSp>
        <p:nvCxnSpPr>
          <p:cNvPr id="363" name="Google Shape;363;p43"/>
          <p:cNvCxnSpPr/>
          <p:nvPr/>
        </p:nvCxnSpPr>
        <p:spPr>
          <a:xfrm rot="10800000" flipH="1">
            <a:off x="4176550" y="3530400"/>
            <a:ext cx="1101000" cy="600"/>
          </a:xfrm>
          <a:prstGeom prst="straightConnector1">
            <a:avLst/>
          </a:prstGeom>
          <a:noFill/>
          <a:ln w="19050" cap="flat" cmpd="sng">
            <a:solidFill>
              <a:srgbClr val="FF0000"/>
            </a:solidFill>
            <a:prstDash val="solid"/>
            <a:round/>
            <a:headEnd type="none" w="med" len="med"/>
            <a:tailEnd type="triangle" w="med" len="med"/>
          </a:ln>
        </p:spPr>
      </p:cxnSp>
      <p:cxnSp>
        <p:nvCxnSpPr>
          <p:cNvPr id="364" name="Google Shape;364;p43"/>
          <p:cNvCxnSpPr/>
          <p:nvPr/>
        </p:nvCxnSpPr>
        <p:spPr>
          <a:xfrm rot="10800000" flipH="1">
            <a:off x="5277550" y="3742550"/>
            <a:ext cx="608400" cy="5400"/>
          </a:xfrm>
          <a:prstGeom prst="straightConnector1">
            <a:avLst/>
          </a:prstGeom>
          <a:noFill/>
          <a:ln w="19050" cap="flat" cmpd="sng">
            <a:solidFill>
              <a:srgbClr val="FF0000"/>
            </a:solidFill>
            <a:prstDash val="solid"/>
            <a:round/>
            <a:headEnd type="none" w="med" len="med"/>
            <a:tailEnd type="triangle" w="med" len="med"/>
          </a:ln>
        </p:spPr>
      </p:cxnSp>
      <p:cxnSp>
        <p:nvCxnSpPr>
          <p:cNvPr id="365" name="Google Shape;365;p43"/>
          <p:cNvCxnSpPr/>
          <p:nvPr/>
        </p:nvCxnSpPr>
        <p:spPr>
          <a:xfrm rot="10800000" flipH="1">
            <a:off x="6029225" y="3931825"/>
            <a:ext cx="608400" cy="5400"/>
          </a:xfrm>
          <a:prstGeom prst="straightConnector1">
            <a:avLst/>
          </a:prstGeom>
          <a:noFill/>
          <a:ln w="19050" cap="flat" cmpd="sng">
            <a:solidFill>
              <a:srgbClr val="FF0000"/>
            </a:solidFill>
            <a:prstDash val="solid"/>
            <a:round/>
            <a:headEnd type="none" w="med" len="med"/>
            <a:tailEnd type="triangle" w="med" len="med"/>
          </a:ln>
        </p:spPr>
      </p:cxnSp>
      <p:cxnSp>
        <p:nvCxnSpPr>
          <p:cNvPr id="366" name="Google Shape;366;p43"/>
          <p:cNvCxnSpPr/>
          <p:nvPr/>
        </p:nvCxnSpPr>
        <p:spPr>
          <a:xfrm>
            <a:off x="2208150" y="294975"/>
            <a:ext cx="9300" cy="4701300"/>
          </a:xfrm>
          <a:prstGeom prst="straightConnector1">
            <a:avLst/>
          </a:prstGeom>
          <a:noFill/>
          <a:ln w="19050" cap="flat" cmpd="sng">
            <a:solidFill>
              <a:srgbClr val="FF0000"/>
            </a:solidFill>
            <a:prstDash val="solid"/>
            <a:round/>
            <a:headEnd type="none" w="med" len="med"/>
            <a:tailEnd type="none" w="med" len="med"/>
          </a:ln>
        </p:spPr>
      </p:cxnSp>
      <p:sp>
        <p:nvSpPr>
          <p:cNvPr id="367" name="Google Shape;367;p43"/>
          <p:cNvSpPr/>
          <p:nvPr/>
        </p:nvSpPr>
        <p:spPr>
          <a:xfrm>
            <a:off x="6361050" y="4831300"/>
            <a:ext cx="147600" cy="73800"/>
          </a:xfrm>
          <a:prstGeom prst="diamond">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8" name="Google Shape;368;p43"/>
          <p:cNvCxnSpPr/>
          <p:nvPr/>
        </p:nvCxnSpPr>
        <p:spPr>
          <a:xfrm>
            <a:off x="3308350" y="1849450"/>
            <a:ext cx="0" cy="1481400"/>
          </a:xfrm>
          <a:prstGeom prst="straightConnector1">
            <a:avLst/>
          </a:prstGeom>
          <a:noFill/>
          <a:ln w="19050" cap="flat" cmpd="sng">
            <a:solidFill>
              <a:srgbClr val="FF0000"/>
            </a:solidFill>
            <a:prstDash val="solid"/>
            <a:round/>
            <a:headEnd type="none" w="med" len="med"/>
            <a:tailEnd type="triangle" w="med" len="med"/>
          </a:ln>
        </p:spPr>
      </p:cxnSp>
      <p:sp>
        <p:nvSpPr>
          <p:cNvPr id="369" name="Google Shape;369;p43"/>
          <p:cNvSpPr/>
          <p:nvPr/>
        </p:nvSpPr>
        <p:spPr>
          <a:xfrm>
            <a:off x="3298050" y="3330850"/>
            <a:ext cx="147600" cy="73800"/>
          </a:xfrm>
          <a:prstGeom prst="diamond">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4"/>
          <p:cNvPicPr preferRelativeResize="0"/>
          <p:nvPr/>
        </p:nvPicPr>
        <p:blipFill rotWithShape="1">
          <a:blip r:embed="rId3">
            <a:alphaModFix/>
          </a:blip>
          <a:srcRect/>
          <a:stretch/>
        </p:blipFill>
        <p:spPr>
          <a:xfrm>
            <a:off x="435975" y="862375"/>
            <a:ext cx="8356601" cy="4150141"/>
          </a:xfrm>
          <a:prstGeom prst="rect">
            <a:avLst/>
          </a:prstGeom>
          <a:noFill/>
          <a:ln>
            <a:noFill/>
          </a:ln>
        </p:spPr>
      </p:pic>
      <p:sp>
        <p:nvSpPr>
          <p:cNvPr id="375" name="Google Shape;375;p44"/>
          <p:cNvSpPr txBox="1">
            <a:spLocks noGrp="1"/>
          </p:cNvSpPr>
          <p:nvPr>
            <p:ph type="title"/>
          </p:nvPr>
        </p:nvSpPr>
        <p:spPr>
          <a:xfrm>
            <a:off x="311700" y="2926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TRR to PFR</a:t>
            </a:r>
            <a:endParaRPr/>
          </a:p>
        </p:txBody>
      </p:sp>
      <p:sp>
        <p:nvSpPr>
          <p:cNvPr id="376" name="Google Shape;376;p4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377" name="Google Shape;377;p44">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8" name="Google Shape;378;p44"/>
          <p:cNvCxnSpPr/>
          <p:nvPr/>
        </p:nvCxnSpPr>
        <p:spPr>
          <a:xfrm rot="10800000" flipH="1">
            <a:off x="869850" y="2979050"/>
            <a:ext cx="778500" cy="9000"/>
          </a:xfrm>
          <a:prstGeom prst="straightConnector1">
            <a:avLst/>
          </a:prstGeom>
          <a:noFill/>
          <a:ln w="19050" cap="flat" cmpd="sng">
            <a:solidFill>
              <a:srgbClr val="FF0000"/>
            </a:solidFill>
            <a:prstDash val="solid"/>
            <a:round/>
            <a:headEnd type="none" w="med" len="med"/>
            <a:tailEnd type="triangle" w="med" len="med"/>
          </a:ln>
        </p:spPr>
      </p:cxnSp>
      <p:cxnSp>
        <p:nvCxnSpPr>
          <p:cNvPr id="379" name="Google Shape;379;p44"/>
          <p:cNvCxnSpPr/>
          <p:nvPr/>
        </p:nvCxnSpPr>
        <p:spPr>
          <a:xfrm>
            <a:off x="1761400" y="3194250"/>
            <a:ext cx="529800" cy="4200"/>
          </a:xfrm>
          <a:prstGeom prst="straightConnector1">
            <a:avLst/>
          </a:prstGeom>
          <a:noFill/>
          <a:ln w="19050" cap="flat" cmpd="sng">
            <a:solidFill>
              <a:srgbClr val="FF0000"/>
            </a:solidFill>
            <a:prstDash val="solid"/>
            <a:round/>
            <a:headEnd type="none" w="med" len="med"/>
            <a:tailEnd type="triangle" w="med" len="med"/>
          </a:ln>
        </p:spPr>
      </p:cxnSp>
      <p:cxnSp>
        <p:nvCxnSpPr>
          <p:cNvPr id="380" name="Google Shape;380;p44"/>
          <p:cNvCxnSpPr/>
          <p:nvPr/>
        </p:nvCxnSpPr>
        <p:spPr>
          <a:xfrm rot="10800000" flipH="1">
            <a:off x="2291200" y="3548925"/>
            <a:ext cx="2460600" cy="600"/>
          </a:xfrm>
          <a:prstGeom prst="straightConnector1">
            <a:avLst/>
          </a:prstGeom>
          <a:noFill/>
          <a:ln w="19050" cap="flat" cmpd="sng">
            <a:solidFill>
              <a:srgbClr val="FF0000"/>
            </a:solidFill>
            <a:prstDash val="solid"/>
            <a:round/>
            <a:headEnd type="none" w="med" len="med"/>
            <a:tailEnd type="triangle" w="med" len="med"/>
          </a:ln>
        </p:spPr>
      </p:cxnSp>
      <p:cxnSp>
        <p:nvCxnSpPr>
          <p:cNvPr id="381" name="Google Shape;381;p44"/>
          <p:cNvCxnSpPr/>
          <p:nvPr/>
        </p:nvCxnSpPr>
        <p:spPr>
          <a:xfrm>
            <a:off x="4942125" y="4098200"/>
            <a:ext cx="1165200" cy="3600"/>
          </a:xfrm>
          <a:prstGeom prst="straightConnector1">
            <a:avLst/>
          </a:prstGeom>
          <a:noFill/>
          <a:ln w="19050" cap="flat" cmpd="sng">
            <a:solidFill>
              <a:srgbClr val="FF0000"/>
            </a:solidFill>
            <a:prstDash val="solid"/>
            <a:round/>
            <a:headEnd type="none" w="med" len="med"/>
            <a:tailEnd type="triangle" w="med" len="med"/>
          </a:ln>
        </p:spPr>
      </p:cxnSp>
      <p:cxnSp>
        <p:nvCxnSpPr>
          <p:cNvPr id="382" name="Google Shape;382;p44"/>
          <p:cNvCxnSpPr/>
          <p:nvPr/>
        </p:nvCxnSpPr>
        <p:spPr>
          <a:xfrm rot="10800000" flipH="1">
            <a:off x="6061325" y="4442975"/>
            <a:ext cx="654300" cy="1200"/>
          </a:xfrm>
          <a:prstGeom prst="straightConnector1">
            <a:avLst/>
          </a:prstGeom>
          <a:noFill/>
          <a:ln w="19050" cap="flat" cmpd="sng">
            <a:solidFill>
              <a:srgbClr val="FF0000"/>
            </a:solidFill>
            <a:prstDash val="solid"/>
            <a:round/>
            <a:headEnd type="none" w="med" len="med"/>
            <a:tailEnd type="triangle" w="med" len="med"/>
          </a:ln>
        </p:spPr>
      </p:cxnSp>
      <p:cxnSp>
        <p:nvCxnSpPr>
          <p:cNvPr id="383" name="Google Shape;383;p44"/>
          <p:cNvCxnSpPr/>
          <p:nvPr/>
        </p:nvCxnSpPr>
        <p:spPr>
          <a:xfrm>
            <a:off x="6715625" y="4684275"/>
            <a:ext cx="663900" cy="0"/>
          </a:xfrm>
          <a:prstGeom prst="straightConnector1">
            <a:avLst/>
          </a:prstGeom>
          <a:noFill/>
          <a:ln w="19050" cap="flat" cmpd="sng">
            <a:solidFill>
              <a:srgbClr val="FF0000"/>
            </a:solidFill>
            <a:prstDash val="solid"/>
            <a:round/>
            <a:headEnd type="none" w="med" len="med"/>
            <a:tailEnd type="triangle" w="med" len="med"/>
          </a:ln>
        </p:spPr>
      </p:cxnSp>
      <p:cxnSp>
        <p:nvCxnSpPr>
          <p:cNvPr id="384" name="Google Shape;384;p44"/>
          <p:cNvCxnSpPr/>
          <p:nvPr/>
        </p:nvCxnSpPr>
        <p:spPr>
          <a:xfrm rot="10800000" flipH="1">
            <a:off x="7379525" y="4784350"/>
            <a:ext cx="884700" cy="1800"/>
          </a:xfrm>
          <a:prstGeom prst="straightConnector1">
            <a:avLst/>
          </a:prstGeom>
          <a:noFill/>
          <a:ln w="19050" cap="flat" cmpd="sng">
            <a:solidFill>
              <a:srgbClr val="FF0000"/>
            </a:solidFill>
            <a:prstDash val="solid"/>
            <a:round/>
            <a:headEnd type="none" w="med" len="med"/>
            <a:tailEnd type="triangle" w="med" len="med"/>
          </a:ln>
        </p:spPr>
      </p:cxnSp>
      <p:cxnSp>
        <p:nvCxnSpPr>
          <p:cNvPr id="385" name="Google Shape;385;p44"/>
          <p:cNvCxnSpPr/>
          <p:nvPr/>
        </p:nvCxnSpPr>
        <p:spPr>
          <a:xfrm>
            <a:off x="4751800" y="3548925"/>
            <a:ext cx="0" cy="562200"/>
          </a:xfrm>
          <a:prstGeom prst="straightConnector1">
            <a:avLst/>
          </a:prstGeom>
          <a:noFill/>
          <a:ln w="19050" cap="flat" cmpd="sng">
            <a:solidFill>
              <a:srgbClr val="FF0000"/>
            </a:solidFill>
            <a:prstDash val="solid"/>
            <a:round/>
            <a:headEnd type="none" w="med" len="med"/>
            <a:tailEnd type="triangle" w="med" len="med"/>
          </a:ln>
        </p:spPr>
      </p:cxnSp>
      <p:cxnSp>
        <p:nvCxnSpPr>
          <p:cNvPr id="386" name="Google Shape;386;p44"/>
          <p:cNvCxnSpPr/>
          <p:nvPr/>
        </p:nvCxnSpPr>
        <p:spPr>
          <a:xfrm>
            <a:off x="2291200" y="3194250"/>
            <a:ext cx="0" cy="363900"/>
          </a:xfrm>
          <a:prstGeom prst="straightConnector1">
            <a:avLst/>
          </a:prstGeom>
          <a:noFill/>
          <a:ln w="19050" cap="flat" cmpd="sng">
            <a:solidFill>
              <a:srgbClr val="FF0000"/>
            </a:solidFill>
            <a:prstDash val="solid"/>
            <a:round/>
            <a:headEnd type="none" w="med" len="med"/>
            <a:tailEnd type="triangle" w="med" len="med"/>
          </a:ln>
        </p:spPr>
      </p:cxnSp>
      <p:cxnSp>
        <p:nvCxnSpPr>
          <p:cNvPr id="387" name="Google Shape;387;p44"/>
          <p:cNvCxnSpPr/>
          <p:nvPr/>
        </p:nvCxnSpPr>
        <p:spPr>
          <a:xfrm>
            <a:off x="906750" y="2157200"/>
            <a:ext cx="1800" cy="820200"/>
          </a:xfrm>
          <a:prstGeom prst="straightConnector1">
            <a:avLst/>
          </a:prstGeom>
          <a:noFill/>
          <a:ln w="19050" cap="flat" cmpd="sng">
            <a:solidFill>
              <a:srgbClr val="FF0000"/>
            </a:solidFill>
            <a:prstDash val="solid"/>
            <a:round/>
            <a:headEnd type="none" w="med" len="med"/>
            <a:tailEnd type="triangle" w="med" len="med"/>
          </a:ln>
        </p:spPr>
      </p:cxnSp>
      <p:sp>
        <p:nvSpPr>
          <p:cNvPr id="388" name="Google Shape;388;p44"/>
          <p:cNvSpPr/>
          <p:nvPr/>
        </p:nvSpPr>
        <p:spPr>
          <a:xfrm>
            <a:off x="722250" y="2083400"/>
            <a:ext cx="147600" cy="73800"/>
          </a:xfrm>
          <a:prstGeom prst="diamond">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4"/>
          <p:cNvSpPr/>
          <p:nvPr/>
        </p:nvSpPr>
        <p:spPr>
          <a:xfrm>
            <a:off x="6056250" y="4217000"/>
            <a:ext cx="147600" cy="73800"/>
          </a:xfrm>
          <a:prstGeom prst="diamond">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4"/>
          <p:cNvSpPr/>
          <p:nvPr/>
        </p:nvSpPr>
        <p:spPr>
          <a:xfrm>
            <a:off x="6715625" y="4565750"/>
            <a:ext cx="147600" cy="73800"/>
          </a:xfrm>
          <a:prstGeom prst="diamond">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5"/>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Manufacturing:</a:t>
            </a:r>
            <a:endParaRPr/>
          </a:p>
          <a:p>
            <a:pPr marL="0" lvl="0" indent="0" algn="ctr" rtl="0">
              <a:spcBef>
                <a:spcPts val="0"/>
              </a:spcBef>
              <a:spcAft>
                <a:spcPts val="0"/>
              </a:spcAft>
              <a:buNone/>
            </a:pPr>
            <a:r>
              <a:rPr lang="en" sz="3200" i="1"/>
              <a:t>Software</a:t>
            </a:r>
            <a:endParaRPr sz="3200" i="1"/>
          </a:p>
        </p:txBody>
      </p:sp>
      <p:sp>
        <p:nvSpPr>
          <p:cNvPr id="396" name="Google Shape;396;p45"/>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15</a:t>
            </a:fld>
            <a:endParaRPr/>
          </a:p>
        </p:txBody>
      </p:sp>
      <p:sp>
        <p:nvSpPr>
          <p:cNvPr id="397" name="Google Shape;397;p45">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5"/>
          <p:cNvSpPr/>
          <p:nvPr/>
        </p:nvSpPr>
        <p:spPr>
          <a:xfrm>
            <a:off x="451125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399" name="Google Shape;399;p45"/>
          <p:cNvSpPr/>
          <p:nvPr/>
        </p:nvSpPr>
        <p:spPr>
          <a:xfrm>
            <a:off x="2193950" y="4719500"/>
            <a:ext cx="1296900" cy="364200"/>
          </a:xfrm>
          <a:prstGeom prst="chevron">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400" name="Google Shape;400;p45"/>
          <p:cNvSpPr/>
          <p:nvPr/>
        </p:nvSpPr>
        <p:spPr>
          <a:xfrm>
            <a:off x="1038850" y="4719500"/>
            <a:ext cx="1296900" cy="364200"/>
          </a:xfrm>
          <a:prstGeom prst="homePlate">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5"/>
          <p:cNvSpPr txBox="1"/>
          <p:nvPr/>
        </p:nvSpPr>
        <p:spPr>
          <a:xfrm>
            <a:off x="1032000"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Project Overview</a:t>
            </a:r>
            <a:endParaRPr sz="1100">
              <a:latin typeface="EB Garamond Medium"/>
              <a:ea typeface="EB Garamond Medium"/>
              <a:cs typeface="EB Garamond Medium"/>
              <a:sym typeface="EB Garamond Medium"/>
            </a:endParaRPr>
          </a:p>
        </p:txBody>
      </p:sp>
      <p:sp>
        <p:nvSpPr>
          <p:cNvPr id="402" name="Google Shape;402;p45"/>
          <p:cNvSpPr txBox="1"/>
          <p:nvPr/>
        </p:nvSpPr>
        <p:spPr>
          <a:xfrm>
            <a:off x="2282350"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Schedule</a:t>
            </a:r>
            <a:endParaRPr sz="1100">
              <a:latin typeface="EB Garamond Medium"/>
              <a:ea typeface="EB Garamond Medium"/>
              <a:cs typeface="EB Garamond Medium"/>
              <a:sym typeface="EB Garamond Medium"/>
            </a:endParaRPr>
          </a:p>
        </p:txBody>
      </p:sp>
      <p:sp>
        <p:nvSpPr>
          <p:cNvPr id="403" name="Google Shape;403;p45"/>
          <p:cNvSpPr txBox="1"/>
          <p:nvPr/>
        </p:nvSpPr>
        <p:spPr>
          <a:xfrm>
            <a:off x="4534013"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Mechanical</a:t>
            </a:r>
            <a:endParaRPr sz="1100">
              <a:latin typeface="EB Garamond Medium"/>
              <a:ea typeface="EB Garamond Medium"/>
              <a:cs typeface="EB Garamond Medium"/>
              <a:sym typeface="EB Garamond Medium"/>
            </a:endParaRPr>
          </a:p>
        </p:txBody>
      </p:sp>
      <p:sp>
        <p:nvSpPr>
          <p:cNvPr id="404" name="Google Shape;404;p45"/>
          <p:cNvSpPr/>
          <p:nvPr/>
        </p:nvSpPr>
        <p:spPr>
          <a:xfrm>
            <a:off x="3349300" y="4719500"/>
            <a:ext cx="1296900" cy="364200"/>
          </a:xfrm>
          <a:prstGeom prst="chevron">
            <a:avLst>
              <a:gd name="adj" fmla="val 50000"/>
            </a:avLst>
          </a:prstGeom>
          <a:solidFill>
            <a:srgbClr val="72DE87">
              <a:alpha val="92310"/>
            </a:srgbClr>
          </a:solidFill>
          <a:ln w="1905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405" name="Google Shape;405;p45"/>
          <p:cNvSpPr txBox="1"/>
          <p:nvPr/>
        </p:nvSpPr>
        <p:spPr>
          <a:xfrm>
            <a:off x="3423525"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Manufacturing: </a:t>
            </a:r>
            <a:r>
              <a:rPr lang="en" sz="1100" i="1">
                <a:latin typeface="EB Garamond Medium"/>
                <a:ea typeface="EB Garamond Medium"/>
                <a:cs typeface="EB Garamond Medium"/>
                <a:sym typeface="EB Garamond Medium"/>
              </a:rPr>
              <a:t>Software</a:t>
            </a:r>
            <a:endParaRPr sz="1100" i="1">
              <a:latin typeface="EB Garamond Medium"/>
              <a:ea typeface="EB Garamond Medium"/>
              <a:cs typeface="EB Garamond Medium"/>
              <a:sym typeface="EB Garamond Medium"/>
            </a:endParaRPr>
          </a:p>
        </p:txBody>
      </p:sp>
      <p:sp>
        <p:nvSpPr>
          <p:cNvPr id="406" name="Google Shape;406;p45"/>
          <p:cNvSpPr/>
          <p:nvPr/>
        </p:nvSpPr>
        <p:spPr>
          <a:xfrm>
            <a:off x="565975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407" name="Google Shape;407;p45"/>
          <p:cNvSpPr/>
          <p:nvPr/>
        </p:nvSpPr>
        <p:spPr>
          <a:xfrm>
            <a:off x="681510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408" name="Google Shape;408;p45"/>
          <p:cNvSpPr txBox="1"/>
          <p:nvPr/>
        </p:nvSpPr>
        <p:spPr>
          <a:xfrm>
            <a:off x="5711350"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Electrical</a:t>
            </a:r>
            <a:endParaRPr sz="1100">
              <a:latin typeface="EB Garamond Medium"/>
              <a:ea typeface="EB Garamond Medium"/>
              <a:cs typeface="EB Garamond Medium"/>
              <a:sym typeface="EB Garamond Medium"/>
            </a:endParaRPr>
          </a:p>
        </p:txBody>
      </p:sp>
      <p:sp>
        <p:nvSpPr>
          <p:cNvPr id="409" name="Google Shape;409;p45"/>
          <p:cNvSpPr txBox="1"/>
          <p:nvPr/>
        </p:nvSpPr>
        <p:spPr>
          <a:xfrm>
            <a:off x="6920025"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Budget &amp; Safety</a:t>
            </a:r>
            <a:endParaRPr sz="1100">
              <a:latin typeface="EB Garamond Medium"/>
              <a:ea typeface="EB Garamond Medium"/>
              <a:cs typeface="EB Garamond Medium"/>
              <a:sym typeface="EB Garamond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6"/>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Command and Data Handling</a:t>
            </a:r>
            <a:endParaRPr sz="3200" i="1"/>
          </a:p>
        </p:txBody>
      </p:sp>
      <p:sp>
        <p:nvSpPr>
          <p:cNvPr id="415" name="Google Shape;415;p46"/>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16</a:t>
            </a:fld>
            <a:endParaRPr/>
          </a:p>
        </p:txBody>
      </p:sp>
      <p:sp>
        <p:nvSpPr>
          <p:cNvPr id="416" name="Google Shape;416;p46">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7"/>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IEU Software Overview</a:t>
            </a:r>
            <a:endParaRPr/>
          </a:p>
        </p:txBody>
      </p:sp>
      <p:sp>
        <p:nvSpPr>
          <p:cNvPr id="422" name="Google Shape;422;p47"/>
          <p:cNvSpPr txBox="1">
            <a:spLocks noGrp="1"/>
          </p:cNvSpPr>
          <p:nvPr>
            <p:ph type="body" idx="1"/>
          </p:nvPr>
        </p:nvSpPr>
        <p:spPr>
          <a:xfrm>
            <a:off x="311700" y="1152475"/>
            <a:ext cx="5367300" cy="3416400"/>
          </a:xfrm>
          <a:prstGeom prst="rect">
            <a:avLst/>
          </a:prstGeom>
        </p:spPr>
        <p:txBody>
          <a:bodyPr spcFirstLastPara="1" wrap="square" lIns="68575" tIns="34275" rIns="68575" bIns="34275" anchor="t" anchorCtr="0">
            <a:noAutofit/>
          </a:bodyPr>
          <a:lstStyle/>
          <a:p>
            <a:pPr marL="457200" lvl="0" indent="-361950" algn="l" rtl="0">
              <a:spcBef>
                <a:spcPts val="700"/>
              </a:spcBef>
              <a:spcAft>
                <a:spcPts val="0"/>
              </a:spcAft>
              <a:buSzPts val="2100"/>
              <a:buChar char="●"/>
            </a:pPr>
            <a:r>
              <a:rPr lang="en" sz="2100"/>
              <a:t>Flight software runs on a real-time operating system (RTOS) written in C</a:t>
            </a:r>
            <a:endParaRPr sz="2100"/>
          </a:p>
          <a:p>
            <a:pPr marL="914400" lvl="1" indent="-349250" algn="l" rtl="0">
              <a:spcBef>
                <a:spcPts val="0"/>
              </a:spcBef>
              <a:spcAft>
                <a:spcPts val="0"/>
              </a:spcAft>
              <a:buSzPts val="1900"/>
              <a:buChar char="○"/>
            </a:pPr>
            <a:r>
              <a:rPr lang="en" sz="1900"/>
              <a:t>Ubuntu 16.04 Linux with Xenomai 3.0.5 “Cobalt” and Linux 4.9.38 co-kernel configuration</a:t>
            </a:r>
            <a:endParaRPr sz="1900"/>
          </a:p>
          <a:p>
            <a:pPr marL="1371600" lvl="2" indent="-349250" algn="l" rtl="0">
              <a:spcBef>
                <a:spcPts val="0"/>
              </a:spcBef>
              <a:spcAft>
                <a:spcPts val="0"/>
              </a:spcAft>
              <a:buSzPts val="1900"/>
              <a:buChar char="■"/>
            </a:pPr>
            <a:r>
              <a:rPr lang="en" sz="1900"/>
              <a:t>Alchemy API</a:t>
            </a:r>
            <a:endParaRPr sz="1900"/>
          </a:p>
          <a:p>
            <a:pPr marL="457200" lvl="0" indent="-361950" algn="l" rtl="0">
              <a:spcBef>
                <a:spcPts val="0"/>
              </a:spcBef>
              <a:spcAft>
                <a:spcPts val="0"/>
              </a:spcAft>
              <a:buSzPts val="2100"/>
              <a:buChar char="●"/>
            </a:pPr>
            <a:r>
              <a:rPr lang="en" sz="2100"/>
              <a:t> Current progress:</a:t>
            </a:r>
            <a:endParaRPr sz="2100"/>
          </a:p>
          <a:p>
            <a:pPr marL="914400" lvl="1" indent="-349250" algn="l" rtl="0">
              <a:spcBef>
                <a:spcPts val="0"/>
              </a:spcBef>
              <a:spcAft>
                <a:spcPts val="0"/>
              </a:spcAft>
              <a:buSzPts val="1900"/>
              <a:buChar char="○"/>
            </a:pPr>
            <a:r>
              <a:rPr lang="en" sz="1900"/>
              <a:t>RTOS installed and configured on IEU and able to run working builds on FSW</a:t>
            </a:r>
            <a:endParaRPr sz="1900"/>
          </a:p>
        </p:txBody>
      </p:sp>
      <p:sp>
        <p:nvSpPr>
          <p:cNvPr id="423" name="Google Shape;423;p4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17</a:t>
            </a:fld>
            <a:endParaRPr/>
          </a:p>
        </p:txBody>
      </p:sp>
      <p:pic>
        <p:nvPicPr>
          <p:cNvPr id="424" name="Google Shape;424;p47"/>
          <p:cNvPicPr preferRelativeResize="0"/>
          <p:nvPr/>
        </p:nvPicPr>
        <p:blipFill>
          <a:blip r:embed="rId3">
            <a:alphaModFix/>
          </a:blip>
          <a:stretch>
            <a:fillRect/>
          </a:stretch>
        </p:blipFill>
        <p:spPr>
          <a:xfrm>
            <a:off x="5784325" y="1201862"/>
            <a:ext cx="3047975" cy="3047975"/>
          </a:xfrm>
          <a:prstGeom prst="rect">
            <a:avLst/>
          </a:prstGeom>
          <a:noFill/>
          <a:ln>
            <a:noFill/>
          </a:ln>
        </p:spPr>
      </p:pic>
      <p:sp>
        <p:nvSpPr>
          <p:cNvPr id="425" name="Google Shape;425;p47">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8"/>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Flight Software Architecture</a:t>
            </a:r>
            <a:endParaRPr/>
          </a:p>
        </p:txBody>
      </p:sp>
      <p:sp>
        <p:nvSpPr>
          <p:cNvPr id="431" name="Google Shape;431;p48"/>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18</a:t>
            </a:fld>
            <a:endParaRPr/>
          </a:p>
        </p:txBody>
      </p:sp>
      <p:sp>
        <p:nvSpPr>
          <p:cNvPr id="432" name="Google Shape;432;p48"/>
          <p:cNvSpPr/>
          <p:nvPr/>
        </p:nvSpPr>
        <p:spPr>
          <a:xfrm>
            <a:off x="5425200" y="4302750"/>
            <a:ext cx="3718800" cy="806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3" name="Google Shape;433;p48"/>
          <p:cNvPicPr preferRelativeResize="0"/>
          <p:nvPr/>
        </p:nvPicPr>
        <p:blipFill rotWithShape="1">
          <a:blip r:embed="rId3">
            <a:alphaModFix/>
          </a:blip>
          <a:srcRect/>
          <a:stretch/>
        </p:blipFill>
        <p:spPr>
          <a:xfrm>
            <a:off x="92788" y="1121686"/>
            <a:ext cx="8958423" cy="3848090"/>
          </a:xfrm>
          <a:prstGeom prst="rect">
            <a:avLst/>
          </a:prstGeom>
          <a:noFill/>
          <a:ln>
            <a:noFill/>
          </a:ln>
        </p:spPr>
      </p:pic>
      <p:sp>
        <p:nvSpPr>
          <p:cNvPr id="434" name="Google Shape;434;p48">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5" name="Google Shape;435;p48"/>
          <p:cNvPicPr preferRelativeResize="0"/>
          <p:nvPr/>
        </p:nvPicPr>
        <p:blipFill rotWithShape="1">
          <a:blip r:embed="rId4">
            <a:alphaModFix/>
          </a:blip>
          <a:srcRect l="9" r="19"/>
          <a:stretch/>
        </p:blipFill>
        <p:spPr>
          <a:xfrm>
            <a:off x="92788" y="1121177"/>
            <a:ext cx="8958423" cy="3849107"/>
          </a:xfrm>
          <a:prstGeom prst="rect">
            <a:avLst/>
          </a:prstGeom>
          <a:noFill/>
          <a:ln>
            <a:noFill/>
          </a:ln>
        </p:spPr>
      </p:pic>
      <p:pic>
        <p:nvPicPr>
          <p:cNvPr id="436" name="Google Shape;436;p48"/>
          <p:cNvPicPr preferRelativeResize="0"/>
          <p:nvPr/>
        </p:nvPicPr>
        <p:blipFill rotWithShape="1">
          <a:blip r:embed="rId5">
            <a:alphaModFix/>
          </a:blip>
          <a:srcRect l="9" r="19"/>
          <a:stretch/>
        </p:blipFill>
        <p:spPr>
          <a:xfrm>
            <a:off x="92788" y="1121177"/>
            <a:ext cx="8958423" cy="38491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9"/>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Flight Software Architecture Progress</a:t>
            </a:r>
            <a:endParaRPr/>
          </a:p>
        </p:txBody>
      </p:sp>
      <p:sp>
        <p:nvSpPr>
          <p:cNvPr id="442" name="Google Shape;442;p49"/>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19</a:t>
            </a:fld>
            <a:endParaRPr/>
          </a:p>
        </p:txBody>
      </p:sp>
      <p:sp>
        <p:nvSpPr>
          <p:cNvPr id="443" name="Google Shape;443;p49"/>
          <p:cNvSpPr/>
          <p:nvPr/>
        </p:nvSpPr>
        <p:spPr>
          <a:xfrm>
            <a:off x="5425200" y="4302750"/>
            <a:ext cx="3718800" cy="806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4" name="Google Shape;444;p49"/>
          <p:cNvPicPr preferRelativeResize="0"/>
          <p:nvPr/>
        </p:nvPicPr>
        <p:blipFill rotWithShape="1">
          <a:blip r:embed="rId3">
            <a:alphaModFix/>
          </a:blip>
          <a:srcRect/>
          <a:stretch/>
        </p:blipFill>
        <p:spPr>
          <a:xfrm>
            <a:off x="92788" y="1121686"/>
            <a:ext cx="8958423" cy="3848090"/>
          </a:xfrm>
          <a:prstGeom prst="rect">
            <a:avLst/>
          </a:prstGeom>
          <a:noFill/>
          <a:ln>
            <a:noFill/>
          </a:ln>
        </p:spPr>
      </p:pic>
      <p:sp>
        <p:nvSpPr>
          <p:cNvPr id="445" name="Google Shape;445;p49">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9"/>
          <p:cNvSpPr/>
          <p:nvPr/>
        </p:nvSpPr>
        <p:spPr>
          <a:xfrm>
            <a:off x="8169550" y="3531700"/>
            <a:ext cx="892800" cy="14616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7" name="Google Shape;447;p49"/>
          <p:cNvPicPr preferRelativeResize="0"/>
          <p:nvPr/>
        </p:nvPicPr>
        <p:blipFill>
          <a:blip r:embed="rId4">
            <a:alphaModFix/>
          </a:blip>
          <a:stretch>
            <a:fillRect/>
          </a:stretch>
        </p:blipFill>
        <p:spPr>
          <a:xfrm>
            <a:off x="8102814" y="3354825"/>
            <a:ext cx="939375" cy="1614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2"/>
          <p:cNvSpPr/>
          <p:nvPr/>
        </p:nvSpPr>
        <p:spPr>
          <a:xfrm>
            <a:off x="451125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213" name="Google Shape;213;p32"/>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Project Overview</a:t>
            </a:r>
            <a:endParaRPr/>
          </a:p>
        </p:txBody>
      </p:sp>
      <p:sp>
        <p:nvSpPr>
          <p:cNvPr id="214" name="Google Shape;214;p32"/>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2</a:t>
            </a:fld>
            <a:endParaRPr/>
          </a:p>
        </p:txBody>
      </p:sp>
      <p:sp>
        <p:nvSpPr>
          <p:cNvPr id="215" name="Google Shape;215;p32"/>
          <p:cNvSpPr/>
          <p:nvPr/>
        </p:nvSpPr>
        <p:spPr>
          <a:xfrm>
            <a:off x="219395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216" name="Google Shape;216;p32"/>
          <p:cNvSpPr/>
          <p:nvPr/>
        </p:nvSpPr>
        <p:spPr>
          <a:xfrm>
            <a:off x="1038850" y="4719500"/>
            <a:ext cx="1296900" cy="364200"/>
          </a:xfrm>
          <a:prstGeom prst="homePlate">
            <a:avLst>
              <a:gd name="adj" fmla="val 50000"/>
            </a:avLst>
          </a:prstGeom>
          <a:solidFill>
            <a:srgbClr val="72DE87">
              <a:alpha val="92310"/>
            </a:srgb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txBox="1"/>
          <p:nvPr/>
        </p:nvSpPr>
        <p:spPr>
          <a:xfrm>
            <a:off x="1032000"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Project Overview</a:t>
            </a:r>
            <a:endParaRPr sz="1100">
              <a:latin typeface="EB Garamond Medium"/>
              <a:ea typeface="EB Garamond Medium"/>
              <a:cs typeface="EB Garamond Medium"/>
              <a:sym typeface="EB Garamond Medium"/>
            </a:endParaRPr>
          </a:p>
        </p:txBody>
      </p:sp>
      <p:sp>
        <p:nvSpPr>
          <p:cNvPr id="218" name="Google Shape;218;p32"/>
          <p:cNvSpPr txBox="1"/>
          <p:nvPr/>
        </p:nvSpPr>
        <p:spPr>
          <a:xfrm>
            <a:off x="2282350"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Schedule</a:t>
            </a:r>
            <a:endParaRPr sz="1100">
              <a:latin typeface="EB Garamond Medium"/>
              <a:ea typeface="EB Garamond Medium"/>
              <a:cs typeface="EB Garamond Medium"/>
              <a:sym typeface="EB Garamond Medium"/>
            </a:endParaRPr>
          </a:p>
        </p:txBody>
      </p:sp>
      <p:sp>
        <p:nvSpPr>
          <p:cNvPr id="219" name="Google Shape;219;p32"/>
          <p:cNvSpPr txBox="1"/>
          <p:nvPr/>
        </p:nvSpPr>
        <p:spPr>
          <a:xfrm>
            <a:off x="4534013"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Mechanical</a:t>
            </a:r>
            <a:endParaRPr sz="1100">
              <a:latin typeface="EB Garamond Medium"/>
              <a:ea typeface="EB Garamond Medium"/>
              <a:cs typeface="EB Garamond Medium"/>
              <a:sym typeface="EB Garamond Medium"/>
            </a:endParaRPr>
          </a:p>
        </p:txBody>
      </p:sp>
      <p:sp>
        <p:nvSpPr>
          <p:cNvPr id="220" name="Google Shape;220;p32"/>
          <p:cNvSpPr/>
          <p:nvPr/>
        </p:nvSpPr>
        <p:spPr>
          <a:xfrm>
            <a:off x="334930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221" name="Google Shape;221;p32"/>
          <p:cNvSpPr txBox="1"/>
          <p:nvPr/>
        </p:nvSpPr>
        <p:spPr>
          <a:xfrm>
            <a:off x="3423525"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Manufacturing: </a:t>
            </a:r>
            <a:r>
              <a:rPr lang="en" sz="1100" i="1">
                <a:latin typeface="EB Garamond Medium"/>
                <a:ea typeface="EB Garamond Medium"/>
                <a:cs typeface="EB Garamond Medium"/>
                <a:sym typeface="EB Garamond Medium"/>
              </a:rPr>
              <a:t>Software</a:t>
            </a:r>
            <a:endParaRPr sz="1100" i="1">
              <a:latin typeface="EB Garamond Medium"/>
              <a:ea typeface="EB Garamond Medium"/>
              <a:cs typeface="EB Garamond Medium"/>
              <a:sym typeface="EB Garamond Medium"/>
            </a:endParaRPr>
          </a:p>
        </p:txBody>
      </p:sp>
      <p:sp>
        <p:nvSpPr>
          <p:cNvPr id="222" name="Google Shape;222;p32"/>
          <p:cNvSpPr/>
          <p:nvPr/>
        </p:nvSpPr>
        <p:spPr>
          <a:xfrm>
            <a:off x="565975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223" name="Google Shape;223;p32"/>
          <p:cNvSpPr/>
          <p:nvPr/>
        </p:nvSpPr>
        <p:spPr>
          <a:xfrm>
            <a:off x="681510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224" name="Google Shape;224;p32"/>
          <p:cNvSpPr txBox="1"/>
          <p:nvPr/>
        </p:nvSpPr>
        <p:spPr>
          <a:xfrm>
            <a:off x="5711350"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Electrical</a:t>
            </a:r>
            <a:endParaRPr sz="1100">
              <a:latin typeface="EB Garamond Medium"/>
              <a:ea typeface="EB Garamond Medium"/>
              <a:cs typeface="EB Garamond Medium"/>
              <a:sym typeface="EB Garamond Medium"/>
            </a:endParaRPr>
          </a:p>
        </p:txBody>
      </p:sp>
      <p:sp>
        <p:nvSpPr>
          <p:cNvPr id="225" name="Google Shape;225;p32"/>
          <p:cNvSpPr txBox="1"/>
          <p:nvPr/>
        </p:nvSpPr>
        <p:spPr>
          <a:xfrm>
            <a:off x="6920025"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Budget &amp; Safety</a:t>
            </a:r>
            <a:endParaRPr sz="1100">
              <a:latin typeface="EB Garamond Medium"/>
              <a:ea typeface="EB Garamond Medium"/>
              <a:cs typeface="EB Garamond Medium"/>
              <a:sym typeface="EB Garamond Medium"/>
            </a:endParaRPr>
          </a:p>
        </p:txBody>
      </p:sp>
      <p:sp>
        <p:nvSpPr>
          <p:cNvPr id="226" name="Google Shape;226;p32">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0"/>
          <p:cNvSpPr txBox="1">
            <a:spLocks noGrp="1"/>
          </p:cNvSpPr>
          <p:nvPr>
            <p:ph type="title"/>
          </p:nvPr>
        </p:nvSpPr>
        <p:spPr>
          <a:xfrm>
            <a:off x="311700" y="2280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a:t>Flight Software Progress</a:t>
            </a:r>
            <a:endParaRPr/>
          </a:p>
        </p:txBody>
      </p:sp>
      <p:sp>
        <p:nvSpPr>
          <p:cNvPr id="453" name="Google Shape;453;p50"/>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20</a:t>
            </a:fld>
            <a:endParaRPr/>
          </a:p>
        </p:txBody>
      </p:sp>
      <p:graphicFrame>
        <p:nvGraphicFramePr>
          <p:cNvPr id="454" name="Google Shape;454;p50"/>
          <p:cNvGraphicFramePr/>
          <p:nvPr/>
        </p:nvGraphicFramePr>
        <p:xfrm>
          <a:off x="424675" y="1087188"/>
          <a:ext cx="8294650" cy="3337390"/>
        </p:xfrm>
        <a:graphic>
          <a:graphicData uri="http://schemas.openxmlformats.org/drawingml/2006/table">
            <a:tbl>
              <a:tblPr>
                <a:noFill/>
                <a:tableStyleId>{B60C237D-3EDD-4FFD-AD80-B1AC92A5DBEC}</a:tableStyleId>
              </a:tblPr>
              <a:tblGrid>
                <a:gridCol w="978950"/>
                <a:gridCol w="1433900"/>
                <a:gridCol w="910650"/>
                <a:gridCol w="2508975"/>
                <a:gridCol w="1177425"/>
                <a:gridCol w="1284750"/>
              </a:tblGrid>
              <a:tr h="272000">
                <a:tc>
                  <a:txBody>
                    <a:bodyPr/>
                    <a:lstStyle/>
                    <a:p>
                      <a:pPr marL="0" lvl="0" indent="0" algn="ctr" rtl="0">
                        <a:spcBef>
                          <a:spcPts val="0"/>
                        </a:spcBef>
                        <a:spcAft>
                          <a:spcPts val="0"/>
                        </a:spcAft>
                        <a:buNone/>
                      </a:pPr>
                      <a:r>
                        <a:rPr lang="en" sz="1500" b="1">
                          <a:latin typeface="EB Garamond"/>
                          <a:ea typeface="EB Garamond"/>
                          <a:cs typeface="EB Garamond"/>
                          <a:sym typeface="EB Garamond"/>
                        </a:rPr>
                        <a:t>Difficulty</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Task </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Hours</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Progress</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Completion Date</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solidFill>
                            <a:schemeClr val="dk1"/>
                          </a:solidFill>
                          <a:latin typeface="EB Garamond"/>
                          <a:ea typeface="EB Garamond"/>
                          <a:cs typeface="EB Garamond"/>
                          <a:sym typeface="EB Garamond"/>
                        </a:rPr>
                        <a:t>Time Remaining</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811475">
                <a:tc>
                  <a:txBody>
                    <a:bodyPr/>
                    <a:lstStyle/>
                    <a:p>
                      <a:pPr marL="0" lvl="0" indent="0" algn="ctr" rtl="0">
                        <a:spcBef>
                          <a:spcPts val="0"/>
                        </a:spcBef>
                        <a:spcAft>
                          <a:spcPts val="0"/>
                        </a:spcAft>
                        <a:buNone/>
                      </a:pPr>
                      <a:r>
                        <a:rPr lang="en" sz="1500">
                          <a:solidFill>
                            <a:schemeClr val="lt1"/>
                          </a:solidFill>
                          <a:latin typeface="EB Garamond"/>
                          <a:ea typeface="EB Garamond"/>
                          <a:cs typeface="EB Garamond"/>
                          <a:sym typeface="EB Garamond"/>
                        </a:rPr>
                        <a:t>4</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b="1">
                          <a:latin typeface="EB Garamond"/>
                          <a:ea typeface="EB Garamond"/>
                          <a:cs typeface="EB Garamond"/>
                          <a:sym typeface="EB Garamond"/>
                        </a:rPr>
                        <a:t>Command Scheduler</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5 / 16</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r>
                        <a:rPr lang="en" sz="1500">
                          <a:solidFill>
                            <a:schemeClr val="lt1"/>
                          </a:solidFill>
                          <a:latin typeface="EB Garamond"/>
                          <a:ea typeface="EB Garamond"/>
                          <a:cs typeface="EB Garamond"/>
                          <a:sym typeface="EB Garamond"/>
                        </a:rPr>
                        <a:t>Need to convert pseudocode, integration, and test</a:t>
                      </a:r>
                      <a:endParaRPr sz="17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rgbClr val="FFFFFF"/>
                          </a:solidFill>
                          <a:latin typeface="EB Garamond"/>
                          <a:ea typeface="EB Garamond"/>
                          <a:cs typeface="EB Garamond"/>
                          <a:sym typeface="EB Garamond"/>
                        </a:rPr>
                        <a:t>Feb 21</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rgbClr val="FFFFFF"/>
                          </a:solidFill>
                          <a:latin typeface="EB Garamond"/>
                          <a:ea typeface="EB Garamond"/>
                          <a:cs typeface="EB Garamond"/>
                          <a:sym typeface="EB Garamond"/>
                        </a:rPr>
                        <a:t>2.5 Weeks</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763750">
                <a:tc>
                  <a:txBody>
                    <a:bodyPr/>
                    <a:lstStyle/>
                    <a:p>
                      <a:pPr marL="0" lvl="0" indent="0" algn="ctr" rtl="0">
                        <a:spcBef>
                          <a:spcPts val="0"/>
                        </a:spcBef>
                        <a:spcAft>
                          <a:spcPts val="0"/>
                        </a:spcAft>
                        <a:buNone/>
                      </a:pPr>
                      <a:r>
                        <a:rPr lang="en" sz="1500">
                          <a:solidFill>
                            <a:schemeClr val="lt1"/>
                          </a:solidFill>
                          <a:latin typeface="EB Garamond"/>
                          <a:ea typeface="EB Garamond"/>
                          <a:cs typeface="EB Garamond"/>
                          <a:sym typeface="EB Garamond"/>
                        </a:rPr>
                        <a:t>2</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Command </a:t>
                      </a:r>
                      <a:endParaRPr sz="1500" b="1">
                        <a:latin typeface="EB Garamond"/>
                        <a:ea typeface="EB Garamond"/>
                        <a:cs typeface="EB Garamond"/>
                        <a:sym typeface="EB Garamond"/>
                      </a:endParaRPr>
                    </a:p>
                    <a:p>
                      <a:pPr marL="0" lvl="0" indent="0" algn="ctr" rtl="0">
                        <a:spcBef>
                          <a:spcPts val="0"/>
                        </a:spcBef>
                        <a:spcAft>
                          <a:spcPts val="0"/>
                        </a:spcAft>
                        <a:buNone/>
                      </a:pPr>
                      <a:r>
                        <a:rPr lang="en" sz="1500" b="1">
                          <a:latin typeface="EB Garamond"/>
                          <a:ea typeface="EB Garamond"/>
                          <a:cs typeface="EB Garamond"/>
                          <a:sym typeface="EB Garamond"/>
                        </a:rPr>
                        <a:t>DAQ/Relay</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2 / 6</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r>
                        <a:rPr lang="en" sz="1500">
                          <a:solidFill>
                            <a:schemeClr val="lt1"/>
                          </a:solidFill>
                          <a:latin typeface="EB Garamond"/>
                          <a:ea typeface="EB Garamond"/>
                          <a:cs typeface="EB Garamond"/>
                          <a:sym typeface="EB Garamond"/>
                        </a:rPr>
                        <a:t>Need to populate with hardware specific command definitions and executions</a:t>
                      </a:r>
                      <a:endParaRPr sz="17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chemeClr val="lt1"/>
                          </a:solidFill>
                          <a:latin typeface="EB Garamond"/>
                          <a:ea typeface="EB Garamond"/>
                          <a:cs typeface="EB Garamond"/>
                          <a:sym typeface="EB Garamond"/>
                        </a:rPr>
                        <a:t>Feb 17</a:t>
                      </a:r>
                      <a:endParaRPr sz="1500">
                        <a:solidFill>
                          <a:schemeClr val="lt1"/>
                        </a:solidFill>
                        <a:latin typeface="EB Garamond"/>
                        <a:ea typeface="EB Garamond"/>
                        <a:cs typeface="EB Garamond"/>
                        <a:sym typeface="EB Garamond"/>
                      </a:endParaRPr>
                    </a:p>
                    <a:p>
                      <a:pPr marL="0" lvl="0" indent="0" algn="ctr" rtl="0">
                        <a:lnSpc>
                          <a:spcPct val="130000"/>
                        </a:lnSpc>
                        <a:spcBef>
                          <a:spcPts val="0"/>
                        </a:spcBef>
                        <a:spcAft>
                          <a:spcPts val="0"/>
                        </a:spcAft>
                        <a:buNone/>
                      </a:pPr>
                      <a:r>
                        <a:rPr lang="en" sz="1500">
                          <a:solidFill>
                            <a:schemeClr val="lt1"/>
                          </a:solidFill>
                          <a:latin typeface="EB Garamond"/>
                          <a:ea typeface="EB Garamond"/>
                          <a:cs typeface="EB Garamond"/>
                          <a:sym typeface="EB Garamond"/>
                        </a:rPr>
                        <a:t>Feb 28</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chemeClr val="lt1"/>
                          </a:solidFill>
                          <a:latin typeface="EB Garamond"/>
                          <a:ea typeface="EB Garamond"/>
                          <a:cs typeface="EB Garamond"/>
                          <a:sym typeface="EB Garamond"/>
                        </a:rPr>
                        <a:t>1.8 Weeks</a:t>
                      </a:r>
                      <a:endParaRPr sz="1500">
                        <a:solidFill>
                          <a:schemeClr val="lt1"/>
                        </a:solidFill>
                        <a:latin typeface="EB Garamond"/>
                        <a:ea typeface="EB Garamond"/>
                        <a:cs typeface="EB Garamond"/>
                        <a:sym typeface="EB Garamond"/>
                      </a:endParaRPr>
                    </a:p>
                    <a:p>
                      <a:pPr marL="0" lvl="0" indent="0" algn="ctr" rtl="0">
                        <a:lnSpc>
                          <a:spcPct val="130000"/>
                        </a:lnSpc>
                        <a:spcBef>
                          <a:spcPts val="0"/>
                        </a:spcBef>
                        <a:spcAft>
                          <a:spcPts val="0"/>
                        </a:spcAft>
                        <a:buNone/>
                      </a:pPr>
                      <a:r>
                        <a:rPr lang="en" sz="1500">
                          <a:solidFill>
                            <a:schemeClr val="lt1"/>
                          </a:solidFill>
                          <a:latin typeface="EB Garamond"/>
                          <a:ea typeface="EB Garamond"/>
                          <a:cs typeface="EB Garamond"/>
                          <a:sym typeface="EB Garamond"/>
                        </a:rPr>
                        <a:t>3.5 Weeks</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811475">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2</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Read USB</a:t>
                      </a:r>
                      <a:endParaRPr sz="1500" b="1">
                        <a:latin typeface="EB Garamond"/>
                        <a:ea typeface="EB Garamond"/>
                        <a:cs typeface="EB Garamond"/>
                        <a:sym typeface="EB Garamond"/>
                      </a:endParaRPr>
                    </a:p>
                    <a:p>
                      <a:pPr marL="0" lvl="0" indent="0" algn="ctr" rtl="0">
                        <a:spcBef>
                          <a:spcPts val="0"/>
                        </a:spcBef>
                        <a:spcAft>
                          <a:spcPts val="0"/>
                        </a:spcAft>
                        <a:buNone/>
                      </a:pPr>
                      <a:r>
                        <a:rPr lang="en" sz="1500" b="1">
                          <a:latin typeface="EB Garamond"/>
                          <a:ea typeface="EB Garamond"/>
                          <a:cs typeface="EB Garamond"/>
                          <a:sym typeface="EB Garamond"/>
                        </a:rPr>
                        <a:t>Camera/DAQ</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2 / 6</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r>
                        <a:rPr lang="en" sz="1500">
                          <a:solidFill>
                            <a:schemeClr val="lt1"/>
                          </a:solidFill>
                          <a:latin typeface="EB Garamond"/>
                          <a:ea typeface="EB Garamond"/>
                          <a:cs typeface="EB Garamond"/>
                          <a:sym typeface="EB Garamond"/>
                        </a:rPr>
                        <a:t>Need to test and integrate with hardware</a:t>
                      </a:r>
                      <a:endParaRPr sz="17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chemeClr val="lt1"/>
                          </a:solidFill>
                          <a:latin typeface="EB Garamond"/>
                          <a:ea typeface="EB Garamond"/>
                          <a:cs typeface="EB Garamond"/>
                          <a:sym typeface="EB Garamond"/>
                        </a:rPr>
                        <a:t>Feb 17</a:t>
                      </a:r>
                      <a:endParaRPr sz="1500">
                        <a:solidFill>
                          <a:schemeClr val="lt1"/>
                        </a:solidFill>
                        <a:latin typeface="EB Garamond"/>
                        <a:ea typeface="EB Garamond"/>
                        <a:cs typeface="EB Garamond"/>
                        <a:sym typeface="EB Garamond"/>
                      </a:endParaRPr>
                    </a:p>
                    <a:p>
                      <a:pPr marL="0" lvl="0" indent="0" algn="ctr" rtl="0">
                        <a:lnSpc>
                          <a:spcPct val="130000"/>
                        </a:lnSpc>
                        <a:spcBef>
                          <a:spcPts val="0"/>
                        </a:spcBef>
                        <a:spcAft>
                          <a:spcPts val="0"/>
                        </a:spcAft>
                        <a:buNone/>
                      </a:pPr>
                      <a:r>
                        <a:rPr lang="en" sz="1500">
                          <a:solidFill>
                            <a:schemeClr val="lt1"/>
                          </a:solidFill>
                          <a:latin typeface="EB Garamond"/>
                          <a:ea typeface="EB Garamond"/>
                          <a:cs typeface="EB Garamond"/>
                          <a:sym typeface="EB Garamond"/>
                        </a:rPr>
                        <a:t>Feb 28</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chemeClr val="lt1"/>
                          </a:solidFill>
                          <a:latin typeface="EB Garamond"/>
                          <a:ea typeface="EB Garamond"/>
                          <a:cs typeface="EB Garamond"/>
                          <a:sym typeface="EB Garamond"/>
                        </a:rPr>
                        <a:t>1.8 Weeks</a:t>
                      </a:r>
                      <a:endParaRPr sz="1500">
                        <a:solidFill>
                          <a:schemeClr val="lt1"/>
                        </a:solidFill>
                        <a:latin typeface="EB Garamond"/>
                        <a:ea typeface="EB Garamond"/>
                        <a:cs typeface="EB Garamond"/>
                        <a:sym typeface="EB Garamond"/>
                      </a:endParaRPr>
                    </a:p>
                    <a:p>
                      <a:pPr marL="0" lvl="0" indent="0" algn="ctr" rtl="0">
                        <a:lnSpc>
                          <a:spcPct val="130000"/>
                        </a:lnSpc>
                        <a:spcBef>
                          <a:spcPts val="0"/>
                        </a:spcBef>
                        <a:spcAft>
                          <a:spcPts val="0"/>
                        </a:spcAft>
                        <a:buNone/>
                      </a:pPr>
                      <a:r>
                        <a:rPr lang="en" sz="1500">
                          <a:solidFill>
                            <a:schemeClr val="lt1"/>
                          </a:solidFill>
                          <a:latin typeface="EB Garamond"/>
                          <a:ea typeface="EB Garamond"/>
                          <a:cs typeface="EB Garamond"/>
                          <a:sym typeface="EB Garamond"/>
                        </a:rPr>
                        <a:t>3.5 Weeks</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455" name="Google Shape;455;p50">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0"/>
          <p:cNvSpPr txBox="1"/>
          <p:nvPr/>
        </p:nvSpPr>
        <p:spPr>
          <a:xfrm>
            <a:off x="2641199" y="4630525"/>
            <a:ext cx="5224069"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EB Garamond Medium"/>
                <a:ea typeface="EB Garamond Medium"/>
                <a:cs typeface="EB Garamond Medium"/>
                <a:sym typeface="EB Garamond Medium"/>
              </a:rPr>
              <a:t>1 - Least Difficult		</a:t>
            </a:r>
            <a:r>
              <a:rPr lang="en" dirty="0" smtClean="0">
                <a:solidFill>
                  <a:srgbClr val="FFFFFF"/>
                </a:solidFill>
                <a:latin typeface="EB Garamond Medium"/>
                <a:ea typeface="EB Garamond Medium"/>
                <a:cs typeface="EB Garamond Medium"/>
                <a:sym typeface="EB Garamond Medium"/>
              </a:rPr>
              <a:t>5 </a:t>
            </a:r>
            <a:r>
              <a:rPr lang="en" dirty="0">
                <a:solidFill>
                  <a:srgbClr val="FFFFFF"/>
                </a:solidFill>
                <a:latin typeface="EB Garamond Medium"/>
                <a:ea typeface="EB Garamond Medium"/>
                <a:cs typeface="EB Garamond Medium"/>
                <a:sym typeface="EB Garamond Medium"/>
              </a:rPr>
              <a:t>- Most Difficult</a:t>
            </a:r>
            <a:endParaRPr dirty="0">
              <a:solidFill>
                <a:srgbClr val="FFFFFF"/>
              </a:solidFill>
              <a:latin typeface="EB Garamond Medium"/>
              <a:ea typeface="EB Garamond Medium"/>
              <a:cs typeface="EB Garamond Medium"/>
              <a:sym typeface="EB Garamond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1"/>
          <p:cNvSpPr txBox="1">
            <a:spLocks noGrp="1"/>
          </p:cNvSpPr>
          <p:nvPr>
            <p:ph type="title"/>
          </p:nvPr>
        </p:nvSpPr>
        <p:spPr>
          <a:xfrm>
            <a:off x="1460755" y="1928792"/>
            <a:ext cx="6222600" cy="24645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r>
              <a:rPr lang="en"/>
              <a:t>Simulated Ground Station</a:t>
            </a:r>
            <a:endParaRPr/>
          </a:p>
        </p:txBody>
      </p:sp>
      <p:sp>
        <p:nvSpPr>
          <p:cNvPr id="462" name="Google Shape;462;p51"/>
          <p:cNvSpPr txBox="1">
            <a:spLocks noGrp="1"/>
          </p:cNvSpPr>
          <p:nvPr>
            <p:ph type="sldNum" idx="12"/>
          </p:nvPr>
        </p:nvSpPr>
        <p:spPr>
          <a:xfrm>
            <a:off x="8838008" y="1215557"/>
            <a:ext cx="3060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21</a:t>
            </a:fld>
            <a:endParaRPr/>
          </a:p>
        </p:txBody>
      </p:sp>
      <p:sp>
        <p:nvSpPr>
          <p:cNvPr id="463" name="Google Shape;463;p51">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2"/>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Ground Control: Command FBD</a:t>
            </a:r>
            <a:endParaRPr/>
          </a:p>
        </p:txBody>
      </p:sp>
      <p:sp>
        <p:nvSpPr>
          <p:cNvPr id="469" name="Google Shape;469;p52"/>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22</a:t>
            </a:fld>
            <a:endParaRPr/>
          </a:p>
        </p:txBody>
      </p:sp>
      <p:sp>
        <p:nvSpPr>
          <p:cNvPr id="470" name="Google Shape;470;p52"/>
          <p:cNvSpPr/>
          <p:nvPr/>
        </p:nvSpPr>
        <p:spPr>
          <a:xfrm>
            <a:off x="261600" y="1142500"/>
            <a:ext cx="8620800" cy="32916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1" name="Google Shape;471;p52"/>
          <p:cNvPicPr preferRelativeResize="0"/>
          <p:nvPr/>
        </p:nvPicPr>
        <p:blipFill rotWithShape="1">
          <a:blip r:embed="rId3">
            <a:alphaModFix/>
          </a:blip>
          <a:srcRect/>
          <a:stretch/>
        </p:blipFill>
        <p:spPr>
          <a:xfrm>
            <a:off x="313400" y="1142512"/>
            <a:ext cx="8517202" cy="3215701"/>
          </a:xfrm>
          <a:prstGeom prst="rect">
            <a:avLst/>
          </a:prstGeom>
          <a:noFill/>
          <a:ln>
            <a:noFill/>
          </a:ln>
        </p:spPr>
      </p:pic>
      <p:sp>
        <p:nvSpPr>
          <p:cNvPr id="472" name="Google Shape;472;p52">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3"/>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Ground Control: Command Progress</a:t>
            </a:r>
            <a:endParaRPr/>
          </a:p>
        </p:txBody>
      </p:sp>
      <p:sp>
        <p:nvSpPr>
          <p:cNvPr id="478" name="Google Shape;478;p5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23</a:t>
            </a:fld>
            <a:endParaRPr/>
          </a:p>
        </p:txBody>
      </p:sp>
      <p:sp>
        <p:nvSpPr>
          <p:cNvPr id="479" name="Google Shape;479;p53"/>
          <p:cNvSpPr/>
          <p:nvPr/>
        </p:nvSpPr>
        <p:spPr>
          <a:xfrm>
            <a:off x="261600" y="1142500"/>
            <a:ext cx="8620800" cy="32916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0" name="Google Shape;480;p53"/>
          <p:cNvPicPr preferRelativeResize="0"/>
          <p:nvPr/>
        </p:nvPicPr>
        <p:blipFill rotWithShape="1">
          <a:blip r:embed="rId3">
            <a:alphaModFix/>
          </a:blip>
          <a:srcRect/>
          <a:stretch/>
        </p:blipFill>
        <p:spPr>
          <a:xfrm>
            <a:off x="313400" y="1142512"/>
            <a:ext cx="8517202" cy="3215701"/>
          </a:xfrm>
          <a:prstGeom prst="rect">
            <a:avLst/>
          </a:prstGeom>
          <a:noFill/>
          <a:ln>
            <a:noFill/>
          </a:ln>
        </p:spPr>
      </p:pic>
      <p:sp>
        <p:nvSpPr>
          <p:cNvPr id="481" name="Google Shape;481;p53">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4"/>
          <p:cNvSpPr txBox="1">
            <a:spLocks noGrp="1"/>
          </p:cNvSpPr>
          <p:nvPr>
            <p:ph type="title"/>
          </p:nvPr>
        </p:nvSpPr>
        <p:spPr>
          <a:xfrm>
            <a:off x="311700" y="2280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a:t>Flight Software Progress</a:t>
            </a:r>
            <a:endParaRPr/>
          </a:p>
        </p:txBody>
      </p:sp>
      <p:sp>
        <p:nvSpPr>
          <p:cNvPr id="487" name="Google Shape;487;p5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24</a:t>
            </a:fld>
            <a:endParaRPr/>
          </a:p>
        </p:txBody>
      </p:sp>
      <p:graphicFrame>
        <p:nvGraphicFramePr>
          <p:cNvPr id="488" name="Google Shape;488;p54"/>
          <p:cNvGraphicFramePr/>
          <p:nvPr/>
        </p:nvGraphicFramePr>
        <p:xfrm>
          <a:off x="424675" y="1087188"/>
          <a:ext cx="8294650" cy="1714440"/>
        </p:xfrm>
        <a:graphic>
          <a:graphicData uri="http://schemas.openxmlformats.org/drawingml/2006/table">
            <a:tbl>
              <a:tblPr>
                <a:noFill/>
                <a:tableStyleId>{B60C237D-3EDD-4FFD-AD80-B1AC92A5DBEC}</a:tableStyleId>
              </a:tblPr>
              <a:tblGrid>
                <a:gridCol w="978950"/>
                <a:gridCol w="1206500"/>
                <a:gridCol w="1138050"/>
                <a:gridCol w="2508975"/>
                <a:gridCol w="1177425"/>
                <a:gridCol w="1284750"/>
              </a:tblGrid>
              <a:tr h="272000">
                <a:tc>
                  <a:txBody>
                    <a:bodyPr/>
                    <a:lstStyle/>
                    <a:p>
                      <a:pPr marL="0" lvl="0" indent="0" algn="ctr" rtl="0">
                        <a:spcBef>
                          <a:spcPts val="0"/>
                        </a:spcBef>
                        <a:spcAft>
                          <a:spcPts val="0"/>
                        </a:spcAft>
                        <a:buNone/>
                      </a:pPr>
                      <a:r>
                        <a:rPr lang="en" sz="1500" b="1">
                          <a:latin typeface="EB Garamond"/>
                          <a:ea typeface="EB Garamond"/>
                          <a:cs typeface="EB Garamond"/>
                          <a:sym typeface="EB Garamond"/>
                        </a:rPr>
                        <a:t>Difficulty</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Task </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Hours</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Progress</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Completion Date</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solidFill>
                            <a:schemeClr val="dk1"/>
                          </a:solidFill>
                          <a:latin typeface="EB Garamond"/>
                          <a:ea typeface="EB Garamond"/>
                          <a:cs typeface="EB Garamond"/>
                          <a:sym typeface="EB Garamond"/>
                        </a:rPr>
                        <a:t>Time Remaining</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811475">
                <a:tc>
                  <a:txBody>
                    <a:bodyPr/>
                    <a:lstStyle/>
                    <a:p>
                      <a:pPr marL="0" lvl="0" indent="0" algn="ctr" rtl="0">
                        <a:spcBef>
                          <a:spcPts val="0"/>
                        </a:spcBef>
                        <a:spcAft>
                          <a:spcPts val="0"/>
                        </a:spcAft>
                        <a:buNone/>
                      </a:pPr>
                      <a:r>
                        <a:rPr lang="en" sz="1500">
                          <a:solidFill>
                            <a:schemeClr val="lt1"/>
                          </a:solidFill>
                          <a:latin typeface="EB Garamond"/>
                          <a:ea typeface="EB Garamond"/>
                          <a:cs typeface="EB Garamond"/>
                          <a:sym typeface="EB Garamond"/>
                        </a:rPr>
                        <a:t>2</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600" b="1">
                          <a:latin typeface="EB Garamond"/>
                          <a:ea typeface="EB Garamond"/>
                          <a:cs typeface="EB Garamond"/>
                          <a:sym typeface="EB Garamond"/>
                        </a:rPr>
                        <a:t>Command String Interpreter</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1 / 3</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r>
                        <a:rPr lang="en" sz="1500">
                          <a:solidFill>
                            <a:schemeClr val="lt1"/>
                          </a:solidFill>
                          <a:latin typeface="EB Garamond"/>
                          <a:ea typeface="EB Garamond"/>
                          <a:cs typeface="EB Garamond"/>
                          <a:sym typeface="EB Garamond"/>
                        </a:rPr>
                        <a:t>Need to implement importable command database for command string interpretation</a:t>
                      </a:r>
                      <a:endParaRPr sz="1500">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rgbClr val="FFFFFF"/>
                          </a:solidFill>
                          <a:latin typeface="EB Garamond"/>
                          <a:ea typeface="EB Garamond"/>
                          <a:cs typeface="EB Garamond"/>
                          <a:sym typeface="EB Garamond"/>
                        </a:rPr>
                        <a:t>Mar 6</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rgbClr val="FFFFFF"/>
                          </a:solidFill>
                          <a:latin typeface="EB Garamond"/>
                          <a:ea typeface="EB Garamond"/>
                          <a:cs typeface="EB Garamond"/>
                          <a:sym typeface="EB Garamond"/>
                        </a:rPr>
                        <a:t>3.5 Weeks</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489" name="Google Shape;489;p54">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4"/>
          <p:cNvSpPr txBox="1"/>
          <p:nvPr/>
        </p:nvSpPr>
        <p:spPr>
          <a:xfrm>
            <a:off x="2641200" y="4587225"/>
            <a:ext cx="450255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EB Garamond Medium"/>
                <a:ea typeface="EB Garamond Medium"/>
                <a:cs typeface="EB Garamond Medium"/>
                <a:sym typeface="EB Garamond Medium"/>
              </a:rPr>
              <a:t>1 - Least </a:t>
            </a:r>
            <a:r>
              <a:rPr lang="en" dirty="0" smtClean="0">
                <a:solidFill>
                  <a:srgbClr val="FFFFFF"/>
                </a:solidFill>
                <a:latin typeface="EB Garamond Medium"/>
                <a:ea typeface="EB Garamond Medium"/>
                <a:cs typeface="EB Garamond Medium"/>
                <a:sym typeface="EB Garamond Medium"/>
              </a:rPr>
              <a:t>Difficult	</a:t>
            </a:r>
            <a:r>
              <a:rPr lang="en" dirty="0">
                <a:solidFill>
                  <a:srgbClr val="FFFFFF"/>
                </a:solidFill>
                <a:latin typeface="EB Garamond Medium"/>
                <a:ea typeface="EB Garamond Medium"/>
                <a:cs typeface="EB Garamond Medium"/>
                <a:sym typeface="EB Garamond Medium"/>
              </a:rPr>
              <a:t>	5 - Most Difficult</a:t>
            </a:r>
            <a:endParaRPr dirty="0">
              <a:solidFill>
                <a:srgbClr val="FFFFFF"/>
              </a:solidFill>
              <a:latin typeface="EB Garamond Medium"/>
              <a:ea typeface="EB Garamond Medium"/>
              <a:cs typeface="EB Garamond Medium"/>
              <a:sym typeface="EB Garamond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5"/>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Ground Control: Telemetry FBD</a:t>
            </a:r>
            <a:endParaRPr/>
          </a:p>
        </p:txBody>
      </p:sp>
      <p:sp>
        <p:nvSpPr>
          <p:cNvPr id="496" name="Google Shape;496;p55"/>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25</a:t>
            </a:fld>
            <a:endParaRPr/>
          </a:p>
        </p:txBody>
      </p:sp>
      <p:sp>
        <p:nvSpPr>
          <p:cNvPr id="497" name="Google Shape;497;p55"/>
          <p:cNvSpPr/>
          <p:nvPr/>
        </p:nvSpPr>
        <p:spPr>
          <a:xfrm>
            <a:off x="1268550" y="1145369"/>
            <a:ext cx="6606900" cy="38244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8" name="Google Shape;498;p55"/>
          <p:cNvPicPr preferRelativeResize="0"/>
          <p:nvPr/>
        </p:nvPicPr>
        <p:blipFill rotWithShape="1">
          <a:blip r:embed="rId3">
            <a:alphaModFix/>
          </a:blip>
          <a:srcRect/>
          <a:stretch/>
        </p:blipFill>
        <p:spPr>
          <a:xfrm>
            <a:off x="1452584" y="1103100"/>
            <a:ext cx="6238607" cy="3780907"/>
          </a:xfrm>
          <a:prstGeom prst="rect">
            <a:avLst/>
          </a:prstGeom>
          <a:noFill/>
          <a:ln>
            <a:noFill/>
          </a:ln>
        </p:spPr>
      </p:pic>
      <p:sp>
        <p:nvSpPr>
          <p:cNvPr id="499" name="Google Shape;499;p55">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6"/>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Ground Control: Telemetry Progress</a:t>
            </a:r>
            <a:endParaRPr/>
          </a:p>
        </p:txBody>
      </p:sp>
      <p:sp>
        <p:nvSpPr>
          <p:cNvPr id="505" name="Google Shape;505;p56"/>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26</a:t>
            </a:fld>
            <a:endParaRPr/>
          </a:p>
        </p:txBody>
      </p:sp>
      <p:sp>
        <p:nvSpPr>
          <p:cNvPr id="506" name="Google Shape;506;p56"/>
          <p:cNvSpPr/>
          <p:nvPr/>
        </p:nvSpPr>
        <p:spPr>
          <a:xfrm>
            <a:off x="1268550" y="1145369"/>
            <a:ext cx="6606900" cy="38244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7" name="Google Shape;507;p56"/>
          <p:cNvPicPr preferRelativeResize="0"/>
          <p:nvPr/>
        </p:nvPicPr>
        <p:blipFill rotWithShape="1">
          <a:blip r:embed="rId3">
            <a:alphaModFix/>
          </a:blip>
          <a:srcRect/>
          <a:stretch/>
        </p:blipFill>
        <p:spPr>
          <a:xfrm>
            <a:off x="1452584" y="1103100"/>
            <a:ext cx="6238607" cy="3780907"/>
          </a:xfrm>
          <a:prstGeom prst="rect">
            <a:avLst/>
          </a:prstGeom>
          <a:noFill/>
          <a:ln>
            <a:noFill/>
          </a:ln>
        </p:spPr>
      </p:pic>
      <p:sp>
        <p:nvSpPr>
          <p:cNvPr id="508" name="Google Shape;508;p56">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7"/>
          <p:cNvSpPr txBox="1">
            <a:spLocks noGrp="1"/>
          </p:cNvSpPr>
          <p:nvPr>
            <p:ph type="title"/>
          </p:nvPr>
        </p:nvSpPr>
        <p:spPr>
          <a:xfrm>
            <a:off x="311700" y="2280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a:t>Flight Software Progress</a:t>
            </a:r>
            <a:endParaRPr/>
          </a:p>
        </p:txBody>
      </p:sp>
      <p:sp>
        <p:nvSpPr>
          <p:cNvPr id="514" name="Google Shape;514;p5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27</a:t>
            </a:fld>
            <a:endParaRPr/>
          </a:p>
        </p:txBody>
      </p:sp>
      <p:graphicFrame>
        <p:nvGraphicFramePr>
          <p:cNvPr id="515" name="Google Shape;515;p57"/>
          <p:cNvGraphicFramePr/>
          <p:nvPr/>
        </p:nvGraphicFramePr>
        <p:xfrm>
          <a:off x="424675" y="1087188"/>
          <a:ext cx="8294650" cy="2525915"/>
        </p:xfrm>
        <a:graphic>
          <a:graphicData uri="http://schemas.openxmlformats.org/drawingml/2006/table">
            <a:tbl>
              <a:tblPr>
                <a:noFill/>
                <a:tableStyleId>{B60C237D-3EDD-4FFD-AD80-B1AC92A5DBEC}</a:tableStyleId>
              </a:tblPr>
              <a:tblGrid>
                <a:gridCol w="978950"/>
                <a:gridCol w="1206500"/>
                <a:gridCol w="1138050"/>
                <a:gridCol w="2508975"/>
                <a:gridCol w="1177425"/>
                <a:gridCol w="1284750"/>
              </a:tblGrid>
              <a:tr h="272000">
                <a:tc>
                  <a:txBody>
                    <a:bodyPr/>
                    <a:lstStyle/>
                    <a:p>
                      <a:pPr marL="0" lvl="0" indent="0" algn="ctr" rtl="0">
                        <a:spcBef>
                          <a:spcPts val="0"/>
                        </a:spcBef>
                        <a:spcAft>
                          <a:spcPts val="0"/>
                        </a:spcAft>
                        <a:buNone/>
                      </a:pPr>
                      <a:r>
                        <a:rPr lang="en" sz="1500" b="1">
                          <a:latin typeface="EB Garamond"/>
                          <a:ea typeface="EB Garamond"/>
                          <a:cs typeface="EB Garamond"/>
                          <a:sym typeface="EB Garamond"/>
                        </a:rPr>
                        <a:t>Difficulty</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Task </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Hours</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Progress</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Completion Date</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solidFill>
                            <a:schemeClr val="dk1"/>
                          </a:solidFill>
                          <a:latin typeface="EB Garamond"/>
                          <a:ea typeface="EB Garamond"/>
                          <a:cs typeface="EB Garamond"/>
                          <a:sym typeface="EB Garamond"/>
                        </a:rPr>
                        <a:t>Time Remaining</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811475">
                <a:tc>
                  <a:txBody>
                    <a:bodyPr/>
                    <a:lstStyle/>
                    <a:p>
                      <a:pPr marL="0" lvl="0" indent="0" algn="ctr" rtl="0">
                        <a:spcBef>
                          <a:spcPts val="0"/>
                        </a:spcBef>
                        <a:spcAft>
                          <a:spcPts val="0"/>
                        </a:spcAft>
                        <a:buNone/>
                      </a:pPr>
                      <a:r>
                        <a:rPr lang="en" sz="1500">
                          <a:solidFill>
                            <a:schemeClr val="lt1"/>
                          </a:solidFill>
                          <a:latin typeface="EB Garamond"/>
                          <a:ea typeface="EB Garamond"/>
                          <a:cs typeface="EB Garamond"/>
                          <a:sym typeface="EB Garamond"/>
                        </a:rPr>
                        <a:t>3</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600" b="1">
                          <a:latin typeface="EB Garamond"/>
                          <a:ea typeface="EB Garamond"/>
                          <a:cs typeface="EB Garamond"/>
                          <a:sym typeface="EB Garamond"/>
                        </a:rPr>
                        <a:t>Process</a:t>
                      </a:r>
                      <a:endParaRPr sz="1600" b="1">
                        <a:latin typeface="EB Garamond"/>
                        <a:ea typeface="EB Garamond"/>
                        <a:cs typeface="EB Garamond"/>
                        <a:sym typeface="EB Garamond"/>
                      </a:endParaRPr>
                    </a:p>
                    <a:p>
                      <a:pPr marL="0" lvl="0" indent="0" algn="ctr" rtl="0">
                        <a:spcBef>
                          <a:spcPts val="0"/>
                        </a:spcBef>
                        <a:spcAft>
                          <a:spcPts val="0"/>
                        </a:spcAft>
                        <a:buClr>
                          <a:schemeClr val="dk1"/>
                        </a:buClr>
                        <a:buSzPts val="1100"/>
                        <a:buFont typeface="Arial"/>
                        <a:buNone/>
                      </a:pPr>
                      <a:r>
                        <a:rPr lang="en" sz="1600" b="1">
                          <a:latin typeface="EB Garamond"/>
                          <a:ea typeface="EB Garamond"/>
                          <a:cs typeface="EB Garamond"/>
                          <a:sym typeface="EB Garamond"/>
                        </a:rPr>
                        <a:t>Telemetry Packet</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1 / 3</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r>
                        <a:rPr lang="en" sz="1500">
                          <a:solidFill>
                            <a:schemeClr val="lt1"/>
                          </a:solidFill>
                          <a:latin typeface="EB Garamond"/>
                          <a:ea typeface="EB Garamond"/>
                          <a:cs typeface="EB Garamond"/>
                          <a:sym typeface="EB Garamond"/>
                        </a:rPr>
                        <a:t>Need to implement processing for grouped telemetry packets (i.e. images)</a:t>
                      </a:r>
                      <a:endParaRPr sz="1500">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rgbClr val="FFFFFF"/>
                          </a:solidFill>
                          <a:latin typeface="EB Garamond"/>
                          <a:ea typeface="EB Garamond"/>
                          <a:cs typeface="EB Garamond"/>
                          <a:sym typeface="EB Garamond"/>
                        </a:rPr>
                        <a:t>March 6</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rgbClr val="FFFFFF"/>
                          </a:solidFill>
                          <a:latin typeface="EB Garamond"/>
                          <a:ea typeface="EB Garamond"/>
                          <a:cs typeface="EB Garamond"/>
                          <a:sym typeface="EB Garamond"/>
                        </a:rPr>
                        <a:t>3.5 Weeks</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811475">
                <a:tc>
                  <a:txBody>
                    <a:bodyPr/>
                    <a:lstStyle/>
                    <a:p>
                      <a:pPr marL="0" lvl="0" indent="0" algn="ctr" rtl="0">
                        <a:spcBef>
                          <a:spcPts val="0"/>
                        </a:spcBef>
                        <a:spcAft>
                          <a:spcPts val="0"/>
                        </a:spcAft>
                        <a:buNone/>
                      </a:pPr>
                      <a:r>
                        <a:rPr lang="en" sz="1500">
                          <a:solidFill>
                            <a:schemeClr val="lt1"/>
                          </a:solidFill>
                          <a:latin typeface="EB Garamond"/>
                          <a:ea typeface="EB Garamond"/>
                          <a:cs typeface="EB Garamond"/>
                          <a:sym typeface="EB Garamond"/>
                        </a:rPr>
                        <a:t>2</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Telemetry Data Filter</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0 / 2</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endParaRPr sz="1500">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rgbClr val="FFFFFF"/>
                          </a:solidFill>
                          <a:latin typeface="EB Garamond"/>
                          <a:ea typeface="EB Garamond"/>
                          <a:cs typeface="EB Garamond"/>
                          <a:sym typeface="EB Garamond"/>
                        </a:rPr>
                        <a:t>March 6</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rgbClr val="FFFFFF"/>
                          </a:solidFill>
                          <a:latin typeface="EB Garamond"/>
                          <a:ea typeface="EB Garamond"/>
                          <a:cs typeface="EB Garamond"/>
                          <a:sym typeface="EB Garamond"/>
                        </a:rPr>
                        <a:t>3.5 Weeks</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516" name="Google Shape;516;p57">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7"/>
          <p:cNvSpPr txBox="1"/>
          <p:nvPr/>
        </p:nvSpPr>
        <p:spPr>
          <a:xfrm>
            <a:off x="2641199" y="4608875"/>
            <a:ext cx="4538269"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EB Garamond Medium"/>
                <a:ea typeface="EB Garamond Medium"/>
                <a:cs typeface="EB Garamond Medium"/>
                <a:sym typeface="EB Garamond Medium"/>
              </a:rPr>
              <a:t>1 - Least </a:t>
            </a:r>
            <a:r>
              <a:rPr lang="en" dirty="0" smtClean="0">
                <a:solidFill>
                  <a:srgbClr val="FFFFFF"/>
                </a:solidFill>
                <a:latin typeface="EB Garamond Medium"/>
                <a:ea typeface="EB Garamond Medium"/>
                <a:cs typeface="EB Garamond Medium"/>
                <a:sym typeface="EB Garamond Medium"/>
              </a:rPr>
              <a:t>Difficult</a:t>
            </a:r>
            <a:r>
              <a:rPr lang="en" dirty="0">
                <a:solidFill>
                  <a:srgbClr val="FFFFFF"/>
                </a:solidFill>
                <a:latin typeface="EB Garamond Medium"/>
                <a:ea typeface="EB Garamond Medium"/>
                <a:cs typeface="EB Garamond Medium"/>
                <a:sym typeface="EB Garamond Medium"/>
              </a:rPr>
              <a:t>		5 - Most Difficult</a:t>
            </a:r>
            <a:endParaRPr dirty="0">
              <a:solidFill>
                <a:srgbClr val="FFFFFF"/>
              </a:solidFill>
              <a:latin typeface="EB Garamond Medium"/>
              <a:ea typeface="EB Garamond Medium"/>
              <a:cs typeface="EB Garamond Medium"/>
              <a:sym typeface="EB Garamond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8"/>
          <p:cNvSpPr txBox="1">
            <a:spLocks noGrp="1"/>
          </p:cNvSpPr>
          <p:nvPr>
            <p:ph type="title"/>
          </p:nvPr>
        </p:nvSpPr>
        <p:spPr>
          <a:xfrm>
            <a:off x="311700" y="21035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Imaging</a:t>
            </a:r>
            <a:endParaRPr sz="3200" i="1"/>
          </a:p>
        </p:txBody>
      </p:sp>
      <p:sp>
        <p:nvSpPr>
          <p:cNvPr id="523" name="Google Shape;523;p58"/>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28</a:t>
            </a:fld>
            <a:endParaRPr/>
          </a:p>
        </p:txBody>
      </p:sp>
      <p:sp>
        <p:nvSpPr>
          <p:cNvPr id="524" name="Google Shape;524;p58">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59"/>
          <p:cNvPicPr preferRelativeResize="0"/>
          <p:nvPr/>
        </p:nvPicPr>
        <p:blipFill>
          <a:blip r:embed="rId3">
            <a:alphaModFix/>
          </a:blip>
          <a:stretch>
            <a:fillRect/>
          </a:stretch>
        </p:blipFill>
        <p:spPr>
          <a:xfrm>
            <a:off x="0" y="1024638"/>
            <a:ext cx="5672549" cy="3820975"/>
          </a:xfrm>
          <a:prstGeom prst="rect">
            <a:avLst/>
          </a:prstGeom>
          <a:noFill/>
          <a:ln>
            <a:noFill/>
          </a:ln>
        </p:spPr>
      </p:pic>
      <p:sp>
        <p:nvSpPr>
          <p:cNvPr id="530" name="Google Shape;530;p59"/>
          <p:cNvSpPr txBox="1">
            <a:spLocks noGrp="1"/>
          </p:cNvSpPr>
          <p:nvPr>
            <p:ph type="title"/>
          </p:nvPr>
        </p:nvSpPr>
        <p:spPr>
          <a:xfrm>
            <a:off x="311700" y="2779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Imaging Software</a:t>
            </a:r>
            <a:endParaRPr/>
          </a:p>
        </p:txBody>
      </p:sp>
      <p:sp>
        <p:nvSpPr>
          <p:cNvPr id="531" name="Google Shape;531;p59"/>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29</a:t>
            </a:fld>
            <a:endParaRPr/>
          </a:p>
        </p:txBody>
      </p:sp>
      <p:sp>
        <p:nvSpPr>
          <p:cNvPr id="532" name="Google Shape;532;p59"/>
          <p:cNvSpPr txBox="1"/>
          <p:nvPr/>
        </p:nvSpPr>
        <p:spPr>
          <a:xfrm>
            <a:off x="5596350" y="1170125"/>
            <a:ext cx="3372600" cy="3821100"/>
          </a:xfrm>
          <a:prstGeom prst="rect">
            <a:avLst/>
          </a:prstGeom>
          <a:noFill/>
          <a:ln>
            <a:noFill/>
          </a:ln>
        </p:spPr>
        <p:txBody>
          <a:bodyPr spcFirstLastPara="1" wrap="square" lIns="68575" tIns="34275" rIns="68575" bIns="34275" anchor="t" anchorCtr="0">
            <a:noAutofit/>
          </a:bodyPr>
          <a:lstStyle/>
          <a:p>
            <a:pPr marL="457200" marR="0" lvl="0" indent="-349250" algn="l" rtl="0">
              <a:lnSpc>
                <a:spcPct val="112000"/>
              </a:lnSpc>
              <a:spcBef>
                <a:spcPts val="700"/>
              </a:spcBef>
              <a:spcAft>
                <a:spcPts val="0"/>
              </a:spcAft>
              <a:buClr>
                <a:srgbClr val="FEFEFE"/>
              </a:buClr>
              <a:buSzPts val="1900"/>
              <a:buFont typeface="EB Garamond Medium"/>
              <a:buChar char="•"/>
            </a:pPr>
            <a:r>
              <a:rPr lang="en" sz="1900">
                <a:solidFill>
                  <a:srgbClr val="FEFEFE"/>
                </a:solidFill>
                <a:latin typeface="EB Garamond Medium"/>
                <a:ea typeface="EB Garamond Medium"/>
                <a:cs typeface="EB Garamond Medium"/>
                <a:sym typeface="EB Garamond Medium"/>
              </a:rPr>
              <a:t>Controls camera acquisition</a:t>
            </a:r>
            <a:endParaRPr sz="1900">
              <a:solidFill>
                <a:srgbClr val="FEFEFE"/>
              </a:solidFill>
              <a:latin typeface="EB Garamond Medium"/>
              <a:ea typeface="EB Garamond Medium"/>
              <a:cs typeface="EB Garamond Medium"/>
              <a:sym typeface="EB Garamond Medium"/>
            </a:endParaRPr>
          </a:p>
          <a:p>
            <a:pPr marL="914400" marR="0" lvl="1" indent="-349250" algn="l" rtl="0">
              <a:lnSpc>
                <a:spcPct val="112000"/>
              </a:lnSpc>
              <a:spcBef>
                <a:spcPts val="0"/>
              </a:spcBef>
              <a:spcAft>
                <a:spcPts val="0"/>
              </a:spcAft>
              <a:buClr>
                <a:srgbClr val="FEFEFE"/>
              </a:buClr>
              <a:buSzPts val="1900"/>
              <a:buFont typeface="EB Garamond Medium"/>
              <a:buChar char="–"/>
            </a:pPr>
            <a:r>
              <a:rPr lang="en" sz="1900">
                <a:solidFill>
                  <a:srgbClr val="FEFEFE"/>
                </a:solidFill>
                <a:latin typeface="EB Garamond Medium"/>
                <a:ea typeface="EB Garamond Medium"/>
                <a:cs typeface="EB Garamond Medium"/>
                <a:sym typeface="EB Garamond Medium"/>
              </a:rPr>
              <a:t>Two primary tasks in FSW loop</a:t>
            </a:r>
            <a:endParaRPr sz="1900">
              <a:solidFill>
                <a:srgbClr val="FEFEFE"/>
              </a:solidFill>
              <a:latin typeface="EB Garamond Medium"/>
              <a:ea typeface="EB Garamond Medium"/>
              <a:cs typeface="EB Garamond Medium"/>
              <a:sym typeface="EB Garamond Medium"/>
            </a:endParaRPr>
          </a:p>
          <a:p>
            <a:pPr marL="914400" marR="0" lvl="1" indent="-349250" algn="l" rtl="0">
              <a:lnSpc>
                <a:spcPct val="112000"/>
              </a:lnSpc>
              <a:spcBef>
                <a:spcPts val="0"/>
              </a:spcBef>
              <a:spcAft>
                <a:spcPts val="0"/>
              </a:spcAft>
              <a:buClr>
                <a:srgbClr val="FEFEFE"/>
              </a:buClr>
              <a:buSzPts val="1900"/>
              <a:buFont typeface="EB Garamond Medium"/>
              <a:buChar char="–"/>
            </a:pPr>
            <a:r>
              <a:rPr lang="en" sz="1900">
                <a:solidFill>
                  <a:srgbClr val="FEFEFE"/>
                </a:solidFill>
                <a:latin typeface="EB Garamond Medium"/>
                <a:ea typeface="EB Garamond Medium"/>
                <a:cs typeface="EB Garamond Medium"/>
                <a:sym typeface="EB Garamond Medium"/>
              </a:rPr>
              <a:t>One startup initialization process</a:t>
            </a:r>
            <a:endParaRPr sz="1900">
              <a:solidFill>
                <a:srgbClr val="FEFEFE"/>
              </a:solidFill>
              <a:latin typeface="EB Garamond Medium"/>
              <a:ea typeface="EB Garamond Medium"/>
              <a:cs typeface="EB Garamond Medium"/>
              <a:sym typeface="EB Garamond Medium"/>
            </a:endParaRPr>
          </a:p>
          <a:p>
            <a:pPr marL="914400" marR="0" lvl="1" indent="-349250" algn="l" rtl="0">
              <a:lnSpc>
                <a:spcPct val="112000"/>
              </a:lnSpc>
              <a:spcBef>
                <a:spcPts val="0"/>
              </a:spcBef>
              <a:spcAft>
                <a:spcPts val="0"/>
              </a:spcAft>
              <a:buClr>
                <a:srgbClr val="FEFEFE"/>
              </a:buClr>
              <a:buSzPts val="1900"/>
              <a:buFont typeface="EB Garamond Medium"/>
              <a:buChar char="–"/>
            </a:pPr>
            <a:r>
              <a:rPr lang="en" sz="1900">
                <a:solidFill>
                  <a:srgbClr val="FEFEFE"/>
                </a:solidFill>
                <a:latin typeface="EB Garamond Medium"/>
                <a:ea typeface="EB Garamond Medium"/>
                <a:cs typeface="EB Garamond Medium"/>
                <a:sym typeface="EB Garamond Medium"/>
              </a:rPr>
              <a:t>Embedded C</a:t>
            </a:r>
            <a:br>
              <a:rPr lang="en" sz="1900">
                <a:solidFill>
                  <a:srgbClr val="FEFEFE"/>
                </a:solidFill>
                <a:latin typeface="EB Garamond Medium"/>
                <a:ea typeface="EB Garamond Medium"/>
                <a:cs typeface="EB Garamond Medium"/>
                <a:sym typeface="EB Garamond Medium"/>
              </a:rPr>
            </a:br>
            <a:endParaRPr sz="1900">
              <a:solidFill>
                <a:srgbClr val="FEFEFE"/>
              </a:solidFill>
              <a:latin typeface="EB Garamond Medium"/>
              <a:ea typeface="EB Garamond Medium"/>
              <a:cs typeface="EB Garamond Medium"/>
              <a:sym typeface="EB Garamond Medium"/>
            </a:endParaRPr>
          </a:p>
          <a:p>
            <a:pPr marL="457200" marR="0" lvl="0" indent="-349250" algn="l" rtl="0">
              <a:lnSpc>
                <a:spcPct val="112000"/>
              </a:lnSpc>
              <a:spcBef>
                <a:spcPts val="0"/>
              </a:spcBef>
              <a:spcAft>
                <a:spcPts val="0"/>
              </a:spcAft>
              <a:buClr>
                <a:srgbClr val="FEFEFE"/>
              </a:buClr>
              <a:buSzPts val="1900"/>
              <a:buFont typeface="EB Garamond Medium"/>
              <a:buChar char="•"/>
            </a:pPr>
            <a:r>
              <a:rPr lang="en" sz="1900">
                <a:solidFill>
                  <a:srgbClr val="FEFEFE"/>
                </a:solidFill>
                <a:latin typeface="EB Garamond Medium"/>
                <a:ea typeface="EB Garamond Medium"/>
                <a:cs typeface="EB Garamond Medium"/>
                <a:sym typeface="EB Garamond Medium"/>
              </a:rPr>
              <a:t>Interfaces with IPS and CDH software for data flow</a:t>
            </a:r>
            <a:endParaRPr sz="1900">
              <a:solidFill>
                <a:srgbClr val="FEFEFE"/>
              </a:solidFill>
              <a:latin typeface="EB Garamond Medium"/>
              <a:ea typeface="EB Garamond Medium"/>
              <a:cs typeface="EB Garamond Medium"/>
              <a:sym typeface="EB Garamond Medium"/>
            </a:endParaRPr>
          </a:p>
        </p:txBody>
      </p:sp>
      <p:sp>
        <p:nvSpPr>
          <p:cNvPr id="533" name="Google Shape;533;p59">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3"/>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lnSpc>
                <a:spcPct val="150000"/>
              </a:lnSpc>
              <a:spcBef>
                <a:spcPts val="0"/>
              </a:spcBef>
              <a:spcAft>
                <a:spcPts val="0"/>
              </a:spcAft>
              <a:buNone/>
            </a:pPr>
            <a:r>
              <a:rPr lang="en"/>
              <a:t>Project Statement</a:t>
            </a:r>
            <a:endParaRPr/>
          </a:p>
        </p:txBody>
      </p:sp>
      <p:sp>
        <p:nvSpPr>
          <p:cNvPr id="232" name="Google Shape;232;p33"/>
          <p:cNvSpPr txBox="1">
            <a:spLocks noGrp="1"/>
          </p:cNvSpPr>
          <p:nvPr>
            <p:ph type="body" idx="1"/>
          </p:nvPr>
        </p:nvSpPr>
        <p:spPr>
          <a:xfrm>
            <a:off x="1359075" y="1682425"/>
            <a:ext cx="6813000" cy="22764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just" rtl="0">
              <a:lnSpc>
                <a:spcPct val="150000"/>
              </a:lnSpc>
              <a:spcBef>
                <a:spcPts val="0"/>
              </a:spcBef>
              <a:spcAft>
                <a:spcPts val="0"/>
              </a:spcAft>
              <a:buNone/>
            </a:pPr>
            <a:r>
              <a:rPr lang="en" sz="2000">
                <a:solidFill>
                  <a:srgbClr val="FFFFFF"/>
                </a:solidFill>
              </a:rPr>
              <a:t>The HEPCATS project will collaborate with DigitalGlobe and the CU Space Weather Center to design and implement a prototype of a 6U CubeSat capable of capturing, identifying, and filtering images of the auroras as well as collecting magnetic field data and downlinking the deliverables to a simulated ground station.</a:t>
            </a:r>
            <a:endParaRPr sz="2000">
              <a:solidFill>
                <a:srgbClr val="FFFFFF"/>
              </a:solidFill>
            </a:endParaRPr>
          </a:p>
          <a:p>
            <a:pPr marL="457200" lvl="0" indent="0" algn="l" rtl="0">
              <a:lnSpc>
                <a:spcPct val="100000"/>
              </a:lnSpc>
              <a:spcBef>
                <a:spcPts val="0"/>
              </a:spcBef>
              <a:spcAft>
                <a:spcPts val="0"/>
              </a:spcAft>
              <a:buNone/>
            </a:pPr>
            <a:endParaRPr sz="1800">
              <a:solidFill>
                <a:srgbClr val="FFFFFF"/>
              </a:solidFill>
            </a:endParaRPr>
          </a:p>
        </p:txBody>
      </p:sp>
      <p:sp>
        <p:nvSpPr>
          <p:cNvPr id="233" name="Google Shape;233;p3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a:t>
            </a:fld>
            <a:endParaRPr/>
          </a:p>
        </p:txBody>
      </p:sp>
      <p:sp>
        <p:nvSpPr>
          <p:cNvPr id="234" name="Google Shape;234;p33">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0"/>
          <p:cNvSpPr txBox="1">
            <a:spLocks noGrp="1"/>
          </p:cNvSpPr>
          <p:nvPr>
            <p:ph type="title"/>
          </p:nvPr>
        </p:nvSpPr>
        <p:spPr>
          <a:xfrm>
            <a:off x="311700" y="2779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Imaging Software Progress </a:t>
            </a:r>
            <a:endParaRPr/>
          </a:p>
        </p:txBody>
      </p:sp>
      <p:sp>
        <p:nvSpPr>
          <p:cNvPr id="539" name="Google Shape;539;p60"/>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30</a:t>
            </a:fld>
            <a:endParaRPr/>
          </a:p>
        </p:txBody>
      </p:sp>
      <p:sp>
        <p:nvSpPr>
          <p:cNvPr id="540" name="Google Shape;540;p60"/>
          <p:cNvSpPr txBox="1"/>
          <p:nvPr/>
        </p:nvSpPr>
        <p:spPr>
          <a:xfrm>
            <a:off x="5596350" y="1170125"/>
            <a:ext cx="3372600" cy="3821100"/>
          </a:xfrm>
          <a:prstGeom prst="rect">
            <a:avLst/>
          </a:prstGeom>
          <a:noFill/>
          <a:ln>
            <a:noFill/>
          </a:ln>
        </p:spPr>
        <p:txBody>
          <a:bodyPr spcFirstLastPara="1" wrap="square" lIns="68575" tIns="34275" rIns="68575" bIns="34275" anchor="t" anchorCtr="0">
            <a:noAutofit/>
          </a:bodyPr>
          <a:lstStyle/>
          <a:p>
            <a:pPr marL="457200" marR="0" lvl="0" indent="-349250" algn="l" rtl="0">
              <a:lnSpc>
                <a:spcPct val="112000"/>
              </a:lnSpc>
              <a:spcBef>
                <a:spcPts val="700"/>
              </a:spcBef>
              <a:spcAft>
                <a:spcPts val="0"/>
              </a:spcAft>
              <a:buClr>
                <a:srgbClr val="FEFEFE"/>
              </a:buClr>
              <a:buSzPts val="1900"/>
              <a:buFont typeface="EB Garamond Medium"/>
              <a:buChar char="•"/>
            </a:pPr>
            <a:r>
              <a:rPr lang="en" sz="1900">
                <a:solidFill>
                  <a:srgbClr val="FEFEFE"/>
                </a:solidFill>
                <a:latin typeface="EB Garamond Medium"/>
                <a:ea typeface="EB Garamond Medium"/>
                <a:cs typeface="EB Garamond Medium"/>
                <a:sym typeface="EB Garamond Medium"/>
              </a:rPr>
              <a:t>Controls camera acquisition</a:t>
            </a:r>
            <a:endParaRPr sz="1900">
              <a:solidFill>
                <a:srgbClr val="FEFEFE"/>
              </a:solidFill>
              <a:latin typeface="EB Garamond Medium"/>
              <a:ea typeface="EB Garamond Medium"/>
              <a:cs typeface="EB Garamond Medium"/>
              <a:sym typeface="EB Garamond Medium"/>
            </a:endParaRPr>
          </a:p>
          <a:p>
            <a:pPr marL="914400" marR="0" lvl="1" indent="-349250" algn="l" rtl="0">
              <a:lnSpc>
                <a:spcPct val="112000"/>
              </a:lnSpc>
              <a:spcBef>
                <a:spcPts val="0"/>
              </a:spcBef>
              <a:spcAft>
                <a:spcPts val="0"/>
              </a:spcAft>
              <a:buClr>
                <a:srgbClr val="FEFEFE"/>
              </a:buClr>
              <a:buSzPts val="1900"/>
              <a:buFont typeface="EB Garamond Medium"/>
              <a:buChar char="–"/>
            </a:pPr>
            <a:r>
              <a:rPr lang="en" sz="1900">
                <a:solidFill>
                  <a:srgbClr val="FEFEFE"/>
                </a:solidFill>
                <a:latin typeface="EB Garamond Medium"/>
                <a:ea typeface="EB Garamond Medium"/>
                <a:cs typeface="EB Garamond Medium"/>
                <a:sym typeface="EB Garamond Medium"/>
              </a:rPr>
              <a:t>Two primary tasks in FSW loop</a:t>
            </a:r>
            <a:endParaRPr sz="1900">
              <a:solidFill>
                <a:srgbClr val="FEFEFE"/>
              </a:solidFill>
              <a:latin typeface="EB Garamond Medium"/>
              <a:ea typeface="EB Garamond Medium"/>
              <a:cs typeface="EB Garamond Medium"/>
              <a:sym typeface="EB Garamond Medium"/>
            </a:endParaRPr>
          </a:p>
          <a:p>
            <a:pPr marL="914400" marR="0" lvl="1" indent="-349250" algn="l" rtl="0">
              <a:lnSpc>
                <a:spcPct val="112000"/>
              </a:lnSpc>
              <a:spcBef>
                <a:spcPts val="0"/>
              </a:spcBef>
              <a:spcAft>
                <a:spcPts val="0"/>
              </a:spcAft>
              <a:buClr>
                <a:srgbClr val="FEFEFE"/>
              </a:buClr>
              <a:buSzPts val="1900"/>
              <a:buFont typeface="EB Garamond Medium"/>
              <a:buChar char="–"/>
            </a:pPr>
            <a:r>
              <a:rPr lang="en" sz="1900">
                <a:solidFill>
                  <a:srgbClr val="FEFEFE"/>
                </a:solidFill>
                <a:latin typeface="EB Garamond Medium"/>
                <a:ea typeface="EB Garamond Medium"/>
                <a:cs typeface="EB Garamond Medium"/>
                <a:sym typeface="EB Garamond Medium"/>
              </a:rPr>
              <a:t>One startup initialization process</a:t>
            </a:r>
            <a:endParaRPr sz="1900">
              <a:solidFill>
                <a:srgbClr val="FEFEFE"/>
              </a:solidFill>
              <a:latin typeface="EB Garamond Medium"/>
              <a:ea typeface="EB Garamond Medium"/>
              <a:cs typeface="EB Garamond Medium"/>
              <a:sym typeface="EB Garamond Medium"/>
            </a:endParaRPr>
          </a:p>
          <a:p>
            <a:pPr marL="914400" marR="0" lvl="1" indent="-349250" algn="l" rtl="0">
              <a:lnSpc>
                <a:spcPct val="112000"/>
              </a:lnSpc>
              <a:spcBef>
                <a:spcPts val="0"/>
              </a:spcBef>
              <a:spcAft>
                <a:spcPts val="0"/>
              </a:spcAft>
              <a:buClr>
                <a:srgbClr val="FEFEFE"/>
              </a:buClr>
              <a:buSzPts val="1900"/>
              <a:buFont typeface="EB Garamond Medium"/>
              <a:buChar char="–"/>
            </a:pPr>
            <a:r>
              <a:rPr lang="en" sz="1900">
                <a:solidFill>
                  <a:srgbClr val="FEFEFE"/>
                </a:solidFill>
                <a:latin typeface="EB Garamond Medium"/>
                <a:ea typeface="EB Garamond Medium"/>
                <a:cs typeface="EB Garamond Medium"/>
                <a:sym typeface="EB Garamond Medium"/>
              </a:rPr>
              <a:t>Embedded C</a:t>
            </a:r>
            <a:br>
              <a:rPr lang="en" sz="1900">
                <a:solidFill>
                  <a:srgbClr val="FEFEFE"/>
                </a:solidFill>
                <a:latin typeface="EB Garamond Medium"/>
                <a:ea typeface="EB Garamond Medium"/>
                <a:cs typeface="EB Garamond Medium"/>
                <a:sym typeface="EB Garamond Medium"/>
              </a:rPr>
            </a:br>
            <a:endParaRPr sz="1900">
              <a:solidFill>
                <a:srgbClr val="FEFEFE"/>
              </a:solidFill>
              <a:latin typeface="EB Garamond Medium"/>
              <a:ea typeface="EB Garamond Medium"/>
              <a:cs typeface="EB Garamond Medium"/>
              <a:sym typeface="EB Garamond Medium"/>
            </a:endParaRPr>
          </a:p>
          <a:p>
            <a:pPr marL="457200" marR="0" lvl="0" indent="-349250" algn="l" rtl="0">
              <a:lnSpc>
                <a:spcPct val="112000"/>
              </a:lnSpc>
              <a:spcBef>
                <a:spcPts val="0"/>
              </a:spcBef>
              <a:spcAft>
                <a:spcPts val="0"/>
              </a:spcAft>
              <a:buClr>
                <a:srgbClr val="FEFEFE"/>
              </a:buClr>
              <a:buSzPts val="1900"/>
              <a:buFont typeface="EB Garamond Medium"/>
              <a:buChar char="•"/>
            </a:pPr>
            <a:r>
              <a:rPr lang="en" sz="1900">
                <a:solidFill>
                  <a:srgbClr val="FEFEFE"/>
                </a:solidFill>
                <a:latin typeface="EB Garamond Medium"/>
                <a:ea typeface="EB Garamond Medium"/>
                <a:cs typeface="EB Garamond Medium"/>
                <a:sym typeface="EB Garamond Medium"/>
              </a:rPr>
              <a:t>Interfaces with IPS and CDH software for data flow</a:t>
            </a:r>
            <a:endParaRPr sz="1900">
              <a:solidFill>
                <a:srgbClr val="FEFEFE"/>
              </a:solidFill>
              <a:latin typeface="EB Garamond Medium"/>
              <a:ea typeface="EB Garamond Medium"/>
              <a:cs typeface="EB Garamond Medium"/>
              <a:sym typeface="EB Garamond Medium"/>
            </a:endParaRPr>
          </a:p>
        </p:txBody>
      </p:sp>
      <p:sp>
        <p:nvSpPr>
          <p:cNvPr id="541" name="Google Shape;541;p60">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2" name="Google Shape;542;p60"/>
          <p:cNvPicPr preferRelativeResize="0"/>
          <p:nvPr/>
        </p:nvPicPr>
        <p:blipFill>
          <a:blip r:embed="rId3">
            <a:alphaModFix/>
          </a:blip>
          <a:stretch>
            <a:fillRect/>
          </a:stretch>
        </p:blipFill>
        <p:spPr>
          <a:xfrm>
            <a:off x="0" y="1024638"/>
            <a:ext cx="5672549" cy="3821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61"/>
          <p:cNvSpPr txBox="1">
            <a:spLocks noGrp="1"/>
          </p:cNvSpPr>
          <p:nvPr>
            <p:ph type="title"/>
          </p:nvPr>
        </p:nvSpPr>
        <p:spPr>
          <a:xfrm>
            <a:off x="311700" y="2913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Imaging Software: Progress</a:t>
            </a:r>
            <a:endParaRPr/>
          </a:p>
        </p:txBody>
      </p:sp>
      <p:sp>
        <p:nvSpPr>
          <p:cNvPr id="548" name="Google Shape;548;p61"/>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31</a:t>
            </a:fld>
            <a:endParaRPr/>
          </a:p>
        </p:txBody>
      </p:sp>
      <p:sp>
        <p:nvSpPr>
          <p:cNvPr id="549" name="Google Shape;549;p61">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50" name="Google Shape;550;p61"/>
          <p:cNvGraphicFramePr/>
          <p:nvPr/>
        </p:nvGraphicFramePr>
        <p:xfrm>
          <a:off x="424675" y="1087188"/>
          <a:ext cx="8294650" cy="3154560"/>
        </p:xfrm>
        <a:graphic>
          <a:graphicData uri="http://schemas.openxmlformats.org/drawingml/2006/table">
            <a:tbl>
              <a:tblPr>
                <a:noFill/>
                <a:tableStyleId>{B60C237D-3EDD-4FFD-AD80-B1AC92A5DBEC}</a:tableStyleId>
              </a:tblPr>
              <a:tblGrid>
                <a:gridCol w="978950"/>
                <a:gridCol w="1206500"/>
                <a:gridCol w="1138050"/>
                <a:gridCol w="2508975"/>
                <a:gridCol w="1177425"/>
                <a:gridCol w="1284750"/>
              </a:tblGrid>
              <a:tr h="272000">
                <a:tc>
                  <a:txBody>
                    <a:bodyPr/>
                    <a:lstStyle/>
                    <a:p>
                      <a:pPr marL="0" lvl="0" indent="0" algn="ctr" rtl="0">
                        <a:spcBef>
                          <a:spcPts val="0"/>
                        </a:spcBef>
                        <a:spcAft>
                          <a:spcPts val="0"/>
                        </a:spcAft>
                        <a:buNone/>
                      </a:pPr>
                      <a:r>
                        <a:rPr lang="en" sz="1500" b="1">
                          <a:latin typeface="EB Garamond"/>
                          <a:ea typeface="EB Garamond"/>
                          <a:cs typeface="EB Garamond"/>
                          <a:sym typeface="EB Garamond"/>
                        </a:rPr>
                        <a:t>Difficulty</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Task </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Hours</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Progress</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Completion Date</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solidFill>
                            <a:schemeClr val="dk1"/>
                          </a:solidFill>
                          <a:latin typeface="EB Garamond"/>
                          <a:ea typeface="EB Garamond"/>
                          <a:cs typeface="EB Garamond"/>
                          <a:sym typeface="EB Garamond"/>
                        </a:rPr>
                        <a:t>Time Remaining</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811475">
                <a:tc>
                  <a:txBody>
                    <a:bodyPr/>
                    <a:lstStyle/>
                    <a:p>
                      <a:pPr marL="0" lvl="0" indent="0" algn="ctr" rtl="0">
                        <a:spcBef>
                          <a:spcPts val="0"/>
                        </a:spcBef>
                        <a:spcAft>
                          <a:spcPts val="0"/>
                        </a:spcAft>
                        <a:buNone/>
                      </a:pPr>
                      <a:r>
                        <a:rPr lang="en" sz="1500">
                          <a:solidFill>
                            <a:schemeClr val="lt1"/>
                          </a:solidFill>
                          <a:latin typeface="EB Garamond"/>
                          <a:ea typeface="EB Garamond"/>
                          <a:cs typeface="EB Garamond"/>
                          <a:sym typeface="EB Garamond"/>
                        </a:rPr>
                        <a:t>4</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b="1">
                          <a:latin typeface="EB Garamond"/>
                          <a:ea typeface="EB Garamond"/>
                          <a:cs typeface="EB Garamond"/>
                          <a:sym typeface="EB Garamond"/>
                        </a:rPr>
                        <a:t>Command Image Capture</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600">
                          <a:solidFill>
                            <a:srgbClr val="F3F3F3"/>
                          </a:solidFill>
                          <a:latin typeface="EB Garamond"/>
                          <a:ea typeface="EB Garamond"/>
                          <a:cs typeface="EB Garamond"/>
                          <a:sym typeface="EB Garamond"/>
                        </a:rPr>
                        <a:t>20/20</a:t>
                      </a:r>
                      <a:endParaRPr sz="1600">
                        <a:solidFill>
                          <a:srgbClr val="F3F3F3"/>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r>
                        <a:rPr lang="en" sz="1500">
                          <a:solidFill>
                            <a:srgbClr val="FFFFFF"/>
                          </a:solidFill>
                          <a:latin typeface="EB Garamond"/>
                          <a:ea typeface="EB Garamond"/>
                          <a:cs typeface="EB Garamond"/>
                          <a:sym typeface="EB Garamond"/>
                        </a:rPr>
                        <a:t>Needs Integration onto IEU, debugging and tweaking</a:t>
                      </a:r>
                      <a:endParaRPr sz="1500">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rgbClr val="FFFFFF"/>
                          </a:solidFill>
                          <a:latin typeface="EB Garamond"/>
                          <a:ea typeface="EB Garamond"/>
                          <a:cs typeface="EB Garamond"/>
                          <a:sym typeface="EB Garamond"/>
                        </a:rPr>
                        <a:t>Feb 5th</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&lt; 1 Week</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763750">
                <a:tc>
                  <a:txBody>
                    <a:bodyPr/>
                    <a:lstStyle/>
                    <a:p>
                      <a:pPr marL="0" lvl="0" indent="0" algn="ctr" rtl="0">
                        <a:spcBef>
                          <a:spcPts val="0"/>
                        </a:spcBef>
                        <a:spcAft>
                          <a:spcPts val="0"/>
                        </a:spcAft>
                        <a:buNone/>
                      </a:pPr>
                      <a:r>
                        <a:rPr lang="en" sz="1500">
                          <a:solidFill>
                            <a:schemeClr val="lt1"/>
                          </a:solidFill>
                          <a:latin typeface="EB Garamond"/>
                          <a:ea typeface="EB Garamond"/>
                          <a:cs typeface="EB Garamond"/>
                          <a:sym typeface="EB Garamond"/>
                        </a:rPr>
                        <a:t>2</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Initialize Camera</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10/20</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Clr>
                          <a:schemeClr val="dk1"/>
                        </a:buClr>
                        <a:buSzPts val="1100"/>
                        <a:buFont typeface="Arial"/>
                        <a:buNone/>
                      </a:pPr>
                      <a:r>
                        <a:rPr lang="en" sz="1500">
                          <a:solidFill>
                            <a:schemeClr val="lt1"/>
                          </a:solidFill>
                          <a:latin typeface="EB Garamond"/>
                          <a:ea typeface="EB Garamond"/>
                          <a:cs typeface="EB Garamond"/>
                          <a:sym typeface="EB Garamond"/>
                        </a:rPr>
                        <a:t>Working with pre-written FLIR camera firmware</a:t>
                      </a:r>
                      <a:endParaRPr sz="15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chemeClr val="lt1"/>
                          </a:solidFill>
                          <a:latin typeface="EB Garamond"/>
                          <a:ea typeface="EB Garamond"/>
                          <a:cs typeface="EB Garamond"/>
                          <a:sym typeface="EB Garamond"/>
                        </a:rPr>
                        <a:t>Feb 5th</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lt1"/>
                          </a:solidFill>
                          <a:latin typeface="EB Garamond"/>
                          <a:ea typeface="EB Garamond"/>
                          <a:cs typeface="EB Garamond"/>
                          <a:sym typeface="EB Garamond"/>
                        </a:rPr>
                        <a:t>&lt; 1 Week</a:t>
                      </a:r>
                      <a:endParaRPr sz="1500">
                        <a:solidFill>
                          <a:schemeClr val="lt1"/>
                        </a:solidFill>
                        <a:latin typeface="EB Garamond"/>
                        <a:ea typeface="EB Garamond"/>
                        <a:cs typeface="EB Garamond"/>
                        <a:sym typeface="EB Garamond"/>
                      </a:endParaRPr>
                    </a:p>
                    <a:p>
                      <a:pPr marL="0" lvl="0" indent="0" algn="ctr" rtl="0">
                        <a:lnSpc>
                          <a:spcPct val="130000"/>
                        </a:lnSpc>
                        <a:spcBef>
                          <a:spcPts val="0"/>
                        </a:spcBef>
                        <a:spcAft>
                          <a:spcPts val="0"/>
                        </a:spcAft>
                        <a:buNone/>
                      </a:pP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811475">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3</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Save Image and Write to Buffer</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5/10</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r>
                        <a:rPr lang="en" sz="1500">
                          <a:solidFill>
                            <a:schemeClr val="lt1"/>
                          </a:solidFill>
                          <a:latin typeface="EB Garamond"/>
                          <a:ea typeface="EB Garamond"/>
                          <a:cs typeface="EB Garamond"/>
                          <a:sym typeface="EB Garamond"/>
                        </a:rPr>
                        <a:t>Need to test and integrate with hardware</a:t>
                      </a:r>
                      <a:endParaRPr sz="15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rgbClr val="FFFFFF"/>
                          </a:solidFill>
                          <a:latin typeface="EB Garamond"/>
                          <a:ea typeface="EB Garamond"/>
                          <a:cs typeface="EB Garamond"/>
                          <a:sym typeface="EB Garamond"/>
                        </a:rPr>
                        <a:t>Feb 12th </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lt1"/>
                          </a:solidFill>
                          <a:latin typeface="EB Garamond"/>
                          <a:ea typeface="EB Garamond"/>
                          <a:cs typeface="EB Garamond"/>
                          <a:sym typeface="EB Garamond"/>
                        </a:rPr>
                        <a:t>1.5 Weeks</a:t>
                      </a:r>
                      <a:endParaRPr sz="1500">
                        <a:solidFill>
                          <a:schemeClr val="lt1"/>
                        </a:solidFill>
                        <a:latin typeface="EB Garamond"/>
                        <a:ea typeface="EB Garamond"/>
                        <a:cs typeface="EB Garamond"/>
                        <a:sym typeface="EB Garamond"/>
                      </a:endParaRPr>
                    </a:p>
                    <a:p>
                      <a:pPr marL="0" lvl="0" indent="0" algn="ctr" rtl="0">
                        <a:lnSpc>
                          <a:spcPct val="130000"/>
                        </a:lnSpc>
                        <a:spcBef>
                          <a:spcPts val="0"/>
                        </a:spcBef>
                        <a:spcAft>
                          <a:spcPts val="0"/>
                        </a:spcAft>
                        <a:buNone/>
                      </a:pP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551" name="Google Shape;551;p61"/>
          <p:cNvSpPr txBox="1"/>
          <p:nvPr/>
        </p:nvSpPr>
        <p:spPr>
          <a:xfrm>
            <a:off x="2641200" y="4461150"/>
            <a:ext cx="4552556"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EB Garamond Medium"/>
                <a:ea typeface="EB Garamond Medium"/>
                <a:cs typeface="EB Garamond Medium"/>
                <a:sym typeface="EB Garamond Medium"/>
              </a:rPr>
              <a:t>1 - Least </a:t>
            </a:r>
            <a:r>
              <a:rPr lang="en" dirty="0" smtClean="0">
                <a:solidFill>
                  <a:srgbClr val="FFFFFF"/>
                </a:solidFill>
                <a:latin typeface="EB Garamond Medium"/>
                <a:ea typeface="EB Garamond Medium"/>
                <a:cs typeface="EB Garamond Medium"/>
                <a:sym typeface="EB Garamond Medium"/>
              </a:rPr>
              <a:t>Difficult</a:t>
            </a:r>
            <a:r>
              <a:rPr lang="en" dirty="0">
                <a:solidFill>
                  <a:srgbClr val="FFFFFF"/>
                </a:solidFill>
                <a:latin typeface="EB Garamond Medium"/>
                <a:ea typeface="EB Garamond Medium"/>
                <a:cs typeface="EB Garamond Medium"/>
                <a:sym typeface="EB Garamond Medium"/>
              </a:rPr>
              <a:t>		5 - Most Difficult</a:t>
            </a:r>
            <a:endParaRPr dirty="0">
              <a:solidFill>
                <a:srgbClr val="FFFFFF"/>
              </a:solidFill>
              <a:latin typeface="EB Garamond Medium"/>
              <a:ea typeface="EB Garamond Medium"/>
              <a:cs typeface="EB Garamond Medium"/>
              <a:sym typeface="EB Garamond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2"/>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32</a:t>
            </a:fld>
            <a:endParaRPr/>
          </a:p>
        </p:txBody>
      </p:sp>
      <p:sp>
        <p:nvSpPr>
          <p:cNvPr id="557" name="Google Shape;557;p62"/>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Imaging Processing Software</a:t>
            </a:r>
            <a:endParaRPr sz="3200" i="1"/>
          </a:p>
        </p:txBody>
      </p:sp>
      <p:sp>
        <p:nvSpPr>
          <p:cNvPr id="558" name="Google Shape;558;p62">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3"/>
          <p:cNvSpPr txBox="1">
            <a:spLocks noGrp="1"/>
          </p:cNvSpPr>
          <p:nvPr>
            <p:ph type="title"/>
          </p:nvPr>
        </p:nvSpPr>
        <p:spPr>
          <a:xfrm>
            <a:off x="311700" y="2653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Image Processing Software</a:t>
            </a:r>
            <a:endParaRPr/>
          </a:p>
        </p:txBody>
      </p:sp>
      <p:sp>
        <p:nvSpPr>
          <p:cNvPr id="564" name="Google Shape;564;p63"/>
          <p:cNvSpPr txBox="1">
            <a:spLocks noGrp="1"/>
          </p:cNvSpPr>
          <p:nvPr>
            <p:ph type="body" idx="1"/>
          </p:nvPr>
        </p:nvSpPr>
        <p:spPr>
          <a:xfrm>
            <a:off x="5411100" y="995600"/>
            <a:ext cx="3421200" cy="1803600"/>
          </a:xfrm>
          <a:prstGeom prst="rect">
            <a:avLst/>
          </a:prstGeom>
        </p:spPr>
        <p:txBody>
          <a:bodyPr spcFirstLastPara="1" wrap="square" lIns="68575" tIns="34275" rIns="68575" bIns="34275" anchor="t" anchorCtr="0">
            <a:noAutofit/>
          </a:bodyPr>
          <a:lstStyle/>
          <a:p>
            <a:pPr marL="457200" lvl="0" indent="-330200" algn="l" rtl="0">
              <a:lnSpc>
                <a:spcPct val="150000"/>
              </a:lnSpc>
              <a:spcBef>
                <a:spcPts val="700"/>
              </a:spcBef>
              <a:spcAft>
                <a:spcPts val="0"/>
              </a:spcAft>
              <a:buSzPts val="1600"/>
              <a:buChar char="•"/>
            </a:pPr>
            <a:r>
              <a:rPr lang="en" sz="1600"/>
              <a:t>All On-Board Code will be written in Python and C</a:t>
            </a:r>
            <a:endParaRPr sz="1600"/>
          </a:p>
          <a:p>
            <a:pPr marL="457200" lvl="0" indent="-330200" algn="l" rtl="0">
              <a:lnSpc>
                <a:spcPct val="150000"/>
              </a:lnSpc>
              <a:spcBef>
                <a:spcPts val="0"/>
              </a:spcBef>
              <a:spcAft>
                <a:spcPts val="0"/>
              </a:spcAft>
              <a:buSzPts val="1600"/>
              <a:buChar char="•"/>
            </a:pPr>
            <a:r>
              <a:rPr lang="en" sz="1600"/>
              <a:t>Post-Processing will be executed on simulated ground station</a:t>
            </a:r>
            <a:endParaRPr sz="1600"/>
          </a:p>
        </p:txBody>
      </p:sp>
      <p:sp>
        <p:nvSpPr>
          <p:cNvPr id="565" name="Google Shape;565;p6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33</a:t>
            </a:fld>
            <a:endParaRPr/>
          </a:p>
        </p:txBody>
      </p:sp>
      <p:grpSp>
        <p:nvGrpSpPr>
          <p:cNvPr id="566" name="Google Shape;566;p63"/>
          <p:cNvGrpSpPr/>
          <p:nvPr/>
        </p:nvGrpSpPr>
        <p:grpSpPr>
          <a:xfrm>
            <a:off x="1209775" y="3748950"/>
            <a:ext cx="2534100" cy="950400"/>
            <a:chOff x="715950" y="2559475"/>
            <a:chExt cx="2534100" cy="950400"/>
          </a:xfrm>
        </p:grpSpPr>
        <p:sp>
          <p:nvSpPr>
            <p:cNvPr id="567" name="Google Shape;567;p63"/>
            <p:cNvSpPr/>
            <p:nvPr/>
          </p:nvSpPr>
          <p:spPr>
            <a:xfrm>
              <a:off x="715950" y="2559475"/>
              <a:ext cx="2534100" cy="9504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Calibri"/>
                  <a:ea typeface="Calibri"/>
                  <a:cs typeface="Calibri"/>
                  <a:sym typeface="Calibri"/>
                </a:rPr>
                <a:t>Post-Processing</a:t>
              </a: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p:txBody>
        </p:sp>
        <p:sp>
          <p:nvSpPr>
            <p:cNvPr id="568" name="Google Shape;568;p63"/>
            <p:cNvSpPr/>
            <p:nvPr/>
          </p:nvSpPr>
          <p:spPr>
            <a:xfrm>
              <a:off x="860538" y="2748325"/>
              <a:ext cx="987300" cy="572700"/>
            </a:xfrm>
            <a:prstGeom prst="rect">
              <a:avLst/>
            </a:prstGeom>
            <a:solidFill>
              <a:srgbClr val="C5E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Auroral Extent</a:t>
              </a:r>
              <a:endParaRPr sz="1200">
                <a:latin typeface="Calibri"/>
                <a:ea typeface="Calibri"/>
                <a:cs typeface="Calibri"/>
                <a:sym typeface="Calibri"/>
              </a:endParaRPr>
            </a:p>
          </p:txBody>
        </p:sp>
        <p:sp>
          <p:nvSpPr>
            <p:cNvPr id="569" name="Google Shape;569;p63"/>
            <p:cNvSpPr/>
            <p:nvPr/>
          </p:nvSpPr>
          <p:spPr>
            <a:xfrm>
              <a:off x="1980238" y="2748325"/>
              <a:ext cx="1185300" cy="572700"/>
            </a:xfrm>
            <a:prstGeom prst="rect">
              <a:avLst/>
            </a:prstGeom>
            <a:solidFill>
              <a:srgbClr val="C5E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Image Geolocation</a:t>
              </a:r>
              <a:endParaRPr sz="1200">
                <a:latin typeface="Calibri"/>
                <a:ea typeface="Calibri"/>
                <a:cs typeface="Calibri"/>
                <a:sym typeface="Calibri"/>
              </a:endParaRPr>
            </a:p>
          </p:txBody>
        </p:sp>
      </p:grpSp>
      <p:grpSp>
        <p:nvGrpSpPr>
          <p:cNvPr id="570" name="Google Shape;570;p63"/>
          <p:cNvGrpSpPr/>
          <p:nvPr/>
        </p:nvGrpSpPr>
        <p:grpSpPr>
          <a:xfrm>
            <a:off x="1165975" y="1240438"/>
            <a:ext cx="4242345" cy="1559950"/>
            <a:chOff x="2032700" y="1251775"/>
            <a:chExt cx="4242345" cy="1559950"/>
          </a:xfrm>
        </p:grpSpPr>
        <p:grpSp>
          <p:nvGrpSpPr>
            <p:cNvPr id="571" name="Google Shape;571;p63"/>
            <p:cNvGrpSpPr/>
            <p:nvPr/>
          </p:nvGrpSpPr>
          <p:grpSpPr>
            <a:xfrm>
              <a:off x="2032700" y="1251775"/>
              <a:ext cx="1339200" cy="1554300"/>
              <a:chOff x="1826100" y="1234075"/>
              <a:chExt cx="1339200" cy="1554300"/>
            </a:xfrm>
          </p:grpSpPr>
          <p:sp>
            <p:nvSpPr>
              <p:cNvPr id="572" name="Google Shape;572;p63"/>
              <p:cNvSpPr/>
              <p:nvPr/>
            </p:nvSpPr>
            <p:spPr>
              <a:xfrm>
                <a:off x="1826100" y="1234075"/>
                <a:ext cx="1339200" cy="15543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FFFFFF"/>
                    </a:solidFill>
                    <a:latin typeface="Calibri"/>
                    <a:ea typeface="Calibri"/>
                    <a:cs typeface="Calibri"/>
                    <a:sym typeface="Calibri"/>
                  </a:rPr>
                  <a:t>Pre-Processing</a:t>
                </a:r>
                <a:endParaRPr sz="1300">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p:txBody>
          </p:sp>
          <p:sp>
            <p:nvSpPr>
              <p:cNvPr id="573" name="Google Shape;573;p63"/>
              <p:cNvSpPr/>
              <p:nvPr/>
            </p:nvSpPr>
            <p:spPr>
              <a:xfrm>
                <a:off x="1993388" y="2035900"/>
                <a:ext cx="987300" cy="572700"/>
              </a:xfrm>
              <a:prstGeom prst="rect">
                <a:avLst/>
              </a:prstGeom>
              <a:solidFill>
                <a:srgbClr val="C5E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Image Loading</a:t>
                </a:r>
                <a:endParaRPr sz="1200">
                  <a:latin typeface="Calibri"/>
                  <a:ea typeface="Calibri"/>
                  <a:cs typeface="Calibri"/>
                  <a:sym typeface="Calibri"/>
                </a:endParaRPr>
              </a:p>
            </p:txBody>
          </p:sp>
          <p:sp>
            <p:nvSpPr>
              <p:cNvPr id="574" name="Google Shape;574;p63"/>
              <p:cNvSpPr/>
              <p:nvPr/>
            </p:nvSpPr>
            <p:spPr>
              <a:xfrm>
                <a:off x="1994163" y="1335875"/>
                <a:ext cx="987300" cy="572700"/>
              </a:xfrm>
              <a:prstGeom prst="rect">
                <a:avLst/>
              </a:prstGeom>
              <a:solidFill>
                <a:srgbClr val="C5E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Image Cropping</a:t>
                </a:r>
                <a:endParaRPr sz="1200">
                  <a:latin typeface="Calibri"/>
                  <a:ea typeface="Calibri"/>
                  <a:cs typeface="Calibri"/>
                  <a:sym typeface="Calibri"/>
                </a:endParaRPr>
              </a:p>
            </p:txBody>
          </p:sp>
        </p:grpSp>
        <p:grpSp>
          <p:nvGrpSpPr>
            <p:cNvPr id="575" name="Google Shape;575;p63"/>
            <p:cNvGrpSpPr/>
            <p:nvPr/>
          </p:nvGrpSpPr>
          <p:grpSpPr>
            <a:xfrm>
              <a:off x="3487650" y="1257425"/>
              <a:ext cx="2787395" cy="1554300"/>
              <a:chOff x="3524352" y="1234075"/>
              <a:chExt cx="2843700" cy="1554300"/>
            </a:xfrm>
          </p:grpSpPr>
          <p:sp>
            <p:nvSpPr>
              <p:cNvPr id="576" name="Google Shape;576;p63"/>
              <p:cNvSpPr/>
              <p:nvPr/>
            </p:nvSpPr>
            <p:spPr>
              <a:xfrm>
                <a:off x="3524352" y="1234075"/>
                <a:ext cx="2843700" cy="15543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Calibri"/>
                    <a:ea typeface="Calibri"/>
                    <a:cs typeface="Calibri"/>
                    <a:sym typeface="Calibri"/>
                  </a:rPr>
                  <a:t>Aurora Detection &amp; Downlink</a:t>
                </a: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p:txBody>
          </p:sp>
          <p:sp>
            <p:nvSpPr>
              <p:cNvPr id="577" name="Google Shape;577;p63"/>
              <p:cNvSpPr/>
              <p:nvPr/>
            </p:nvSpPr>
            <p:spPr>
              <a:xfrm>
                <a:off x="5168269" y="1330525"/>
                <a:ext cx="987300" cy="572700"/>
              </a:xfrm>
              <a:prstGeom prst="rect">
                <a:avLst/>
              </a:prstGeom>
              <a:solidFill>
                <a:srgbClr val="F4B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Model Loading</a:t>
                </a:r>
                <a:endParaRPr sz="1200">
                  <a:latin typeface="Calibri"/>
                  <a:ea typeface="Calibri"/>
                  <a:cs typeface="Calibri"/>
                  <a:sym typeface="Calibri"/>
                </a:endParaRPr>
              </a:p>
            </p:txBody>
          </p:sp>
          <p:sp>
            <p:nvSpPr>
              <p:cNvPr id="578" name="Google Shape;578;p63"/>
              <p:cNvSpPr/>
              <p:nvPr/>
            </p:nvSpPr>
            <p:spPr>
              <a:xfrm>
                <a:off x="3632795" y="1330225"/>
                <a:ext cx="1308900" cy="572700"/>
              </a:xfrm>
              <a:prstGeom prst="rect">
                <a:avLst/>
              </a:prstGeom>
              <a:solidFill>
                <a:srgbClr val="C5E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latin typeface="Calibri"/>
                    <a:ea typeface="Calibri"/>
                    <a:cs typeface="Calibri"/>
                    <a:sym typeface="Calibri"/>
                  </a:rPr>
                  <a:t>Model Implementation</a:t>
                </a:r>
                <a:endParaRPr sz="1100">
                  <a:latin typeface="Calibri"/>
                  <a:ea typeface="Calibri"/>
                  <a:cs typeface="Calibri"/>
                  <a:sym typeface="Calibri"/>
                </a:endParaRPr>
              </a:p>
            </p:txBody>
          </p:sp>
          <p:sp>
            <p:nvSpPr>
              <p:cNvPr id="579" name="Google Shape;579;p63"/>
              <p:cNvSpPr/>
              <p:nvPr/>
            </p:nvSpPr>
            <p:spPr>
              <a:xfrm>
                <a:off x="3634185" y="2094675"/>
                <a:ext cx="1308900" cy="572700"/>
              </a:xfrm>
              <a:prstGeom prst="rect">
                <a:avLst/>
              </a:prstGeom>
              <a:solidFill>
                <a:srgbClr val="C5E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Compression</a:t>
                </a:r>
                <a:endParaRPr sz="1200">
                  <a:latin typeface="Calibri"/>
                  <a:ea typeface="Calibri"/>
                  <a:cs typeface="Calibri"/>
                  <a:sym typeface="Calibri"/>
                </a:endParaRPr>
              </a:p>
            </p:txBody>
          </p:sp>
          <p:sp>
            <p:nvSpPr>
              <p:cNvPr id="580" name="Google Shape;580;p63"/>
              <p:cNvSpPr/>
              <p:nvPr/>
            </p:nvSpPr>
            <p:spPr>
              <a:xfrm>
                <a:off x="5168270" y="2094675"/>
                <a:ext cx="987300" cy="572700"/>
              </a:xfrm>
              <a:prstGeom prst="rect">
                <a:avLst/>
              </a:prstGeom>
              <a:solidFill>
                <a:srgbClr val="C5E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Data Saving</a:t>
                </a:r>
                <a:endParaRPr sz="1200">
                  <a:latin typeface="Calibri"/>
                  <a:ea typeface="Calibri"/>
                  <a:cs typeface="Calibri"/>
                  <a:sym typeface="Calibri"/>
                </a:endParaRPr>
              </a:p>
            </p:txBody>
          </p:sp>
        </p:grpSp>
      </p:grpSp>
      <p:cxnSp>
        <p:nvCxnSpPr>
          <p:cNvPr id="581" name="Google Shape;581;p63"/>
          <p:cNvCxnSpPr>
            <a:stCxn id="578" idx="2"/>
            <a:endCxn id="579" idx="0"/>
          </p:cNvCxnSpPr>
          <p:nvPr/>
        </p:nvCxnSpPr>
        <p:spPr>
          <a:xfrm>
            <a:off x="3368713" y="1914938"/>
            <a:ext cx="1500" cy="191700"/>
          </a:xfrm>
          <a:prstGeom prst="straightConnector1">
            <a:avLst/>
          </a:prstGeom>
          <a:noFill/>
          <a:ln w="9525" cap="flat" cmpd="sng">
            <a:solidFill>
              <a:srgbClr val="FFFFFF"/>
            </a:solidFill>
            <a:prstDash val="solid"/>
            <a:round/>
            <a:headEnd type="none" w="med" len="med"/>
            <a:tailEnd type="triangle" w="med" len="med"/>
          </a:ln>
        </p:spPr>
      </p:cxnSp>
      <p:cxnSp>
        <p:nvCxnSpPr>
          <p:cNvPr id="582" name="Google Shape;582;p63"/>
          <p:cNvCxnSpPr>
            <a:stCxn id="579" idx="3"/>
            <a:endCxn id="580" idx="1"/>
          </p:cNvCxnSpPr>
          <p:nvPr/>
        </p:nvCxnSpPr>
        <p:spPr>
          <a:xfrm>
            <a:off x="4011567" y="2393038"/>
            <a:ext cx="220800" cy="0"/>
          </a:xfrm>
          <a:prstGeom prst="straightConnector1">
            <a:avLst/>
          </a:prstGeom>
          <a:noFill/>
          <a:ln w="9525" cap="flat" cmpd="sng">
            <a:solidFill>
              <a:srgbClr val="FFFFFF"/>
            </a:solidFill>
            <a:prstDash val="solid"/>
            <a:round/>
            <a:headEnd type="none" w="med" len="med"/>
            <a:tailEnd type="triangle" w="med" len="med"/>
          </a:ln>
        </p:spPr>
      </p:cxnSp>
      <p:cxnSp>
        <p:nvCxnSpPr>
          <p:cNvPr id="583" name="Google Shape;583;p63"/>
          <p:cNvCxnSpPr>
            <a:stCxn id="577" idx="1"/>
            <a:endCxn id="578" idx="3"/>
          </p:cNvCxnSpPr>
          <p:nvPr/>
        </p:nvCxnSpPr>
        <p:spPr>
          <a:xfrm rot="10800000">
            <a:off x="4010293" y="1628588"/>
            <a:ext cx="222000" cy="300"/>
          </a:xfrm>
          <a:prstGeom prst="straightConnector1">
            <a:avLst/>
          </a:prstGeom>
          <a:noFill/>
          <a:ln w="9525" cap="flat" cmpd="sng">
            <a:solidFill>
              <a:srgbClr val="FFFFFF"/>
            </a:solidFill>
            <a:prstDash val="solid"/>
            <a:round/>
            <a:headEnd type="none" w="med" len="med"/>
            <a:tailEnd type="triangle" w="med" len="med"/>
          </a:ln>
        </p:spPr>
      </p:cxnSp>
      <p:cxnSp>
        <p:nvCxnSpPr>
          <p:cNvPr id="584" name="Google Shape;584;p63"/>
          <p:cNvCxnSpPr>
            <a:stCxn id="580" idx="2"/>
            <a:endCxn id="585" idx="4"/>
          </p:cNvCxnSpPr>
          <p:nvPr/>
        </p:nvCxnSpPr>
        <p:spPr>
          <a:xfrm rot="5400000">
            <a:off x="3280519" y="1740538"/>
            <a:ext cx="496800" cy="2374500"/>
          </a:xfrm>
          <a:prstGeom prst="bentConnector2">
            <a:avLst/>
          </a:prstGeom>
          <a:noFill/>
          <a:ln w="9525" cap="flat" cmpd="sng">
            <a:solidFill>
              <a:srgbClr val="FFFFFF"/>
            </a:solidFill>
            <a:prstDash val="solid"/>
            <a:round/>
            <a:headEnd type="none" w="med" len="med"/>
            <a:tailEnd type="triangle" w="med" len="med"/>
          </a:ln>
        </p:spPr>
      </p:cxnSp>
      <p:grpSp>
        <p:nvGrpSpPr>
          <p:cNvPr id="586" name="Google Shape;586;p63"/>
          <p:cNvGrpSpPr/>
          <p:nvPr/>
        </p:nvGrpSpPr>
        <p:grpSpPr>
          <a:xfrm>
            <a:off x="4232375" y="3570238"/>
            <a:ext cx="1168200" cy="1092600"/>
            <a:chOff x="7338425" y="1479113"/>
            <a:chExt cx="1168200" cy="1092600"/>
          </a:xfrm>
        </p:grpSpPr>
        <p:sp>
          <p:nvSpPr>
            <p:cNvPr id="587" name="Google Shape;587;p63"/>
            <p:cNvSpPr/>
            <p:nvPr/>
          </p:nvSpPr>
          <p:spPr>
            <a:xfrm>
              <a:off x="7338425" y="1479113"/>
              <a:ext cx="1168200" cy="1092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Calibri"/>
                  <a:ea typeface="Calibri"/>
                  <a:cs typeface="Calibri"/>
                  <a:sym typeface="Calibri"/>
                </a:rPr>
                <a:t>Legend</a:t>
              </a:r>
              <a:endParaRPr b="1">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p:txBody>
        </p:sp>
        <p:sp>
          <p:nvSpPr>
            <p:cNvPr id="588" name="Google Shape;588;p63"/>
            <p:cNvSpPr/>
            <p:nvPr/>
          </p:nvSpPr>
          <p:spPr>
            <a:xfrm>
              <a:off x="7428875" y="1571875"/>
              <a:ext cx="987300" cy="273900"/>
            </a:xfrm>
            <a:prstGeom prst="rect">
              <a:avLst/>
            </a:prstGeom>
            <a:solidFill>
              <a:srgbClr val="C5E0B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Calibri"/>
                  <a:ea typeface="Calibri"/>
                  <a:cs typeface="Calibri"/>
                  <a:sym typeface="Calibri"/>
                </a:rPr>
                <a:t>Task</a:t>
              </a:r>
              <a:endParaRPr sz="1000" b="1">
                <a:latin typeface="Calibri"/>
                <a:ea typeface="Calibri"/>
                <a:cs typeface="Calibri"/>
                <a:sym typeface="Calibri"/>
              </a:endParaRPr>
            </a:p>
          </p:txBody>
        </p:sp>
        <p:sp>
          <p:nvSpPr>
            <p:cNvPr id="589" name="Google Shape;589;p63"/>
            <p:cNvSpPr/>
            <p:nvPr/>
          </p:nvSpPr>
          <p:spPr>
            <a:xfrm>
              <a:off x="7428875" y="1910475"/>
              <a:ext cx="987300" cy="572700"/>
            </a:xfrm>
            <a:prstGeom prst="rect">
              <a:avLst/>
            </a:prstGeom>
            <a:solidFill>
              <a:srgbClr val="F4B1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Calibri"/>
                  <a:ea typeface="Calibri"/>
                  <a:cs typeface="Calibri"/>
                  <a:sym typeface="Calibri"/>
                </a:rPr>
                <a:t>Startup Process</a:t>
              </a:r>
              <a:endParaRPr sz="1000" b="1">
                <a:latin typeface="Calibri"/>
                <a:ea typeface="Calibri"/>
                <a:cs typeface="Calibri"/>
                <a:sym typeface="Calibri"/>
              </a:endParaRPr>
            </a:p>
          </p:txBody>
        </p:sp>
      </p:grpSp>
      <p:cxnSp>
        <p:nvCxnSpPr>
          <p:cNvPr id="590" name="Google Shape;590;p63"/>
          <p:cNvCxnSpPr>
            <a:stCxn id="574" idx="3"/>
            <a:endCxn id="578" idx="1"/>
          </p:cNvCxnSpPr>
          <p:nvPr/>
        </p:nvCxnSpPr>
        <p:spPr>
          <a:xfrm>
            <a:off x="2321338" y="1628588"/>
            <a:ext cx="405900" cy="600"/>
          </a:xfrm>
          <a:prstGeom prst="bentConnector3">
            <a:avLst>
              <a:gd name="adj1" fmla="val 49998"/>
            </a:avLst>
          </a:prstGeom>
          <a:noFill/>
          <a:ln w="9525" cap="flat" cmpd="sng">
            <a:solidFill>
              <a:srgbClr val="FFFFFF"/>
            </a:solidFill>
            <a:prstDash val="solid"/>
            <a:round/>
            <a:headEnd type="none" w="med" len="med"/>
            <a:tailEnd type="triangle" w="med" len="med"/>
          </a:ln>
        </p:spPr>
      </p:cxnSp>
      <p:grpSp>
        <p:nvGrpSpPr>
          <p:cNvPr id="591" name="Google Shape;591;p63"/>
          <p:cNvGrpSpPr/>
          <p:nvPr/>
        </p:nvGrpSpPr>
        <p:grpSpPr>
          <a:xfrm>
            <a:off x="140525" y="2889775"/>
            <a:ext cx="2201150" cy="572700"/>
            <a:chOff x="238725" y="2402913"/>
            <a:chExt cx="2201150" cy="572700"/>
          </a:xfrm>
        </p:grpSpPr>
        <p:sp>
          <p:nvSpPr>
            <p:cNvPr id="585" name="Google Shape;585;p63"/>
            <p:cNvSpPr/>
            <p:nvPr/>
          </p:nvSpPr>
          <p:spPr>
            <a:xfrm>
              <a:off x="1403625" y="2491413"/>
              <a:ext cx="1036250" cy="395650"/>
            </a:xfrm>
            <a:prstGeom prst="flowChartMagneticDrum">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Calibri"/>
                  <a:ea typeface="Calibri"/>
                  <a:cs typeface="Calibri"/>
                  <a:sym typeface="Calibri"/>
                </a:rPr>
                <a:t>Data Pipe</a:t>
              </a:r>
              <a:endParaRPr sz="1200">
                <a:solidFill>
                  <a:srgbClr val="FFFFFF"/>
                </a:solidFill>
                <a:latin typeface="Calibri"/>
                <a:ea typeface="Calibri"/>
                <a:cs typeface="Calibri"/>
                <a:sym typeface="Calibri"/>
              </a:endParaRPr>
            </a:p>
          </p:txBody>
        </p:sp>
        <p:sp>
          <p:nvSpPr>
            <p:cNvPr id="592" name="Google Shape;592;p63"/>
            <p:cNvSpPr/>
            <p:nvPr/>
          </p:nvSpPr>
          <p:spPr>
            <a:xfrm>
              <a:off x="238725" y="2402913"/>
              <a:ext cx="1069200" cy="572700"/>
            </a:xfrm>
            <a:prstGeom prst="leftRightArrow">
              <a:avLst>
                <a:gd name="adj1" fmla="val 50000"/>
                <a:gd name="adj2" fmla="val 5000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Calibri"/>
                  <a:ea typeface="Calibri"/>
                  <a:cs typeface="Calibri"/>
                  <a:sym typeface="Calibri"/>
                </a:rPr>
                <a:t>I/O to Flight Software</a:t>
              </a:r>
              <a:endParaRPr sz="900">
                <a:solidFill>
                  <a:srgbClr val="FFFFFF"/>
                </a:solidFill>
                <a:latin typeface="Calibri"/>
                <a:ea typeface="Calibri"/>
                <a:cs typeface="Calibri"/>
                <a:sym typeface="Calibri"/>
              </a:endParaRPr>
            </a:p>
          </p:txBody>
        </p:sp>
      </p:grpSp>
      <p:sp>
        <p:nvSpPr>
          <p:cNvPr id="593" name="Google Shape;593;p63"/>
          <p:cNvSpPr/>
          <p:nvPr/>
        </p:nvSpPr>
        <p:spPr>
          <a:xfrm>
            <a:off x="140525" y="3901300"/>
            <a:ext cx="1032000" cy="572700"/>
          </a:xfrm>
          <a:prstGeom prst="leftRightArrow">
            <a:avLst>
              <a:gd name="adj1" fmla="val 50000"/>
              <a:gd name="adj2" fmla="val 5000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Calibri"/>
                <a:ea typeface="Calibri"/>
                <a:cs typeface="Calibri"/>
                <a:sym typeface="Calibri"/>
              </a:rPr>
              <a:t>I/O to Ground</a:t>
            </a:r>
            <a:endParaRPr sz="1000">
              <a:solidFill>
                <a:srgbClr val="FFFFFF"/>
              </a:solidFill>
              <a:latin typeface="Calibri"/>
              <a:ea typeface="Calibri"/>
              <a:cs typeface="Calibri"/>
              <a:sym typeface="Calibri"/>
            </a:endParaRPr>
          </a:p>
        </p:txBody>
      </p:sp>
      <p:sp>
        <p:nvSpPr>
          <p:cNvPr id="594" name="Google Shape;594;p63">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5" name="Google Shape;595;p63"/>
          <p:cNvCxnSpPr>
            <a:stCxn id="573" idx="0"/>
            <a:endCxn id="574" idx="2"/>
          </p:cNvCxnSpPr>
          <p:nvPr/>
        </p:nvCxnSpPr>
        <p:spPr>
          <a:xfrm rot="10800000" flipH="1">
            <a:off x="1826913" y="1915063"/>
            <a:ext cx="900" cy="127200"/>
          </a:xfrm>
          <a:prstGeom prst="straightConnector1">
            <a:avLst/>
          </a:prstGeom>
          <a:noFill/>
          <a:ln w="9525" cap="flat" cmpd="sng">
            <a:solidFill>
              <a:srgbClr val="FFFFFF"/>
            </a:solidFill>
            <a:prstDash val="solid"/>
            <a:round/>
            <a:headEnd type="none" w="med" len="med"/>
            <a:tailEnd type="triangle" w="med" len="med"/>
          </a:ln>
        </p:spPr>
      </p:cxnSp>
      <p:cxnSp>
        <p:nvCxnSpPr>
          <p:cNvPr id="596" name="Google Shape;596;p63"/>
          <p:cNvCxnSpPr>
            <a:stCxn id="585" idx="0"/>
            <a:endCxn id="573" idx="2"/>
          </p:cNvCxnSpPr>
          <p:nvPr/>
        </p:nvCxnSpPr>
        <p:spPr>
          <a:xfrm rot="10800000" flipH="1">
            <a:off x="1823550" y="2614975"/>
            <a:ext cx="3300" cy="363300"/>
          </a:xfrm>
          <a:prstGeom prst="straightConnector1">
            <a:avLst/>
          </a:prstGeom>
          <a:noFill/>
          <a:ln w="9525" cap="flat" cmpd="sng">
            <a:solidFill>
              <a:srgbClr val="FFFFFF"/>
            </a:solidFill>
            <a:prstDash val="solid"/>
            <a:round/>
            <a:headEnd type="none" w="med" len="med"/>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64"/>
          <p:cNvSpPr txBox="1">
            <a:spLocks noGrp="1"/>
          </p:cNvSpPr>
          <p:nvPr>
            <p:ph type="title"/>
          </p:nvPr>
        </p:nvSpPr>
        <p:spPr>
          <a:xfrm>
            <a:off x="311700" y="2653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Image Processing Software Progress</a:t>
            </a:r>
            <a:endParaRPr/>
          </a:p>
        </p:txBody>
      </p:sp>
      <p:sp>
        <p:nvSpPr>
          <p:cNvPr id="602" name="Google Shape;602;p64"/>
          <p:cNvSpPr txBox="1">
            <a:spLocks noGrp="1"/>
          </p:cNvSpPr>
          <p:nvPr>
            <p:ph type="body" idx="1"/>
          </p:nvPr>
        </p:nvSpPr>
        <p:spPr>
          <a:xfrm>
            <a:off x="5411100" y="995600"/>
            <a:ext cx="3421200" cy="1803600"/>
          </a:xfrm>
          <a:prstGeom prst="rect">
            <a:avLst/>
          </a:prstGeom>
        </p:spPr>
        <p:txBody>
          <a:bodyPr spcFirstLastPara="1" wrap="square" lIns="68575" tIns="34275" rIns="68575" bIns="34275" anchor="t" anchorCtr="0">
            <a:noAutofit/>
          </a:bodyPr>
          <a:lstStyle/>
          <a:p>
            <a:pPr marL="457200" lvl="0" indent="-330200" algn="l" rtl="0">
              <a:lnSpc>
                <a:spcPct val="150000"/>
              </a:lnSpc>
              <a:spcBef>
                <a:spcPts val="700"/>
              </a:spcBef>
              <a:spcAft>
                <a:spcPts val="0"/>
              </a:spcAft>
              <a:buSzPts val="1600"/>
              <a:buChar char="•"/>
            </a:pPr>
            <a:r>
              <a:rPr lang="en" sz="1600"/>
              <a:t>All On-Board Code will be written in Python and C</a:t>
            </a:r>
            <a:endParaRPr sz="1600"/>
          </a:p>
          <a:p>
            <a:pPr marL="457200" lvl="0" indent="-330200" algn="l" rtl="0">
              <a:lnSpc>
                <a:spcPct val="150000"/>
              </a:lnSpc>
              <a:spcBef>
                <a:spcPts val="0"/>
              </a:spcBef>
              <a:spcAft>
                <a:spcPts val="0"/>
              </a:spcAft>
              <a:buSzPts val="1600"/>
              <a:buChar char="•"/>
            </a:pPr>
            <a:r>
              <a:rPr lang="en" sz="1600"/>
              <a:t>Post-Processing will be executed on simulated ground station</a:t>
            </a:r>
            <a:endParaRPr sz="1600"/>
          </a:p>
        </p:txBody>
      </p:sp>
      <p:sp>
        <p:nvSpPr>
          <p:cNvPr id="603" name="Google Shape;603;p6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34</a:t>
            </a:fld>
            <a:endParaRPr/>
          </a:p>
        </p:txBody>
      </p:sp>
      <p:sp>
        <p:nvSpPr>
          <p:cNvPr id="604" name="Google Shape;604;p64"/>
          <p:cNvSpPr/>
          <p:nvPr/>
        </p:nvSpPr>
        <p:spPr>
          <a:xfrm>
            <a:off x="1209775" y="3748950"/>
            <a:ext cx="2534100" cy="9504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Calibri"/>
                <a:ea typeface="Calibri"/>
                <a:cs typeface="Calibri"/>
                <a:sym typeface="Calibri"/>
              </a:rPr>
              <a:t>Post-Processing</a:t>
            </a: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p:txBody>
      </p:sp>
      <p:grpSp>
        <p:nvGrpSpPr>
          <p:cNvPr id="605" name="Google Shape;605;p64"/>
          <p:cNvGrpSpPr/>
          <p:nvPr/>
        </p:nvGrpSpPr>
        <p:grpSpPr>
          <a:xfrm>
            <a:off x="1165975" y="1240438"/>
            <a:ext cx="4242345" cy="1559950"/>
            <a:chOff x="2032700" y="1251775"/>
            <a:chExt cx="4242345" cy="1559950"/>
          </a:xfrm>
        </p:grpSpPr>
        <p:grpSp>
          <p:nvGrpSpPr>
            <p:cNvPr id="606" name="Google Shape;606;p64"/>
            <p:cNvGrpSpPr/>
            <p:nvPr/>
          </p:nvGrpSpPr>
          <p:grpSpPr>
            <a:xfrm>
              <a:off x="2032700" y="1251775"/>
              <a:ext cx="1339200" cy="1554300"/>
              <a:chOff x="1826100" y="1234075"/>
              <a:chExt cx="1339200" cy="1554300"/>
            </a:xfrm>
          </p:grpSpPr>
          <p:sp>
            <p:nvSpPr>
              <p:cNvPr id="607" name="Google Shape;607;p64"/>
              <p:cNvSpPr/>
              <p:nvPr/>
            </p:nvSpPr>
            <p:spPr>
              <a:xfrm>
                <a:off x="1826100" y="1234075"/>
                <a:ext cx="1339200" cy="15543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FFFFFF"/>
                    </a:solidFill>
                    <a:latin typeface="Calibri"/>
                    <a:ea typeface="Calibri"/>
                    <a:cs typeface="Calibri"/>
                    <a:sym typeface="Calibri"/>
                  </a:rPr>
                  <a:t>Pre-Processing</a:t>
                </a:r>
                <a:endParaRPr sz="1300">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endParaRPr>
                  <a:solidFill>
                    <a:srgbClr val="FFFFFF"/>
                  </a:solidFill>
                  <a:latin typeface="EB Garamond"/>
                  <a:ea typeface="EB Garamond"/>
                  <a:cs typeface="EB Garamond"/>
                  <a:sym typeface="EB Garamond"/>
                </a:endParaRPr>
              </a:p>
            </p:txBody>
          </p:sp>
          <p:sp>
            <p:nvSpPr>
              <p:cNvPr id="608" name="Google Shape;608;p64"/>
              <p:cNvSpPr/>
              <p:nvPr/>
            </p:nvSpPr>
            <p:spPr>
              <a:xfrm>
                <a:off x="1993388" y="2035900"/>
                <a:ext cx="987300" cy="572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Image Loading</a:t>
                </a:r>
                <a:endParaRPr sz="1200">
                  <a:latin typeface="Calibri"/>
                  <a:ea typeface="Calibri"/>
                  <a:cs typeface="Calibri"/>
                  <a:sym typeface="Calibri"/>
                </a:endParaRPr>
              </a:p>
            </p:txBody>
          </p:sp>
          <p:sp>
            <p:nvSpPr>
              <p:cNvPr id="609" name="Google Shape;609;p64"/>
              <p:cNvSpPr/>
              <p:nvPr/>
            </p:nvSpPr>
            <p:spPr>
              <a:xfrm>
                <a:off x="1994163" y="1335875"/>
                <a:ext cx="987300" cy="572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Image Cropping</a:t>
                </a:r>
                <a:endParaRPr sz="1200">
                  <a:latin typeface="Calibri"/>
                  <a:ea typeface="Calibri"/>
                  <a:cs typeface="Calibri"/>
                  <a:sym typeface="Calibri"/>
                </a:endParaRPr>
              </a:p>
            </p:txBody>
          </p:sp>
        </p:grpSp>
        <p:grpSp>
          <p:nvGrpSpPr>
            <p:cNvPr id="610" name="Google Shape;610;p64"/>
            <p:cNvGrpSpPr/>
            <p:nvPr/>
          </p:nvGrpSpPr>
          <p:grpSpPr>
            <a:xfrm>
              <a:off x="3487650" y="1257425"/>
              <a:ext cx="2787395" cy="1554300"/>
              <a:chOff x="3524352" y="1234075"/>
              <a:chExt cx="2843700" cy="1554300"/>
            </a:xfrm>
          </p:grpSpPr>
          <p:sp>
            <p:nvSpPr>
              <p:cNvPr id="611" name="Google Shape;611;p64"/>
              <p:cNvSpPr/>
              <p:nvPr/>
            </p:nvSpPr>
            <p:spPr>
              <a:xfrm>
                <a:off x="3524352" y="1234075"/>
                <a:ext cx="2843700" cy="15543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Calibri"/>
                    <a:ea typeface="Calibri"/>
                    <a:cs typeface="Calibri"/>
                    <a:sym typeface="Calibri"/>
                  </a:rPr>
                  <a:t>Aurora Detection &amp; Downlink</a:t>
                </a:r>
                <a:endParaRPr b="1">
                  <a:solidFill>
                    <a:srgbClr val="FFFFFF"/>
                  </a:solidFill>
                  <a:latin typeface="Calibri"/>
                  <a:ea typeface="Calibri"/>
                  <a:cs typeface="Calibri"/>
                  <a:sym typeface="Calibri"/>
                </a:endParaRPr>
              </a:p>
              <a:p>
                <a:pPr marL="0" lvl="0" indent="0" algn="l" rtl="0">
                  <a:spcBef>
                    <a:spcPts val="0"/>
                  </a:spcBef>
                  <a:spcAft>
                    <a:spcPts val="0"/>
                  </a:spcAft>
                  <a:buNone/>
                </a:pPr>
                <a:endParaRPr b="1">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a:p>
                <a:pPr marL="0" lvl="0" indent="0" algn="l" rtl="0">
                  <a:spcBef>
                    <a:spcPts val="0"/>
                  </a:spcBef>
                  <a:spcAft>
                    <a:spcPts val="0"/>
                  </a:spcAft>
                  <a:buNone/>
                </a:pPr>
                <a:endParaRPr>
                  <a:solidFill>
                    <a:srgbClr val="FFFFFF"/>
                  </a:solidFill>
                  <a:latin typeface="Calibri"/>
                  <a:ea typeface="Calibri"/>
                  <a:cs typeface="Calibri"/>
                  <a:sym typeface="Calibri"/>
                </a:endParaRPr>
              </a:p>
            </p:txBody>
          </p:sp>
          <p:sp>
            <p:nvSpPr>
              <p:cNvPr id="612" name="Google Shape;612;p64"/>
              <p:cNvSpPr/>
              <p:nvPr/>
            </p:nvSpPr>
            <p:spPr>
              <a:xfrm>
                <a:off x="5168269" y="1330525"/>
                <a:ext cx="9873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Model Loading</a:t>
                </a:r>
                <a:endParaRPr sz="1200">
                  <a:latin typeface="Calibri"/>
                  <a:ea typeface="Calibri"/>
                  <a:cs typeface="Calibri"/>
                  <a:sym typeface="Calibri"/>
                </a:endParaRPr>
              </a:p>
            </p:txBody>
          </p:sp>
          <p:sp>
            <p:nvSpPr>
              <p:cNvPr id="613" name="Google Shape;613;p64"/>
              <p:cNvSpPr/>
              <p:nvPr/>
            </p:nvSpPr>
            <p:spPr>
              <a:xfrm>
                <a:off x="3632795" y="1330225"/>
                <a:ext cx="1308900" cy="572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latin typeface="Calibri"/>
                    <a:ea typeface="Calibri"/>
                    <a:cs typeface="Calibri"/>
                    <a:sym typeface="Calibri"/>
                  </a:rPr>
                  <a:t>Model Implementation</a:t>
                </a:r>
                <a:endParaRPr sz="1100">
                  <a:latin typeface="Calibri"/>
                  <a:ea typeface="Calibri"/>
                  <a:cs typeface="Calibri"/>
                  <a:sym typeface="Calibri"/>
                </a:endParaRPr>
              </a:p>
            </p:txBody>
          </p:sp>
          <p:sp>
            <p:nvSpPr>
              <p:cNvPr id="614" name="Google Shape;614;p64"/>
              <p:cNvSpPr/>
              <p:nvPr/>
            </p:nvSpPr>
            <p:spPr>
              <a:xfrm>
                <a:off x="3634185" y="2094675"/>
                <a:ext cx="1308900" cy="572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Compression</a:t>
                </a:r>
                <a:endParaRPr sz="1200">
                  <a:latin typeface="Calibri"/>
                  <a:ea typeface="Calibri"/>
                  <a:cs typeface="Calibri"/>
                  <a:sym typeface="Calibri"/>
                </a:endParaRPr>
              </a:p>
            </p:txBody>
          </p:sp>
          <p:sp>
            <p:nvSpPr>
              <p:cNvPr id="615" name="Google Shape;615;p64"/>
              <p:cNvSpPr/>
              <p:nvPr/>
            </p:nvSpPr>
            <p:spPr>
              <a:xfrm>
                <a:off x="5168270" y="2094675"/>
                <a:ext cx="987300" cy="572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Data Saving</a:t>
                </a:r>
                <a:endParaRPr sz="1200">
                  <a:latin typeface="Calibri"/>
                  <a:ea typeface="Calibri"/>
                  <a:cs typeface="Calibri"/>
                  <a:sym typeface="Calibri"/>
                </a:endParaRPr>
              </a:p>
            </p:txBody>
          </p:sp>
        </p:grpSp>
      </p:grpSp>
      <p:grpSp>
        <p:nvGrpSpPr>
          <p:cNvPr id="616" name="Google Shape;616;p64"/>
          <p:cNvGrpSpPr/>
          <p:nvPr/>
        </p:nvGrpSpPr>
        <p:grpSpPr>
          <a:xfrm>
            <a:off x="4232375" y="3570238"/>
            <a:ext cx="1168200" cy="1092600"/>
            <a:chOff x="7338425" y="1479113"/>
            <a:chExt cx="1168200" cy="1092600"/>
          </a:xfrm>
        </p:grpSpPr>
        <p:sp>
          <p:nvSpPr>
            <p:cNvPr id="617" name="Google Shape;617;p64"/>
            <p:cNvSpPr/>
            <p:nvPr/>
          </p:nvSpPr>
          <p:spPr>
            <a:xfrm>
              <a:off x="7338425" y="1479113"/>
              <a:ext cx="1168200" cy="1092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Calibri"/>
                  <a:ea typeface="Calibri"/>
                  <a:cs typeface="Calibri"/>
                  <a:sym typeface="Calibri"/>
                </a:rPr>
                <a:t>Legend</a:t>
              </a:r>
              <a:endParaRPr b="1">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a:p>
              <a:pPr marL="0" lvl="0" indent="0" algn="ctr" rtl="0">
                <a:spcBef>
                  <a:spcPts val="0"/>
                </a:spcBef>
                <a:spcAft>
                  <a:spcPts val="0"/>
                </a:spcAft>
                <a:buNone/>
              </a:pPr>
              <a:endParaRPr>
                <a:solidFill>
                  <a:srgbClr val="FFFFFF"/>
                </a:solidFill>
                <a:latin typeface="Calibri"/>
                <a:ea typeface="Calibri"/>
                <a:cs typeface="Calibri"/>
                <a:sym typeface="Calibri"/>
              </a:endParaRPr>
            </a:p>
          </p:txBody>
        </p:sp>
        <p:sp>
          <p:nvSpPr>
            <p:cNvPr id="618" name="Google Shape;618;p64"/>
            <p:cNvSpPr/>
            <p:nvPr/>
          </p:nvSpPr>
          <p:spPr>
            <a:xfrm>
              <a:off x="7428875" y="1571875"/>
              <a:ext cx="987300" cy="273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Calibri"/>
                  <a:ea typeface="Calibri"/>
                  <a:cs typeface="Calibri"/>
                  <a:sym typeface="Calibri"/>
                </a:rPr>
                <a:t>Functional &amp; Tested</a:t>
              </a:r>
              <a:endParaRPr sz="1000" b="1">
                <a:latin typeface="Calibri"/>
                <a:ea typeface="Calibri"/>
                <a:cs typeface="Calibri"/>
                <a:sym typeface="Calibri"/>
              </a:endParaRPr>
            </a:p>
          </p:txBody>
        </p:sp>
        <p:sp>
          <p:nvSpPr>
            <p:cNvPr id="619" name="Google Shape;619;p64"/>
            <p:cNvSpPr/>
            <p:nvPr/>
          </p:nvSpPr>
          <p:spPr>
            <a:xfrm>
              <a:off x="7428875" y="1910463"/>
              <a:ext cx="987300" cy="2739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Calibri"/>
                  <a:ea typeface="Calibri"/>
                  <a:cs typeface="Calibri"/>
                  <a:sym typeface="Calibri"/>
                </a:rPr>
                <a:t>In Progress</a:t>
              </a:r>
              <a:endParaRPr sz="1000" b="1">
                <a:latin typeface="Calibri"/>
                <a:ea typeface="Calibri"/>
                <a:cs typeface="Calibri"/>
                <a:sym typeface="Calibri"/>
              </a:endParaRPr>
            </a:p>
          </p:txBody>
        </p:sp>
        <p:sp>
          <p:nvSpPr>
            <p:cNvPr id="620" name="Google Shape;620;p64"/>
            <p:cNvSpPr/>
            <p:nvPr/>
          </p:nvSpPr>
          <p:spPr>
            <a:xfrm>
              <a:off x="7422875" y="2249075"/>
              <a:ext cx="987300" cy="2739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Calibri"/>
                  <a:ea typeface="Calibri"/>
                  <a:cs typeface="Calibri"/>
                  <a:sym typeface="Calibri"/>
                </a:rPr>
                <a:t>Not Started</a:t>
              </a:r>
              <a:endParaRPr sz="1000" b="1">
                <a:latin typeface="Calibri"/>
                <a:ea typeface="Calibri"/>
                <a:cs typeface="Calibri"/>
                <a:sym typeface="Calibri"/>
              </a:endParaRPr>
            </a:p>
          </p:txBody>
        </p:sp>
      </p:grpSp>
      <p:cxnSp>
        <p:nvCxnSpPr>
          <p:cNvPr id="621" name="Google Shape;621;p64"/>
          <p:cNvCxnSpPr>
            <a:stCxn id="613" idx="2"/>
            <a:endCxn id="614" idx="0"/>
          </p:cNvCxnSpPr>
          <p:nvPr/>
        </p:nvCxnSpPr>
        <p:spPr>
          <a:xfrm>
            <a:off x="3368713" y="1914938"/>
            <a:ext cx="1500" cy="191700"/>
          </a:xfrm>
          <a:prstGeom prst="straightConnector1">
            <a:avLst/>
          </a:prstGeom>
          <a:noFill/>
          <a:ln w="9525" cap="flat" cmpd="sng">
            <a:solidFill>
              <a:srgbClr val="FFFFFF"/>
            </a:solidFill>
            <a:prstDash val="solid"/>
            <a:round/>
            <a:headEnd type="none" w="med" len="med"/>
            <a:tailEnd type="triangle" w="med" len="med"/>
          </a:ln>
        </p:spPr>
      </p:cxnSp>
      <p:cxnSp>
        <p:nvCxnSpPr>
          <p:cNvPr id="622" name="Google Shape;622;p64"/>
          <p:cNvCxnSpPr>
            <a:stCxn id="614" idx="3"/>
            <a:endCxn id="615" idx="1"/>
          </p:cNvCxnSpPr>
          <p:nvPr/>
        </p:nvCxnSpPr>
        <p:spPr>
          <a:xfrm>
            <a:off x="4011567" y="2393038"/>
            <a:ext cx="220800" cy="0"/>
          </a:xfrm>
          <a:prstGeom prst="straightConnector1">
            <a:avLst/>
          </a:prstGeom>
          <a:noFill/>
          <a:ln w="9525" cap="flat" cmpd="sng">
            <a:solidFill>
              <a:srgbClr val="FFFFFF"/>
            </a:solidFill>
            <a:prstDash val="solid"/>
            <a:round/>
            <a:headEnd type="none" w="med" len="med"/>
            <a:tailEnd type="triangle" w="med" len="med"/>
          </a:ln>
        </p:spPr>
      </p:cxnSp>
      <p:cxnSp>
        <p:nvCxnSpPr>
          <p:cNvPr id="623" name="Google Shape;623;p64"/>
          <p:cNvCxnSpPr>
            <a:stCxn id="612" idx="1"/>
            <a:endCxn id="613" idx="3"/>
          </p:cNvCxnSpPr>
          <p:nvPr/>
        </p:nvCxnSpPr>
        <p:spPr>
          <a:xfrm rot="10800000">
            <a:off x="4010293" y="1628588"/>
            <a:ext cx="222000" cy="300"/>
          </a:xfrm>
          <a:prstGeom prst="straightConnector1">
            <a:avLst/>
          </a:prstGeom>
          <a:noFill/>
          <a:ln w="9525" cap="flat" cmpd="sng">
            <a:solidFill>
              <a:srgbClr val="FFFFFF"/>
            </a:solidFill>
            <a:prstDash val="solid"/>
            <a:round/>
            <a:headEnd type="none" w="med" len="med"/>
            <a:tailEnd type="triangle" w="med" len="med"/>
          </a:ln>
        </p:spPr>
      </p:cxnSp>
      <p:cxnSp>
        <p:nvCxnSpPr>
          <p:cNvPr id="624" name="Google Shape;624;p64"/>
          <p:cNvCxnSpPr>
            <a:stCxn id="615" idx="2"/>
            <a:endCxn id="625" idx="4"/>
          </p:cNvCxnSpPr>
          <p:nvPr/>
        </p:nvCxnSpPr>
        <p:spPr>
          <a:xfrm rot="5400000">
            <a:off x="3280519" y="1740538"/>
            <a:ext cx="496800" cy="2374500"/>
          </a:xfrm>
          <a:prstGeom prst="bentConnector2">
            <a:avLst/>
          </a:prstGeom>
          <a:noFill/>
          <a:ln w="9525" cap="flat" cmpd="sng">
            <a:solidFill>
              <a:srgbClr val="FFFFFF"/>
            </a:solidFill>
            <a:prstDash val="solid"/>
            <a:round/>
            <a:headEnd type="none" w="med" len="med"/>
            <a:tailEnd type="triangle" w="med" len="med"/>
          </a:ln>
        </p:spPr>
      </p:cxnSp>
      <p:cxnSp>
        <p:nvCxnSpPr>
          <p:cNvPr id="626" name="Google Shape;626;p64"/>
          <p:cNvCxnSpPr>
            <a:stCxn id="609" idx="3"/>
            <a:endCxn id="613" idx="1"/>
          </p:cNvCxnSpPr>
          <p:nvPr/>
        </p:nvCxnSpPr>
        <p:spPr>
          <a:xfrm>
            <a:off x="2321338" y="1628588"/>
            <a:ext cx="405900" cy="600"/>
          </a:xfrm>
          <a:prstGeom prst="bentConnector3">
            <a:avLst>
              <a:gd name="adj1" fmla="val 49998"/>
            </a:avLst>
          </a:prstGeom>
          <a:noFill/>
          <a:ln w="9525" cap="flat" cmpd="sng">
            <a:solidFill>
              <a:srgbClr val="FFFFFF"/>
            </a:solidFill>
            <a:prstDash val="solid"/>
            <a:round/>
            <a:headEnd type="none" w="med" len="med"/>
            <a:tailEnd type="triangle" w="med" len="med"/>
          </a:ln>
        </p:spPr>
      </p:cxnSp>
      <p:grpSp>
        <p:nvGrpSpPr>
          <p:cNvPr id="627" name="Google Shape;627;p64"/>
          <p:cNvGrpSpPr/>
          <p:nvPr/>
        </p:nvGrpSpPr>
        <p:grpSpPr>
          <a:xfrm>
            <a:off x="140525" y="2889775"/>
            <a:ext cx="2201150" cy="572700"/>
            <a:chOff x="238725" y="2402913"/>
            <a:chExt cx="2201150" cy="572700"/>
          </a:xfrm>
        </p:grpSpPr>
        <p:sp>
          <p:nvSpPr>
            <p:cNvPr id="625" name="Google Shape;625;p64"/>
            <p:cNvSpPr/>
            <p:nvPr/>
          </p:nvSpPr>
          <p:spPr>
            <a:xfrm>
              <a:off x="1403625" y="2491413"/>
              <a:ext cx="1036250" cy="395650"/>
            </a:xfrm>
            <a:prstGeom prst="flowChartMagneticDrum">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Calibri"/>
                  <a:ea typeface="Calibri"/>
                  <a:cs typeface="Calibri"/>
                  <a:sym typeface="Calibri"/>
                </a:rPr>
                <a:t>Data Pipe</a:t>
              </a:r>
              <a:endParaRPr sz="1200">
                <a:solidFill>
                  <a:srgbClr val="FFFFFF"/>
                </a:solidFill>
                <a:latin typeface="Calibri"/>
                <a:ea typeface="Calibri"/>
                <a:cs typeface="Calibri"/>
                <a:sym typeface="Calibri"/>
              </a:endParaRPr>
            </a:p>
          </p:txBody>
        </p:sp>
        <p:sp>
          <p:nvSpPr>
            <p:cNvPr id="628" name="Google Shape;628;p64"/>
            <p:cNvSpPr/>
            <p:nvPr/>
          </p:nvSpPr>
          <p:spPr>
            <a:xfrm>
              <a:off x="238725" y="2402913"/>
              <a:ext cx="1069200" cy="572700"/>
            </a:xfrm>
            <a:prstGeom prst="leftRightArrow">
              <a:avLst>
                <a:gd name="adj1" fmla="val 50000"/>
                <a:gd name="adj2" fmla="val 5000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Calibri"/>
                  <a:ea typeface="Calibri"/>
                  <a:cs typeface="Calibri"/>
                  <a:sym typeface="Calibri"/>
                </a:rPr>
                <a:t>I/O to Flight Software</a:t>
              </a:r>
              <a:endParaRPr sz="900">
                <a:solidFill>
                  <a:srgbClr val="FFFFFF"/>
                </a:solidFill>
                <a:latin typeface="Calibri"/>
                <a:ea typeface="Calibri"/>
                <a:cs typeface="Calibri"/>
                <a:sym typeface="Calibri"/>
              </a:endParaRPr>
            </a:p>
          </p:txBody>
        </p:sp>
      </p:grpSp>
      <p:sp>
        <p:nvSpPr>
          <p:cNvPr id="629" name="Google Shape;629;p64"/>
          <p:cNvSpPr/>
          <p:nvPr/>
        </p:nvSpPr>
        <p:spPr>
          <a:xfrm>
            <a:off x="140525" y="3901300"/>
            <a:ext cx="1032000" cy="572700"/>
          </a:xfrm>
          <a:prstGeom prst="leftRightArrow">
            <a:avLst>
              <a:gd name="adj1" fmla="val 50000"/>
              <a:gd name="adj2" fmla="val 5000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Calibri"/>
                <a:ea typeface="Calibri"/>
                <a:cs typeface="Calibri"/>
                <a:sym typeface="Calibri"/>
              </a:rPr>
              <a:t>I/O to Ground</a:t>
            </a:r>
            <a:endParaRPr sz="1000">
              <a:solidFill>
                <a:srgbClr val="FFFFFF"/>
              </a:solidFill>
              <a:latin typeface="Calibri"/>
              <a:ea typeface="Calibri"/>
              <a:cs typeface="Calibri"/>
              <a:sym typeface="Calibri"/>
            </a:endParaRPr>
          </a:p>
        </p:txBody>
      </p:sp>
      <p:sp>
        <p:nvSpPr>
          <p:cNvPr id="630" name="Google Shape;630;p64">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1" name="Google Shape;631;p64"/>
          <p:cNvCxnSpPr>
            <a:stCxn id="608" idx="0"/>
            <a:endCxn id="609" idx="2"/>
          </p:cNvCxnSpPr>
          <p:nvPr/>
        </p:nvCxnSpPr>
        <p:spPr>
          <a:xfrm rot="10800000" flipH="1">
            <a:off x="1826913" y="1915063"/>
            <a:ext cx="900" cy="127200"/>
          </a:xfrm>
          <a:prstGeom prst="straightConnector1">
            <a:avLst/>
          </a:prstGeom>
          <a:noFill/>
          <a:ln w="9525" cap="flat" cmpd="sng">
            <a:solidFill>
              <a:srgbClr val="FFFFFF"/>
            </a:solidFill>
            <a:prstDash val="solid"/>
            <a:round/>
            <a:headEnd type="none" w="med" len="med"/>
            <a:tailEnd type="triangle" w="med" len="med"/>
          </a:ln>
        </p:spPr>
      </p:cxnSp>
      <p:cxnSp>
        <p:nvCxnSpPr>
          <p:cNvPr id="632" name="Google Shape;632;p64"/>
          <p:cNvCxnSpPr>
            <a:stCxn id="625" idx="0"/>
            <a:endCxn id="608" idx="2"/>
          </p:cNvCxnSpPr>
          <p:nvPr/>
        </p:nvCxnSpPr>
        <p:spPr>
          <a:xfrm rot="10800000" flipH="1">
            <a:off x="1823550" y="2614975"/>
            <a:ext cx="3300" cy="363300"/>
          </a:xfrm>
          <a:prstGeom prst="straightConnector1">
            <a:avLst/>
          </a:prstGeom>
          <a:noFill/>
          <a:ln w="9525" cap="flat" cmpd="sng">
            <a:solidFill>
              <a:srgbClr val="FFFFFF"/>
            </a:solidFill>
            <a:prstDash val="solid"/>
            <a:round/>
            <a:headEnd type="none" w="med" len="med"/>
            <a:tailEnd type="triangle" w="med" len="med"/>
          </a:ln>
        </p:spPr>
      </p:cxnSp>
      <p:grpSp>
        <p:nvGrpSpPr>
          <p:cNvPr id="633" name="Google Shape;633;p64"/>
          <p:cNvGrpSpPr/>
          <p:nvPr/>
        </p:nvGrpSpPr>
        <p:grpSpPr>
          <a:xfrm>
            <a:off x="1354363" y="3937800"/>
            <a:ext cx="2305000" cy="572700"/>
            <a:chOff x="860538" y="2748325"/>
            <a:chExt cx="2305000" cy="572700"/>
          </a:xfrm>
        </p:grpSpPr>
        <p:sp>
          <p:nvSpPr>
            <p:cNvPr id="634" name="Google Shape;634;p64"/>
            <p:cNvSpPr/>
            <p:nvPr/>
          </p:nvSpPr>
          <p:spPr>
            <a:xfrm>
              <a:off x="860538" y="2748325"/>
              <a:ext cx="987300" cy="572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Auroral Extent</a:t>
              </a:r>
              <a:endParaRPr sz="1200">
                <a:latin typeface="Calibri"/>
                <a:ea typeface="Calibri"/>
                <a:cs typeface="Calibri"/>
                <a:sym typeface="Calibri"/>
              </a:endParaRPr>
            </a:p>
          </p:txBody>
        </p:sp>
        <p:sp>
          <p:nvSpPr>
            <p:cNvPr id="635" name="Google Shape;635;p64"/>
            <p:cNvSpPr/>
            <p:nvPr/>
          </p:nvSpPr>
          <p:spPr>
            <a:xfrm>
              <a:off x="1980238" y="2748325"/>
              <a:ext cx="1185300" cy="572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libri"/>
                  <a:ea typeface="Calibri"/>
                  <a:cs typeface="Calibri"/>
                  <a:sym typeface="Calibri"/>
                </a:rPr>
                <a:t>Image Geolocation</a:t>
              </a:r>
              <a:endParaRPr sz="1200">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65"/>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a:t>Image Processing Software Progress</a:t>
            </a:r>
            <a:endParaRPr/>
          </a:p>
        </p:txBody>
      </p:sp>
      <p:sp>
        <p:nvSpPr>
          <p:cNvPr id="641" name="Google Shape;641;p65"/>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35</a:t>
            </a:fld>
            <a:endParaRPr/>
          </a:p>
        </p:txBody>
      </p:sp>
      <p:sp>
        <p:nvSpPr>
          <p:cNvPr id="642" name="Google Shape;642;p65">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43" name="Google Shape;643;p65"/>
          <p:cNvGraphicFramePr/>
          <p:nvPr/>
        </p:nvGraphicFramePr>
        <p:xfrm>
          <a:off x="424671" y="1120288"/>
          <a:ext cx="8294650" cy="3481433"/>
        </p:xfrm>
        <a:graphic>
          <a:graphicData uri="http://schemas.openxmlformats.org/drawingml/2006/table">
            <a:tbl>
              <a:tblPr>
                <a:noFill/>
                <a:tableStyleId>{B60C237D-3EDD-4FFD-AD80-B1AC92A5DBEC}</a:tableStyleId>
              </a:tblPr>
              <a:tblGrid>
                <a:gridCol w="978950"/>
                <a:gridCol w="1206500"/>
                <a:gridCol w="1138050"/>
                <a:gridCol w="2508975"/>
                <a:gridCol w="1177425"/>
                <a:gridCol w="1284750"/>
              </a:tblGrid>
              <a:tr h="272000">
                <a:tc>
                  <a:txBody>
                    <a:bodyPr/>
                    <a:lstStyle/>
                    <a:p>
                      <a:pPr marL="0" lvl="0" indent="0" algn="ctr" rtl="0">
                        <a:spcBef>
                          <a:spcPts val="0"/>
                        </a:spcBef>
                        <a:spcAft>
                          <a:spcPts val="0"/>
                        </a:spcAft>
                        <a:buNone/>
                      </a:pPr>
                      <a:r>
                        <a:rPr lang="en" sz="1500" b="1">
                          <a:latin typeface="EB Garamond"/>
                          <a:ea typeface="EB Garamond"/>
                          <a:cs typeface="EB Garamond"/>
                          <a:sym typeface="EB Garamond"/>
                        </a:rPr>
                        <a:t>Difficulty</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Task </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Hours</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Progress</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Completion Date</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solidFill>
                            <a:schemeClr val="dk1"/>
                          </a:solidFill>
                          <a:latin typeface="EB Garamond"/>
                          <a:ea typeface="EB Garamond"/>
                          <a:cs typeface="EB Garamond"/>
                          <a:sym typeface="EB Garamond"/>
                        </a:rPr>
                        <a:t>Time Remaining</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811475">
                <a:tc>
                  <a:txBody>
                    <a:bodyPr/>
                    <a:lstStyle/>
                    <a:p>
                      <a:pPr marL="0" lvl="0" indent="0" algn="ctr" rtl="0">
                        <a:spcBef>
                          <a:spcPts val="0"/>
                        </a:spcBef>
                        <a:spcAft>
                          <a:spcPts val="0"/>
                        </a:spcAft>
                        <a:buNone/>
                      </a:pPr>
                      <a:r>
                        <a:rPr lang="en" sz="1500">
                          <a:solidFill>
                            <a:schemeClr val="lt1"/>
                          </a:solidFill>
                          <a:latin typeface="EB Garamond"/>
                          <a:ea typeface="EB Garamond"/>
                          <a:cs typeface="EB Garamond"/>
                          <a:sym typeface="EB Garamond"/>
                        </a:rPr>
                        <a:t>3</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b="1">
                          <a:latin typeface="EB Garamond"/>
                          <a:ea typeface="EB Garamond"/>
                          <a:cs typeface="EB Garamond"/>
                          <a:sym typeface="EB Garamond"/>
                        </a:rPr>
                        <a:t>Aurora Detection</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15/30</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Clr>
                          <a:schemeClr val="dk1"/>
                        </a:buClr>
                        <a:buSzPts val="1100"/>
                        <a:buFont typeface="Arial"/>
                        <a:buNone/>
                      </a:pPr>
                      <a:r>
                        <a:rPr lang="en">
                          <a:solidFill>
                            <a:schemeClr val="lt1"/>
                          </a:solidFill>
                          <a:latin typeface="EB Garamond"/>
                          <a:ea typeface="EB Garamond"/>
                          <a:cs typeface="EB Garamond"/>
                          <a:sym typeface="EB Garamond"/>
                        </a:rPr>
                        <a:t>The model is ready for implementation. Needs additional testing.</a:t>
                      </a:r>
                      <a:endParaRPr>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Feb 5th</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N/A</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763750">
                <a:tc>
                  <a:txBody>
                    <a:bodyPr/>
                    <a:lstStyle/>
                    <a:p>
                      <a:pPr marL="0" lvl="0" indent="0" algn="ctr" rtl="0">
                        <a:spcBef>
                          <a:spcPts val="0"/>
                        </a:spcBef>
                        <a:spcAft>
                          <a:spcPts val="0"/>
                        </a:spcAft>
                        <a:buNone/>
                      </a:pPr>
                      <a:r>
                        <a:rPr lang="en" sz="1500">
                          <a:solidFill>
                            <a:schemeClr val="lt1"/>
                          </a:solidFill>
                          <a:latin typeface="EB Garamond"/>
                          <a:ea typeface="EB Garamond"/>
                          <a:cs typeface="EB Garamond"/>
                          <a:sym typeface="EB Garamond"/>
                        </a:rPr>
                        <a:t>4</a:t>
                      </a:r>
                      <a:endParaRPr sz="15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Loading and Cropping</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20/25</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r>
                        <a:rPr lang="en">
                          <a:solidFill>
                            <a:schemeClr val="lt1"/>
                          </a:solidFill>
                          <a:latin typeface="EB Garamond"/>
                          <a:ea typeface="EB Garamond"/>
                          <a:cs typeface="EB Garamond"/>
                          <a:sym typeface="EB Garamond"/>
                        </a:rPr>
                        <a:t>Cropping function complete in MATLAB. Image Loading in progress</a:t>
                      </a:r>
                      <a:endParaRPr>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rgbClr val="FFFFFF"/>
                          </a:solidFill>
                          <a:latin typeface="EB Garamond"/>
                          <a:ea typeface="EB Garamond"/>
                          <a:cs typeface="EB Garamond"/>
                          <a:sym typeface="EB Garamond"/>
                        </a:rPr>
                        <a:t>Feb 5th</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1 week</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811475">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4</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500" b="1">
                          <a:latin typeface="EB Garamond"/>
                          <a:ea typeface="EB Garamond"/>
                          <a:cs typeface="EB Garamond"/>
                          <a:sym typeface="EB Garamond"/>
                        </a:rPr>
                        <a:t>Post-</a:t>
                      </a:r>
                      <a:endParaRPr sz="1500" b="1">
                        <a:latin typeface="EB Garamond"/>
                        <a:ea typeface="EB Garamond"/>
                        <a:cs typeface="EB Garamond"/>
                        <a:sym typeface="EB Garamond"/>
                      </a:endParaRPr>
                    </a:p>
                    <a:p>
                      <a:pPr marL="0" lvl="0" indent="0" algn="ctr" rtl="0">
                        <a:spcBef>
                          <a:spcPts val="0"/>
                        </a:spcBef>
                        <a:spcAft>
                          <a:spcPts val="0"/>
                        </a:spcAft>
                        <a:buNone/>
                      </a:pPr>
                      <a:r>
                        <a:rPr lang="en" sz="1500" b="1">
                          <a:latin typeface="EB Garamond"/>
                          <a:ea typeface="EB Garamond"/>
                          <a:cs typeface="EB Garamond"/>
                          <a:sym typeface="EB Garamond"/>
                        </a:rPr>
                        <a:t>Processing</a:t>
                      </a:r>
                      <a:endParaRPr sz="15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10/30</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FFFFFF"/>
                          </a:solidFill>
                          <a:latin typeface="EB Garamond"/>
                          <a:ea typeface="EB Garamond"/>
                          <a:cs typeface="EB Garamond"/>
                          <a:sym typeface="EB Garamond"/>
                        </a:rPr>
                        <a:t>Compression algorithm chosen</a:t>
                      </a:r>
                      <a:endParaRPr>
                        <a:solidFill>
                          <a:srgbClr val="FFFFFF"/>
                        </a:solidFill>
                        <a:latin typeface="EB Garamond"/>
                        <a:ea typeface="EB Garamond"/>
                        <a:cs typeface="EB Garamond"/>
                        <a:sym typeface="EB Garamond"/>
                      </a:endParaRPr>
                    </a:p>
                    <a:p>
                      <a:pPr marL="0" lvl="0" indent="0" algn="l" rtl="0">
                        <a:spcBef>
                          <a:spcPts val="0"/>
                        </a:spcBef>
                        <a:spcAft>
                          <a:spcPts val="0"/>
                        </a:spcAft>
                        <a:buNone/>
                      </a:pPr>
                      <a:r>
                        <a:rPr lang="en">
                          <a:solidFill>
                            <a:srgbClr val="FFFFFF"/>
                          </a:solidFill>
                          <a:latin typeface="EB Garamond"/>
                          <a:ea typeface="EB Garamond"/>
                          <a:cs typeface="EB Garamond"/>
                          <a:sym typeface="EB Garamond"/>
                        </a:rPr>
                        <a:t>Auroral extent method in progress</a:t>
                      </a:r>
                      <a:endParaRPr>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500">
                          <a:solidFill>
                            <a:srgbClr val="FFFFFF"/>
                          </a:solidFill>
                          <a:latin typeface="EB Garamond"/>
                          <a:ea typeface="EB Garamond"/>
                          <a:cs typeface="EB Garamond"/>
                          <a:sym typeface="EB Garamond"/>
                        </a:rPr>
                        <a:t>Mar 6th</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5</a:t>
                      </a:r>
                      <a:r>
                        <a:rPr lang="en" sz="1500">
                          <a:solidFill>
                            <a:srgbClr val="FFFFFF"/>
                          </a:solidFill>
                          <a:latin typeface="EB Garamond"/>
                          <a:ea typeface="EB Garamond"/>
                          <a:cs typeface="EB Garamond"/>
                          <a:sym typeface="EB Garamond"/>
                        </a:rPr>
                        <a:t> weeks</a:t>
                      </a:r>
                      <a:endParaRPr sz="15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644" name="Google Shape;644;p65"/>
          <p:cNvSpPr txBox="1"/>
          <p:nvPr/>
        </p:nvSpPr>
        <p:spPr>
          <a:xfrm>
            <a:off x="2641200" y="4697450"/>
            <a:ext cx="44454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EB Garamond Medium"/>
                <a:ea typeface="EB Garamond Medium"/>
                <a:cs typeface="EB Garamond Medium"/>
                <a:sym typeface="EB Garamond Medium"/>
              </a:rPr>
              <a:t>1 - Low </a:t>
            </a:r>
            <a:r>
              <a:rPr lang="en" dirty="0" smtClean="0">
                <a:solidFill>
                  <a:srgbClr val="FFFFFF"/>
                </a:solidFill>
                <a:latin typeface="EB Garamond Medium"/>
                <a:ea typeface="EB Garamond Medium"/>
                <a:cs typeface="EB Garamond Medium"/>
                <a:sym typeface="EB Garamond Medium"/>
              </a:rPr>
              <a:t>Difficult</a:t>
            </a:r>
            <a:r>
              <a:rPr lang="en" dirty="0">
                <a:solidFill>
                  <a:srgbClr val="FFFFFF"/>
                </a:solidFill>
                <a:latin typeface="EB Garamond Medium"/>
                <a:ea typeface="EB Garamond Medium"/>
                <a:cs typeface="EB Garamond Medium"/>
                <a:sym typeface="EB Garamond Medium"/>
              </a:rPr>
              <a:t>		5 - High Difficulty</a:t>
            </a:r>
            <a:endParaRPr dirty="0">
              <a:solidFill>
                <a:srgbClr val="FFFFFF"/>
              </a:solidFill>
              <a:latin typeface="EB Garamond Medium"/>
              <a:ea typeface="EB Garamond Medium"/>
              <a:cs typeface="EB Garamond Medium"/>
              <a:sym typeface="EB Garamond Medium"/>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6"/>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Manufacturing:</a:t>
            </a:r>
            <a:endParaRPr/>
          </a:p>
          <a:p>
            <a:pPr marL="0" lvl="0" indent="0" algn="ctr" rtl="0">
              <a:spcBef>
                <a:spcPts val="0"/>
              </a:spcBef>
              <a:spcAft>
                <a:spcPts val="0"/>
              </a:spcAft>
              <a:buNone/>
            </a:pPr>
            <a:r>
              <a:rPr lang="en" sz="3200" i="1"/>
              <a:t>Mechanical</a:t>
            </a:r>
            <a:endParaRPr sz="3200" i="1"/>
          </a:p>
        </p:txBody>
      </p:sp>
      <p:sp>
        <p:nvSpPr>
          <p:cNvPr id="650" name="Google Shape;650;p66"/>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36</a:t>
            </a:fld>
            <a:endParaRPr/>
          </a:p>
        </p:txBody>
      </p:sp>
      <p:sp>
        <p:nvSpPr>
          <p:cNvPr id="651" name="Google Shape;651;p66">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6"/>
          <p:cNvSpPr/>
          <p:nvPr/>
        </p:nvSpPr>
        <p:spPr>
          <a:xfrm>
            <a:off x="4511250" y="4719500"/>
            <a:ext cx="1296900" cy="364200"/>
          </a:xfrm>
          <a:prstGeom prst="chevron">
            <a:avLst>
              <a:gd name="adj" fmla="val 50000"/>
            </a:avLst>
          </a:prstGeom>
          <a:solidFill>
            <a:srgbClr val="72DE87">
              <a:alpha val="92310"/>
            </a:srgbClr>
          </a:solidFill>
          <a:ln w="1905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653" name="Google Shape;653;p66"/>
          <p:cNvSpPr/>
          <p:nvPr/>
        </p:nvSpPr>
        <p:spPr>
          <a:xfrm>
            <a:off x="2193950" y="4719500"/>
            <a:ext cx="1296900" cy="364200"/>
          </a:xfrm>
          <a:prstGeom prst="chevron">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654" name="Google Shape;654;p66"/>
          <p:cNvSpPr/>
          <p:nvPr/>
        </p:nvSpPr>
        <p:spPr>
          <a:xfrm>
            <a:off x="1038850" y="4719500"/>
            <a:ext cx="1296900" cy="364200"/>
          </a:xfrm>
          <a:prstGeom prst="homePlate">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6"/>
          <p:cNvSpPr txBox="1"/>
          <p:nvPr/>
        </p:nvSpPr>
        <p:spPr>
          <a:xfrm>
            <a:off x="1032000"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Project Overview</a:t>
            </a:r>
            <a:endParaRPr sz="1100">
              <a:latin typeface="EB Garamond Medium"/>
              <a:ea typeface="EB Garamond Medium"/>
              <a:cs typeface="EB Garamond Medium"/>
              <a:sym typeface="EB Garamond Medium"/>
            </a:endParaRPr>
          </a:p>
        </p:txBody>
      </p:sp>
      <p:sp>
        <p:nvSpPr>
          <p:cNvPr id="656" name="Google Shape;656;p66"/>
          <p:cNvSpPr txBox="1"/>
          <p:nvPr/>
        </p:nvSpPr>
        <p:spPr>
          <a:xfrm>
            <a:off x="2282350"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Schedule</a:t>
            </a:r>
            <a:endParaRPr sz="1100">
              <a:latin typeface="EB Garamond Medium"/>
              <a:ea typeface="EB Garamond Medium"/>
              <a:cs typeface="EB Garamond Medium"/>
              <a:sym typeface="EB Garamond Medium"/>
            </a:endParaRPr>
          </a:p>
        </p:txBody>
      </p:sp>
      <p:sp>
        <p:nvSpPr>
          <p:cNvPr id="657" name="Google Shape;657;p66"/>
          <p:cNvSpPr txBox="1"/>
          <p:nvPr/>
        </p:nvSpPr>
        <p:spPr>
          <a:xfrm>
            <a:off x="4534013"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Mechanical</a:t>
            </a:r>
            <a:endParaRPr sz="1100">
              <a:latin typeface="EB Garamond Medium"/>
              <a:ea typeface="EB Garamond Medium"/>
              <a:cs typeface="EB Garamond Medium"/>
              <a:sym typeface="EB Garamond Medium"/>
            </a:endParaRPr>
          </a:p>
        </p:txBody>
      </p:sp>
      <p:sp>
        <p:nvSpPr>
          <p:cNvPr id="658" name="Google Shape;658;p66"/>
          <p:cNvSpPr/>
          <p:nvPr/>
        </p:nvSpPr>
        <p:spPr>
          <a:xfrm>
            <a:off x="3349300" y="4719500"/>
            <a:ext cx="1296900" cy="364200"/>
          </a:xfrm>
          <a:prstGeom prst="chevron">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659" name="Google Shape;659;p66"/>
          <p:cNvSpPr txBox="1"/>
          <p:nvPr/>
        </p:nvSpPr>
        <p:spPr>
          <a:xfrm>
            <a:off x="3423525"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Manufacturing: </a:t>
            </a:r>
            <a:r>
              <a:rPr lang="en" sz="1100" i="1">
                <a:latin typeface="EB Garamond Medium"/>
                <a:ea typeface="EB Garamond Medium"/>
                <a:cs typeface="EB Garamond Medium"/>
                <a:sym typeface="EB Garamond Medium"/>
              </a:rPr>
              <a:t>Software</a:t>
            </a:r>
            <a:endParaRPr sz="1100" i="1">
              <a:latin typeface="EB Garamond Medium"/>
              <a:ea typeface="EB Garamond Medium"/>
              <a:cs typeface="EB Garamond Medium"/>
              <a:sym typeface="EB Garamond Medium"/>
            </a:endParaRPr>
          </a:p>
        </p:txBody>
      </p:sp>
      <p:sp>
        <p:nvSpPr>
          <p:cNvPr id="660" name="Google Shape;660;p66"/>
          <p:cNvSpPr/>
          <p:nvPr/>
        </p:nvSpPr>
        <p:spPr>
          <a:xfrm>
            <a:off x="565975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661" name="Google Shape;661;p66"/>
          <p:cNvSpPr/>
          <p:nvPr/>
        </p:nvSpPr>
        <p:spPr>
          <a:xfrm>
            <a:off x="681510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662" name="Google Shape;662;p66"/>
          <p:cNvSpPr txBox="1"/>
          <p:nvPr/>
        </p:nvSpPr>
        <p:spPr>
          <a:xfrm>
            <a:off x="5711350"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Electrical</a:t>
            </a:r>
            <a:endParaRPr sz="1100">
              <a:latin typeface="EB Garamond Medium"/>
              <a:ea typeface="EB Garamond Medium"/>
              <a:cs typeface="EB Garamond Medium"/>
              <a:sym typeface="EB Garamond Medium"/>
            </a:endParaRPr>
          </a:p>
        </p:txBody>
      </p:sp>
      <p:sp>
        <p:nvSpPr>
          <p:cNvPr id="663" name="Google Shape;663;p66"/>
          <p:cNvSpPr txBox="1"/>
          <p:nvPr/>
        </p:nvSpPr>
        <p:spPr>
          <a:xfrm>
            <a:off x="6920025"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Budget &amp; Safety</a:t>
            </a:r>
            <a:endParaRPr sz="1100">
              <a:latin typeface="EB Garamond Medium"/>
              <a:ea typeface="EB Garamond Medium"/>
              <a:cs typeface="EB Garamond Medium"/>
              <a:sym typeface="EB Garamond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37</a:t>
            </a:fld>
            <a:endParaRPr/>
          </a:p>
        </p:txBody>
      </p:sp>
      <p:sp>
        <p:nvSpPr>
          <p:cNvPr id="669" name="Google Shape;669;p67"/>
          <p:cNvSpPr/>
          <p:nvPr/>
        </p:nvSpPr>
        <p:spPr>
          <a:xfrm>
            <a:off x="0" y="4270625"/>
            <a:ext cx="2243400" cy="706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7"/>
          <p:cNvSpPr txBox="1"/>
          <p:nvPr/>
        </p:nvSpPr>
        <p:spPr>
          <a:xfrm>
            <a:off x="5222500" y="1062425"/>
            <a:ext cx="3740400" cy="127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rgbClr val="FFFFFF"/>
              </a:solidFill>
              <a:latin typeface="EB Garamond"/>
              <a:ea typeface="EB Garamond"/>
              <a:cs typeface="EB Garamond"/>
              <a:sym typeface="EB Garamond"/>
            </a:endParaRPr>
          </a:p>
          <a:p>
            <a:pPr marL="457200" lvl="0" indent="0" algn="l" rtl="0">
              <a:lnSpc>
                <a:spcPct val="115000"/>
              </a:lnSpc>
              <a:spcBef>
                <a:spcPts val="0"/>
              </a:spcBef>
              <a:spcAft>
                <a:spcPts val="0"/>
              </a:spcAft>
              <a:buNone/>
            </a:pPr>
            <a:endParaRPr>
              <a:solidFill>
                <a:srgbClr val="FFFFFF"/>
              </a:solidFill>
              <a:latin typeface="EB Garamond"/>
              <a:ea typeface="EB Garamond"/>
              <a:cs typeface="EB Garamond"/>
              <a:sym typeface="EB Garamond"/>
            </a:endParaRPr>
          </a:p>
          <a:p>
            <a:pPr marL="457200" lvl="0" indent="-317500" algn="l" rtl="0">
              <a:lnSpc>
                <a:spcPct val="115000"/>
              </a:lnSpc>
              <a:spcBef>
                <a:spcPts val="0"/>
              </a:spcBef>
              <a:spcAft>
                <a:spcPts val="0"/>
              </a:spcAft>
              <a:buClr>
                <a:srgbClr val="FFFFFF"/>
              </a:buClr>
              <a:buSzPts val="1400"/>
              <a:buFont typeface="EB Garamond"/>
              <a:buChar char="●"/>
            </a:pPr>
            <a:r>
              <a:rPr lang="en">
                <a:solidFill>
                  <a:srgbClr val="FFFFFF"/>
                </a:solidFill>
                <a:latin typeface="EB Garamond"/>
                <a:ea typeface="EB Garamond"/>
                <a:cs typeface="EB Garamond"/>
                <a:sym typeface="EB Garamond"/>
              </a:rPr>
              <a:t>Materials include Aluminum and PLA Plastic</a:t>
            </a:r>
            <a:endParaRPr>
              <a:solidFill>
                <a:srgbClr val="FFFFFF"/>
              </a:solidFill>
              <a:latin typeface="EB Garamond"/>
              <a:ea typeface="EB Garamond"/>
              <a:cs typeface="EB Garamond"/>
              <a:sym typeface="EB Garamond"/>
            </a:endParaRPr>
          </a:p>
          <a:p>
            <a:pPr marL="457200" lvl="0" indent="0" algn="l" rtl="0">
              <a:lnSpc>
                <a:spcPct val="115000"/>
              </a:lnSpc>
              <a:spcBef>
                <a:spcPts val="0"/>
              </a:spcBef>
              <a:spcAft>
                <a:spcPts val="0"/>
              </a:spcAft>
              <a:buNone/>
            </a:pPr>
            <a:endParaRPr>
              <a:solidFill>
                <a:srgbClr val="FFFFFF"/>
              </a:solidFill>
              <a:latin typeface="EB Garamond"/>
              <a:ea typeface="EB Garamond"/>
              <a:cs typeface="EB Garamond"/>
              <a:sym typeface="EB Garamond"/>
            </a:endParaRPr>
          </a:p>
          <a:p>
            <a:pPr marL="457200" lvl="0" indent="-317500" algn="l" rtl="0">
              <a:lnSpc>
                <a:spcPct val="115000"/>
              </a:lnSpc>
              <a:spcBef>
                <a:spcPts val="0"/>
              </a:spcBef>
              <a:spcAft>
                <a:spcPts val="0"/>
              </a:spcAft>
              <a:buClr>
                <a:srgbClr val="FFFFFF"/>
              </a:buClr>
              <a:buSzPts val="1400"/>
              <a:buFont typeface="EB Garamond"/>
              <a:buChar char="●"/>
            </a:pPr>
            <a:r>
              <a:rPr lang="en">
                <a:solidFill>
                  <a:schemeClr val="lt1"/>
                </a:solidFill>
                <a:latin typeface="EB Garamond"/>
                <a:ea typeface="EB Garamond"/>
                <a:cs typeface="EB Garamond"/>
                <a:sym typeface="EB Garamond"/>
              </a:rPr>
              <a:t>Total of 13 parts being manufactured</a:t>
            </a:r>
            <a:endParaRPr>
              <a:solidFill>
                <a:srgbClr val="FFFFFF"/>
              </a:solidFill>
              <a:latin typeface="EB Garamond"/>
              <a:ea typeface="EB Garamond"/>
              <a:cs typeface="EB Garamond"/>
              <a:sym typeface="EB Garamond"/>
            </a:endParaRPr>
          </a:p>
          <a:p>
            <a:pPr marL="0" lvl="0" indent="0" algn="l" rtl="0">
              <a:lnSpc>
                <a:spcPct val="115000"/>
              </a:lnSpc>
              <a:spcBef>
                <a:spcPts val="0"/>
              </a:spcBef>
              <a:spcAft>
                <a:spcPts val="0"/>
              </a:spcAft>
              <a:buNone/>
            </a:pPr>
            <a:endParaRPr>
              <a:solidFill>
                <a:srgbClr val="FFFFFF"/>
              </a:solidFill>
              <a:latin typeface="EB Garamond"/>
              <a:ea typeface="EB Garamond"/>
              <a:cs typeface="EB Garamond"/>
              <a:sym typeface="EB Garamond"/>
            </a:endParaRPr>
          </a:p>
          <a:p>
            <a:pPr marL="0" lvl="0" indent="0" algn="l" rtl="0">
              <a:lnSpc>
                <a:spcPct val="115000"/>
              </a:lnSpc>
              <a:spcBef>
                <a:spcPts val="0"/>
              </a:spcBef>
              <a:spcAft>
                <a:spcPts val="0"/>
              </a:spcAft>
              <a:buNone/>
            </a:pPr>
            <a:endParaRPr>
              <a:solidFill>
                <a:srgbClr val="FFFFFF"/>
              </a:solidFill>
              <a:latin typeface="EB Garamond"/>
              <a:ea typeface="EB Garamond"/>
              <a:cs typeface="EB Garamond"/>
              <a:sym typeface="EB Garamond"/>
            </a:endParaRPr>
          </a:p>
        </p:txBody>
      </p:sp>
      <p:sp>
        <p:nvSpPr>
          <p:cNvPr id="671" name="Google Shape;671;p67"/>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Manufacturing CubeSat Structure</a:t>
            </a:r>
            <a:endParaRPr/>
          </a:p>
        </p:txBody>
      </p:sp>
      <p:pic>
        <p:nvPicPr>
          <p:cNvPr id="672" name="Google Shape;672;p67"/>
          <p:cNvPicPr preferRelativeResize="0"/>
          <p:nvPr/>
        </p:nvPicPr>
        <p:blipFill>
          <a:blip r:embed="rId3">
            <a:alphaModFix/>
          </a:blip>
          <a:stretch>
            <a:fillRect/>
          </a:stretch>
        </p:blipFill>
        <p:spPr>
          <a:xfrm>
            <a:off x="5207163" y="3342275"/>
            <a:ext cx="377825" cy="377825"/>
          </a:xfrm>
          <a:prstGeom prst="rect">
            <a:avLst/>
          </a:prstGeom>
          <a:noFill/>
          <a:ln>
            <a:noFill/>
          </a:ln>
        </p:spPr>
      </p:pic>
      <p:sp>
        <p:nvSpPr>
          <p:cNvPr id="673" name="Google Shape;673;p67"/>
          <p:cNvSpPr txBox="1"/>
          <p:nvPr/>
        </p:nvSpPr>
        <p:spPr>
          <a:xfrm>
            <a:off x="7928050" y="4285050"/>
            <a:ext cx="4155300" cy="4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4" name="Google Shape;674;p67"/>
          <p:cNvSpPr txBox="1"/>
          <p:nvPr/>
        </p:nvSpPr>
        <p:spPr>
          <a:xfrm>
            <a:off x="5689150" y="2577650"/>
            <a:ext cx="2807100" cy="48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lt1"/>
                </a:solidFill>
                <a:latin typeface="EB Garamond"/>
                <a:ea typeface="EB Garamond"/>
                <a:cs typeface="EB Garamond"/>
                <a:sym typeface="EB Garamond"/>
              </a:rPr>
              <a:t>8 of the parts are being 3D printed on Makerbot</a:t>
            </a:r>
            <a:endParaRPr/>
          </a:p>
        </p:txBody>
      </p:sp>
      <p:sp>
        <p:nvSpPr>
          <p:cNvPr id="675" name="Google Shape;675;p67"/>
          <p:cNvSpPr txBox="1"/>
          <p:nvPr/>
        </p:nvSpPr>
        <p:spPr>
          <a:xfrm>
            <a:off x="5689150" y="3212588"/>
            <a:ext cx="2807100" cy="48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lt1"/>
                </a:solidFill>
                <a:latin typeface="EB Garamond"/>
                <a:ea typeface="EB Garamond"/>
                <a:cs typeface="EB Garamond"/>
                <a:sym typeface="EB Garamond"/>
              </a:rPr>
              <a:t>4 of the parts are being manufactured in the Aero Machine Shop</a:t>
            </a:r>
            <a:endParaRPr/>
          </a:p>
        </p:txBody>
      </p:sp>
      <p:sp>
        <p:nvSpPr>
          <p:cNvPr id="676" name="Google Shape;676;p67"/>
          <p:cNvSpPr txBox="1"/>
          <p:nvPr/>
        </p:nvSpPr>
        <p:spPr>
          <a:xfrm>
            <a:off x="5689150" y="3847525"/>
            <a:ext cx="2807100" cy="48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lt1"/>
                </a:solidFill>
                <a:latin typeface="EB Garamond"/>
                <a:ea typeface="EB Garamond"/>
                <a:cs typeface="EB Garamond"/>
                <a:sym typeface="EB Garamond"/>
              </a:rPr>
              <a:t>1 of the parts will be made in the ITLL PCB lab</a:t>
            </a:r>
            <a:endParaRPr/>
          </a:p>
        </p:txBody>
      </p:sp>
      <p:pic>
        <p:nvPicPr>
          <p:cNvPr id="677" name="Google Shape;677;p67"/>
          <p:cNvPicPr preferRelativeResize="0"/>
          <p:nvPr/>
        </p:nvPicPr>
        <p:blipFill>
          <a:blip r:embed="rId4">
            <a:alphaModFix/>
          </a:blip>
          <a:stretch>
            <a:fillRect/>
          </a:stretch>
        </p:blipFill>
        <p:spPr>
          <a:xfrm>
            <a:off x="366925" y="1062425"/>
            <a:ext cx="4352676" cy="3721925"/>
          </a:xfrm>
          <a:prstGeom prst="rect">
            <a:avLst/>
          </a:prstGeom>
          <a:noFill/>
          <a:ln>
            <a:noFill/>
          </a:ln>
        </p:spPr>
      </p:pic>
      <p:pic>
        <p:nvPicPr>
          <p:cNvPr id="678" name="Google Shape;678;p67"/>
          <p:cNvPicPr preferRelativeResize="0"/>
          <p:nvPr/>
        </p:nvPicPr>
        <p:blipFill>
          <a:blip r:embed="rId5">
            <a:alphaModFix/>
          </a:blip>
          <a:stretch>
            <a:fillRect/>
          </a:stretch>
        </p:blipFill>
        <p:spPr>
          <a:xfrm rot="10800000">
            <a:off x="5211500" y="2704950"/>
            <a:ext cx="369150" cy="380200"/>
          </a:xfrm>
          <a:prstGeom prst="rect">
            <a:avLst/>
          </a:prstGeom>
          <a:noFill/>
          <a:ln>
            <a:noFill/>
          </a:ln>
        </p:spPr>
      </p:pic>
      <p:pic>
        <p:nvPicPr>
          <p:cNvPr id="679" name="Google Shape;679;p67"/>
          <p:cNvPicPr preferRelativeResize="0"/>
          <p:nvPr/>
        </p:nvPicPr>
        <p:blipFill>
          <a:blip r:embed="rId6">
            <a:alphaModFix/>
          </a:blip>
          <a:stretch>
            <a:fillRect/>
          </a:stretch>
        </p:blipFill>
        <p:spPr>
          <a:xfrm>
            <a:off x="5207175" y="3977225"/>
            <a:ext cx="377800" cy="360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8"/>
          <p:cNvSpPr txBox="1">
            <a:spLocks noGrp="1"/>
          </p:cNvSpPr>
          <p:nvPr>
            <p:ph type="title"/>
          </p:nvPr>
        </p:nvSpPr>
        <p:spPr>
          <a:xfrm>
            <a:off x="311688" y="11487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Manufacturing Progress</a:t>
            </a:r>
            <a:endParaRPr/>
          </a:p>
        </p:txBody>
      </p:sp>
      <p:sp>
        <p:nvSpPr>
          <p:cNvPr id="685" name="Google Shape;685;p68"/>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38</a:t>
            </a:fld>
            <a:endParaRPr/>
          </a:p>
        </p:txBody>
      </p:sp>
      <p:graphicFrame>
        <p:nvGraphicFramePr>
          <p:cNvPr id="686" name="Google Shape;686;p68"/>
          <p:cNvGraphicFramePr/>
          <p:nvPr/>
        </p:nvGraphicFramePr>
        <p:xfrm>
          <a:off x="311696" y="903688"/>
          <a:ext cx="8265075" cy="3800020"/>
        </p:xfrm>
        <a:graphic>
          <a:graphicData uri="http://schemas.openxmlformats.org/drawingml/2006/table">
            <a:tbl>
              <a:tblPr>
                <a:noFill/>
                <a:tableStyleId>{B60C237D-3EDD-4FFD-AD80-B1AC92A5DBEC}</a:tableStyleId>
              </a:tblPr>
              <a:tblGrid>
                <a:gridCol w="1124075"/>
                <a:gridCol w="1205425"/>
                <a:gridCol w="917750"/>
                <a:gridCol w="2131425"/>
                <a:gridCol w="1665100"/>
                <a:gridCol w="1221300"/>
              </a:tblGrid>
              <a:tr h="636750">
                <a:tc>
                  <a:txBody>
                    <a:bodyPr/>
                    <a:lstStyle/>
                    <a:p>
                      <a:pPr marL="0" lvl="0" indent="0" algn="ctr" rtl="0">
                        <a:spcBef>
                          <a:spcPts val="0"/>
                        </a:spcBef>
                        <a:spcAft>
                          <a:spcPts val="0"/>
                        </a:spcAft>
                        <a:buNone/>
                      </a:pPr>
                      <a:r>
                        <a:rPr lang="en" sz="1700" b="1">
                          <a:latin typeface="EB Garamond"/>
                          <a:ea typeface="EB Garamond"/>
                          <a:cs typeface="EB Garamond"/>
                          <a:sym typeface="EB Garamond"/>
                        </a:rPr>
                        <a:t>Difficulty</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Task </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Hours</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Progress</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Completion Date</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Time Remaining</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970400">
                <a:tc>
                  <a:txBody>
                    <a:bodyPr/>
                    <a:lstStyle/>
                    <a:p>
                      <a:pPr marL="0" lvl="0" indent="0" algn="ctr" rtl="0">
                        <a:spcBef>
                          <a:spcPts val="0"/>
                        </a:spcBef>
                        <a:spcAft>
                          <a:spcPts val="0"/>
                        </a:spcAft>
                        <a:buNone/>
                      </a:pPr>
                      <a:r>
                        <a:rPr lang="en" sz="1600">
                          <a:solidFill>
                            <a:schemeClr val="lt1"/>
                          </a:solidFill>
                          <a:latin typeface="EB Garamond"/>
                          <a:ea typeface="EB Garamond"/>
                          <a:cs typeface="EB Garamond"/>
                          <a:sym typeface="EB Garamond"/>
                        </a:rPr>
                        <a:t>3</a:t>
                      </a:r>
                      <a:endParaRPr sz="16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600" b="1">
                          <a:latin typeface="EB Garamond"/>
                          <a:ea typeface="EB Garamond"/>
                          <a:cs typeface="EB Garamond"/>
                          <a:sym typeface="EB Garamond"/>
                        </a:rPr>
                        <a:t>3D Printing</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Clr>
                          <a:schemeClr val="dk1"/>
                        </a:buClr>
                        <a:buSzPts val="1100"/>
                        <a:buFont typeface="Arial"/>
                        <a:buNone/>
                      </a:pPr>
                      <a:r>
                        <a:rPr lang="en" sz="1600">
                          <a:solidFill>
                            <a:srgbClr val="FFFFFF"/>
                          </a:solidFill>
                          <a:latin typeface="EB Garamond"/>
                          <a:ea typeface="EB Garamond"/>
                          <a:cs typeface="EB Garamond"/>
                          <a:sym typeface="EB Garamond"/>
                        </a:rPr>
                        <a:t>35/50</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rgbClr val="FFFFFF"/>
                          </a:solidFill>
                          <a:latin typeface="EB Garamond"/>
                          <a:ea typeface="EB Garamond"/>
                          <a:cs typeface="EB Garamond"/>
                          <a:sym typeface="EB Garamond"/>
                        </a:rPr>
                        <a:t>First Iterations of every 3D printed part are complete</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600">
                          <a:solidFill>
                            <a:srgbClr val="FFFFFF"/>
                          </a:solidFill>
                          <a:latin typeface="EB Garamond"/>
                          <a:ea typeface="EB Garamond"/>
                          <a:cs typeface="EB Garamond"/>
                          <a:sym typeface="EB Garamond"/>
                        </a:rPr>
                        <a:t>Feb 22nd</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Clr>
                          <a:schemeClr val="dk1"/>
                        </a:buClr>
                        <a:buSzPts val="1100"/>
                        <a:buFont typeface="Arial"/>
                        <a:buNone/>
                      </a:pPr>
                      <a:r>
                        <a:rPr lang="en" sz="1600">
                          <a:solidFill>
                            <a:srgbClr val="FFFFFF"/>
                          </a:solidFill>
                          <a:latin typeface="EB Garamond"/>
                          <a:ea typeface="EB Garamond"/>
                          <a:cs typeface="EB Garamond"/>
                          <a:sym typeface="EB Garamond"/>
                        </a:rPr>
                        <a:t>3 Weeks</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970400">
                <a:tc>
                  <a:txBody>
                    <a:bodyPr/>
                    <a:lstStyle/>
                    <a:p>
                      <a:pPr marL="0" lvl="0" indent="0" algn="ctr" rtl="0">
                        <a:spcBef>
                          <a:spcPts val="0"/>
                        </a:spcBef>
                        <a:spcAft>
                          <a:spcPts val="0"/>
                        </a:spcAft>
                        <a:buNone/>
                      </a:pPr>
                      <a:r>
                        <a:rPr lang="en" sz="1600">
                          <a:solidFill>
                            <a:schemeClr val="lt1"/>
                          </a:solidFill>
                          <a:latin typeface="EB Garamond"/>
                          <a:ea typeface="EB Garamond"/>
                          <a:cs typeface="EB Garamond"/>
                          <a:sym typeface="EB Garamond"/>
                        </a:rPr>
                        <a:t>5</a:t>
                      </a:r>
                      <a:endParaRPr sz="16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600" b="1">
                          <a:latin typeface="EB Garamond"/>
                          <a:ea typeface="EB Garamond"/>
                          <a:cs typeface="EB Garamond"/>
                          <a:sym typeface="EB Garamond"/>
                        </a:rPr>
                        <a:t>CNC Milling</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Clr>
                          <a:schemeClr val="dk1"/>
                        </a:buClr>
                        <a:buSzPts val="1100"/>
                        <a:buFont typeface="Arial"/>
                        <a:buNone/>
                      </a:pPr>
                      <a:r>
                        <a:rPr lang="en" sz="1600">
                          <a:solidFill>
                            <a:srgbClr val="FFFFFF"/>
                          </a:solidFill>
                          <a:latin typeface="EB Garamond"/>
                          <a:ea typeface="EB Garamond"/>
                          <a:cs typeface="EB Garamond"/>
                          <a:sym typeface="EB Garamond"/>
                        </a:rPr>
                        <a:t>10/15</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600">
                          <a:solidFill>
                            <a:srgbClr val="FFFFFF"/>
                          </a:solidFill>
                          <a:latin typeface="EB Garamond"/>
                          <a:ea typeface="EB Garamond"/>
                          <a:cs typeface="EB Garamond"/>
                          <a:sym typeface="EB Garamond"/>
                        </a:rPr>
                        <a:t>CAD Model Complete. Need to finish the Shop tutorials</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Clr>
                          <a:schemeClr val="dk1"/>
                        </a:buClr>
                        <a:buSzPts val="1100"/>
                        <a:buFont typeface="Arial"/>
                        <a:buNone/>
                      </a:pPr>
                      <a:r>
                        <a:rPr lang="en" sz="1600">
                          <a:solidFill>
                            <a:srgbClr val="FFFFFF"/>
                          </a:solidFill>
                          <a:latin typeface="EB Garamond"/>
                          <a:ea typeface="EB Garamond"/>
                          <a:cs typeface="EB Garamond"/>
                          <a:sym typeface="EB Garamond"/>
                        </a:rPr>
                        <a:t>Feb 22nd</a:t>
                      </a:r>
                      <a:endParaRPr sz="1600" b="1" u="sng">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Clr>
                          <a:schemeClr val="dk1"/>
                        </a:buClr>
                        <a:buSzPts val="1100"/>
                        <a:buFont typeface="Arial"/>
                        <a:buNone/>
                      </a:pPr>
                      <a:r>
                        <a:rPr lang="en" sz="1600">
                          <a:solidFill>
                            <a:srgbClr val="FFFFFF"/>
                          </a:solidFill>
                          <a:latin typeface="EB Garamond"/>
                          <a:ea typeface="EB Garamond"/>
                          <a:cs typeface="EB Garamond"/>
                          <a:sym typeface="EB Garamond"/>
                        </a:rPr>
                        <a:t>3 Weeks</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970400">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3</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System Integration</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Clr>
                          <a:schemeClr val="dk1"/>
                        </a:buClr>
                        <a:buSzPts val="1100"/>
                        <a:buFont typeface="Arial"/>
                        <a:buNone/>
                      </a:pPr>
                      <a:r>
                        <a:rPr lang="en" sz="1600">
                          <a:solidFill>
                            <a:srgbClr val="FFFFFF"/>
                          </a:solidFill>
                          <a:latin typeface="EB Garamond"/>
                          <a:ea typeface="EB Garamond"/>
                          <a:cs typeface="EB Garamond"/>
                          <a:sym typeface="EB Garamond"/>
                        </a:rPr>
                        <a:t>30/35</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600">
                          <a:solidFill>
                            <a:srgbClr val="FFFFFF"/>
                          </a:solidFill>
                          <a:latin typeface="EB Garamond"/>
                          <a:ea typeface="EB Garamond"/>
                          <a:cs typeface="EB Garamond"/>
                          <a:sym typeface="EB Garamond"/>
                        </a:rPr>
                        <a:t>Everything is integrated fully in SolidWorks, need to verify as we manufacture</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600">
                          <a:solidFill>
                            <a:srgbClr val="FFFFFF"/>
                          </a:solidFill>
                          <a:latin typeface="EB Garamond"/>
                          <a:ea typeface="EB Garamond"/>
                          <a:cs typeface="EB Garamond"/>
                          <a:sym typeface="EB Garamond"/>
                        </a:rPr>
                        <a:t>Mar 11th</a:t>
                      </a:r>
                      <a:endParaRPr sz="1600" b="1" u="sng">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Clr>
                          <a:schemeClr val="dk1"/>
                        </a:buClr>
                        <a:buSzPts val="1100"/>
                        <a:buFont typeface="Arial"/>
                        <a:buNone/>
                      </a:pPr>
                      <a:r>
                        <a:rPr lang="en" sz="1600">
                          <a:solidFill>
                            <a:srgbClr val="FFFFFF"/>
                          </a:solidFill>
                          <a:latin typeface="EB Garamond"/>
                          <a:ea typeface="EB Garamond"/>
                          <a:cs typeface="EB Garamond"/>
                          <a:sym typeface="EB Garamond"/>
                        </a:rPr>
                        <a:t>5 Weeks</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687" name="Google Shape;687;p68">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8"/>
          <p:cNvSpPr txBox="1"/>
          <p:nvPr/>
        </p:nvSpPr>
        <p:spPr>
          <a:xfrm>
            <a:off x="2641199" y="4782925"/>
            <a:ext cx="4366819"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EB Garamond Medium"/>
                <a:ea typeface="EB Garamond Medium"/>
                <a:cs typeface="EB Garamond Medium"/>
                <a:sym typeface="EB Garamond Medium"/>
              </a:rPr>
              <a:t>1 - Least Difficult		5 - Most Difficult</a:t>
            </a:r>
            <a:endParaRPr dirty="0">
              <a:solidFill>
                <a:srgbClr val="FFFFFF"/>
              </a:solidFill>
              <a:latin typeface="EB Garamond Medium"/>
              <a:ea typeface="EB Garamond Medium"/>
              <a:cs typeface="EB Garamond Medium"/>
              <a:sym typeface="EB Garamond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69"/>
          <p:cNvPicPr preferRelativeResize="0"/>
          <p:nvPr/>
        </p:nvPicPr>
        <p:blipFill>
          <a:blip r:embed="rId3">
            <a:alphaModFix/>
          </a:blip>
          <a:stretch>
            <a:fillRect/>
          </a:stretch>
        </p:blipFill>
        <p:spPr>
          <a:xfrm>
            <a:off x="886625" y="923375"/>
            <a:ext cx="7269875" cy="4089299"/>
          </a:xfrm>
          <a:prstGeom prst="rect">
            <a:avLst/>
          </a:prstGeom>
          <a:noFill/>
          <a:ln>
            <a:noFill/>
          </a:ln>
        </p:spPr>
      </p:pic>
      <p:sp>
        <p:nvSpPr>
          <p:cNvPr id="694" name="Google Shape;694;p69"/>
          <p:cNvSpPr txBox="1">
            <a:spLocks noGrp="1"/>
          </p:cNvSpPr>
          <p:nvPr>
            <p:ph type="title"/>
          </p:nvPr>
        </p:nvSpPr>
        <p:spPr>
          <a:xfrm>
            <a:off x="135950" y="3197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Manufacturing Work Breakdown Structure</a:t>
            </a:r>
            <a:endParaRPr/>
          </a:p>
        </p:txBody>
      </p:sp>
      <p:sp>
        <p:nvSpPr>
          <p:cNvPr id="695" name="Google Shape;695;p69"/>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39</a:t>
            </a:fld>
            <a:endParaRPr/>
          </a:p>
        </p:txBody>
      </p:sp>
      <p:sp>
        <p:nvSpPr>
          <p:cNvPr id="696" name="Google Shape;696;p69">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311700" y="2926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solidFill>
                  <a:srgbClr val="FFFFFF"/>
                </a:solidFill>
              </a:rPr>
              <a:t>HEPCATS Mission ConOps</a:t>
            </a:r>
            <a:endParaRPr>
              <a:solidFill>
                <a:srgbClr val="FFFFFF"/>
              </a:solidFill>
            </a:endParaRPr>
          </a:p>
        </p:txBody>
      </p:sp>
      <p:sp>
        <p:nvSpPr>
          <p:cNvPr id="240" name="Google Shape;240;p3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4</a:t>
            </a:fld>
            <a:endParaRPr/>
          </a:p>
        </p:txBody>
      </p:sp>
      <p:sp>
        <p:nvSpPr>
          <p:cNvPr id="241" name="Google Shape;241;p34"/>
          <p:cNvSpPr/>
          <p:nvPr/>
        </p:nvSpPr>
        <p:spPr>
          <a:xfrm>
            <a:off x="1535550" y="1024400"/>
            <a:ext cx="6072900" cy="38451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 name="Google Shape;242;p34"/>
          <p:cNvPicPr preferRelativeResize="0"/>
          <p:nvPr/>
        </p:nvPicPr>
        <p:blipFill>
          <a:blip r:embed="rId3">
            <a:alphaModFix/>
          </a:blip>
          <a:stretch>
            <a:fillRect/>
          </a:stretch>
        </p:blipFill>
        <p:spPr>
          <a:xfrm>
            <a:off x="1577975" y="1024401"/>
            <a:ext cx="5988048" cy="3793976"/>
          </a:xfrm>
          <a:prstGeom prst="rect">
            <a:avLst/>
          </a:prstGeom>
          <a:noFill/>
          <a:ln>
            <a:noFill/>
          </a:ln>
        </p:spPr>
      </p:pic>
      <p:sp>
        <p:nvSpPr>
          <p:cNvPr id="243" name="Google Shape;243;p34">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0"/>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Manufacturing:</a:t>
            </a:r>
            <a:endParaRPr/>
          </a:p>
          <a:p>
            <a:pPr marL="0" lvl="0" indent="0" algn="ctr" rtl="0">
              <a:spcBef>
                <a:spcPts val="0"/>
              </a:spcBef>
              <a:spcAft>
                <a:spcPts val="0"/>
              </a:spcAft>
              <a:buNone/>
            </a:pPr>
            <a:r>
              <a:rPr lang="en" sz="3200" i="1"/>
              <a:t>Electrical</a:t>
            </a:r>
            <a:endParaRPr sz="3200" i="1"/>
          </a:p>
        </p:txBody>
      </p:sp>
      <p:sp>
        <p:nvSpPr>
          <p:cNvPr id="702" name="Google Shape;702;p70"/>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40</a:t>
            </a:fld>
            <a:endParaRPr/>
          </a:p>
        </p:txBody>
      </p:sp>
      <p:sp>
        <p:nvSpPr>
          <p:cNvPr id="703" name="Google Shape;703;p70">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0"/>
          <p:cNvSpPr/>
          <p:nvPr/>
        </p:nvSpPr>
        <p:spPr>
          <a:xfrm>
            <a:off x="4511250" y="4719500"/>
            <a:ext cx="1296900" cy="364200"/>
          </a:xfrm>
          <a:prstGeom prst="chevron">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705" name="Google Shape;705;p70"/>
          <p:cNvSpPr/>
          <p:nvPr/>
        </p:nvSpPr>
        <p:spPr>
          <a:xfrm>
            <a:off x="2193950" y="4719500"/>
            <a:ext cx="1296900" cy="364200"/>
          </a:xfrm>
          <a:prstGeom prst="chevron">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706" name="Google Shape;706;p70"/>
          <p:cNvSpPr/>
          <p:nvPr/>
        </p:nvSpPr>
        <p:spPr>
          <a:xfrm>
            <a:off x="1038850" y="4719500"/>
            <a:ext cx="1296900" cy="364200"/>
          </a:xfrm>
          <a:prstGeom prst="homePlate">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0"/>
          <p:cNvSpPr txBox="1"/>
          <p:nvPr/>
        </p:nvSpPr>
        <p:spPr>
          <a:xfrm>
            <a:off x="1032000"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Project Overview</a:t>
            </a:r>
            <a:endParaRPr sz="1100">
              <a:latin typeface="EB Garamond Medium"/>
              <a:ea typeface="EB Garamond Medium"/>
              <a:cs typeface="EB Garamond Medium"/>
              <a:sym typeface="EB Garamond Medium"/>
            </a:endParaRPr>
          </a:p>
        </p:txBody>
      </p:sp>
      <p:sp>
        <p:nvSpPr>
          <p:cNvPr id="708" name="Google Shape;708;p70"/>
          <p:cNvSpPr txBox="1"/>
          <p:nvPr/>
        </p:nvSpPr>
        <p:spPr>
          <a:xfrm>
            <a:off x="2282350"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Schedule</a:t>
            </a:r>
            <a:endParaRPr sz="1100">
              <a:latin typeface="EB Garamond Medium"/>
              <a:ea typeface="EB Garamond Medium"/>
              <a:cs typeface="EB Garamond Medium"/>
              <a:sym typeface="EB Garamond Medium"/>
            </a:endParaRPr>
          </a:p>
        </p:txBody>
      </p:sp>
      <p:sp>
        <p:nvSpPr>
          <p:cNvPr id="709" name="Google Shape;709;p70"/>
          <p:cNvSpPr txBox="1"/>
          <p:nvPr/>
        </p:nvSpPr>
        <p:spPr>
          <a:xfrm>
            <a:off x="4534013"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Mechanical</a:t>
            </a:r>
            <a:endParaRPr sz="1100">
              <a:latin typeface="EB Garamond Medium"/>
              <a:ea typeface="EB Garamond Medium"/>
              <a:cs typeface="EB Garamond Medium"/>
              <a:sym typeface="EB Garamond Medium"/>
            </a:endParaRPr>
          </a:p>
        </p:txBody>
      </p:sp>
      <p:sp>
        <p:nvSpPr>
          <p:cNvPr id="710" name="Google Shape;710;p70"/>
          <p:cNvSpPr/>
          <p:nvPr/>
        </p:nvSpPr>
        <p:spPr>
          <a:xfrm>
            <a:off x="3349300" y="4719500"/>
            <a:ext cx="1296900" cy="364200"/>
          </a:xfrm>
          <a:prstGeom prst="chevron">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711" name="Google Shape;711;p70"/>
          <p:cNvSpPr txBox="1"/>
          <p:nvPr/>
        </p:nvSpPr>
        <p:spPr>
          <a:xfrm>
            <a:off x="3423525"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Manufacturing: </a:t>
            </a:r>
            <a:r>
              <a:rPr lang="en" sz="1100" i="1">
                <a:latin typeface="EB Garamond Medium"/>
                <a:ea typeface="EB Garamond Medium"/>
                <a:cs typeface="EB Garamond Medium"/>
                <a:sym typeface="EB Garamond Medium"/>
              </a:rPr>
              <a:t>Software</a:t>
            </a:r>
            <a:endParaRPr sz="1100" i="1">
              <a:latin typeface="EB Garamond Medium"/>
              <a:ea typeface="EB Garamond Medium"/>
              <a:cs typeface="EB Garamond Medium"/>
              <a:sym typeface="EB Garamond Medium"/>
            </a:endParaRPr>
          </a:p>
        </p:txBody>
      </p:sp>
      <p:sp>
        <p:nvSpPr>
          <p:cNvPr id="712" name="Google Shape;712;p70"/>
          <p:cNvSpPr/>
          <p:nvPr/>
        </p:nvSpPr>
        <p:spPr>
          <a:xfrm>
            <a:off x="5659750" y="4719500"/>
            <a:ext cx="1296900" cy="364200"/>
          </a:xfrm>
          <a:prstGeom prst="chevron">
            <a:avLst>
              <a:gd name="adj" fmla="val 50000"/>
            </a:avLst>
          </a:prstGeom>
          <a:solidFill>
            <a:srgbClr val="72DE87">
              <a:alpha val="92310"/>
            </a:srgbClr>
          </a:solidFill>
          <a:ln w="1905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713" name="Google Shape;713;p70"/>
          <p:cNvSpPr/>
          <p:nvPr/>
        </p:nvSpPr>
        <p:spPr>
          <a:xfrm>
            <a:off x="6815100" y="4719500"/>
            <a:ext cx="1296900" cy="364200"/>
          </a:xfrm>
          <a:prstGeom prst="chevron">
            <a:avLst>
              <a:gd name="adj" fmla="val 50000"/>
            </a:avLst>
          </a:prstGeom>
          <a:solidFill>
            <a:schemeClr val="accent5"/>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714" name="Google Shape;714;p70"/>
          <p:cNvSpPr txBox="1"/>
          <p:nvPr/>
        </p:nvSpPr>
        <p:spPr>
          <a:xfrm>
            <a:off x="5711350"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Electrical</a:t>
            </a:r>
            <a:endParaRPr sz="1100">
              <a:latin typeface="EB Garamond Medium"/>
              <a:ea typeface="EB Garamond Medium"/>
              <a:cs typeface="EB Garamond Medium"/>
              <a:sym typeface="EB Garamond Medium"/>
            </a:endParaRPr>
          </a:p>
        </p:txBody>
      </p:sp>
      <p:sp>
        <p:nvSpPr>
          <p:cNvPr id="715" name="Google Shape;715;p70"/>
          <p:cNvSpPr txBox="1"/>
          <p:nvPr/>
        </p:nvSpPr>
        <p:spPr>
          <a:xfrm>
            <a:off x="6920025"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Budget &amp; Safety</a:t>
            </a:r>
            <a:endParaRPr sz="1100">
              <a:latin typeface="EB Garamond Medium"/>
              <a:ea typeface="EB Garamond Medium"/>
              <a:cs typeface="EB Garamond Medium"/>
              <a:sym typeface="EB Garamond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1"/>
          <p:cNvSpPr txBox="1">
            <a:spLocks noGrp="1"/>
          </p:cNvSpPr>
          <p:nvPr>
            <p:ph type="title"/>
          </p:nvPr>
        </p:nvSpPr>
        <p:spPr>
          <a:xfrm>
            <a:off x="311700" y="3764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Magnetometer FBD</a:t>
            </a:r>
            <a:endParaRPr/>
          </a:p>
        </p:txBody>
      </p:sp>
      <p:sp>
        <p:nvSpPr>
          <p:cNvPr id="721" name="Google Shape;721;p71"/>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41</a:t>
            </a:fld>
            <a:endParaRPr/>
          </a:p>
        </p:txBody>
      </p:sp>
      <p:pic>
        <p:nvPicPr>
          <p:cNvPr id="722" name="Google Shape;722;p71"/>
          <p:cNvPicPr preferRelativeResize="0"/>
          <p:nvPr/>
        </p:nvPicPr>
        <p:blipFill>
          <a:blip r:embed="rId3">
            <a:alphaModFix/>
          </a:blip>
          <a:stretch>
            <a:fillRect/>
          </a:stretch>
        </p:blipFill>
        <p:spPr>
          <a:xfrm>
            <a:off x="339338" y="1077036"/>
            <a:ext cx="8465324" cy="3801764"/>
          </a:xfrm>
          <a:prstGeom prst="rect">
            <a:avLst/>
          </a:prstGeom>
          <a:noFill/>
          <a:ln>
            <a:noFill/>
          </a:ln>
        </p:spPr>
      </p:pic>
      <p:sp>
        <p:nvSpPr>
          <p:cNvPr id="723" name="Google Shape;723;p71"/>
          <p:cNvSpPr txBox="1"/>
          <p:nvPr/>
        </p:nvSpPr>
        <p:spPr>
          <a:xfrm>
            <a:off x="4799925" y="3383200"/>
            <a:ext cx="5820600" cy="6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4" name="Google Shape;724;p71">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1"/>
          <p:cNvSpPr/>
          <p:nvPr/>
        </p:nvSpPr>
        <p:spPr>
          <a:xfrm>
            <a:off x="2071800" y="3343775"/>
            <a:ext cx="1122600" cy="610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1"/>
          <p:cNvSpPr txBox="1"/>
          <p:nvPr/>
        </p:nvSpPr>
        <p:spPr>
          <a:xfrm>
            <a:off x="641150" y="1908775"/>
            <a:ext cx="1262700" cy="113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FFFFFF"/>
                </a:solidFill>
                <a:latin typeface="EB Garamond Medium"/>
                <a:ea typeface="EB Garamond Medium"/>
                <a:cs typeface="EB Garamond Medium"/>
                <a:sym typeface="EB Garamond Medium"/>
              </a:rPr>
              <a:t>Procured</a:t>
            </a:r>
            <a:endParaRPr>
              <a:solidFill>
                <a:srgbClr val="FFFFFF"/>
              </a:solidFill>
              <a:latin typeface="EB Garamond Medium"/>
              <a:ea typeface="EB Garamond Medium"/>
              <a:cs typeface="EB Garamond Medium"/>
              <a:sym typeface="EB Garamond Medium"/>
            </a:endParaRPr>
          </a:p>
          <a:p>
            <a:pPr marL="0" lvl="0" indent="0" algn="l" rtl="0">
              <a:lnSpc>
                <a:spcPct val="115000"/>
              </a:lnSpc>
              <a:spcBef>
                <a:spcPts val="0"/>
              </a:spcBef>
              <a:spcAft>
                <a:spcPts val="0"/>
              </a:spcAft>
              <a:buNone/>
            </a:pPr>
            <a:r>
              <a:rPr lang="en">
                <a:solidFill>
                  <a:srgbClr val="FFFFFF"/>
                </a:solidFill>
                <a:latin typeface="EB Garamond Medium"/>
                <a:ea typeface="EB Garamond Medium"/>
                <a:cs typeface="EB Garamond Medium"/>
                <a:sym typeface="EB Garamond Medium"/>
              </a:rPr>
              <a:t>Manufactured</a:t>
            </a:r>
            <a:endParaRPr>
              <a:solidFill>
                <a:srgbClr val="FFFFFF"/>
              </a:solidFill>
              <a:latin typeface="EB Garamond Medium"/>
              <a:ea typeface="EB Garamond Medium"/>
              <a:cs typeface="EB Garamond Medium"/>
              <a:sym typeface="EB Garamond Medium"/>
            </a:endParaRPr>
          </a:p>
        </p:txBody>
      </p:sp>
      <p:sp>
        <p:nvSpPr>
          <p:cNvPr id="727" name="Google Shape;727;p71"/>
          <p:cNvSpPr/>
          <p:nvPr/>
        </p:nvSpPr>
        <p:spPr>
          <a:xfrm>
            <a:off x="2071950" y="1962325"/>
            <a:ext cx="1122600" cy="572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1"/>
          <p:cNvSpPr/>
          <p:nvPr/>
        </p:nvSpPr>
        <p:spPr>
          <a:xfrm>
            <a:off x="4929525" y="1139375"/>
            <a:ext cx="1122600" cy="3603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1"/>
          <p:cNvSpPr/>
          <p:nvPr/>
        </p:nvSpPr>
        <p:spPr>
          <a:xfrm>
            <a:off x="4929525" y="1962325"/>
            <a:ext cx="1122600" cy="572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1"/>
          <p:cNvSpPr/>
          <p:nvPr/>
        </p:nvSpPr>
        <p:spPr>
          <a:xfrm>
            <a:off x="7682050" y="3707200"/>
            <a:ext cx="1122600" cy="610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1"/>
          <p:cNvSpPr/>
          <p:nvPr/>
        </p:nvSpPr>
        <p:spPr>
          <a:xfrm>
            <a:off x="4295800" y="3214875"/>
            <a:ext cx="2456700" cy="15696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1"/>
          <p:cNvSpPr/>
          <p:nvPr/>
        </p:nvSpPr>
        <p:spPr>
          <a:xfrm>
            <a:off x="2071950" y="4443800"/>
            <a:ext cx="1122600" cy="3405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1"/>
          <p:cNvSpPr/>
          <p:nvPr/>
        </p:nvSpPr>
        <p:spPr>
          <a:xfrm>
            <a:off x="219950" y="2044500"/>
            <a:ext cx="421200" cy="1464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1"/>
          <p:cNvSpPr/>
          <p:nvPr/>
        </p:nvSpPr>
        <p:spPr>
          <a:xfrm>
            <a:off x="219950" y="2273100"/>
            <a:ext cx="421200" cy="146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72"/>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Signal Conditioning Circuit - Diagram</a:t>
            </a:r>
            <a:endParaRPr/>
          </a:p>
        </p:txBody>
      </p:sp>
      <p:sp>
        <p:nvSpPr>
          <p:cNvPr id="740" name="Google Shape;740;p72"/>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42</a:t>
            </a:fld>
            <a:endParaRPr/>
          </a:p>
        </p:txBody>
      </p:sp>
      <p:pic>
        <p:nvPicPr>
          <p:cNvPr id="741" name="Google Shape;741;p72"/>
          <p:cNvPicPr preferRelativeResize="0"/>
          <p:nvPr/>
        </p:nvPicPr>
        <p:blipFill>
          <a:blip r:embed="rId3">
            <a:alphaModFix/>
          </a:blip>
          <a:stretch>
            <a:fillRect/>
          </a:stretch>
        </p:blipFill>
        <p:spPr>
          <a:xfrm>
            <a:off x="1724876" y="1085000"/>
            <a:ext cx="5812244" cy="4058500"/>
          </a:xfrm>
          <a:prstGeom prst="rect">
            <a:avLst/>
          </a:prstGeom>
          <a:noFill/>
          <a:ln>
            <a:noFill/>
          </a:ln>
        </p:spPr>
      </p:pic>
      <p:sp>
        <p:nvSpPr>
          <p:cNvPr id="742" name="Google Shape;742;p72">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73"/>
          <p:cNvSpPr/>
          <p:nvPr/>
        </p:nvSpPr>
        <p:spPr>
          <a:xfrm>
            <a:off x="0" y="4399000"/>
            <a:ext cx="4348500" cy="496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48" name="Google Shape;748;p73"/>
          <p:cNvGraphicFramePr/>
          <p:nvPr>
            <p:extLst>
              <p:ext uri="{D42A27DB-BD31-4B8C-83A1-F6EECF244321}">
                <p14:modId xmlns:p14="http://schemas.microsoft.com/office/powerpoint/2010/main" val="4179883058"/>
              </p:ext>
            </p:extLst>
          </p:nvPr>
        </p:nvGraphicFramePr>
        <p:xfrm>
          <a:off x="89983" y="942838"/>
          <a:ext cx="8732200" cy="3788750"/>
        </p:xfrm>
        <a:graphic>
          <a:graphicData uri="http://schemas.openxmlformats.org/drawingml/2006/table">
            <a:tbl>
              <a:tblPr>
                <a:noFill/>
                <a:tableStyleId>{B60C237D-3EDD-4FFD-AD80-B1AC92A5DBEC}</a:tableStyleId>
              </a:tblPr>
              <a:tblGrid>
                <a:gridCol w="1130500"/>
                <a:gridCol w="1372698"/>
                <a:gridCol w="807244"/>
                <a:gridCol w="2836069"/>
                <a:gridCol w="1307414"/>
                <a:gridCol w="1278275"/>
              </a:tblGrid>
              <a:tr h="706550">
                <a:tc>
                  <a:txBody>
                    <a:bodyPr/>
                    <a:lstStyle/>
                    <a:p>
                      <a:pPr marL="0" lvl="0" indent="0" algn="ctr" rtl="0">
                        <a:spcBef>
                          <a:spcPts val="0"/>
                        </a:spcBef>
                        <a:spcAft>
                          <a:spcPts val="0"/>
                        </a:spcAft>
                        <a:buNone/>
                      </a:pPr>
                      <a:r>
                        <a:rPr lang="en" sz="1700" b="1">
                          <a:latin typeface="EB Garamond"/>
                          <a:ea typeface="EB Garamond"/>
                          <a:cs typeface="EB Garamond"/>
                          <a:sym typeface="EB Garamond"/>
                        </a:rPr>
                        <a:t>Difficulty</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Task </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Hours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Progress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dirty="0">
                          <a:latin typeface="EB Garamond"/>
                          <a:ea typeface="EB Garamond"/>
                          <a:cs typeface="EB Garamond"/>
                          <a:sym typeface="EB Garamond"/>
                        </a:rPr>
                        <a:t>Completion Date</a:t>
                      </a:r>
                      <a:endParaRPr sz="1700" b="1" dirty="0">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Time Remaining</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938225">
                <a:tc>
                  <a:txBody>
                    <a:bodyPr/>
                    <a:lstStyle/>
                    <a:p>
                      <a:pPr marL="0" lvl="0" indent="0" algn="ctr" rtl="0">
                        <a:spcBef>
                          <a:spcPts val="0"/>
                        </a:spcBef>
                        <a:spcAft>
                          <a:spcPts val="0"/>
                        </a:spcAft>
                        <a:buNone/>
                      </a:pPr>
                      <a:r>
                        <a:rPr lang="en" sz="1600">
                          <a:solidFill>
                            <a:schemeClr val="lt1"/>
                          </a:solidFill>
                          <a:latin typeface="EB Garamond"/>
                          <a:ea typeface="EB Garamond"/>
                          <a:cs typeface="EB Garamond"/>
                          <a:sym typeface="EB Garamond"/>
                        </a:rPr>
                        <a:t>1</a:t>
                      </a:r>
                      <a:endParaRPr sz="16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600" b="1">
                          <a:latin typeface="EB Garamond"/>
                          <a:ea typeface="EB Garamond"/>
                          <a:cs typeface="EB Garamond"/>
                          <a:sym typeface="EB Garamond"/>
                        </a:rPr>
                        <a:t>Construct Prototype Circuit</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5/5</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dirty="0">
                          <a:solidFill>
                            <a:srgbClr val="FFFFFF"/>
                          </a:solidFill>
                          <a:latin typeface="EB Garamond"/>
                          <a:ea typeface="EB Garamond"/>
                          <a:cs typeface="EB Garamond"/>
                          <a:sym typeface="EB Garamond"/>
                        </a:rPr>
                        <a:t>Complete</a:t>
                      </a:r>
                      <a:endParaRPr sz="1600" dirty="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600">
                          <a:solidFill>
                            <a:srgbClr val="FFFFFF"/>
                          </a:solidFill>
                          <a:latin typeface="EB Garamond"/>
                          <a:ea typeface="EB Garamond"/>
                          <a:cs typeface="EB Garamond"/>
                          <a:sym typeface="EB Garamond"/>
                        </a:rPr>
                        <a:t>Jan 29th</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600">
                          <a:solidFill>
                            <a:srgbClr val="FFFFFF"/>
                          </a:solidFill>
                          <a:latin typeface="EB Garamond"/>
                          <a:ea typeface="EB Garamond"/>
                          <a:cs typeface="EB Garamond"/>
                          <a:sym typeface="EB Garamond"/>
                        </a:rPr>
                        <a:t>N/A</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1140950">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3</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600" b="1">
                          <a:latin typeface="EB Garamond"/>
                          <a:ea typeface="EB Garamond"/>
                          <a:cs typeface="EB Garamond"/>
                          <a:sym typeface="EB Garamond"/>
                        </a:rPr>
                        <a:t>Test Circuit</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4/8</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Clr>
                          <a:schemeClr val="dk1"/>
                        </a:buClr>
                        <a:buSzPts val="1100"/>
                        <a:buFont typeface="Arial"/>
                        <a:buNone/>
                      </a:pPr>
                      <a:r>
                        <a:rPr lang="en" sz="1600">
                          <a:solidFill>
                            <a:schemeClr val="lt1"/>
                          </a:solidFill>
                          <a:latin typeface="EB Garamond"/>
                          <a:ea typeface="EB Garamond"/>
                          <a:cs typeface="EB Garamond"/>
                          <a:sym typeface="EB Garamond"/>
                        </a:rPr>
                        <a:t>Outputs correct test voltage from power supply. Need to integrate with  magnetometer system</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endParaRPr sz="1600" b="1" u="sng">
                        <a:solidFill>
                          <a:schemeClr val="lt1"/>
                        </a:solidFill>
                        <a:latin typeface="EB Garamond"/>
                        <a:ea typeface="EB Garamond"/>
                        <a:cs typeface="EB Garamond"/>
                        <a:sym typeface="EB Garamond"/>
                      </a:endParaRPr>
                    </a:p>
                    <a:p>
                      <a:pPr marL="0" lvl="0" indent="0" algn="ctr" rtl="0">
                        <a:lnSpc>
                          <a:spcPct val="130000"/>
                        </a:lnSpc>
                        <a:spcBef>
                          <a:spcPts val="0"/>
                        </a:spcBef>
                        <a:spcAft>
                          <a:spcPts val="0"/>
                        </a:spcAft>
                        <a:buNone/>
                      </a:pPr>
                      <a:r>
                        <a:rPr lang="en" sz="1600">
                          <a:solidFill>
                            <a:schemeClr val="lt1"/>
                          </a:solidFill>
                          <a:latin typeface="EB Garamond"/>
                          <a:ea typeface="EB Garamond"/>
                          <a:cs typeface="EB Garamond"/>
                          <a:sym typeface="EB Garamond"/>
                        </a:rPr>
                        <a:t>Feb 5th</a:t>
                      </a:r>
                      <a:endParaRPr sz="1600">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Clr>
                          <a:schemeClr val="dk1"/>
                        </a:buClr>
                        <a:buSzPts val="1100"/>
                        <a:buFont typeface="Arial"/>
                        <a:buNone/>
                      </a:pPr>
                      <a:r>
                        <a:rPr lang="en" sz="1600">
                          <a:solidFill>
                            <a:schemeClr val="lt1"/>
                          </a:solidFill>
                          <a:latin typeface="EB Garamond"/>
                          <a:ea typeface="EB Garamond"/>
                          <a:cs typeface="EB Garamond"/>
                          <a:sym typeface="EB Garamond"/>
                        </a:rPr>
                        <a:t>&lt;1 week</a:t>
                      </a:r>
                      <a:endParaRPr sz="16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1003025">
                <a:tc>
                  <a:txBody>
                    <a:bodyPr/>
                    <a:lstStyle/>
                    <a:p>
                      <a:pPr marL="0" lvl="0" indent="0" algn="ctr" rtl="0">
                        <a:spcBef>
                          <a:spcPts val="0"/>
                        </a:spcBef>
                        <a:spcAft>
                          <a:spcPts val="0"/>
                        </a:spcAft>
                        <a:buNone/>
                      </a:pPr>
                      <a:r>
                        <a:rPr lang="en" sz="1600">
                          <a:solidFill>
                            <a:schemeClr val="lt1"/>
                          </a:solidFill>
                          <a:latin typeface="EB Garamond"/>
                          <a:ea typeface="EB Garamond"/>
                          <a:cs typeface="EB Garamond"/>
                          <a:sym typeface="EB Garamond"/>
                        </a:rPr>
                        <a:t>5</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Manufacture PCB</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0/10</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EB Garamond"/>
                          <a:ea typeface="EB Garamond"/>
                          <a:cs typeface="EB Garamond"/>
                          <a:sym typeface="EB Garamond"/>
                        </a:rPr>
                        <a:t>Learning to use foreign machinery to manufacture PCB will be challenging</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600">
                          <a:solidFill>
                            <a:schemeClr val="lt1"/>
                          </a:solidFill>
                          <a:latin typeface="EB Garamond"/>
                          <a:ea typeface="EB Garamond"/>
                          <a:cs typeface="EB Garamond"/>
                          <a:sym typeface="EB Garamond"/>
                        </a:rPr>
                        <a:t>Feb 22nd</a:t>
                      </a:r>
                      <a:endParaRPr sz="160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 sz="1600" dirty="0">
                          <a:solidFill>
                            <a:schemeClr val="lt1"/>
                          </a:solidFill>
                          <a:latin typeface="EB Garamond"/>
                          <a:ea typeface="EB Garamond"/>
                          <a:cs typeface="EB Garamond"/>
                          <a:sym typeface="EB Garamond"/>
                        </a:rPr>
                        <a:t>4 weeks</a:t>
                      </a:r>
                      <a:endParaRPr sz="1600" dirty="0">
                        <a:solidFill>
                          <a:schemeClr val="lt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749" name="Google Shape;749;p73"/>
          <p:cNvSpPr txBox="1">
            <a:spLocks noGrp="1"/>
          </p:cNvSpPr>
          <p:nvPr>
            <p:ph type="title"/>
          </p:nvPr>
        </p:nvSpPr>
        <p:spPr>
          <a:xfrm>
            <a:off x="151825" y="1607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Signal Conditioning/PCB</a:t>
            </a:r>
            <a:endParaRPr/>
          </a:p>
        </p:txBody>
      </p:sp>
      <p:sp>
        <p:nvSpPr>
          <p:cNvPr id="750" name="Google Shape;750;p7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43</a:t>
            </a:fld>
            <a:endParaRPr/>
          </a:p>
        </p:txBody>
      </p:sp>
      <p:sp>
        <p:nvSpPr>
          <p:cNvPr id="751" name="Google Shape;751;p73">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3"/>
          <p:cNvSpPr txBox="1"/>
          <p:nvPr/>
        </p:nvSpPr>
        <p:spPr>
          <a:xfrm>
            <a:off x="2966525" y="4731600"/>
            <a:ext cx="42058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EB Garamond Medium"/>
                <a:ea typeface="EB Garamond Medium"/>
                <a:cs typeface="EB Garamond Medium"/>
                <a:sym typeface="EB Garamond Medium"/>
              </a:rPr>
              <a:t>1 - Least Difficult		5 - Most Difficult</a:t>
            </a:r>
            <a:endParaRPr dirty="0">
              <a:solidFill>
                <a:srgbClr val="FFFFFF"/>
              </a:solidFill>
              <a:latin typeface="EB Garamond Medium"/>
              <a:ea typeface="EB Garamond Medium"/>
              <a:cs typeface="EB Garamond Medium"/>
              <a:sym typeface="EB Garamond Medium"/>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74"/>
          <p:cNvSpPr txBox="1">
            <a:spLocks noGrp="1"/>
          </p:cNvSpPr>
          <p:nvPr>
            <p:ph type="title"/>
          </p:nvPr>
        </p:nvSpPr>
        <p:spPr>
          <a:xfrm>
            <a:off x="311700" y="1911925"/>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Budget &amp; Safety</a:t>
            </a:r>
            <a:endParaRPr/>
          </a:p>
        </p:txBody>
      </p:sp>
      <p:sp>
        <p:nvSpPr>
          <p:cNvPr id="758" name="Google Shape;758;p74"/>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44</a:t>
            </a:fld>
            <a:endParaRPr/>
          </a:p>
        </p:txBody>
      </p:sp>
      <p:sp>
        <p:nvSpPr>
          <p:cNvPr id="759" name="Google Shape;759;p74"/>
          <p:cNvSpPr/>
          <p:nvPr/>
        </p:nvSpPr>
        <p:spPr>
          <a:xfrm>
            <a:off x="4511250" y="4719500"/>
            <a:ext cx="1296900" cy="364200"/>
          </a:xfrm>
          <a:prstGeom prst="chevron">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760" name="Google Shape;760;p74"/>
          <p:cNvSpPr/>
          <p:nvPr/>
        </p:nvSpPr>
        <p:spPr>
          <a:xfrm>
            <a:off x="2193950" y="4719500"/>
            <a:ext cx="1296900" cy="364200"/>
          </a:xfrm>
          <a:prstGeom prst="chevron">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761" name="Google Shape;761;p74"/>
          <p:cNvSpPr/>
          <p:nvPr/>
        </p:nvSpPr>
        <p:spPr>
          <a:xfrm>
            <a:off x="1038850" y="4719500"/>
            <a:ext cx="1296900" cy="364200"/>
          </a:xfrm>
          <a:prstGeom prst="homePlate">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4"/>
          <p:cNvSpPr txBox="1"/>
          <p:nvPr/>
        </p:nvSpPr>
        <p:spPr>
          <a:xfrm>
            <a:off x="1032000"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Project Overview</a:t>
            </a:r>
            <a:endParaRPr sz="1100">
              <a:latin typeface="EB Garamond Medium"/>
              <a:ea typeface="EB Garamond Medium"/>
              <a:cs typeface="EB Garamond Medium"/>
              <a:sym typeface="EB Garamond Medium"/>
            </a:endParaRPr>
          </a:p>
        </p:txBody>
      </p:sp>
      <p:sp>
        <p:nvSpPr>
          <p:cNvPr id="763" name="Google Shape;763;p74"/>
          <p:cNvSpPr txBox="1"/>
          <p:nvPr/>
        </p:nvSpPr>
        <p:spPr>
          <a:xfrm>
            <a:off x="2282350"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Schedule</a:t>
            </a:r>
            <a:endParaRPr sz="1100">
              <a:latin typeface="EB Garamond Medium"/>
              <a:ea typeface="EB Garamond Medium"/>
              <a:cs typeface="EB Garamond Medium"/>
              <a:sym typeface="EB Garamond Medium"/>
            </a:endParaRPr>
          </a:p>
        </p:txBody>
      </p:sp>
      <p:sp>
        <p:nvSpPr>
          <p:cNvPr id="764" name="Google Shape;764;p74"/>
          <p:cNvSpPr txBox="1"/>
          <p:nvPr/>
        </p:nvSpPr>
        <p:spPr>
          <a:xfrm>
            <a:off x="4534013" y="4719500"/>
            <a:ext cx="12741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Mechanical</a:t>
            </a:r>
            <a:endParaRPr sz="1100">
              <a:latin typeface="EB Garamond Medium"/>
              <a:ea typeface="EB Garamond Medium"/>
              <a:cs typeface="EB Garamond Medium"/>
              <a:sym typeface="EB Garamond Medium"/>
            </a:endParaRPr>
          </a:p>
        </p:txBody>
      </p:sp>
      <p:sp>
        <p:nvSpPr>
          <p:cNvPr id="765" name="Google Shape;765;p74"/>
          <p:cNvSpPr/>
          <p:nvPr/>
        </p:nvSpPr>
        <p:spPr>
          <a:xfrm>
            <a:off x="3349300" y="4719500"/>
            <a:ext cx="1296900" cy="364200"/>
          </a:xfrm>
          <a:prstGeom prst="chevron">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766" name="Google Shape;766;p74"/>
          <p:cNvSpPr txBox="1"/>
          <p:nvPr/>
        </p:nvSpPr>
        <p:spPr>
          <a:xfrm>
            <a:off x="3423525"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Manufacturing: </a:t>
            </a:r>
            <a:r>
              <a:rPr lang="en" sz="1100" i="1">
                <a:latin typeface="EB Garamond Medium"/>
                <a:ea typeface="EB Garamond Medium"/>
                <a:cs typeface="EB Garamond Medium"/>
                <a:sym typeface="EB Garamond Medium"/>
              </a:rPr>
              <a:t>Software</a:t>
            </a:r>
            <a:endParaRPr sz="1100" i="1">
              <a:latin typeface="EB Garamond Medium"/>
              <a:ea typeface="EB Garamond Medium"/>
              <a:cs typeface="EB Garamond Medium"/>
              <a:sym typeface="EB Garamond Medium"/>
            </a:endParaRPr>
          </a:p>
        </p:txBody>
      </p:sp>
      <p:sp>
        <p:nvSpPr>
          <p:cNvPr id="767" name="Google Shape;767;p74"/>
          <p:cNvSpPr/>
          <p:nvPr/>
        </p:nvSpPr>
        <p:spPr>
          <a:xfrm>
            <a:off x="5659750" y="4719500"/>
            <a:ext cx="1296900" cy="364200"/>
          </a:xfrm>
          <a:prstGeom prst="chevron">
            <a:avLst>
              <a:gd name="adj" fmla="val 50000"/>
            </a:avLst>
          </a:prstGeom>
          <a:solidFill>
            <a:srgbClr val="72DE87">
              <a:alpha val="92310"/>
            </a:srgbClr>
          </a:solidFill>
          <a:ln w="9525"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768" name="Google Shape;768;p74"/>
          <p:cNvSpPr/>
          <p:nvPr/>
        </p:nvSpPr>
        <p:spPr>
          <a:xfrm>
            <a:off x="6815100" y="4719500"/>
            <a:ext cx="1296900" cy="364200"/>
          </a:xfrm>
          <a:prstGeom prst="chevron">
            <a:avLst>
              <a:gd name="adj" fmla="val 50000"/>
            </a:avLst>
          </a:prstGeom>
          <a:solidFill>
            <a:srgbClr val="72DE87">
              <a:alpha val="92310"/>
            </a:srgbClr>
          </a:solidFill>
          <a:ln w="1905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769" name="Google Shape;769;p74"/>
          <p:cNvSpPr txBox="1"/>
          <p:nvPr/>
        </p:nvSpPr>
        <p:spPr>
          <a:xfrm>
            <a:off x="5711350" y="4719500"/>
            <a:ext cx="12087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EB Garamond Medium"/>
                <a:ea typeface="EB Garamond Medium"/>
                <a:cs typeface="EB Garamond Medium"/>
                <a:sym typeface="EB Garamond Medium"/>
              </a:rPr>
              <a:t>Manufacturing: </a:t>
            </a:r>
            <a:r>
              <a:rPr lang="en" sz="1100" i="1">
                <a:solidFill>
                  <a:schemeClr val="dk1"/>
                </a:solidFill>
                <a:latin typeface="EB Garamond Medium"/>
                <a:ea typeface="EB Garamond Medium"/>
                <a:cs typeface="EB Garamond Medium"/>
                <a:sym typeface="EB Garamond Medium"/>
              </a:rPr>
              <a:t>Electrical</a:t>
            </a:r>
            <a:endParaRPr sz="1100">
              <a:latin typeface="EB Garamond Medium"/>
              <a:ea typeface="EB Garamond Medium"/>
              <a:cs typeface="EB Garamond Medium"/>
              <a:sym typeface="EB Garamond Medium"/>
            </a:endParaRPr>
          </a:p>
        </p:txBody>
      </p:sp>
      <p:sp>
        <p:nvSpPr>
          <p:cNvPr id="770" name="Google Shape;770;p74"/>
          <p:cNvSpPr txBox="1"/>
          <p:nvPr/>
        </p:nvSpPr>
        <p:spPr>
          <a:xfrm>
            <a:off x="6920025" y="4719500"/>
            <a:ext cx="11412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EB Garamond Medium"/>
                <a:ea typeface="EB Garamond Medium"/>
                <a:cs typeface="EB Garamond Medium"/>
                <a:sym typeface="EB Garamond Medium"/>
              </a:rPr>
              <a:t>Budget &amp; Safety</a:t>
            </a:r>
            <a:endParaRPr sz="1100">
              <a:latin typeface="EB Garamond Medium"/>
              <a:ea typeface="EB Garamond Medium"/>
              <a:cs typeface="EB Garamond Medium"/>
              <a:sym typeface="EB Garamond Medium"/>
            </a:endParaRPr>
          </a:p>
        </p:txBody>
      </p:sp>
      <p:sp>
        <p:nvSpPr>
          <p:cNvPr id="771" name="Google Shape;771;p74">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75"/>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45</a:t>
            </a:fld>
            <a:endParaRPr/>
          </a:p>
        </p:txBody>
      </p:sp>
      <p:sp>
        <p:nvSpPr>
          <p:cNvPr id="777" name="Google Shape;777;p75"/>
          <p:cNvSpPr txBox="1">
            <a:spLocks noGrp="1"/>
          </p:cNvSpPr>
          <p:nvPr>
            <p:ph type="title"/>
          </p:nvPr>
        </p:nvSpPr>
        <p:spPr>
          <a:xfrm>
            <a:off x="283575" y="82700"/>
            <a:ext cx="7919700" cy="527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3600"/>
              <a:t>Procurement Overview</a:t>
            </a:r>
            <a:endParaRPr sz="3600"/>
          </a:p>
        </p:txBody>
      </p:sp>
      <p:graphicFrame>
        <p:nvGraphicFramePr>
          <p:cNvPr id="778" name="Google Shape;778;p75"/>
          <p:cNvGraphicFramePr/>
          <p:nvPr/>
        </p:nvGraphicFramePr>
        <p:xfrm>
          <a:off x="374838" y="762375"/>
          <a:ext cx="7919700" cy="3753706"/>
        </p:xfrm>
        <a:graphic>
          <a:graphicData uri="http://schemas.openxmlformats.org/drawingml/2006/table">
            <a:tbl>
              <a:tblPr>
                <a:noFill/>
                <a:tableStyleId>{B60C237D-3EDD-4FFD-AD80-B1AC92A5DBEC}</a:tableStyleId>
              </a:tblPr>
              <a:tblGrid>
                <a:gridCol w="1781075"/>
                <a:gridCol w="3354875"/>
                <a:gridCol w="2783750"/>
              </a:tblGrid>
              <a:tr h="463650">
                <a:tc>
                  <a:txBody>
                    <a:bodyPr/>
                    <a:lstStyle/>
                    <a:p>
                      <a:pPr marL="0" lvl="0" indent="0" algn="ctr" rtl="0">
                        <a:spcBef>
                          <a:spcPts val="0"/>
                        </a:spcBef>
                        <a:spcAft>
                          <a:spcPts val="0"/>
                        </a:spcAft>
                        <a:buNone/>
                      </a:pPr>
                      <a:r>
                        <a:rPr lang="en" sz="1600" b="1">
                          <a:latin typeface="EB Garamond"/>
                          <a:ea typeface="EB Garamond"/>
                          <a:cs typeface="EB Garamond"/>
                          <a:sym typeface="EB Garamond"/>
                        </a:rPr>
                        <a:t>Subsystem</a:t>
                      </a:r>
                      <a:endParaRPr sz="1600" b="1">
                        <a:latin typeface="EB Garamond"/>
                        <a:ea typeface="EB Garamond"/>
                        <a:cs typeface="EB Garamond"/>
                        <a:sym typeface="EB Garamond"/>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Purchased &amp; Received</a:t>
                      </a:r>
                      <a:endParaRPr sz="1600" b="1">
                        <a:latin typeface="EB Garamond"/>
                        <a:ea typeface="EB Garamond"/>
                        <a:cs typeface="EB Garamond"/>
                        <a:sym typeface="EB Garamond"/>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Purchased, Not Received</a:t>
                      </a:r>
                      <a:endParaRPr sz="1600" b="1">
                        <a:latin typeface="EB Garamond"/>
                        <a:ea typeface="EB Garamond"/>
                        <a:cs typeface="EB Garamond"/>
                        <a:sym typeface="EB Garamond"/>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D9D9D9"/>
                    </a:solidFill>
                  </a:tcPr>
                </a:tc>
              </a:tr>
              <a:tr h="693250">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Imaging</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
                          <a:latin typeface="EB Garamond"/>
                          <a:ea typeface="EB Garamond"/>
                          <a:cs typeface="EB Garamond"/>
                          <a:sym typeface="EB Garamond"/>
                        </a:rPr>
                        <a:t>Camera, Lens, USB Type A to Micro B cable</a:t>
                      </a:r>
                      <a:endParaRPr>
                        <a:latin typeface="EB Garamond"/>
                        <a:ea typeface="EB Garamond"/>
                        <a:cs typeface="EB Garamond"/>
                        <a:sym typeface="EB Garamond"/>
                      </a:endParaRPr>
                    </a:p>
                  </a:txBody>
                  <a:tcPr marL="91425" marR="91425" marT="91425" marB="91425">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chemeClr val="accent1"/>
                    </a:solidFill>
                  </a:tcPr>
                </a:tc>
                <a:tc>
                  <a:txBody>
                    <a:bodyPr/>
                    <a:lstStyle/>
                    <a:p>
                      <a:pPr marL="0" lvl="0" indent="0" algn="l" rtl="0">
                        <a:lnSpc>
                          <a:spcPct val="120000"/>
                        </a:lnSpc>
                        <a:spcBef>
                          <a:spcPts val="0"/>
                        </a:spcBef>
                        <a:spcAft>
                          <a:spcPts val="0"/>
                        </a:spcAft>
                        <a:buNone/>
                      </a:pPr>
                      <a:endParaRPr>
                        <a:latin typeface="EB Garamond"/>
                        <a:ea typeface="EB Garamond"/>
                        <a:cs typeface="EB Garamond"/>
                        <a:sym typeface="EB Garamond"/>
                      </a:endParaRPr>
                    </a:p>
                  </a:txBody>
                  <a:tcPr marL="91425" marR="91425" marT="91425" marB="91425">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FFFF00"/>
                    </a:solidFill>
                  </a:tcPr>
                </a:tc>
              </a:tr>
              <a:tr h="1204675">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CDH</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
                          <a:latin typeface="EB Garamond"/>
                          <a:ea typeface="EB Garamond"/>
                          <a:cs typeface="EB Garamond"/>
                          <a:sym typeface="EB Garamond"/>
                        </a:rPr>
                        <a:t>Single Board Computer, Crucial RAM, Solid State Drive, Cable Kit, Power Supply, USB cables, Female to Female Adapter, Ethernet Patch Cable </a:t>
                      </a:r>
                      <a:endParaRPr>
                        <a:latin typeface="EB Garamond"/>
                        <a:ea typeface="EB Garamond"/>
                        <a:cs typeface="EB Garamond"/>
                        <a:sym typeface="EB Garamond"/>
                      </a:endParaRPr>
                    </a:p>
                  </a:txBody>
                  <a:tcPr marL="91425" marR="91425" marT="91425" marB="91425">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chemeClr val="accent1"/>
                    </a:solidFill>
                  </a:tcPr>
                </a:tc>
                <a:tc>
                  <a:txBody>
                    <a:bodyPr/>
                    <a:lstStyle/>
                    <a:p>
                      <a:pPr marL="0" lvl="0" indent="0" algn="l" rtl="0">
                        <a:lnSpc>
                          <a:spcPct val="120000"/>
                        </a:lnSpc>
                        <a:spcBef>
                          <a:spcPts val="0"/>
                        </a:spcBef>
                        <a:spcAft>
                          <a:spcPts val="0"/>
                        </a:spcAft>
                        <a:buNone/>
                      </a:pPr>
                      <a:endParaRPr>
                        <a:latin typeface="EB Garamond"/>
                        <a:ea typeface="EB Garamond"/>
                        <a:cs typeface="EB Garamond"/>
                        <a:sym typeface="EB Garamond"/>
                      </a:endParaRPr>
                    </a:p>
                  </a:txBody>
                  <a:tcPr marL="91425" marR="91425" marT="91425" marB="91425">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FFFF00"/>
                    </a:solidFill>
                  </a:tcPr>
                </a:tc>
              </a:tr>
              <a:tr h="693250">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Magnetometer</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
                          <a:latin typeface="EB Garamond"/>
                          <a:ea typeface="EB Garamond"/>
                          <a:cs typeface="EB Garamond"/>
                          <a:sym typeface="EB Garamond"/>
                        </a:rPr>
                        <a:t>Magnetometer, DAQ, USB cables, USB Control Switch, Instrumentation Amplifier</a:t>
                      </a:r>
                      <a:endParaRPr>
                        <a:latin typeface="EB Garamond"/>
                        <a:ea typeface="EB Garamond"/>
                        <a:cs typeface="EB Garamond"/>
                        <a:sym typeface="EB Garamond"/>
                      </a:endParaRPr>
                    </a:p>
                  </a:txBody>
                  <a:tcPr marL="91425" marR="91425" marT="91425" marB="91425">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chemeClr val="accent1"/>
                    </a:solidFill>
                  </a:tcPr>
                </a:tc>
                <a:tc>
                  <a:txBody>
                    <a:bodyPr/>
                    <a:lstStyle/>
                    <a:p>
                      <a:pPr marL="0" lvl="0" indent="0" algn="l" rtl="0">
                        <a:lnSpc>
                          <a:spcPct val="120000"/>
                        </a:lnSpc>
                        <a:spcBef>
                          <a:spcPts val="0"/>
                        </a:spcBef>
                        <a:spcAft>
                          <a:spcPts val="0"/>
                        </a:spcAft>
                        <a:buNone/>
                      </a:pPr>
                      <a:endParaRPr>
                        <a:latin typeface="EB Garamond"/>
                        <a:ea typeface="EB Garamond"/>
                        <a:cs typeface="EB Garamond"/>
                        <a:sym typeface="EB Garamond"/>
                      </a:endParaRPr>
                    </a:p>
                  </a:txBody>
                  <a:tcPr marL="91425" marR="91425" marT="91425" marB="91425">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FFFF00"/>
                    </a:solidFill>
                  </a:tcPr>
                </a:tc>
              </a:tr>
              <a:tr h="693250">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SC Bus</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tcPr>
                </a:tc>
                <a:tc>
                  <a:txBody>
                    <a:bodyPr/>
                    <a:lstStyle/>
                    <a:p>
                      <a:pPr marL="0" lvl="0" indent="0" algn="l" rtl="0">
                        <a:lnSpc>
                          <a:spcPct val="120000"/>
                        </a:lnSpc>
                        <a:spcBef>
                          <a:spcPts val="0"/>
                        </a:spcBef>
                        <a:spcAft>
                          <a:spcPts val="0"/>
                        </a:spcAft>
                        <a:buClr>
                          <a:schemeClr val="dk1"/>
                        </a:buClr>
                        <a:buSzPts val="1100"/>
                        <a:buFont typeface="Arial"/>
                        <a:buNone/>
                      </a:pPr>
                      <a:r>
                        <a:rPr lang="en">
                          <a:solidFill>
                            <a:schemeClr val="dk1"/>
                          </a:solidFill>
                          <a:latin typeface="EB Garamond"/>
                          <a:ea typeface="EB Garamond"/>
                          <a:cs typeface="EB Garamond"/>
                          <a:sym typeface="EB Garamond"/>
                        </a:rPr>
                        <a:t>Aluminum Sheets, Aluminum Rod,  3D Printing Material, Bolts</a:t>
                      </a:r>
                      <a:endParaRPr>
                        <a:latin typeface="EB Garamond"/>
                        <a:ea typeface="EB Garamond"/>
                        <a:cs typeface="EB Garamond"/>
                        <a:sym typeface="EB Garamond"/>
                      </a:endParaRPr>
                    </a:p>
                  </a:txBody>
                  <a:tcPr marL="91425" marR="91425" marT="91425" marB="91425">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chemeClr val="accent1"/>
                    </a:solidFill>
                  </a:tcPr>
                </a:tc>
                <a:tc>
                  <a:txBody>
                    <a:bodyPr/>
                    <a:lstStyle/>
                    <a:p>
                      <a:pPr marL="0" lvl="0" indent="0" algn="l" rtl="0">
                        <a:lnSpc>
                          <a:spcPct val="120000"/>
                        </a:lnSpc>
                        <a:spcBef>
                          <a:spcPts val="0"/>
                        </a:spcBef>
                        <a:spcAft>
                          <a:spcPts val="0"/>
                        </a:spcAft>
                        <a:buNone/>
                      </a:pPr>
                      <a:r>
                        <a:rPr lang="en">
                          <a:latin typeface="EB Garamond"/>
                          <a:ea typeface="EB Garamond"/>
                          <a:cs typeface="EB Garamond"/>
                          <a:sym typeface="EB Garamond"/>
                        </a:rPr>
                        <a:t> Screws, Nuts</a:t>
                      </a:r>
                      <a:endParaRPr>
                        <a:latin typeface="EB Garamond"/>
                        <a:ea typeface="EB Garamond"/>
                        <a:cs typeface="EB Garamond"/>
                        <a:sym typeface="EB Garamond"/>
                      </a:endParaRPr>
                    </a:p>
                  </a:txBody>
                  <a:tcPr marL="91425" marR="91425" marT="91425" marB="91425">
                    <a:lnL w="28575" cap="flat" cmpd="sng">
                      <a:solidFill>
                        <a:srgbClr val="999999"/>
                      </a:solidFill>
                      <a:prstDash val="solid"/>
                      <a:round/>
                      <a:headEnd type="none" w="sm" len="sm"/>
                      <a:tailEnd type="none" w="sm" len="sm"/>
                    </a:lnL>
                    <a:lnR w="28575" cap="flat" cmpd="sng">
                      <a:solidFill>
                        <a:srgbClr val="999999"/>
                      </a:solidFill>
                      <a:prstDash val="solid"/>
                      <a:round/>
                      <a:headEnd type="none" w="sm" len="sm"/>
                      <a:tailEnd type="none" w="sm" len="sm"/>
                    </a:lnR>
                    <a:lnT w="28575" cap="flat" cmpd="sng">
                      <a:solidFill>
                        <a:srgbClr val="999999"/>
                      </a:solidFill>
                      <a:prstDash val="solid"/>
                      <a:round/>
                      <a:headEnd type="none" w="sm" len="sm"/>
                      <a:tailEnd type="none" w="sm" len="sm"/>
                    </a:lnT>
                    <a:lnB w="28575" cap="flat" cmpd="sng">
                      <a:solidFill>
                        <a:srgbClr val="999999"/>
                      </a:solidFill>
                      <a:prstDash val="solid"/>
                      <a:round/>
                      <a:headEnd type="none" w="sm" len="sm"/>
                      <a:tailEnd type="none" w="sm" len="sm"/>
                    </a:lnB>
                    <a:solidFill>
                      <a:srgbClr val="FFFF00"/>
                    </a:solidFill>
                  </a:tcPr>
                </a:tc>
              </a:tr>
            </a:tbl>
          </a:graphicData>
        </a:graphic>
      </p:graphicFrame>
      <p:sp>
        <p:nvSpPr>
          <p:cNvPr id="779" name="Google Shape;779;p75">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5"/>
          <p:cNvSpPr txBox="1"/>
          <p:nvPr/>
        </p:nvSpPr>
        <p:spPr>
          <a:xfrm>
            <a:off x="571500" y="4593150"/>
            <a:ext cx="7540500" cy="474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Clr>
                <a:srgbClr val="FFFFFF"/>
              </a:buClr>
              <a:buSzPts val="1400"/>
              <a:buFont typeface="EB Garamond Medium"/>
              <a:buChar char="●"/>
            </a:pPr>
            <a:r>
              <a:rPr lang="en" b="1">
                <a:solidFill>
                  <a:srgbClr val="FFFFFF"/>
                </a:solidFill>
                <a:latin typeface="EB Garamond"/>
                <a:ea typeface="EB Garamond"/>
                <a:cs typeface="EB Garamond"/>
                <a:sym typeface="EB Garamond"/>
              </a:rPr>
              <a:t>Not Yet Purchased</a:t>
            </a:r>
            <a:r>
              <a:rPr lang="en">
                <a:solidFill>
                  <a:srgbClr val="FFFFFF"/>
                </a:solidFill>
                <a:latin typeface="EB Garamond Medium"/>
                <a:ea typeface="EB Garamond Medium"/>
                <a:cs typeface="EB Garamond Medium"/>
                <a:sym typeface="EB Garamond Medium"/>
              </a:rPr>
              <a:t>: PCB Manufacturing &amp; Administrative Items (Printing SFR/Poster etc…)</a:t>
            </a:r>
            <a:endParaRPr>
              <a:solidFill>
                <a:srgbClr val="FFFFFF"/>
              </a:solidFill>
              <a:latin typeface="EB Garamond Medium"/>
              <a:ea typeface="EB Garamond Medium"/>
              <a:cs typeface="EB Garamond Medium"/>
              <a:sym typeface="EB Garamond Medium"/>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76"/>
          <p:cNvSpPr txBox="1">
            <a:spLocks noGrp="1"/>
          </p:cNvSpPr>
          <p:nvPr>
            <p:ph type="title"/>
          </p:nvPr>
        </p:nvSpPr>
        <p:spPr>
          <a:xfrm>
            <a:off x="384506" y="2135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3600" dirty="0"/>
              <a:t>Updated Cost Plan</a:t>
            </a:r>
            <a:endParaRPr sz="3600" dirty="0"/>
          </a:p>
        </p:txBody>
      </p:sp>
      <p:sp>
        <p:nvSpPr>
          <p:cNvPr id="786" name="Google Shape;786;p76"/>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46</a:t>
            </a:fld>
            <a:endParaRPr/>
          </a:p>
        </p:txBody>
      </p:sp>
      <p:graphicFrame>
        <p:nvGraphicFramePr>
          <p:cNvPr id="787" name="Google Shape;787;p76"/>
          <p:cNvGraphicFramePr/>
          <p:nvPr/>
        </p:nvGraphicFramePr>
        <p:xfrm>
          <a:off x="980700" y="995595"/>
          <a:ext cx="6887000" cy="3714025"/>
        </p:xfrm>
        <a:graphic>
          <a:graphicData uri="http://schemas.openxmlformats.org/drawingml/2006/table">
            <a:tbl>
              <a:tblPr>
                <a:noFill/>
                <a:tableStyleId>{B60C237D-3EDD-4FFD-AD80-B1AC92A5DBEC}</a:tableStyleId>
              </a:tblPr>
              <a:tblGrid>
                <a:gridCol w="2400075"/>
                <a:gridCol w="2491600"/>
                <a:gridCol w="1995325"/>
              </a:tblGrid>
              <a:tr h="414250">
                <a:tc gridSpan="3">
                  <a:txBody>
                    <a:bodyPr/>
                    <a:lstStyle/>
                    <a:p>
                      <a:pPr marL="0" lvl="0" indent="0" algn="ctr" rtl="0">
                        <a:spcBef>
                          <a:spcPts val="0"/>
                        </a:spcBef>
                        <a:spcAft>
                          <a:spcPts val="0"/>
                        </a:spcAft>
                        <a:buNone/>
                      </a:pPr>
                      <a:r>
                        <a:rPr lang="en" sz="1600">
                          <a:latin typeface="EB Garamond Medium"/>
                          <a:ea typeface="EB Garamond Medium"/>
                          <a:cs typeface="EB Garamond Medium"/>
                          <a:sym typeface="EB Garamond Medium"/>
                        </a:rPr>
                        <a:t>Financial Summary</a:t>
                      </a:r>
                      <a:endParaRPr sz="1600">
                        <a:latin typeface="EB Garamond Medium"/>
                        <a:ea typeface="EB Garamond Medium"/>
                        <a:cs typeface="EB Garamond Medium"/>
                        <a:sym typeface="EB Garamond Medium"/>
                      </a:endParaRPr>
                    </a:p>
                  </a:txBody>
                  <a:tcPr marL="91425" marR="91425"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r>
              <a:tr h="537175">
                <a:tc>
                  <a:txBody>
                    <a:bodyPr/>
                    <a:lstStyle/>
                    <a:p>
                      <a:pPr marL="0" lvl="0" indent="0" algn="ctr" rtl="0">
                        <a:spcBef>
                          <a:spcPts val="0"/>
                        </a:spcBef>
                        <a:spcAft>
                          <a:spcPts val="0"/>
                        </a:spcAft>
                        <a:buNone/>
                      </a:pPr>
                      <a:r>
                        <a:rPr lang="en" sz="1500" b="1">
                          <a:solidFill>
                            <a:srgbClr val="FFFFFF"/>
                          </a:solidFill>
                          <a:highlight>
                            <a:srgbClr val="000000"/>
                          </a:highlight>
                          <a:latin typeface="EB Garamond"/>
                          <a:ea typeface="EB Garamond"/>
                          <a:cs typeface="EB Garamond"/>
                          <a:sym typeface="EB Garamond"/>
                        </a:rPr>
                        <a:t>System</a:t>
                      </a:r>
                      <a:endParaRPr sz="1500" b="1">
                        <a:highlight>
                          <a:srgbClr val="000000"/>
                        </a:highlight>
                        <a:latin typeface="EB Garamond"/>
                        <a:ea typeface="EB Garamond"/>
                        <a:cs typeface="EB Garamond"/>
                        <a:sym typeface="EB Garamond"/>
                      </a:endParaRPr>
                    </a:p>
                  </a:txBody>
                  <a:tcPr marL="91425" marR="91425"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sz="1500" b="1">
                          <a:solidFill>
                            <a:srgbClr val="FFFFFF"/>
                          </a:solidFill>
                          <a:latin typeface="EB Garamond"/>
                          <a:ea typeface="EB Garamond"/>
                          <a:cs typeface="EB Garamond"/>
                          <a:sym typeface="EB Garamond"/>
                        </a:rPr>
                        <a:t>Expected Cost in Fall ($)</a:t>
                      </a:r>
                      <a:endParaRPr sz="1500" b="1">
                        <a:highlight>
                          <a:srgbClr val="000000"/>
                        </a:highlight>
                        <a:latin typeface="EB Garamond"/>
                        <a:ea typeface="EB Garamond"/>
                        <a:cs typeface="EB Garamond"/>
                        <a:sym typeface="EB Garamond"/>
                      </a:endParaRPr>
                    </a:p>
                  </a:txBody>
                  <a:tcPr marL="91425" marR="91425"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sz="1500" b="1">
                          <a:solidFill>
                            <a:srgbClr val="FFFFFF"/>
                          </a:solidFill>
                          <a:latin typeface="EB Garamond"/>
                          <a:ea typeface="EB Garamond"/>
                          <a:cs typeface="EB Garamond"/>
                          <a:sym typeface="EB Garamond"/>
                        </a:rPr>
                        <a:t>Actual Cost ($) </a:t>
                      </a:r>
                      <a:endParaRPr sz="1500" b="1">
                        <a:highlight>
                          <a:srgbClr val="000000"/>
                        </a:highlight>
                        <a:latin typeface="EB Garamond"/>
                        <a:ea typeface="EB Garamond"/>
                        <a:cs typeface="EB Garamond"/>
                        <a:sym typeface="EB Garamond"/>
                      </a:endParaRPr>
                    </a:p>
                  </a:txBody>
                  <a:tcPr marL="91425" marR="91425"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r>
              <a:tr h="374225">
                <a:tc>
                  <a:txBody>
                    <a:bodyPr/>
                    <a:lstStyle/>
                    <a:p>
                      <a:pPr marL="0" lvl="0" indent="0" algn="ctr" rtl="0">
                        <a:spcBef>
                          <a:spcPts val="0"/>
                        </a:spcBef>
                        <a:spcAft>
                          <a:spcPts val="0"/>
                        </a:spcAft>
                        <a:buNone/>
                      </a:pPr>
                      <a:r>
                        <a:rPr lang="en" sz="1300">
                          <a:solidFill>
                            <a:srgbClr val="FFFFFF"/>
                          </a:solidFill>
                          <a:highlight>
                            <a:srgbClr val="000000"/>
                          </a:highlight>
                          <a:latin typeface="EB Garamond Medium"/>
                          <a:ea typeface="EB Garamond Medium"/>
                          <a:cs typeface="EB Garamond Medium"/>
                          <a:sym typeface="EB Garamond Medium"/>
                        </a:rPr>
                        <a:t>Imaging</a:t>
                      </a:r>
                      <a:endParaRPr sz="1300">
                        <a:solidFill>
                          <a:srgbClr val="FFFFFF"/>
                        </a:solidFill>
                        <a:highlight>
                          <a:srgbClr val="000000"/>
                        </a:highlight>
                        <a:latin typeface="EB Garamond Medium"/>
                        <a:ea typeface="EB Garamond Medium"/>
                        <a:cs typeface="EB Garamond Medium"/>
                        <a:sym typeface="EB Garamond Medium"/>
                      </a:endParaRPr>
                    </a:p>
                  </a:txBody>
                  <a:tcPr marL="91425" marR="91425" marT="18275" marB="18275" anchor="ctr">
                    <a:lnL w="19050"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1,215</a:t>
                      </a:r>
                      <a:endParaRPr sz="1300">
                        <a:solidFill>
                          <a:srgbClr val="FFFFFF"/>
                        </a:solidFill>
                        <a:latin typeface="EB Garamond"/>
                        <a:ea typeface="EB Garamond"/>
                        <a:cs typeface="EB Garamond"/>
                        <a:sym typeface="EB Garamond"/>
                      </a:endParaRPr>
                    </a:p>
                  </a:txBody>
                  <a:tcPr marL="91425" marR="91425" marT="18275" marB="1827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1,192.49</a:t>
                      </a:r>
                      <a:endParaRPr sz="1300">
                        <a:solidFill>
                          <a:srgbClr val="FFFFFF"/>
                        </a:solidFill>
                        <a:latin typeface="EB Garamond"/>
                        <a:ea typeface="EB Garamond"/>
                        <a:cs typeface="EB Garamond"/>
                        <a:sym typeface="EB Garamond"/>
                      </a:endParaRPr>
                    </a:p>
                  </a:txBody>
                  <a:tcPr marL="91425" marR="91425" marT="18275" marB="18275" anchor="ctr">
                    <a:lnL w="9525"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r>
              <a:tr h="464300">
                <a:tc>
                  <a:txBody>
                    <a:bodyPr/>
                    <a:lstStyle/>
                    <a:p>
                      <a:pPr marL="0" lvl="0" indent="0" algn="ctr" rtl="0">
                        <a:spcBef>
                          <a:spcPts val="0"/>
                        </a:spcBef>
                        <a:spcAft>
                          <a:spcPts val="0"/>
                        </a:spcAft>
                        <a:buClr>
                          <a:srgbClr val="000000"/>
                        </a:buClr>
                        <a:buSzPts val="1100"/>
                        <a:buFont typeface="Arial"/>
                        <a:buNone/>
                      </a:pPr>
                      <a:r>
                        <a:rPr lang="en" sz="1300">
                          <a:solidFill>
                            <a:srgbClr val="FFFFFF"/>
                          </a:solidFill>
                          <a:latin typeface="EB Garamond Medium"/>
                          <a:ea typeface="EB Garamond Medium"/>
                          <a:cs typeface="EB Garamond Medium"/>
                          <a:sym typeface="EB Garamond Medium"/>
                        </a:rPr>
                        <a:t>Command &amp; Data Handling</a:t>
                      </a:r>
                      <a:endParaRPr sz="1300">
                        <a:solidFill>
                          <a:srgbClr val="FFFFFF"/>
                        </a:solidFill>
                        <a:highlight>
                          <a:srgbClr val="000000"/>
                        </a:highlight>
                        <a:latin typeface="EB Garamond Medium"/>
                        <a:ea typeface="EB Garamond Medium"/>
                        <a:cs typeface="EB Garamond Medium"/>
                        <a:sym typeface="EB Garamond Medium"/>
                      </a:endParaRPr>
                    </a:p>
                  </a:txBody>
                  <a:tcPr marL="91425" marR="91425" marT="18275" marB="18275" anchor="ctr">
                    <a:lnL w="19050"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1,314</a:t>
                      </a:r>
                      <a:endParaRPr sz="1300">
                        <a:solidFill>
                          <a:srgbClr val="FFFFFF"/>
                        </a:solidFill>
                        <a:latin typeface="EB Garamond"/>
                        <a:ea typeface="EB Garamond"/>
                        <a:cs typeface="EB Garamond"/>
                        <a:sym typeface="EB Garamond"/>
                      </a:endParaRPr>
                    </a:p>
                    <a:p>
                      <a:pPr marL="0" lvl="0" indent="0" algn="ctr" rtl="0">
                        <a:spcBef>
                          <a:spcPts val="0"/>
                        </a:spcBef>
                        <a:spcAft>
                          <a:spcPts val="0"/>
                        </a:spcAft>
                        <a:buNone/>
                      </a:pPr>
                      <a:endParaRPr sz="1300">
                        <a:solidFill>
                          <a:srgbClr val="FFFFFF"/>
                        </a:solidFill>
                        <a:latin typeface="EB Garamond"/>
                        <a:ea typeface="EB Garamond"/>
                        <a:cs typeface="EB Garamond"/>
                        <a:sym typeface="EB Garamond"/>
                      </a:endParaRPr>
                    </a:p>
                  </a:txBody>
                  <a:tcPr marL="91425" marR="91425" marT="18275" marB="1827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1,302.12</a:t>
                      </a:r>
                      <a:endParaRPr sz="1300">
                        <a:solidFill>
                          <a:srgbClr val="FFFFFF"/>
                        </a:solidFill>
                        <a:latin typeface="EB Garamond"/>
                        <a:ea typeface="EB Garamond"/>
                        <a:cs typeface="EB Garamond"/>
                        <a:sym typeface="EB Garamond"/>
                      </a:endParaRPr>
                    </a:p>
                  </a:txBody>
                  <a:tcPr marL="91425" marR="91425" marT="18275" marB="18275" anchor="ctr">
                    <a:lnL w="9525"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r>
              <a:tr h="386325">
                <a:tc>
                  <a:txBody>
                    <a:bodyPr/>
                    <a:lstStyle/>
                    <a:p>
                      <a:pPr marL="0" lvl="0" indent="0" algn="ctr" rtl="0">
                        <a:spcBef>
                          <a:spcPts val="0"/>
                        </a:spcBef>
                        <a:spcAft>
                          <a:spcPts val="0"/>
                        </a:spcAft>
                        <a:buNone/>
                      </a:pPr>
                      <a:r>
                        <a:rPr lang="en" sz="1300">
                          <a:solidFill>
                            <a:srgbClr val="FFFFFF"/>
                          </a:solidFill>
                          <a:highlight>
                            <a:srgbClr val="000000"/>
                          </a:highlight>
                          <a:latin typeface="EB Garamond Medium"/>
                          <a:ea typeface="EB Garamond Medium"/>
                          <a:cs typeface="EB Garamond Medium"/>
                          <a:sym typeface="EB Garamond Medium"/>
                        </a:rPr>
                        <a:t>Magnetometer</a:t>
                      </a:r>
                      <a:endParaRPr sz="1300">
                        <a:solidFill>
                          <a:srgbClr val="FFFFFF"/>
                        </a:solidFill>
                        <a:highlight>
                          <a:srgbClr val="000000"/>
                        </a:highlight>
                        <a:latin typeface="EB Garamond Medium"/>
                        <a:ea typeface="EB Garamond Medium"/>
                        <a:cs typeface="EB Garamond Medium"/>
                        <a:sym typeface="EB Garamond Medium"/>
                      </a:endParaRPr>
                    </a:p>
                  </a:txBody>
                  <a:tcPr marL="91425" marR="91425" marT="18275" marB="18275" anchor="ctr">
                    <a:lnL w="19050"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1,257.44</a:t>
                      </a:r>
                      <a:endParaRPr sz="1300">
                        <a:solidFill>
                          <a:srgbClr val="FFFFFF"/>
                        </a:solidFill>
                        <a:latin typeface="EB Garamond"/>
                        <a:ea typeface="EB Garamond"/>
                        <a:cs typeface="EB Garamond"/>
                        <a:sym typeface="EB Garamond"/>
                      </a:endParaRPr>
                    </a:p>
                  </a:txBody>
                  <a:tcPr marL="91425" marR="91425" marT="18275" marB="1827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1,140.68</a:t>
                      </a:r>
                      <a:endParaRPr sz="1300">
                        <a:solidFill>
                          <a:srgbClr val="FFFFFF"/>
                        </a:solidFill>
                        <a:latin typeface="EB Garamond"/>
                        <a:ea typeface="EB Garamond"/>
                        <a:cs typeface="EB Garamond"/>
                        <a:sym typeface="EB Garamond"/>
                      </a:endParaRPr>
                    </a:p>
                  </a:txBody>
                  <a:tcPr marL="91425" marR="91425" marT="18275" marB="18275" anchor="ctr">
                    <a:lnL w="9525"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r>
              <a:tr h="358975">
                <a:tc>
                  <a:txBody>
                    <a:bodyPr/>
                    <a:lstStyle/>
                    <a:p>
                      <a:pPr marL="0" lvl="0" indent="0" algn="ctr" rtl="0">
                        <a:spcBef>
                          <a:spcPts val="0"/>
                        </a:spcBef>
                        <a:spcAft>
                          <a:spcPts val="0"/>
                        </a:spcAft>
                        <a:buClr>
                          <a:srgbClr val="000000"/>
                        </a:buClr>
                        <a:buSzPts val="1100"/>
                        <a:buFont typeface="Arial"/>
                        <a:buNone/>
                      </a:pPr>
                      <a:r>
                        <a:rPr lang="en" sz="1300">
                          <a:solidFill>
                            <a:srgbClr val="FFFFFF"/>
                          </a:solidFill>
                          <a:latin typeface="EB Garamond Medium"/>
                          <a:ea typeface="EB Garamond Medium"/>
                          <a:cs typeface="EB Garamond Medium"/>
                          <a:sym typeface="EB Garamond Medium"/>
                        </a:rPr>
                        <a:t>S/C Bus Materials</a:t>
                      </a:r>
                      <a:endParaRPr sz="1300">
                        <a:solidFill>
                          <a:srgbClr val="FFFFFF"/>
                        </a:solidFill>
                        <a:highlight>
                          <a:srgbClr val="000000"/>
                        </a:highlight>
                        <a:latin typeface="EB Garamond Medium"/>
                        <a:ea typeface="EB Garamond Medium"/>
                        <a:cs typeface="EB Garamond Medium"/>
                        <a:sym typeface="EB Garamond Medium"/>
                      </a:endParaRPr>
                    </a:p>
                  </a:txBody>
                  <a:tcPr marL="91425" marR="91425" marT="18275" marB="18275" anchor="ctr">
                    <a:lnL w="19050"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285.75</a:t>
                      </a:r>
                      <a:endParaRPr sz="1300">
                        <a:solidFill>
                          <a:srgbClr val="FFFFFF"/>
                        </a:solidFill>
                        <a:latin typeface="EB Garamond"/>
                        <a:ea typeface="EB Garamond"/>
                        <a:cs typeface="EB Garamond"/>
                        <a:sym typeface="EB Garamond"/>
                      </a:endParaRPr>
                    </a:p>
                  </a:txBody>
                  <a:tcPr marL="91425" marR="91425" marT="18275" marB="1827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222.16</a:t>
                      </a:r>
                      <a:endParaRPr sz="1300">
                        <a:solidFill>
                          <a:srgbClr val="FFFFFF"/>
                        </a:solidFill>
                        <a:latin typeface="EB Garamond"/>
                        <a:ea typeface="EB Garamond"/>
                        <a:cs typeface="EB Garamond"/>
                        <a:sym typeface="EB Garamond"/>
                      </a:endParaRPr>
                    </a:p>
                  </a:txBody>
                  <a:tcPr marL="91425" marR="91425" marT="18275" marB="18275" anchor="ctr">
                    <a:lnL w="9525"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r>
              <a:tr h="358975">
                <a:tc>
                  <a:txBody>
                    <a:bodyPr/>
                    <a:lstStyle/>
                    <a:p>
                      <a:pPr marL="0" lvl="0" indent="0" algn="ctr" rtl="0">
                        <a:spcBef>
                          <a:spcPts val="0"/>
                        </a:spcBef>
                        <a:spcAft>
                          <a:spcPts val="0"/>
                        </a:spcAft>
                        <a:buNone/>
                      </a:pPr>
                      <a:r>
                        <a:rPr lang="en" sz="1300">
                          <a:solidFill>
                            <a:srgbClr val="FFFFFF"/>
                          </a:solidFill>
                          <a:latin typeface="EB Garamond Medium"/>
                          <a:ea typeface="EB Garamond Medium"/>
                          <a:cs typeface="EB Garamond Medium"/>
                          <a:sym typeface="EB Garamond Medium"/>
                        </a:rPr>
                        <a:t>Miscellaneous </a:t>
                      </a:r>
                      <a:endParaRPr sz="1300">
                        <a:solidFill>
                          <a:srgbClr val="FFFFFF"/>
                        </a:solidFill>
                        <a:latin typeface="EB Garamond Medium"/>
                        <a:ea typeface="EB Garamond Medium"/>
                        <a:cs typeface="EB Garamond Medium"/>
                        <a:sym typeface="EB Garamond Medium"/>
                      </a:endParaRPr>
                    </a:p>
                  </a:txBody>
                  <a:tcPr marL="91425" marR="91425" marT="18275" marB="18275" anchor="ctr">
                    <a:lnL w="19050"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120</a:t>
                      </a:r>
                      <a:endParaRPr sz="1300">
                        <a:solidFill>
                          <a:srgbClr val="FFFFFF"/>
                        </a:solidFill>
                        <a:latin typeface="EB Garamond"/>
                        <a:ea typeface="EB Garamond"/>
                        <a:cs typeface="EB Garamond"/>
                        <a:sym typeface="EB Garamond"/>
                      </a:endParaRPr>
                    </a:p>
                  </a:txBody>
                  <a:tcPr marL="91425" marR="91425" marT="18275" marB="1827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59.88</a:t>
                      </a:r>
                      <a:endParaRPr sz="1300">
                        <a:solidFill>
                          <a:srgbClr val="FFFFFF"/>
                        </a:solidFill>
                        <a:latin typeface="EB Garamond"/>
                        <a:ea typeface="EB Garamond"/>
                        <a:cs typeface="EB Garamond"/>
                        <a:sym typeface="EB Garamond"/>
                      </a:endParaRPr>
                    </a:p>
                  </a:txBody>
                  <a:tcPr marL="91425" marR="91425" marT="18275" marB="18275" anchor="ctr">
                    <a:lnL w="9525"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r>
              <a:tr h="409900">
                <a:tc>
                  <a:txBody>
                    <a:bodyPr/>
                    <a:lstStyle/>
                    <a:p>
                      <a:pPr marL="0" lvl="0" indent="0" algn="ctr" rtl="0">
                        <a:spcBef>
                          <a:spcPts val="0"/>
                        </a:spcBef>
                        <a:spcAft>
                          <a:spcPts val="0"/>
                        </a:spcAft>
                        <a:buNone/>
                      </a:pPr>
                      <a:r>
                        <a:rPr lang="en" sz="1800" b="1">
                          <a:solidFill>
                            <a:srgbClr val="FFFFFF"/>
                          </a:solidFill>
                          <a:latin typeface="EB Garamond"/>
                          <a:ea typeface="EB Garamond"/>
                          <a:cs typeface="EB Garamond"/>
                          <a:sym typeface="EB Garamond"/>
                        </a:rPr>
                        <a:t>Total Cost</a:t>
                      </a:r>
                      <a:endParaRPr sz="1800" b="1">
                        <a:solidFill>
                          <a:srgbClr val="FFFFFF"/>
                        </a:solidFill>
                        <a:latin typeface="EB Garamond"/>
                        <a:ea typeface="EB Garamond"/>
                        <a:cs typeface="EB Garamond"/>
                        <a:sym typeface="EB Garamond"/>
                      </a:endParaRPr>
                    </a:p>
                  </a:txBody>
                  <a:tcPr marL="91425" marR="91425"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00FF00"/>
                          </a:solidFill>
                          <a:latin typeface="EB Garamond"/>
                          <a:ea typeface="EB Garamond"/>
                          <a:cs typeface="EB Garamond"/>
                          <a:sym typeface="EB Garamond"/>
                        </a:rPr>
                        <a:t>$4,192.19</a:t>
                      </a:r>
                      <a:endParaRPr sz="1800" b="1">
                        <a:solidFill>
                          <a:srgbClr val="00FF00"/>
                        </a:solidFill>
                        <a:latin typeface="EB Garamond"/>
                        <a:ea typeface="EB Garamond"/>
                        <a:cs typeface="EB Garamond"/>
                        <a:sym typeface="EB Garamond"/>
                      </a:endParaRPr>
                    </a:p>
                  </a:txBody>
                  <a:tcPr marL="91425" marR="91425"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c>
                  <a:txBody>
                    <a:bodyPr/>
                    <a:lstStyle/>
                    <a:p>
                      <a:pPr marL="457200" lvl="0" indent="0" algn="l" rtl="0">
                        <a:spcBef>
                          <a:spcPts val="0"/>
                        </a:spcBef>
                        <a:spcAft>
                          <a:spcPts val="0"/>
                        </a:spcAft>
                        <a:buNone/>
                      </a:pPr>
                      <a:r>
                        <a:rPr lang="en" sz="1800" b="1">
                          <a:solidFill>
                            <a:srgbClr val="00FF00"/>
                          </a:solidFill>
                          <a:latin typeface="EB Garamond"/>
                          <a:ea typeface="EB Garamond"/>
                          <a:cs typeface="EB Garamond"/>
                          <a:sym typeface="EB Garamond"/>
                        </a:rPr>
                        <a:t>$3,917.33</a:t>
                      </a:r>
                      <a:endParaRPr sz="1800" b="1">
                        <a:solidFill>
                          <a:srgbClr val="00FF00"/>
                        </a:solidFill>
                        <a:latin typeface="EB Garamond"/>
                        <a:ea typeface="EB Garamond"/>
                        <a:cs typeface="EB Garamond"/>
                        <a:sym typeface="EB Garamond"/>
                      </a:endParaRPr>
                    </a:p>
                  </a:txBody>
                  <a:tcPr marL="91425" marR="91425"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0000"/>
                    </a:solidFill>
                  </a:tcPr>
                </a:tc>
              </a:tr>
              <a:tr h="409900">
                <a:tc>
                  <a:txBody>
                    <a:bodyPr/>
                    <a:lstStyle/>
                    <a:p>
                      <a:pPr marL="0" lvl="0" indent="0" algn="ctr" rtl="0">
                        <a:spcBef>
                          <a:spcPts val="0"/>
                        </a:spcBef>
                        <a:spcAft>
                          <a:spcPts val="0"/>
                        </a:spcAft>
                        <a:buNone/>
                      </a:pPr>
                      <a:r>
                        <a:rPr lang="en" sz="1800" b="1">
                          <a:solidFill>
                            <a:srgbClr val="FFFFFF"/>
                          </a:solidFill>
                          <a:latin typeface="EB Garamond"/>
                          <a:ea typeface="EB Garamond"/>
                          <a:cs typeface="EB Garamond"/>
                          <a:sym typeface="EB Garamond"/>
                        </a:rPr>
                        <a:t>Margins</a:t>
                      </a:r>
                      <a:endParaRPr sz="1800" b="1">
                        <a:solidFill>
                          <a:srgbClr val="FFFFFF"/>
                        </a:solidFill>
                        <a:latin typeface="EB Garamond"/>
                        <a:ea typeface="EB Garamond"/>
                        <a:cs typeface="EB Garamond"/>
                        <a:sym typeface="EB Garamond"/>
                      </a:endParaRPr>
                    </a:p>
                  </a:txBody>
                  <a:tcPr marL="91425" marR="91425"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00FF00"/>
                          </a:solidFill>
                          <a:latin typeface="EB Garamond"/>
                          <a:ea typeface="EB Garamond"/>
                          <a:cs typeface="EB Garamond"/>
                          <a:sym typeface="EB Garamond"/>
                        </a:rPr>
                        <a:t>$807.81</a:t>
                      </a:r>
                      <a:endParaRPr sz="1800" b="1">
                        <a:solidFill>
                          <a:srgbClr val="00FF00"/>
                        </a:solidFill>
                        <a:latin typeface="EB Garamond"/>
                        <a:ea typeface="EB Garamond"/>
                        <a:cs typeface="EB Garamond"/>
                        <a:sym typeface="EB Garamond"/>
                      </a:endParaRPr>
                    </a:p>
                  </a:txBody>
                  <a:tcPr marL="91425" marR="91425"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tc>
                  <a:txBody>
                    <a:bodyPr/>
                    <a:lstStyle/>
                    <a:p>
                      <a:pPr marL="457200" lvl="0" indent="0" algn="l" rtl="0">
                        <a:spcBef>
                          <a:spcPts val="0"/>
                        </a:spcBef>
                        <a:spcAft>
                          <a:spcPts val="0"/>
                        </a:spcAft>
                        <a:buNone/>
                      </a:pPr>
                      <a:r>
                        <a:rPr lang="en" sz="1800" b="1">
                          <a:solidFill>
                            <a:srgbClr val="00FF00"/>
                          </a:solidFill>
                          <a:latin typeface="EB Garamond"/>
                          <a:ea typeface="EB Garamond"/>
                          <a:cs typeface="EB Garamond"/>
                          <a:sym typeface="EB Garamond"/>
                        </a:rPr>
                        <a:t>$1082.67</a:t>
                      </a:r>
                      <a:endParaRPr sz="1800" b="1">
                        <a:solidFill>
                          <a:srgbClr val="00FF00"/>
                        </a:solidFill>
                        <a:latin typeface="EB Garamond"/>
                        <a:ea typeface="EB Garamond"/>
                        <a:cs typeface="EB Garamond"/>
                        <a:sym typeface="EB Garamond"/>
                      </a:endParaRPr>
                    </a:p>
                  </a:txBody>
                  <a:tcPr marL="91425" marR="91425"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0000"/>
                    </a:solidFill>
                  </a:tcPr>
                </a:tc>
              </a:tr>
            </a:tbl>
          </a:graphicData>
        </a:graphic>
      </p:graphicFrame>
      <p:sp>
        <p:nvSpPr>
          <p:cNvPr id="788" name="Google Shape;788;p76">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77"/>
          <p:cNvSpPr txBox="1">
            <a:spLocks noGrp="1"/>
          </p:cNvSpPr>
          <p:nvPr>
            <p:ph type="title"/>
          </p:nvPr>
        </p:nvSpPr>
        <p:spPr>
          <a:xfrm>
            <a:off x="311700" y="2280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Safety Plan</a:t>
            </a:r>
            <a:endParaRPr/>
          </a:p>
        </p:txBody>
      </p:sp>
      <p:sp>
        <p:nvSpPr>
          <p:cNvPr id="794" name="Google Shape;794;p77"/>
          <p:cNvSpPr txBox="1">
            <a:spLocks noGrp="1"/>
          </p:cNvSpPr>
          <p:nvPr>
            <p:ph type="body" idx="1"/>
          </p:nvPr>
        </p:nvSpPr>
        <p:spPr>
          <a:xfrm>
            <a:off x="311700" y="947375"/>
            <a:ext cx="8520600" cy="3416400"/>
          </a:xfrm>
          <a:prstGeom prst="rect">
            <a:avLst/>
          </a:prstGeom>
        </p:spPr>
        <p:txBody>
          <a:bodyPr spcFirstLastPara="1" wrap="square" lIns="68575" tIns="34275" rIns="68575" bIns="34275" anchor="t" anchorCtr="0">
            <a:noAutofit/>
          </a:bodyPr>
          <a:lstStyle/>
          <a:p>
            <a:pPr marL="457200" lvl="0" indent="-342900" algn="l" rtl="0">
              <a:lnSpc>
                <a:spcPct val="130000"/>
              </a:lnSpc>
              <a:spcBef>
                <a:spcPts val="700"/>
              </a:spcBef>
              <a:spcAft>
                <a:spcPts val="0"/>
              </a:spcAft>
              <a:buSzPts val="1800"/>
              <a:buChar char="•"/>
            </a:pPr>
            <a:r>
              <a:rPr lang="en" sz="1800"/>
              <a:t>Main safety concerns deal with damaging hardware and electronics</a:t>
            </a:r>
            <a:endParaRPr sz="1800"/>
          </a:p>
          <a:p>
            <a:pPr marL="914400" lvl="1" indent="-342900" algn="l" rtl="0">
              <a:lnSpc>
                <a:spcPct val="130000"/>
              </a:lnSpc>
              <a:spcBef>
                <a:spcPts val="0"/>
              </a:spcBef>
              <a:spcAft>
                <a:spcPts val="0"/>
              </a:spcAft>
              <a:buSzPts val="1800"/>
              <a:buChar char="–"/>
            </a:pPr>
            <a:r>
              <a:rPr lang="en" sz="1600"/>
              <a:t>Have enough funds to replace one subsystem’s major component, i.e. processing board for CDH or camera for imaging, magnetometer, etc.</a:t>
            </a:r>
            <a:endParaRPr sz="1800"/>
          </a:p>
          <a:p>
            <a:pPr marL="914400" lvl="1" indent="-330200" algn="l" rtl="0">
              <a:lnSpc>
                <a:spcPct val="130000"/>
              </a:lnSpc>
              <a:spcBef>
                <a:spcPts val="0"/>
              </a:spcBef>
              <a:spcAft>
                <a:spcPts val="0"/>
              </a:spcAft>
              <a:buSzPts val="1600"/>
              <a:buChar char="–"/>
            </a:pPr>
            <a:r>
              <a:rPr lang="en" sz="1600"/>
              <a:t>Double check wire connections before connecting power as to not damage single board computer or other electronics</a:t>
            </a:r>
            <a:endParaRPr sz="1600"/>
          </a:p>
          <a:p>
            <a:pPr marL="457200" lvl="0" indent="-342900" algn="l" rtl="0">
              <a:lnSpc>
                <a:spcPct val="130000"/>
              </a:lnSpc>
              <a:spcBef>
                <a:spcPts val="0"/>
              </a:spcBef>
              <a:spcAft>
                <a:spcPts val="0"/>
              </a:spcAft>
              <a:buSzPts val="1800"/>
              <a:buChar char="•"/>
            </a:pPr>
            <a:r>
              <a:rPr lang="en" sz="1800"/>
              <a:t>Maintain a safe testing environment by:</a:t>
            </a:r>
            <a:endParaRPr sz="1800"/>
          </a:p>
          <a:p>
            <a:pPr marL="914400" lvl="1" indent="-330200" algn="l" rtl="0">
              <a:lnSpc>
                <a:spcPct val="130000"/>
              </a:lnSpc>
              <a:spcBef>
                <a:spcPts val="0"/>
              </a:spcBef>
              <a:spcAft>
                <a:spcPts val="0"/>
              </a:spcAft>
              <a:buSzPts val="1600"/>
              <a:buChar char="–"/>
            </a:pPr>
            <a:r>
              <a:rPr lang="en" sz="1600"/>
              <a:t>Clearing enough space so team members are not tripping over chords</a:t>
            </a:r>
            <a:endParaRPr sz="1600"/>
          </a:p>
          <a:p>
            <a:pPr marL="914400" lvl="1" indent="-330200" algn="l" rtl="0">
              <a:lnSpc>
                <a:spcPct val="130000"/>
              </a:lnSpc>
              <a:spcBef>
                <a:spcPts val="0"/>
              </a:spcBef>
              <a:spcAft>
                <a:spcPts val="0"/>
              </a:spcAft>
              <a:buSzPts val="1600"/>
              <a:buChar char="–"/>
            </a:pPr>
            <a:r>
              <a:rPr lang="en" sz="1600"/>
              <a:t>Water and other liquids are cleared away so they don’t damage equipment</a:t>
            </a:r>
            <a:endParaRPr sz="1600"/>
          </a:p>
          <a:p>
            <a:pPr marL="914400" lvl="1" indent="-330200" algn="l" rtl="0">
              <a:lnSpc>
                <a:spcPct val="130000"/>
              </a:lnSpc>
              <a:spcBef>
                <a:spcPts val="0"/>
              </a:spcBef>
              <a:spcAft>
                <a:spcPts val="0"/>
              </a:spcAft>
              <a:buSzPts val="1600"/>
              <a:buChar char="–"/>
            </a:pPr>
            <a:r>
              <a:rPr lang="en" sz="1600"/>
              <a:t>Following a procedural list</a:t>
            </a:r>
            <a:endParaRPr sz="1600"/>
          </a:p>
        </p:txBody>
      </p:sp>
      <p:sp>
        <p:nvSpPr>
          <p:cNvPr id="795" name="Google Shape;795;p7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47</a:t>
            </a:fld>
            <a:endParaRPr/>
          </a:p>
        </p:txBody>
      </p:sp>
      <p:sp>
        <p:nvSpPr>
          <p:cNvPr id="796" name="Google Shape;796;p77">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78"/>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Acknowledgements</a:t>
            </a:r>
            <a:endParaRPr/>
          </a:p>
        </p:txBody>
      </p:sp>
      <p:sp>
        <p:nvSpPr>
          <p:cNvPr id="802" name="Google Shape;802;p78"/>
          <p:cNvSpPr txBox="1">
            <a:spLocks noGrp="1"/>
          </p:cNvSpPr>
          <p:nvPr>
            <p:ph type="body" idx="1"/>
          </p:nvPr>
        </p:nvSpPr>
        <p:spPr>
          <a:xfrm>
            <a:off x="842400" y="1075650"/>
            <a:ext cx="7989900" cy="3534300"/>
          </a:xfrm>
          <a:prstGeom prst="rect">
            <a:avLst/>
          </a:prstGeom>
        </p:spPr>
        <p:txBody>
          <a:bodyPr spcFirstLastPara="1" wrap="square" lIns="68575" tIns="34275" rIns="68575" bIns="34275" anchor="t" anchorCtr="0">
            <a:noAutofit/>
          </a:bodyPr>
          <a:lstStyle/>
          <a:p>
            <a:pPr marL="0" lvl="0" indent="0" algn="l" rtl="0">
              <a:spcBef>
                <a:spcPts val="700"/>
              </a:spcBef>
              <a:spcAft>
                <a:spcPts val="0"/>
              </a:spcAft>
              <a:buNone/>
            </a:pPr>
            <a:r>
              <a:rPr lang="en" sz="1800"/>
              <a:t>Special thanks to:</a:t>
            </a:r>
            <a:endParaRPr sz="1800"/>
          </a:p>
          <a:p>
            <a:pPr marL="457200" lvl="0" indent="-342900" algn="l" rtl="0">
              <a:spcBef>
                <a:spcPts val="700"/>
              </a:spcBef>
              <a:spcAft>
                <a:spcPts val="0"/>
              </a:spcAft>
              <a:buSzPts val="1800"/>
              <a:buChar char="•"/>
            </a:pPr>
            <a:r>
              <a:rPr lang="en" sz="1800"/>
              <a:t>Dr. Gerren</a:t>
            </a:r>
            <a:endParaRPr sz="1800"/>
          </a:p>
          <a:p>
            <a:pPr marL="457200" lvl="0" indent="-342900" algn="l" rtl="0">
              <a:spcBef>
                <a:spcPts val="0"/>
              </a:spcBef>
              <a:spcAft>
                <a:spcPts val="0"/>
              </a:spcAft>
              <a:buSzPts val="1800"/>
              <a:buChar char="•"/>
            </a:pPr>
            <a:r>
              <a:rPr lang="en" sz="1800"/>
              <a:t>Matt Rhode</a:t>
            </a:r>
            <a:endParaRPr sz="1800"/>
          </a:p>
          <a:p>
            <a:pPr marL="457200" lvl="0" indent="-342900" algn="l" rtl="0">
              <a:spcBef>
                <a:spcPts val="0"/>
              </a:spcBef>
              <a:spcAft>
                <a:spcPts val="0"/>
              </a:spcAft>
              <a:buSzPts val="1800"/>
              <a:buChar char="•"/>
            </a:pPr>
            <a:r>
              <a:rPr lang="en" sz="1800"/>
              <a:t>Dr. Jackson</a:t>
            </a:r>
            <a:endParaRPr sz="1800"/>
          </a:p>
          <a:p>
            <a:pPr marL="457200" lvl="0" indent="-342900" algn="l" rtl="0">
              <a:spcBef>
                <a:spcPts val="0"/>
              </a:spcBef>
              <a:spcAft>
                <a:spcPts val="0"/>
              </a:spcAft>
              <a:buSzPts val="1800"/>
              <a:buChar char="•"/>
            </a:pPr>
            <a:r>
              <a:rPr lang="en" sz="1800"/>
              <a:t>Dr. Sternovsky</a:t>
            </a:r>
            <a:endParaRPr sz="1800"/>
          </a:p>
          <a:p>
            <a:pPr marL="457200" lvl="0" indent="-342900" algn="l" rtl="0">
              <a:spcBef>
                <a:spcPts val="0"/>
              </a:spcBef>
              <a:spcAft>
                <a:spcPts val="0"/>
              </a:spcAft>
              <a:buSzPts val="1800"/>
              <a:buChar char="•"/>
            </a:pPr>
            <a:r>
              <a:rPr lang="en" sz="1800"/>
              <a:t>Dr. Marshall</a:t>
            </a:r>
            <a:endParaRPr sz="1800"/>
          </a:p>
          <a:p>
            <a:pPr marL="457200" lvl="0" indent="-342900" algn="l" rtl="0">
              <a:spcBef>
                <a:spcPts val="0"/>
              </a:spcBef>
              <a:spcAft>
                <a:spcPts val="0"/>
              </a:spcAft>
              <a:buSzPts val="1800"/>
              <a:buChar char="•"/>
            </a:pPr>
            <a:r>
              <a:rPr lang="en" sz="1800"/>
              <a:t>Bobby Hodgkinson</a:t>
            </a:r>
            <a:endParaRPr sz="1800"/>
          </a:p>
          <a:p>
            <a:pPr marL="457200" lvl="0" indent="-342900" algn="l" rtl="0">
              <a:spcBef>
                <a:spcPts val="0"/>
              </a:spcBef>
              <a:spcAft>
                <a:spcPts val="0"/>
              </a:spcAft>
              <a:buSzPts val="1800"/>
              <a:buChar char="•"/>
            </a:pPr>
            <a:r>
              <a:rPr lang="en" sz="1800"/>
              <a:t>Dr. Mah</a:t>
            </a:r>
            <a:endParaRPr sz="1800"/>
          </a:p>
          <a:p>
            <a:pPr marL="457200" lvl="0" indent="-342900" algn="l" rtl="0">
              <a:spcBef>
                <a:spcPts val="0"/>
              </a:spcBef>
              <a:spcAft>
                <a:spcPts val="0"/>
              </a:spcAft>
              <a:buSzPts val="1800"/>
              <a:buChar char="•"/>
            </a:pPr>
            <a:r>
              <a:rPr lang="en" sz="1800"/>
              <a:t>Ian Cooke</a:t>
            </a:r>
            <a:endParaRPr sz="1800"/>
          </a:p>
          <a:p>
            <a:pPr marL="457200" lvl="0" indent="-342900" algn="l" rtl="0">
              <a:spcBef>
                <a:spcPts val="0"/>
              </a:spcBef>
              <a:spcAft>
                <a:spcPts val="0"/>
              </a:spcAft>
              <a:buSzPts val="1800"/>
              <a:buChar char="•"/>
            </a:pPr>
            <a:r>
              <a:rPr lang="en" sz="1800"/>
              <a:t>Christine Reilly</a:t>
            </a:r>
            <a:endParaRPr sz="1800"/>
          </a:p>
        </p:txBody>
      </p:sp>
      <p:sp>
        <p:nvSpPr>
          <p:cNvPr id="803" name="Google Shape;803;p78"/>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48</a:t>
            </a:fld>
            <a:endParaRPr/>
          </a:p>
        </p:txBody>
      </p:sp>
      <p:sp>
        <p:nvSpPr>
          <p:cNvPr id="804" name="Google Shape;804;p78">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79"/>
          <p:cNvSpPr txBox="1">
            <a:spLocks noGrp="1"/>
          </p:cNvSpPr>
          <p:nvPr>
            <p:ph type="title"/>
          </p:nvPr>
        </p:nvSpPr>
        <p:spPr>
          <a:xfrm>
            <a:off x="311700" y="1696800"/>
            <a:ext cx="8520600" cy="1749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Thank You!</a:t>
            </a:r>
            <a:endParaRPr/>
          </a:p>
          <a:p>
            <a:pPr marL="0" lvl="0" indent="0" algn="ctr" rtl="0">
              <a:spcBef>
                <a:spcPts val="0"/>
              </a:spcBef>
              <a:spcAft>
                <a:spcPts val="0"/>
              </a:spcAft>
              <a:buNone/>
            </a:pPr>
            <a:endParaRPr sz="2800"/>
          </a:p>
          <a:p>
            <a:pPr marL="0" lvl="0" indent="0" algn="ctr" rtl="0">
              <a:spcBef>
                <a:spcPts val="0"/>
              </a:spcBef>
              <a:spcAft>
                <a:spcPts val="0"/>
              </a:spcAft>
              <a:buNone/>
            </a:pPr>
            <a:r>
              <a:rPr lang="en" sz="2800"/>
              <a:t>Questions?</a:t>
            </a:r>
            <a:endParaRPr sz="2800"/>
          </a:p>
        </p:txBody>
      </p:sp>
      <p:sp>
        <p:nvSpPr>
          <p:cNvPr id="810" name="Google Shape;810;p79"/>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49</a:t>
            </a:fld>
            <a:endParaRPr/>
          </a:p>
        </p:txBody>
      </p:sp>
      <p:sp>
        <p:nvSpPr>
          <p:cNvPr id="811" name="Google Shape;811;p79">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5"/>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Mission Elements </a:t>
            </a:r>
            <a:r>
              <a:rPr lang="en" u="sng"/>
              <a:t>NOT</a:t>
            </a:r>
            <a:r>
              <a:rPr lang="en"/>
              <a:t> Implemented</a:t>
            </a:r>
            <a:endParaRPr/>
          </a:p>
        </p:txBody>
      </p:sp>
      <p:sp>
        <p:nvSpPr>
          <p:cNvPr id="249" name="Google Shape;249;p35"/>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5</a:t>
            </a:fld>
            <a:endParaRPr/>
          </a:p>
        </p:txBody>
      </p:sp>
      <p:graphicFrame>
        <p:nvGraphicFramePr>
          <p:cNvPr id="250" name="Google Shape;250;p35"/>
          <p:cNvGraphicFramePr/>
          <p:nvPr/>
        </p:nvGraphicFramePr>
        <p:xfrm>
          <a:off x="2122288" y="1777425"/>
          <a:ext cx="4899425" cy="1904880"/>
        </p:xfrm>
        <a:graphic>
          <a:graphicData uri="http://schemas.openxmlformats.org/drawingml/2006/table">
            <a:tbl>
              <a:tblPr>
                <a:noFill/>
                <a:tableStyleId>{B60C237D-3EDD-4FFD-AD80-B1AC92A5DBEC}</a:tableStyleId>
              </a:tblPr>
              <a:tblGrid>
                <a:gridCol w="4899425"/>
              </a:tblGrid>
              <a:tr h="461675">
                <a:tc>
                  <a:txBody>
                    <a:bodyPr/>
                    <a:lstStyle/>
                    <a:p>
                      <a:pPr marL="0" lvl="0" indent="0" algn="l" rtl="0">
                        <a:spcBef>
                          <a:spcPts val="0"/>
                        </a:spcBef>
                        <a:spcAft>
                          <a:spcPts val="0"/>
                        </a:spcAft>
                        <a:buNone/>
                      </a:pPr>
                      <a:r>
                        <a:rPr lang="en" sz="1900">
                          <a:solidFill>
                            <a:schemeClr val="lt1"/>
                          </a:solidFill>
                          <a:latin typeface="EB Garamond Medium"/>
                          <a:ea typeface="EB Garamond Medium"/>
                          <a:cs typeface="EB Garamond Medium"/>
                          <a:sym typeface="EB Garamond Medium"/>
                        </a:rPr>
                        <a:t>Attitude Determination and Control System</a:t>
                      </a:r>
                      <a:endParaRPr sz="1900">
                        <a:solidFill>
                          <a:schemeClr val="lt1"/>
                        </a:solidFill>
                        <a:latin typeface="EB Garamond Medium"/>
                        <a:ea typeface="EB Garamond Medium"/>
                        <a:cs typeface="EB Garamond Medium"/>
                        <a:sym typeface="EB Garamond Medium"/>
                      </a:endParaRPr>
                    </a:p>
                  </a:txBody>
                  <a:tcPr marL="91425" marR="91425" marT="91425" marB="91425" anchor="ctr"/>
                </a:tc>
              </a:tr>
              <a:tr h="461675">
                <a:tc>
                  <a:txBody>
                    <a:bodyPr/>
                    <a:lstStyle/>
                    <a:p>
                      <a:pPr marL="0" lvl="0" indent="0" algn="l" rtl="0">
                        <a:spcBef>
                          <a:spcPts val="0"/>
                        </a:spcBef>
                        <a:spcAft>
                          <a:spcPts val="0"/>
                        </a:spcAft>
                        <a:buNone/>
                      </a:pPr>
                      <a:r>
                        <a:rPr lang="en" sz="1900">
                          <a:solidFill>
                            <a:schemeClr val="lt1"/>
                          </a:solidFill>
                          <a:latin typeface="EB Garamond Medium"/>
                          <a:ea typeface="EB Garamond Medium"/>
                          <a:cs typeface="EB Garamond Medium"/>
                          <a:sym typeface="EB Garamond Medium"/>
                        </a:rPr>
                        <a:t>A physical boom for the magnetometer</a:t>
                      </a:r>
                      <a:endParaRPr sz="1900">
                        <a:solidFill>
                          <a:schemeClr val="lt1"/>
                        </a:solidFill>
                        <a:latin typeface="EB Garamond Medium"/>
                        <a:ea typeface="EB Garamond Medium"/>
                        <a:cs typeface="EB Garamond Medium"/>
                        <a:sym typeface="EB Garamond Medium"/>
                      </a:endParaRPr>
                    </a:p>
                  </a:txBody>
                  <a:tcPr marL="91425" marR="91425" marT="91425" marB="91425" anchor="ctr"/>
                </a:tc>
              </a:tr>
              <a:tr h="461675">
                <a:tc>
                  <a:txBody>
                    <a:bodyPr/>
                    <a:lstStyle/>
                    <a:p>
                      <a:pPr marL="0" lvl="0" indent="0" algn="l" rtl="0">
                        <a:spcBef>
                          <a:spcPts val="0"/>
                        </a:spcBef>
                        <a:spcAft>
                          <a:spcPts val="0"/>
                        </a:spcAft>
                        <a:buNone/>
                      </a:pPr>
                      <a:r>
                        <a:rPr lang="en" sz="1900">
                          <a:solidFill>
                            <a:schemeClr val="lt1"/>
                          </a:solidFill>
                          <a:latin typeface="EB Garamond Medium"/>
                          <a:ea typeface="EB Garamond Medium"/>
                          <a:cs typeface="EB Garamond Medium"/>
                          <a:sym typeface="EB Garamond Medium"/>
                        </a:rPr>
                        <a:t>Onboard Electrical Power System</a:t>
                      </a:r>
                      <a:endParaRPr sz="1900">
                        <a:solidFill>
                          <a:schemeClr val="lt1"/>
                        </a:solidFill>
                        <a:latin typeface="EB Garamond Medium"/>
                        <a:ea typeface="EB Garamond Medium"/>
                        <a:cs typeface="EB Garamond Medium"/>
                        <a:sym typeface="EB Garamond Medium"/>
                      </a:endParaRPr>
                    </a:p>
                  </a:txBody>
                  <a:tcPr marL="91425" marR="91425" marT="91425" marB="91425" anchor="ctr"/>
                </a:tc>
              </a:tr>
              <a:tr h="461675">
                <a:tc>
                  <a:txBody>
                    <a:bodyPr/>
                    <a:lstStyle/>
                    <a:p>
                      <a:pPr marL="0" lvl="0" indent="0" algn="l" rtl="0">
                        <a:spcBef>
                          <a:spcPts val="0"/>
                        </a:spcBef>
                        <a:spcAft>
                          <a:spcPts val="0"/>
                        </a:spcAft>
                        <a:buClr>
                          <a:schemeClr val="dk1"/>
                        </a:buClr>
                        <a:buSzPts val="1100"/>
                        <a:buFont typeface="Arial"/>
                        <a:buNone/>
                      </a:pPr>
                      <a:r>
                        <a:rPr lang="en" sz="2000">
                          <a:solidFill>
                            <a:srgbClr val="FFFFFF"/>
                          </a:solidFill>
                          <a:latin typeface="EB Garamond"/>
                          <a:ea typeface="EB Garamond"/>
                          <a:cs typeface="EB Garamond"/>
                          <a:sym typeface="EB Garamond"/>
                        </a:rPr>
                        <a:t>Flight-ready Hardware</a:t>
                      </a:r>
                      <a:endParaRPr sz="1900">
                        <a:solidFill>
                          <a:schemeClr val="lt1"/>
                        </a:solidFill>
                        <a:latin typeface="EB Garamond Medium"/>
                        <a:ea typeface="EB Garamond Medium"/>
                        <a:cs typeface="EB Garamond Medium"/>
                        <a:sym typeface="EB Garamond Medium"/>
                      </a:endParaRPr>
                    </a:p>
                  </a:txBody>
                  <a:tcPr marL="91425" marR="91425" marT="91425" marB="91425" anchor="ctr"/>
                </a:tc>
              </a:tr>
            </a:tbl>
          </a:graphicData>
        </a:graphic>
      </p:graphicFrame>
      <p:sp>
        <p:nvSpPr>
          <p:cNvPr id="251" name="Google Shape;251;p35">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80"/>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Backup Slides</a:t>
            </a:r>
            <a:endParaRPr/>
          </a:p>
        </p:txBody>
      </p:sp>
      <p:sp>
        <p:nvSpPr>
          <p:cNvPr id="817" name="Google Shape;817;p80"/>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821"/>
        <p:cNvGrpSpPr/>
        <p:nvPr/>
      </p:nvGrpSpPr>
      <p:grpSpPr>
        <a:xfrm>
          <a:off x="0" y="0"/>
          <a:ext cx="0" cy="0"/>
          <a:chOff x="0" y="0"/>
          <a:chExt cx="0" cy="0"/>
        </a:xfrm>
      </p:grpSpPr>
      <p:sp>
        <p:nvSpPr>
          <p:cNvPr id="822" name="Google Shape;822;p81"/>
          <p:cNvSpPr/>
          <p:nvPr/>
        </p:nvSpPr>
        <p:spPr>
          <a:xfrm>
            <a:off x="4551600" y="4157500"/>
            <a:ext cx="4592400" cy="979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1"/>
          <p:cNvSpPr/>
          <p:nvPr/>
        </p:nvSpPr>
        <p:spPr>
          <a:xfrm>
            <a:off x="0" y="4157500"/>
            <a:ext cx="4592400" cy="979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1"/>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Backup Slide Directory</a:t>
            </a:r>
            <a:endParaRPr/>
          </a:p>
        </p:txBody>
      </p:sp>
      <p:graphicFrame>
        <p:nvGraphicFramePr>
          <p:cNvPr id="825" name="Google Shape;825;p81"/>
          <p:cNvGraphicFramePr/>
          <p:nvPr/>
        </p:nvGraphicFramePr>
        <p:xfrm>
          <a:off x="943000" y="1184588"/>
          <a:ext cx="3000000" cy="3000000"/>
        </p:xfrm>
        <a:graphic>
          <a:graphicData uri="http://schemas.openxmlformats.org/drawingml/2006/table">
            <a:tbl>
              <a:tblPr>
                <a:noFill/>
                <a:tableStyleId>{B60C237D-3EDD-4FFD-AD80-B1AC92A5DBEC}</a:tableStyleId>
              </a:tblPr>
              <a:tblGrid>
                <a:gridCol w="1118075"/>
                <a:gridCol w="1211250"/>
                <a:gridCol w="1071200"/>
                <a:gridCol w="1154150"/>
                <a:gridCol w="1284275"/>
                <a:gridCol w="1419050"/>
              </a:tblGrid>
              <a:tr h="297775">
                <a:tc>
                  <a:txBody>
                    <a:bodyPr/>
                    <a:lstStyle/>
                    <a:p>
                      <a:pPr marL="0" lvl="0" indent="0" algn="ctr" rtl="0">
                        <a:spcBef>
                          <a:spcPts val="0"/>
                        </a:spcBef>
                        <a:spcAft>
                          <a:spcPts val="0"/>
                        </a:spcAft>
                        <a:buNone/>
                      </a:pPr>
                      <a:r>
                        <a:rPr lang="en">
                          <a:solidFill>
                            <a:srgbClr val="FFFFFF"/>
                          </a:solidFill>
                          <a:latin typeface="EB Garamond Medium"/>
                          <a:ea typeface="EB Garamond Medium"/>
                          <a:cs typeface="EB Garamond Medium"/>
                          <a:sym typeface="EB Garamond Medium"/>
                        </a:rPr>
                        <a:t>Project Overview</a:t>
                      </a:r>
                      <a:endParaRPr>
                        <a:solidFill>
                          <a:srgbClr val="FFFFFF"/>
                        </a:solidFill>
                        <a:latin typeface="EB Garamond Medium"/>
                        <a:ea typeface="EB Garamond Medium"/>
                        <a:cs typeface="EB Garamond Medium"/>
                        <a:sym typeface="EB Garamond Medium"/>
                      </a:endParaRPr>
                    </a:p>
                  </a:txBody>
                  <a:tcPr marL="45700" marR="27425" marT="27425" marB="27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FFFFFF"/>
                          </a:solidFill>
                          <a:latin typeface="EB Garamond Medium"/>
                          <a:ea typeface="EB Garamond Medium"/>
                          <a:cs typeface="EB Garamond Medium"/>
                          <a:sym typeface="EB Garamond Medium"/>
                        </a:rPr>
                        <a:t>Spacecraft B</a:t>
                      </a:r>
                      <a:endParaRPr>
                        <a:solidFill>
                          <a:srgbClr val="FFFFFF"/>
                        </a:solidFill>
                        <a:latin typeface="EB Garamond Medium"/>
                        <a:ea typeface="EB Garamond Medium"/>
                        <a:cs typeface="EB Garamond Medium"/>
                        <a:sym typeface="EB Garamond Medium"/>
                      </a:endParaRPr>
                    </a:p>
                  </a:txBody>
                  <a:tcPr marL="45700" marR="27425" marT="27425" marB="27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FFFFFF"/>
                          </a:solidFill>
                          <a:latin typeface="EB Garamond Medium"/>
                          <a:ea typeface="EB Garamond Medium"/>
                          <a:cs typeface="EB Garamond Medium"/>
                          <a:sym typeface="EB Garamond Medium"/>
                        </a:rPr>
                        <a:t>Imaging System</a:t>
                      </a:r>
                      <a:endParaRPr>
                        <a:solidFill>
                          <a:srgbClr val="FFFFFF"/>
                        </a:solidFill>
                        <a:latin typeface="EB Garamond Medium"/>
                        <a:ea typeface="EB Garamond Medium"/>
                        <a:cs typeface="EB Garamond Medium"/>
                        <a:sym typeface="EB Garamond Medium"/>
                      </a:endParaRPr>
                    </a:p>
                  </a:txBody>
                  <a:tcPr marL="45700" marR="27425" marT="27425" marB="27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FFFFFF"/>
                          </a:solidFill>
                          <a:latin typeface="EB Garamond Medium"/>
                          <a:ea typeface="EB Garamond Medium"/>
                          <a:cs typeface="EB Garamond Medium"/>
                          <a:sym typeface="EB Garamond Medium"/>
                        </a:rPr>
                        <a:t>Image Processing</a:t>
                      </a:r>
                      <a:endParaRPr>
                        <a:solidFill>
                          <a:srgbClr val="FFFFFF"/>
                        </a:solidFill>
                        <a:latin typeface="EB Garamond Medium"/>
                        <a:ea typeface="EB Garamond Medium"/>
                        <a:cs typeface="EB Garamond Medium"/>
                        <a:sym typeface="EB Garamond Medium"/>
                      </a:endParaRPr>
                    </a:p>
                  </a:txBody>
                  <a:tcPr marL="45700" marR="27425" marT="27425" marB="27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FFFFFF"/>
                          </a:solidFill>
                          <a:latin typeface="EB Garamond Medium"/>
                          <a:ea typeface="EB Garamond Medium"/>
                          <a:cs typeface="EB Garamond Medium"/>
                          <a:sym typeface="EB Garamond Medium"/>
                        </a:rPr>
                        <a:t>Magnetometer</a:t>
                      </a:r>
                      <a:endParaRPr>
                        <a:solidFill>
                          <a:srgbClr val="FFFFFF"/>
                        </a:solidFill>
                        <a:latin typeface="EB Garamond Medium"/>
                        <a:ea typeface="EB Garamond Medium"/>
                        <a:cs typeface="EB Garamond Medium"/>
                        <a:sym typeface="EB Garamond Medium"/>
                      </a:endParaRPr>
                    </a:p>
                  </a:txBody>
                  <a:tcPr marL="45700" marR="27425" marT="27425" marB="27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FFFFFF"/>
                          </a:solidFill>
                          <a:latin typeface="EB Garamond Medium"/>
                          <a:ea typeface="EB Garamond Medium"/>
                          <a:cs typeface="EB Garamond Medium"/>
                          <a:sym typeface="EB Garamond Medium"/>
                        </a:rPr>
                        <a:t>C&amp;DH</a:t>
                      </a:r>
                      <a:endParaRPr>
                        <a:solidFill>
                          <a:srgbClr val="FFFFFF"/>
                        </a:solidFill>
                        <a:latin typeface="EB Garamond Medium"/>
                        <a:ea typeface="EB Garamond Medium"/>
                        <a:cs typeface="EB Garamond Medium"/>
                        <a:sym typeface="EB Garamond Medium"/>
                      </a:endParaRPr>
                    </a:p>
                  </a:txBody>
                  <a:tcPr marL="45700" marR="27425" marT="27425" marB="27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r h="2869625">
                <a:tc>
                  <a:txBody>
                    <a:bodyPr/>
                    <a:lstStyle/>
                    <a:p>
                      <a:pPr marL="0" lvl="0" indent="0" algn="l" rtl="0">
                        <a:spcBef>
                          <a:spcPts val="0"/>
                        </a:spcBef>
                        <a:spcAft>
                          <a:spcPts val="0"/>
                        </a:spcAft>
                        <a:buNone/>
                      </a:pPr>
                      <a:endParaRPr sz="1000">
                        <a:solidFill>
                          <a:srgbClr val="FFFFFF"/>
                        </a:solidFill>
                        <a:latin typeface="EB Garamond Medium"/>
                        <a:ea typeface="EB Garamond Medium"/>
                        <a:cs typeface="EB Garamond Medium"/>
                        <a:sym typeface="EB Garamond Medium"/>
                      </a:endParaRPr>
                    </a:p>
                  </a:txBody>
                  <a:tcPr marL="45700" marR="27425" marT="27425" marB="27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a:solidFill>
                          <a:srgbClr val="FFFFFF"/>
                        </a:solidFill>
                        <a:latin typeface="EB Garamond"/>
                        <a:ea typeface="EB Garamond"/>
                        <a:cs typeface="EB Garamond"/>
                        <a:sym typeface="EB Garamond"/>
                      </a:endParaRPr>
                    </a:p>
                  </a:txBody>
                  <a:tcPr marL="45700" marR="27425" marT="27425" marB="27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solidFill>
                          <a:srgbClr val="FFFFFF"/>
                        </a:solidFill>
                        <a:latin typeface="EB Garamond"/>
                        <a:ea typeface="EB Garamond"/>
                        <a:cs typeface="EB Garamond"/>
                        <a:sym typeface="EB Garamond"/>
                      </a:endParaRPr>
                    </a:p>
                  </a:txBody>
                  <a:tcPr marL="45700" marR="27425" marT="27425" marB="27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u="sng">
                          <a:solidFill>
                            <a:schemeClr val="hlink"/>
                          </a:solidFill>
                          <a:latin typeface="EB Garamond"/>
                          <a:ea typeface="EB Garamond"/>
                          <a:cs typeface="EB Garamond"/>
                          <a:sym typeface="EB Garamond"/>
                          <a:hlinkClick r:id="rId3" action="ppaction://hlinksldjump"/>
                        </a:rPr>
                        <a:t>What IPS Does</a:t>
                      </a:r>
                      <a:endParaRPr>
                        <a:solidFill>
                          <a:srgbClr val="FFFFFF"/>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u="sng">
                          <a:solidFill>
                            <a:schemeClr val="hlink"/>
                          </a:solidFill>
                          <a:latin typeface="EB Garamond"/>
                          <a:ea typeface="EB Garamond"/>
                          <a:cs typeface="EB Garamond"/>
                          <a:sym typeface="EB Garamond"/>
                          <a:hlinkClick r:id="rId4" action="ppaction://hlinksldjump"/>
                        </a:rPr>
                        <a:t>IPS Critical</a:t>
                      </a:r>
                      <a:endParaRPr>
                        <a:solidFill>
                          <a:srgbClr val="FFFFFF"/>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u="sng">
                          <a:solidFill>
                            <a:schemeClr val="hlink"/>
                          </a:solidFill>
                          <a:latin typeface="EB Garamond"/>
                          <a:ea typeface="EB Garamond"/>
                          <a:cs typeface="EB Garamond"/>
                          <a:sym typeface="EB Garamond"/>
                          <a:hlinkClick r:id="rId4" action="ppaction://hlinksldjump"/>
                        </a:rPr>
                        <a:t>IPS Other</a:t>
                      </a:r>
                      <a:endParaRPr>
                        <a:solidFill>
                          <a:srgbClr val="FFFFFF"/>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u="sng">
                          <a:solidFill>
                            <a:schemeClr val="hlink"/>
                          </a:solidFill>
                          <a:latin typeface="EB Garamond"/>
                          <a:ea typeface="EB Garamond"/>
                          <a:cs typeface="EB Garamond"/>
                          <a:sym typeface="EB Garamond"/>
                          <a:hlinkClick r:id="rId5" action="ppaction://hlinksldjump"/>
                        </a:rPr>
                        <a:t>Neural Nets</a:t>
                      </a:r>
                      <a:endParaRPr>
                        <a:solidFill>
                          <a:srgbClr val="FFFFFF"/>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u="sng">
                          <a:solidFill>
                            <a:schemeClr val="hlink"/>
                          </a:solidFill>
                          <a:latin typeface="EB Garamond"/>
                          <a:ea typeface="EB Garamond"/>
                          <a:cs typeface="EB Garamond"/>
                          <a:sym typeface="EB Garamond"/>
                          <a:hlinkClick r:id="rId6" action="ppaction://hlinksldjump"/>
                        </a:rPr>
                        <a:t>Convolutional</a:t>
                      </a:r>
                      <a:endParaRPr>
                        <a:solidFill>
                          <a:srgbClr val="FFFFFF"/>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u="sng">
                          <a:solidFill>
                            <a:schemeClr val="hlink"/>
                          </a:solidFill>
                          <a:latin typeface="EB Garamond"/>
                          <a:ea typeface="EB Garamond"/>
                          <a:cs typeface="EB Garamond"/>
                          <a:sym typeface="EB Garamond"/>
                          <a:hlinkClick r:id="rId7" action="ppaction://hlinksldjump"/>
                        </a:rPr>
                        <a:t>Geolocation</a:t>
                      </a:r>
                      <a:endParaRPr>
                        <a:solidFill>
                          <a:srgbClr val="FFFFFF"/>
                        </a:solidFill>
                        <a:latin typeface="EB Garamond"/>
                        <a:ea typeface="EB Garamond"/>
                        <a:cs typeface="EB Garamond"/>
                        <a:sym typeface="EB Garamond"/>
                      </a:endParaRPr>
                    </a:p>
                  </a:txBody>
                  <a:tcPr marL="45700" marR="27425" marT="27425" marB="27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solidFill>
                          <a:srgbClr val="FFFFFF"/>
                        </a:solidFill>
                        <a:latin typeface="EB Garamond"/>
                        <a:ea typeface="EB Garamond"/>
                        <a:cs typeface="EB Garamond"/>
                        <a:sym typeface="EB Garamond"/>
                      </a:endParaRPr>
                    </a:p>
                  </a:txBody>
                  <a:tcPr marL="45700" marR="27425" marT="27425" marB="27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solidFill>
                          <a:srgbClr val="FFFFFF"/>
                        </a:solidFill>
                        <a:latin typeface="EB Garamond"/>
                        <a:ea typeface="EB Garamond"/>
                        <a:cs typeface="EB Garamond"/>
                        <a:sym typeface="EB Garamond"/>
                      </a:endParaRPr>
                    </a:p>
                  </a:txBody>
                  <a:tcPr marL="45700" marR="27425" marT="27425" marB="27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82"/>
          <p:cNvSpPr txBox="1">
            <a:spLocks noGrp="1"/>
          </p:cNvSpPr>
          <p:nvPr>
            <p:ph type="title"/>
          </p:nvPr>
        </p:nvSpPr>
        <p:spPr>
          <a:xfrm>
            <a:off x="311700" y="1901100"/>
            <a:ext cx="8520600" cy="1341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Project Overview</a:t>
            </a:r>
            <a:endParaRPr/>
          </a:p>
          <a:p>
            <a:pPr marL="0" lvl="0" indent="0" algn="ctr" rtl="0">
              <a:spcBef>
                <a:spcPts val="0"/>
              </a:spcBef>
              <a:spcAft>
                <a:spcPts val="0"/>
              </a:spcAft>
              <a:buNone/>
            </a:pPr>
            <a:r>
              <a:rPr lang="en"/>
              <a:t>Backup Slides</a:t>
            </a:r>
            <a:endParaRPr/>
          </a:p>
        </p:txBody>
      </p:sp>
      <p:sp>
        <p:nvSpPr>
          <p:cNvPr id="831" name="Google Shape;831;p82"/>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83"/>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Project Motivation</a:t>
            </a:r>
            <a:endParaRPr/>
          </a:p>
        </p:txBody>
      </p:sp>
      <p:sp>
        <p:nvSpPr>
          <p:cNvPr id="837" name="Google Shape;837;p83"/>
          <p:cNvSpPr txBox="1">
            <a:spLocks noGrp="1"/>
          </p:cNvSpPr>
          <p:nvPr>
            <p:ph type="body" idx="1"/>
          </p:nvPr>
        </p:nvSpPr>
        <p:spPr>
          <a:xfrm>
            <a:off x="3886200" y="1152475"/>
            <a:ext cx="4946100" cy="3416400"/>
          </a:xfrm>
          <a:prstGeom prst="rect">
            <a:avLst/>
          </a:prstGeom>
        </p:spPr>
        <p:txBody>
          <a:bodyPr spcFirstLastPara="1" wrap="square" lIns="68575" tIns="34275" rIns="68575" bIns="34275" anchor="t" anchorCtr="0">
            <a:noAutofit/>
          </a:bodyPr>
          <a:lstStyle/>
          <a:p>
            <a:pPr marL="457200" lvl="0" indent="-323850" algn="l" rtl="0">
              <a:spcBef>
                <a:spcPts val="700"/>
              </a:spcBef>
              <a:spcAft>
                <a:spcPts val="0"/>
              </a:spcAft>
              <a:buSzPts val="1500"/>
              <a:buChar char="•"/>
            </a:pPr>
            <a:r>
              <a:rPr lang="en"/>
              <a:t>The Aurora Borealis</a:t>
            </a:r>
            <a:endParaRPr/>
          </a:p>
          <a:p>
            <a:pPr marL="914400" lvl="1" indent="-317500" algn="l" rtl="0">
              <a:spcBef>
                <a:spcPts val="0"/>
              </a:spcBef>
              <a:spcAft>
                <a:spcPts val="0"/>
              </a:spcAft>
              <a:buSzPts val="1400"/>
              <a:buChar char="–"/>
            </a:pPr>
            <a:r>
              <a:rPr lang="en"/>
              <a:t> is a result of space weather and is the visible part of a geomagnetic storm</a:t>
            </a:r>
            <a:endParaRPr/>
          </a:p>
          <a:p>
            <a:pPr marL="914400" lvl="1" indent="-317500" algn="l" rtl="0">
              <a:spcBef>
                <a:spcPts val="0"/>
              </a:spcBef>
              <a:spcAft>
                <a:spcPts val="0"/>
              </a:spcAft>
              <a:buSzPts val="1400"/>
              <a:buChar char="–"/>
            </a:pPr>
            <a:r>
              <a:rPr lang="en"/>
              <a:t>is caused by the solar wind and high energized particles colliding with high altitude atmospheric atoms</a:t>
            </a:r>
            <a:endParaRPr/>
          </a:p>
          <a:p>
            <a:pPr marL="914400" lvl="1" indent="-317500" algn="l" rtl="0">
              <a:spcBef>
                <a:spcPts val="0"/>
              </a:spcBef>
              <a:spcAft>
                <a:spcPts val="0"/>
              </a:spcAft>
              <a:buSzPts val="1400"/>
              <a:buChar char="–"/>
            </a:pPr>
            <a:r>
              <a:rPr lang="en"/>
              <a:t>affects radio, GPS reception and can cause power outages</a:t>
            </a:r>
            <a:endParaRPr/>
          </a:p>
          <a:p>
            <a:pPr marL="914400" lvl="1" indent="-317500" algn="l" rtl="0">
              <a:spcBef>
                <a:spcPts val="0"/>
              </a:spcBef>
              <a:spcAft>
                <a:spcPts val="0"/>
              </a:spcAft>
              <a:buSzPts val="1400"/>
              <a:buChar char="–"/>
            </a:pPr>
            <a:r>
              <a:rPr lang="en"/>
              <a:t>is a tourist attraction</a:t>
            </a:r>
            <a:endParaRPr/>
          </a:p>
          <a:p>
            <a:pPr marL="457200" lvl="0" indent="-323850" algn="l" rtl="0">
              <a:spcBef>
                <a:spcPts val="1000"/>
              </a:spcBef>
              <a:spcAft>
                <a:spcPts val="0"/>
              </a:spcAft>
              <a:buSzPts val="1500"/>
              <a:buChar char="•"/>
            </a:pPr>
            <a:r>
              <a:rPr lang="en"/>
              <a:t>Visible light imaging of geomagnetic storms and collection of magnetometer data would</a:t>
            </a:r>
            <a:endParaRPr/>
          </a:p>
          <a:p>
            <a:pPr marL="914400" lvl="1" indent="-317500" algn="l" rtl="0">
              <a:spcBef>
                <a:spcPts val="0"/>
              </a:spcBef>
              <a:spcAft>
                <a:spcPts val="0"/>
              </a:spcAft>
              <a:buSzPts val="1400"/>
              <a:buChar char="–"/>
            </a:pPr>
            <a:r>
              <a:rPr lang="en" sz="1400"/>
              <a:t>Validate current </a:t>
            </a:r>
            <a:r>
              <a:rPr lang="en"/>
              <a:t>space weather prediction </a:t>
            </a:r>
            <a:r>
              <a:rPr lang="en" sz="1400"/>
              <a:t>models</a:t>
            </a:r>
            <a:endParaRPr/>
          </a:p>
          <a:p>
            <a:pPr marL="914400" lvl="1" indent="-317500" algn="l" rtl="0">
              <a:spcBef>
                <a:spcPts val="0"/>
              </a:spcBef>
              <a:spcAft>
                <a:spcPts val="1000"/>
              </a:spcAft>
              <a:buSzPts val="1400"/>
              <a:buChar char="–"/>
            </a:pPr>
            <a:r>
              <a:rPr lang="en"/>
              <a:t>Drive auroral tourism</a:t>
            </a:r>
            <a:endParaRPr/>
          </a:p>
        </p:txBody>
      </p:sp>
      <p:sp>
        <p:nvSpPr>
          <p:cNvPr id="838" name="Google Shape;838;p8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53</a:t>
            </a:fld>
            <a:endParaRPr/>
          </a:p>
        </p:txBody>
      </p:sp>
      <p:pic>
        <p:nvPicPr>
          <p:cNvPr id="839" name="Google Shape;839;p83"/>
          <p:cNvPicPr preferRelativeResize="0"/>
          <p:nvPr/>
        </p:nvPicPr>
        <p:blipFill>
          <a:blip r:embed="rId3">
            <a:alphaModFix/>
          </a:blip>
          <a:stretch>
            <a:fillRect/>
          </a:stretch>
        </p:blipFill>
        <p:spPr>
          <a:xfrm>
            <a:off x="75375" y="1343475"/>
            <a:ext cx="3886200" cy="2739944"/>
          </a:xfrm>
          <a:prstGeom prst="rect">
            <a:avLst/>
          </a:prstGeom>
          <a:noFill/>
          <a:ln w="19050" cap="flat" cmpd="sng">
            <a:solidFill>
              <a:srgbClr val="FFFFFF"/>
            </a:solidFill>
            <a:prstDash val="solid"/>
            <a:round/>
            <a:headEnd type="none" w="sm" len="sm"/>
            <a:tailEnd type="none" w="sm" len="sm"/>
          </a:ln>
        </p:spPr>
      </p:pic>
      <p:sp>
        <p:nvSpPr>
          <p:cNvPr id="840" name="Google Shape;840;p83">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84"/>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“Orbit in the Life” Simulation Part 1</a:t>
            </a:r>
            <a:endParaRPr/>
          </a:p>
        </p:txBody>
      </p:sp>
      <p:sp>
        <p:nvSpPr>
          <p:cNvPr id="846" name="Google Shape;846;p8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54</a:t>
            </a:fld>
            <a:endParaRPr/>
          </a:p>
        </p:txBody>
      </p:sp>
      <p:sp>
        <p:nvSpPr>
          <p:cNvPr id="847" name="Google Shape;847;p84"/>
          <p:cNvSpPr/>
          <p:nvPr/>
        </p:nvSpPr>
        <p:spPr>
          <a:xfrm>
            <a:off x="1228797" y="1157951"/>
            <a:ext cx="6686400" cy="36264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8" name="Google Shape;848;p84"/>
          <p:cNvPicPr preferRelativeResize="0"/>
          <p:nvPr/>
        </p:nvPicPr>
        <p:blipFill rotWithShape="1">
          <a:blip r:embed="rId3">
            <a:alphaModFix/>
          </a:blip>
          <a:srcRect/>
          <a:stretch/>
        </p:blipFill>
        <p:spPr>
          <a:xfrm>
            <a:off x="1308499" y="1213752"/>
            <a:ext cx="6526757" cy="3514901"/>
          </a:xfrm>
          <a:prstGeom prst="rect">
            <a:avLst/>
          </a:prstGeom>
          <a:noFill/>
          <a:ln>
            <a:noFill/>
          </a:ln>
        </p:spPr>
      </p:pic>
      <p:sp>
        <p:nvSpPr>
          <p:cNvPr id="849" name="Google Shape;849;p84">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5"/>
          <p:cNvSpPr/>
          <p:nvPr/>
        </p:nvSpPr>
        <p:spPr>
          <a:xfrm>
            <a:off x="1228797" y="1157950"/>
            <a:ext cx="6686400" cy="36264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5" name="Google Shape;855;p85"/>
          <p:cNvPicPr preferRelativeResize="0"/>
          <p:nvPr/>
        </p:nvPicPr>
        <p:blipFill rotWithShape="1">
          <a:blip r:embed="rId3">
            <a:alphaModFix/>
          </a:blip>
          <a:srcRect l="49" r="39"/>
          <a:stretch/>
        </p:blipFill>
        <p:spPr>
          <a:xfrm>
            <a:off x="1308499" y="1213736"/>
            <a:ext cx="6526757" cy="3563273"/>
          </a:xfrm>
          <a:prstGeom prst="rect">
            <a:avLst/>
          </a:prstGeom>
          <a:noFill/>
          <a:ln>
            <a:noFill/>
          </a:ln>
        </p:spPr>
      </p:pic>
      <p:sp>
        <p:nvSpPr>
          <p:cNvPr id="856" name="Google Shape;856;p85"/>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“Orbit in the Life” Simulation Part 2</a:t>
            </a:r>
            <a:endParaRPr/>
          </a:p>
        </p:txBody>
      </p:sp>
      <p:sp>
        <p:nvSpPr>
          <p:cNvPr id="857" name="Google Shape;857;p85"/>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55</a:t>
            </a:fld>
            <a:endParaRPr/>
          </a:p>
        </p:txBody>
      </p:sp>
      <p:sp>
        <p:nvSpPr>
          <p:cNvPr id="858" name="Google Shape;858;p85">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86"/>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“Orbit in the Life” Simulation Part 3</a:t>
            </a:r>
            <a:endParaRPr/>
          </a:p>
        </p:txBody>
      </p:sp>
      <p:sp>
        <p:nvSpPr>
          <p:cNvPr id="864" name="Google Shape;864;p86"/>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56</a:t>
            </a:fld>
            <a:endParaRPr/>
          </a:p>
        </p:txBody>
      </p:sp>
      <p:sp>
        <p:nvSpPr>
          <p:cNvPr id="865" name="Google Shape;865;p86"/>
          <p:cNvSpPr/>
          <p:nvPr/>
        </p:nvSpPr>
        <p:spPr>
          <a:xfrm>
            <a:off x="1228797" y="1157950"/>
            <a:ext cx="6686400" cy="36264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6" name="Google Shape;866;p86"/>
          <p:cNvPicPr preferRelativeResize="0"/>
          <p:nvPr/>
        </p:nvPicPr>
        <p:blipFill rotWithShape="1">
          <a:blip r:embed="rId3">
            <a:alphaModFix/>
          </a:blip>
          <a:srcRect/>
          <a:stretch/>
        </p:blipFill>
        <p:spPr>
          <a:xfrm>
            <a:off x="1308499" y="1213737"/>
            <a:ext cx="6526757" cy="3514901"/>
          </a:xfrm>
          <a:prstGeom prst="rect">
            <a:avLst/>
          </a:prstGeom>
          <a:noFill/>
          <a:ln>
            <a:noFill/>
          </a:ln>
        </p:spPr>
      </p:pic>
      <p:sp>
        <p:nvSpPr>
          <p:cNvPr id="867" name="Google Shape;867;p86">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7"/>
          <p:cNvSpPr txBox="1">
            <a:spLocks noGrp="1"/>
          </p:cNvSpPr>
          <p:nvPr>
            <p:ph type="title"/>
          </p:nvPr>
        </p:nvSpPr>
        <p:spPr>
          <a:xfrm>
            <a:off x="311700" y="2280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IPS </a:t>
            </a:r>
            <a:r>
              <a:rPr lang="en" sz="3600"/>
              <a:t>Functional Block Diagram</a:t>
            </a:r>
            <a:endParaRPr sz="3600"/>
          </a:p>
        </p:txBody>
      </p:sp>
      <p:sp>
        <p:nvSpPr>
          <p:cNvPr id="873" name="Google Shape;873;p8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57</a:t>
            </a:fld>
            <a:endParaRPr/>
          </a:p>
        </p:txBody>
      </p:sp>
      <p:sp>
        <p:nvSpPr>
          <p:cNvPr id="874" name="Google Shape;874;p87"/>
          <p:cNvSpPr/>
          <p:nvPr/>
        </p:nvSpPr>
        <p:spPr>
          <a:xfrm>
            <a:off x="1239150" y="847750"/>
            <a:ext cx="6665700" cy="36627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5" name="Google Shape;875;p87"/>
          <p:cNvPicPr preferRelativeResize="0"/>
          <p:nvPr/>
        </p:nvPicPr>
        <p:blipFill>
          <a:blip r:embed="rId3">
            <a:alphaModFix/>
          </a:blip>
          <a:stretch>
            <a:fillRect/>
          </a:stretch>
        </p:blipFill>
        <p:spPr>
          <a:xfrm>
            <a:off x="1301338" y="874499"/>
            <a:ext cx="6541326" cy="33945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8"/>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Magnetometer Back Up Slides</a:t>
            </a:r>
            <a:endParaRPr sz="3200" i="1"/>
          </a:p>
        </p:txBody>
      </p:sp>
      <p:sp>
        <p:nvSpPr>
          <p:cNvPr id="881" name="Google Shape;881;p88"/>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58</a:t>
            </a:fld>
            <a:endParaRPr/>
          </a:p>
        </p:txBody>
      </p:sp>
      <p:sp>
        <p:nvSpPr>
          <p:cNvPr id="882" name="Google Shape;882;p88">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89"/>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Magnetometer System Testing FBD</a:t>
            </a:r>
            <a:endParaRPr/>
          </a:p>
        </p:txBody>
      </p:sp>
      <p:sp>
        <p:nvSpPr>
          <p:cNvPr id="888" name="Google Shape;888;p89"/>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59</a:t>
            </a:fld>
            <a:endParaRPr/>
          </a:p>
        </p:txBody>
      </p:sp>
      <p:pic>
        <p:nvPicPr>
          <p:cNvPr id="889" name="Google Shape;889;p89"/>
          <p:cNvPicPr preferRelativeResize="0"/>
          <p:nvPr/>
        </p:nvPicPr>
        <p:blipFill>
          <a:blip r:embed="rId3">
            <a:alphaModFix/>
          </a:blip>
          <a:stretch>
            <a:fillRect/>
          </a:stretch>
        </p:blipFill>
        <p:spPr>
          <a:xfrm>
            <a:off x="494200" y="1139175"/>
            <a:ext cx="8155601" cy="3831674"/>
          </a:xfrm>
          <a:prstGeom prst="rect">
            <a:avLst/>
          </a:prstGeom>
          <a:noFill/>
          <a:ln>
            <a:noFill/>
          </a:ln>
        </p:spPr>
      </p:pic>
      <p:sp>
        <p:nvSpPr>
          <p:cNvPr id="890" name="Google Shape;890;p89">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6"/>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HEPCATS Project</a:t>
            </a:r>
            <a:endParaRPr/>
          </a:p>
        </p:txBody>
      </p:sp>
      <p:sp>
        <p:nvSpPr>
          <p:cNvPr id="257" name="Google Shape;257;p36"/>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6</a:t>
            </a:fld>
            <a:endParaRPr/>
          </a:p>
        </p:txBody>
      </p:sp>
      <p:sp>
        <p:nvSpPr>
          <p:cNvPr id="258" name="Google Shape;258;p36"/>
          <p:cNvSpPr/>
          <p:nvPr/>
        </p:nvSpPr>
        <p:spPr>
          <a:xfrm>
            <a:off x="870450" y="1240525"/>
            <a:ext cx="7403100" cy="31578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9" name="Google Shape;259;p36"/>
          <p:cNvPicPr preferRelativeResize="0"/>
          <p:nvPr/>
        </p:nvPicPr>
        <p:blipFill rotWithShape="1">
          <a:blip r:embed="rId3">
            <a:alphaModFix/>
          </a:blip>
          <a:srcRect/>
          <a:stretch/>
        </p:blipFill>
        <p:spPr>
          <a:xfrm>
            <a:off x="951503" y="1329043"/>
            <a:ext cx="7240824" cy="2980901"/>
          </a:xfrm>
          <a:prstGeom prst="rect">
            <a:avLst/>
          </a:prstGeom>
          <a:noFill/>
          <a:ln>
            <a:noFill/>
          </a:ln>
        </p:spPr>
      </p:pic>
      <p:sp>
        <p:nvSpPr>
          <p:cNvPr id="260" name="Google Shape;260;p36">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90"/>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60</a:t>
            </a:fld>
            <a:endParaRPr/>
          </a:p>
        </p:txBody>
      </p:sp>
      <p:sp>
        <p:nvSpPr>
          <p:cNvPr id="896" name="Google Shape;896;p90"/>
          <p:cNvSpPr/>
          <p:nvPr/>
        </p:nvSpPr>
        <p:spPr>
          <a:xfrm>
            <a:off x="6445800" y="4191700"/>
            <a:ext cx="2698200" cy="911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0"/>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Commanding the Helmholtz Cage</a:t>
            </a:r>
            <a:endParaRPr/>
          </a:p>
        </p:txBody>
      </p:sp>
      <p:sp>
        <p:nvSpPr>
          <p:cNvPr id="898" name="Google Shape;898;p90">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9" name="Google Shape;899;p90"/>
          <p:cNvGrpSpPr/>
          <p:nvPr/>
        </p:nvGrpSpPr>
        <p:grpSpPr>
          <a:xfrm>
            <a:off x="5555198" y="1273421"/>
            <a:ext cx="3344137" cy="3524693"/>
            <a:chOff x="4639225" y="630325"/>
            <a:chExt cx="3530550" cy="4008977"/>
          </a:xfrm>
        </p:grpSpPr>
        <p:pic>
          <p:nvPicPr>
            <p:cNvPr id="900" name="Google Shape;900;p90"/>
            <p:cNvPicPr preferRelativeResize="0"/>
            <p:nvPr/>
          </p:nvPicPr>
          <p:blipFill>
            <a:blip r:embed="rId3">
              <a:alphaModFix/>
            </a:blip>
            <a:stretch>
              <a:fillRect/>
            </a:stretch>
          </p:blipFill>
          <p:spPr>
            <a:xfrm>
              <a:off x="4639225" y="630325"/>
              <a:ext cx="3530550" cy="4008977"/>
            </a:xfrm>
            <a:prstGeom prst="rect">
              <a:avLst/>
            </a:prstGeom>
            <a:noFill/>
            <a:ln>
              <a:noFill/>
            </a:ln>
          </p:spPr>
        </p:pic>
        <p:cxnSp>
          <p:nvCxnSpPr>
            <p:cNvPr id="901" name="Google Shape;901;p90"/>
            <p:cNvCxnSpPr/>
            <p:nvPr/>
          </p:nvCxnSpPr>
          <p:spPr>
            <a:xfrm flipH="1">
              <a:off x="5067875" y="1979800"/>
              <a:ext cx="12600" cy="1096800"/>
            </a:xfrm>
            <a:prstGeom prst="straightConnector1">
              <a:avLst/>
            </a:prstGeom>
            <a:noFill/>
            <a:ln w="38100" cap="flat" cmpd="sng">
              <a:solidFill>
                <a:srgbClr val="FFFF00"/>
              </a:solidFill>
              <a:prstDash val="solid"/>
              <a:round/>
              <a:headEnd type="none" w="med" len="med"/>
              <a:tailEnd type="triangle" w="med" len="med"/>
            </a:ln>
          </p:spPr>
        </p:cxnSp>
        <p:sp>
          <p:nvSpPr>
            <p:cNvPr id="902" name="Google Shape;902;p90"/>
            <p:cNvSpPr txBox="1"/>
            <p:nvPr/>
          </p:nvSpPr>
          <p:spPr>
            <a:xfrm>
              <a:off x="4866150" y="3037625"/>
              <a:ext cx="4287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00"/>
                  </a:solidFill>
                </a:rPr>
                <a:t>+X</a:t>
              </a:r>
              <a:endParaRPr b="1">
                <a:solidFill>
                  <a:srgbClr val="FFFF00"/>
                </a:solidFill>
              </a:endParaRPr>
            </a:p>
          </p:txBody>
        </p:sp>
        <p:cxnSp>
          <p:nvCxnSpPr>
            <p:cNvPr id="903" name="Google Shape;903;p90"/>
            <p:cNvCxnSpPr/>
            <p:nvPr/>
          </p:nvCxnSpPr>
          <p:spPr>
            <a:xfrm flipH="1">
              <a:off x="6580575" y="3140725"/>
              <a:ext cx="1200" cy="300900"/>
            </a:xfrm>
            <a:prstGeom prst="straightConnector1">
              <a:avLst/>
            </a:prstGeom>
            <a:noFill/>
            <a:ln w="19050" cap="flat" cmpd="sng">
              <a:solidFill>
                <a:srgbClr val="FFFF00"/>
              </a:solidFill>
              <a:prstDash val="solid"/>
              <a:round/>
              <a:headEnd type="none" w="med" len="med"/>
              <a:tailEnd type="triangle" w="med" len="med"/>
            </a:ln>
          </p:spPr>
        </p:cxnSp>
      </p:grpSp>
      <p:pic>
        <p:nvPicPr>
          <p:cNvPr id="904" name="Google Shape;904;p90"/>
          <p:cNvPicPr preferRelativeResize="0"/>
          <p:nvPr/>
        </p:nvPicPr>
        <p:blipFill>
          <a:blip r:embed="rId4">
            <a:alphaModFix/>
          </a:blip>
          <a:stretch>
            <a:fillRect/>
          </a:stretch>
        </p:blipFill>
        <p:spPr>
          <a:xfrm>
            <a:off x="210725" y="1287200"/>
            <a:ext cx="5149300" cy="3497149"/>
          </a:xfrm>
          <a:prstGeom prst="rect">
            <a:avLst/>
          </a:prstGeom>
          <a:noFill/>
          <a:ln>
            <a:noFill/>
          </a:ln>
        </p:spPr>
      </p:pic>
      <p:sp>
        <p:nvSpPr>
          <p:cNvPr id="905" name="Google Shape;905;p90"/>
          <p:cNvSpPr/>
          <p:nvPr/>
        </p:nvSpPr>
        <p:spPr>
          <a:xfrm>
            <a:off x="1360125" y="1492275"/>
            <a:ext cx="1580400" cy="1839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aphicFrame>
        <p:nvGraphicFramePr>
          <p:cNvPr id="910" name="Google Shape;910;p91"/>
          <p:cNvGraphicFramePr/>
          <p:nvPr/>
        </p:nvGraphicFramePr>
        <p:xfrm>
          <a:off x="369671" y="1277563"/>
          <a:ext cx="3000000" cy="3000000"/>
        </p:xfrm>
        <a:graphic>
          <a:graphicData uri="http://schemas.openxmlformats.org/drawingml/2006/table">
            <a:tbl>
              <a:tblPr>
                <a:noFill/>
                <a:tableStyleId>{B60C237D-3EDD-4FFD-AD80-B1AC92A5DBEC}</a:tableStyleId>
              </a:tblPr>
              <a:tblGrid>
                <a:gridCol w="2737875"/>
                <a:gridCol w="1177150"/>
                <a:gridCol w="4489650"/>
              </a:tblGrid>
              <a:tr h="506150">
                <a:tc>
                  <a:txBody>
                    <a:bodyPr/>
                    <a:lstStyle/>
                    <a:p>
                      <a:pPr marL="0" lvl="0" indent="0" algn="ctr" rtl="0">
                        <a:spcBef>
                          <a:spcPts val="0"/>
                        </a:spcBef>
                        <a:spcAft>
                          <a:spcPts val="0"/>
                        </a:spcAft>
                        <a:buNone/>
                      </a:pPr>
                      <a:r>
                        <a:rPr lang="en" sz="1700" b="1">
                          <a:latin typeface="EB Garamond"/>
                          <a:ea typeface="EB Garamond"/>
                          <a:cs typeface="EB Garamond"/>
                          <a:sym typeface="EB Garamond"/>
                        </a:rPr>
                        <a:t>Task </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Status</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Notes</a:t>
                      </a:r>
                      <a:endParaRPr sz="17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1261225">
                <a:tc>
                  <a:txBody>
                    <a:bodyPr/>
                    <a:lstStyle/>
                    <a:p>
                      <a:pPr marL="0" lvl="0" indent="0" algn="ctr" rtl="0">
                        <a:spcBef>
                          <a:spcPts val="0"/>
                        </a:spcBef>
                        <a:spcAft>
                          <a:spcPts val="0"/>
                        </a:spcAft>
                        <a:buClr>
                          <a:schemeClr val="dk1"/>
                        </a:buClr>
                        <a:buSzPts val="1100"/>
                        <a:buFont typeface="Arial"/>
                        <a:buNone/>
                      </a:pPr>
                      <a:r>
                        <a:rPr lang="en" sz="1600">
                          <a:solidFill>
                            <a:schemeClr val="lt1"/>
                          </a:solidFill>
                          <a:latin typeface="EB Garamond"/>
                          <a:ea typeface="EB Garamond"/>
                          <a:cs typeface="EB Garamond"/>
                          <a:sym typeface="EB Garamond"/>
                        </a:rPr>
                        <a:t> Create Expected In-Orbit Magnetic Field Model</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In Progress</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Purpose:</a:t>
                      </a:r>
                      <a:r>
                        <a:rPr lang="en" sz="1200">
                          <a:solidFill>
                            <a:srgbClr val="FFFFFF"/>
                          </a:solidFill>
                          <a:latin typeface="EB Garamond"/>
                          <a:ea typeface="EB Garamond"/>
                          <a:cs typeface="EB Garamond"/>
                          <a:sym typeface="EB Garamond"/>
                        </a:rPr>
                        <a:t> Ability to test magnetometer in conditions similar to orbit</a:t>
                      </a:r>
                      <a:endParaRPr sz="1200">
                        <a:solidFill>
                          <a:srgbClr val="FFFFFF"/>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Current Status:</a:t>
                      </a:r>
                      <a:r>
                        <a:rPr lang="en" sz="1200">
                          <a:solidFill>
                            <a:srgbClr val="FFFFFF"/>
                          </a:solidFill>
                          <a:latin typeface="EB Garamond"/>
                          <a:ea typeface="EB Garamond"/>
                          <a:cs typeface="EB Garamond"/>
                          <a:sym typeface="EB Garamond"/>
                        </a:rPr>
                        <a:t> First-order dipole model of Earth is complete</a:t>
                      </a:r>
                      <a:endParaRPr sz="1200">
                        <a:solidFill>
                          <a:srgbClr val="FFFFFF"/>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Future Development:</a:t>
                      </a:r>
                      <a:r>
                        <a:rPr lang="en" sz="1200">
                          <a:solidFill>
                            <a:srgbClr val="FFFFFF"/>
                          </a:solidFill>
                          <a:latin typeface="EB Garamond"/>
                          <a:ea typeface="EB Garamond"/>
                          <a:cs typeface="EB Garamond"/>
                          <a:sym typeface="EB Garamond"/>
                        </a:rPr>
                        <a:t> Verify current model and potentially create  a higher fidelity model of magnetic fields in orbit</a:t>
                      </a:r>
                      <a:endParaRPr sz="1200">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1382700">
                <a:tc>
                  <a:txBody>
                    <a:bodyPr/>
                    <a:lstStyle/>
                    <a:p>
                      <a:pPr marL="0" lvl="0" indent="0" algn="ctr" rtl="0">
                        <a:spcBef>
                          <a:spcPts val="0"/>
                        </a:spcBef>
                        <a:spcAft>
                          <a:spcPts val="0"/>
                        </a:spcAft>
                        <a:buClr>
                          <a:schemeClr val="dk1"/>
                        </a:buClr>
                        <a:buSzPts val="1100"/>
                        <a:buFont typeface="Arial"/>
                        <a:buNone/>
                      </a:pPr>
                      <a:r>
                        <a:rPr lang="en" sz="1600">
                          <a:solidFill>
                            <a:srgbClr val="FFFFFF"/>
                          </a:solidFill>
                          <a:latin typeface="EB Garamond"/>
                          <a:ea typeface="EB Garamond"/>
                          <a:cs typeface="EB Garamond"/>
                          <a:sym typeface="EB Garamond"/>
                        </a:rPr>
                        <a:t>Input Model into LabVIEW for Helmholtz Cage</a:t>
                      </a:r>
                      <a:endParaRPr sz="1600">
                        <a:solidFill>
                          <a:srgbClr val="FFFFFF"/>
                        </a:solidFill>
                        <a:latin typeface="EB Garamond"/>
                        <a:ea typeface="EB Garamond"/>
                        <a:cs typeface="EB Garamond"/>
                        <a:sym typeface="EB Garamond"/>
                      </a:endParaRPr>
                    </a:p>
                    <a:p>
                      <a:pPr marL="0" lvl="0" indent="0" algn="ctr" rtl="0">
                        <a:spcBef>
                          <a:spcPts val="0"/>
                        </a:spcBef>
                        <a:spcAft>
                          <a:spcPts val="0"/>
                        </a:spcAft>
                        <a:buNone/>
                      </a:pP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EB Garamond"/>
                          <a:ea typeface="EB Garamond"/>
                          <a:cs typeface="EB Garamond"/>
                          <a:sym typeface="EB Garamond"/>
                        </a:rPr>
                        <a:t>In Progress</a:t>
                      </a:r>
                      <a:endParaRPr sz="1600" b="1">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Purpose:</a:t>
                      </a:r>
                      <a:r>
                        <a:rPr lang="en" sz="1200">
                          <a:solidFill>
                            <a:schemeClr val="lt1"/>
                          </a:solidFill>
                          <a:latin typeface="EB Garamond"/>
                          <a:ea typeface="EB Garamond"/>
                          <a:cs typeface="EB Garamond"/>
                          <a:sym typeface="EB Garamond"/>
                        </a:rPr>
                        <a:t> Test magnetometer in conditions similar to orbit</a:t>
                      </a:r>
                      <a:endParaRPr sz="1200">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a:t>
                      </a:r>
                      <a:r>
                        <a:rPr lang="en" sz="1200">
                          <a:solidFill>
                            <a:schemeClr val="lt1"/>
                          </a:solidFill>
                          <a:latin typeface="EB Garamond"/>
                          <a:ea typeface="EB Garamond"/>
                          <a:cs typeface="EB Garamond"/>
                          <a:sym typeface="EB Garamond"/>
                        </a:rPr>
                        <a:t> Capable of reading in text file</a:t>
                      </a:r>
                      <a:endParaRPr sz="1200" b="1" u="sng">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Future Development:</a:t>
                      </a:r>
                      <a:r>
                        <a:rPr lang="en" sz="1200">
                          <a:solidFill>
                            <a:schemeClr val="lt1"/>
                          </a:solidFill>
                          <a:latin typeface="EB Garamond"/>
                          <a:ea typeface="EB Garamond"/>
                          <a:cs typeface="EB Garamond"/>
                          <a:sym typeface="EB Garamond"/>
                        </a:rPr>
                        <a:t> Integrate LabVIEW to command magnetic model values to Helmholtz Cage as a function of time</a:t>
                      </a:r>
                      <a:endParaRPr sz="1200">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911" name="Google Shape;911;p91"/>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Magnetometer Software</a:t>
            </a:r>
            <a:endParaRPr/>
          </a:p>
        </p:txBody>
      </p:sp>
      <p:sp>
        <p:nvSpPr>
          <p:cNvPr id="912" name="Google Shape;912;p91"/>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61</a:t>
            </a:fld>
            <a:endParaRPr/>
          </a:p>
        </p:txBody>
      </p:sp>
      <p:sp>
        <p:nvSpPr>
          <p:cNvPr id="913" name="Google Shape;913;p91">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92"/>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Command &amp; Data Handling</a:t>
            </a:r>
            <a:endParaRPr/>
          </a:p>
          <a:p>
            <a:pPr marL="0" lvl="0" indent="0" algn="ctr" rtl="0">
              <a:spcBef>
                <a:spcPts val="0"/>
              </a:spcBef>
              <a:spcAft>
                <a:spcPts val="0"/>
              </a:spcAft>
              <a:buNone/>
            </a:pPr>
            <a:r>
              <a:rPr lang="en"/>
              <a:t>Backup Slides</a:t>
            </a:r>
            <a:endParaRPr/>
          </a:p>
        </p:txBody>
      </p:sp>
      <p:sp>
        <p:nvSpPr>
          <p:cNvPr id="919" name="Google Shape;919;p92"/>
          <p:cNvSpPr txBox="1">
            <a:spLocks noGrp="1"/>
          </p:cNvSpPr>
          <p:nvPr>
            <p:ph type="sldNum" idx="12"/>
          </p:nvPr>
        </p:nvSpPr>
        <p:spPr>
          <a:xfrm>
            <a:off x="8733878" y="4510450"/>
            <a:ext cx="5142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pic>
        <p:nvPicPr>
          <p:cNvPr id="924" name="Google Shape;924;p93"/>
          <p:cNvPicPr preferRelativeResize="0"/>
          <p:nvPr/>
        </p:nvPicPr>
        <p:blipFill>
          <a:blip r:embed="rId3">
            <a:alphaModFix/>
          </a:blip>
          <a:stretch>
            <a:fillRect/>
          </a:stretch>
        </p:blipFill>
        <p:spPr>
          <a:xfrm>
            <a:off x="419125" y="1138325"/>
            <a:ext cx="3983174" cy="3198950"/>
          </a:xfrm>
          <a:prstGeom prst="rect">
            <a:avLst/>
          </a:prstGeom>
          <a:noFill/>
          <a:ln>
            <a:noFill/>
          </a:ln>
        </p:spPr>
      </p:pic>
      <p:sp>
        <p:nvSpPr>
          <p:cNvPr id="925" name="Google Shape;925;p93"/>
          <p:cNvSpPr txBox="1">
            <a:spLocks noGrp="1"/>
          </p:cNvSpPr>
          <p:nvPr>
            <p:ph type="title"/>
          </p:nvPr>
        </p:nvSpPr>
        <p:spPr>
          <a:xfrm>
            <a:off x="311700" y="3224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Instrument Electronics Unit (IEU)</a:t>
            </a:r>
            <a:endParaRPr/>
          </a:p>
        </p:txBody>
      </p:sp>
      <p:sp>
        <p:nvSpPr>
          <p:cNvPr id="926" name="Google Shape;926;p93"/>
          <p:cNvSpPr txBox="1">
            <a:spLocks noGrp="1"/>
          </p:cNvSpPr>
          <p:nvPr>
            <p:ph type="body" idx="1"/>
          </p:nvPr>
        </p:nvSpPr>
        <p:spPr>
          <a:xfrm>
            <a:off x="4402300" y="895150"/>
            <a:ext cx="4540500" cy="3842700"/>
          </a:xfrm>
          <a:prstGeom prst="rect">
            <a:avLst/>
          </a:prstGeom>
        </p:spPr>
        <p:txBody>
          <a:bodyPr spcFirstLastPara="1" wrap="square" lIns="68575" tIns="34275" rIns="68575" bIns="34275" anchor="t" anchorCtr="0">
            <a:noAutofit/>
          </a:bodyPr>
          <a:lstStyle/>
          <a:p>
            <a:pPr marL="0" lvl="0" indent="0" algn="l" rtl="0">
              <a:spcBef>
                <a:spcPts val="700"/>
              </a:spcBef>
              <a:spcAft>
                <a:spcPts val="0"/>
              </a:spcAft>
              <a:buNone/>
            </a:pPr>
            <a:r>
              <a:rPr lang="en" sz="1800"/>
              <a:t>Versalogic “Baycat” Single Board Computer</a:t>
            </a:r>
            <a:endParaRPr sz="1800"/>
          </a:p>
          <a:p>
            <a:pPr marL="457200" lvl="0" indent="-330200" algn="l" rtl="0">
              <a:spcBef>
                <a:spcPts val="700"/>
              </a:spcBef>
              <a:spcAft>
                <a:spcPts val="0"/>
              </a:spcAft>
              <a:buSzPts val="1600"/>
              <a:buChar char="●"/>
            </a:pPr>
            <a:r>
              <a:rPr lang="en" sz="1600"/>
              <a:t>Runs flight software</a:t>
            </a:r>
            <a:endParaRPr sz="1600"/>
          </a:p>
          <a:p>
            <a:pPr marL="914400" lvl="1" indent="-330200" algn="l" rtl="0">
              <a:spcBef>
                <a:spcPts val="0"/>
              </a:spcBef>
              <a:spcAft>
                <a:spcPts val="0"/>
              </a:spcAft>
              <a:buSzPts val="1600"/>
              <a:buChar char="○"/>
            </a:pPr>
            <a:r>
              <a:rPr lang="en" sz="1600"/>
              <a:t>Ubuntu Linux with realtime co-kernel</a:t>
            </a:r>
            <a:endParaRPr sz="1600"/>
          </a:p>
          <a:p>
            <a:pPr marL="457200" lvl="0" indent="-330200" algn="l" rtl="0">
              <a:spcBef>
                <a:spcPts val="0"/>
              </a:spcBef>
              <a:spcAft>
                <a:spcPts val="0"/>
              </a:spcAft>
              <a:buSzPts val="1600"/>
              <a:buChar char="●"/>
            </a:pPr>
            <a:r>
              <a:rPr lang="en" sz="1600"/>
              <a:t>Functions:</a:t>
            </a:r>
            <a:endParaRPr sz="1600"/>
          </a:p>
          <a:p>
            <a:pPr marL="914400" lvl="1" indent="-330200" algn="l" rtl="0">
              <a:spcBef>
                <a:spcPts val="0"/>
              </a:spcBef>
              <a:spcAft>
                <a:spcPts val="0"/>
              </a:spcAft>
              <a:buSzPts val="1600"/>
              <a:buChar char="○"/>
            </a:pPr>
            <a:r>
              <a:rPr lang="en" sz="1600"/>
              <a:t>Operates instruments</a:t>
            </a:r>
            <a:endParaRPr sz="1500"/>
          </a:p>
          <a:p>
            <a:pPr marL="914400" lvl="1" indent="-330200" algn="l" rtl="0">
              <a:spcBef>
                <a:spcPts val="0"/>
              </a:spcBef>
              <a:spcAft>
                <a:spcPts val="0"/>
              </a:spcAft>
              <a:buSzPts val="1600"/>
              <a:buChar char="○"/>
            </a:pPr>
            <a:r>
              <a:rPr lang="en" sz="1600"/>
              <a:t>Runs image processing software</a:t>
            </a:r>
            <a:endParaRPr sz="1600"/>
          </a:p>
          <a:p>
            <a:pPr marL="914400" lvl="1" indent="-330200" algn="l" rtl="0">
              <a:spcBef>
                <a:spcPts val="0"/>
              </a:spcBef>
              <a:spcAft>
                <a:spcPts val="0"/>
              </a:spcAft>
              <a:buSzPts val="1600"/>
              <a:buChar char="○"/>
            </a:pPr>
            <a:r>
              <a:rPr lang="en" sz="1600"/>
              <a:t>Communicates with the Simulated Ground Station</a:t>
            </a:r>
            <a:endParaRPr sz="1600"/>
          </a:p>
          <a:p>
            <a:pPr marL="457200" lvl="0" indent="-330200" algn="l" rtl="0">
              <a:spcBef>
                <a:spcPts val="0"/>
              </a:spcBef>
              <a:spcAft>
                <a:spcPts val="0"/>
              </a:spcAft>
              <a:buSzPts val="1600"/>
              <a:buChar char="●"/>
            </a:pPr>
            <a:r>
              <a:rPr lang="en" sz="1600"/>
              <a:t>Specifications</a:t>
            </a:r>
            <a:endParaRPr sz="1600"/>
          </a:p>
          <a:p>
            <a:pPr marL="914400" lvl="1" indent="-330200" algn="l" rtl="0">
              <a:spcBef>
                <a:spcPts val="0"/>
              </a:spcBef>
              <a:spcAft>
                <a:spcPts val="0"/>
              </a:spcAft>
              <a:buSzPts val="1600"/>
              <a:buChar char="○"/>
            </a:pPr>
            <a:r>
              <a:rPr lang="en" sz="1600"/>
              <a:t>1.4 GHz Intel Atom Processor</a:t>
            </a:r>
            <a:endParaRPr sz="1600"/>
          </a:p>
          <a:p>
            <a:pPr marL="914400" lvl="1" indent="-330200" algn="l" rtl="0">
              <a:spcBef>
                <a:spcPts val="0"/>
              </a:spcBef>
              <a:spcAft>
                <a:spcPts val="0"/>
              </a:spcAft>
              <a:buSzPts val="1600"/>
              <a:buChar char="○"/>
            </a:pPr>
            <a:r>
              <a:rPr lang="en" sz="1600"/>
              <a:t>Dimensensions: 108mm x 96mm</a:t>
            </a:r>
            <a:endParaRPr sz="1600"/>
          </a:p>
          <a:p>
            <a:pPr marL="914400" lvl="1" indent="-330200" algn="l" rtl="0">
              <a:spcBef>
                <a:spcPts val="0"/>
              </a:spcBef>
              <a:spcAft>
                <a:spcPts val="0"/>
              </a:spcAft>
              <a:buSzPts val="1600"/>
              <a:buChar char="○"/>
            </a:pPr>
            <a:r>
              <a:rPr lang="en" sz="1600"/>
              <a:t>Weight: 140 grams</a:t>
            </a:r>
            <a:endParaRPr sz="1600"/>
          </a:p>
          <a:p>
            <a:pPr marL="914400" lvl="1" indent="-330200" algn="l" rtl="0">
              <a:spcBef>
                <a:spcPts val="0"/>
              </a:spcBef>
              <a:spcAft>
                <a:spcPts val="0"/>
              </a:spcAft>
              <a:buSzPts val="1600"/>
              <a:buChar char="○"/>
            </a:pPr>
            <a:r>
              <a:rPr lang="en" sz="1600"/>
              <a:t>Power: 5 watts</a:t>
            </a:r>
            <a:endParaRPr sz="1600"/>
          </a:p>
        </p:txBody>
      </p:sp>
      <p:sp>
        <p:nvSpPr>
          <p:cNvPr id="927" name="Google Shape;927;p9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94"/>
          <p:cNvSpPr txBox="1">
            <a:spLocks noGrp="1"/>
          </p:cNvSpPr>
          <p:nvPr>
            <p:ph type="title"/>
          </p:nvPr>
        </p:nvSpPr>
        <p:spPr>
          <a:xfrm>
            <a:off x="311700" y="3224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Instrument Electronics Unit (IEU)</a:t>
            </a:r>
            <a:endParaRPr/>
          </a:p>
        </p:txBody>
      </p:sp>
      <p:sp>
        <p:nvSpPr>
          <p:cNvPr id="933" name="Google Shape;933;p94"/>
          <p:cNvSpPr txBox="1">
            <a:spLocks noGrp="1"/>
          </p:cNvSpPr>
          <p:nvPr>
            <p:ph type="body" idx="1"/>
          </p:nvPr>
        </p:nvSpPr>
        <p:spPr>
          <a:xfrm>
            <a:off x="4402300" y="895150"/>
            <a:ext cx="4669500" cy="4064400"/>
          </a:xfrm>
          <a:prstGeom prst="rect">
            <a:avLst/>
          </a:prstGeom>
        </p:spPr>
        <p:txBody>
          <a:bodyPr spcFirstLastPara="1" wrap="square" lIns="68575" tIns="34275" rIns="68575" bIns="34275" anchor="t" anchorCtr="0">
            <a:noAutofit/>
          </a:bodyPr>
          <a:lstStyle/>
          <a:p>
            <a:pPr marL="0" lvl="0" indent="0" algn="l" rtl="0">
              <a:spcBef>
                <a:spcPts val="700"/>
              </a:spcBef>
              <a:spcAft>
                <a:spcPts val="0"/>
              </a:spcAft>
              <a:buNone/>
            </a:pPr>
            <a:r>
              <a:rPr lang="en" sz="1800"/>
              <a:t>Versalogic “Baycat” Single Board Computer</a:t>
            </a:r>
            <a:endParaRPr sz="1800"/>
          </a:p>
          <a:p>
            <a:pPr marL="457200" lvl="0" indent="-330200" algn="l" rtl="0">
              <a:spcBef>
                <a:spcPts val="700"/>
              </a:spcBef>
              <a:spcAft>
                <a:spcPts val="0"/>
              </a:spcAft>
              <a:buSzPts val="1600"/>
              <a:buChar char="●"/>
            </a:pPr>
            <a:r>
              <a:rPr lang="en" sz="1600"/>
              <a:t>Specifications:</a:t>
            </a:r>
            <a:endParaRPr sz="1600"/>
          </a:p>
          <a:p>
            <a:pPr marL="914400" lvl="1" indent="-317500" algn="l" rtl="0">
              <a:spcBef>
                <a:spcPts val="0"/>
              </a:spcBef>
              <a:spcAft>
                <a:spcPts val="0"/>
              </a:spcAft>
              <a:buSzPts val="1400"/>
              <a:buChar char="○"/>
            </a:pPr>
            <a:r>
              <a:rPr lang="en"/>
              <a:t>Intel Atom 1.4 Ghz Single Core Processor</a:t>
            </a:r>
            <a:endParaRPr/>
          </a:p>
          <a:p>
            <a:pPr marL="914400" lvl="1" indent="-317500" algn="l" rtl="0">
              <a:spcBef>
                <a:spcPts val="0"/>
              </a:spcBef>
              <a:spcAft>
                <a:spcPts val="0"/>
              </a:spcAft>
              <a:buSzPts val="1400"/>
              <a:buChar char="○"/>
            </a:pPr>
            <a:r>
              <a:rPr lang="en"/>
              <a:t>Dimensions: 108 mm x 98 mm</a:t>
            </a:r>
            <a:endParaRPr/>
          </a:p>
          <a:p>
            <a:pPr marL="914400" lvl="1" indent="-317500" algn="l" rtl="0">
              <a:spcBef>
                <a:spcPts val="0"/>
              </a:spcBef>
              <a:spcAft>
                <a:spcPts val="0"/>
              </a:spcAft>
              <a:buSzPts val="1400"/>
              <a:buChar char="○"/>
            </a:pPr>
            <a:r>
              <a:rPr lang="en"/>
              <a:t>Weight: 140 grams</a:t>
            </a:r>
            <a:endParaRPr/>
          </a:p>
          <a:p>
            <a:pPr marL="457200" lvl="0" indent="-330200" algn="l" rtl="0">
              <a:spcBef>
                <a:spcPts val="0"/>
              </a:spcBef>
              <a:spcAft>
                <a:spcPts val="0"/>
              </a:spcAft>
              <a:buSzPts val="1600"/>
              <a:buChar char="●"/>
            </a:pPr>
            <a:r>
              <a:rPr lang="en" sz="1600"/>
              <a:t>Memory:</a:t>
            </a:r>
            <a:endParaRPr sz="1600"/>
          </a:p>
          <a:p>
            <a:pPr marL="914400" lvl="1" indent="-317500" algn="l" rtl="0">
              <a:spcBef>
                <a:spcPts val="0"/>
              </a:spcBef>
              <a:spcAft>
                <a:spcPts val="0"/>
              </a:spcAft>
              <a:buSzPts val="1400"/>
              <a:buChar char="○"/>
            </a:pPr>
            <a:r>
              <a:rPr lang="en"/>
              <a:t>Main: 4 GB DDR3 SDRAM</a:t>
            </a:r>
            <a:endParaRPr/>
          </a:p>
          <a:p>
            <a:pPr marL="914400" lvl="1" indent="-317500" algn="l" rtl="0">
              <a:spcBef>
                <a:spcPts val="0"/>
              </a:spcBef>
              <a:spcAft>
                <a:spcPts val="0"/>
              </a:spcAft>
              <a:buSzPts val="1400"/>
              <a:buChar char="○"/>
            </a:pPr>
            <a:r>
              <a:rPr lang="en"/>
              <a:t>External: 120 GB SSD</a:t>
            </a:r>
            <a:endParaRPr/>
          </a:p>
          <a:p>
            <a:pPr marL="457200" lvl="0" indent="-330200" algn="l" rtl="0">
              <a:spcBef>
                <a:spcPts val="0"/>
              </a:spcBef>
              <a:spcAft>
                <a:spcPts val="0"/>
              </a:spcAft>
              <a:buSzPts val="1600"/>
              <a:buChar char="●"/>
            </a:pPr>
            <a:r>
              <a:rPr lang="en" sz="1600"/>
              <a:t>Interfaces:</a:t>
            </a:r>
            <a:endParaRPr sz="1600"/>
          </a:p>
          <a:p>
            <a:pPr marL="914400" lvl="1" indent="-317500" algn="l" rtl="0">
              <a:spcBef>
                <a:spcPts val="0"/>
              </a:spcBef>
              <a:spcAft>
                <a:spcPts val="0"/>
              </a:spcAft>
              <a:buSzPts val="1400"/>
              <a:buChar char="○"/>
            </a:pPr>
            <a:r>
              <a:rPr lang="en"/>
              <a:t>m/SATA</a:t>
            </a:r>
            <a:endParaRPr/>
          </a:p>
          <a:p>
            <a:pPr marL="914400" lvl="1" indent="-317500" algn="l" rtl="0">
              <a:spcBef>
                <a:spcPts val="0"/>
              </a:spcBef>
              <a:spcAft>
                <a:spcPts val="0"/>
              </a:spcAft>
              <a:buSzPts val="1400"/>
              <a:buChar char="○"/>
            </a:pPr>
            <a:r>
              <a:rPr lang="en"/>
              <a:t>4 USB 2.0 &amp; 1 USB 3.0 </a:t>
            </a:r>
            <a:endParaRPr/>
          </a:p>
          <a:p>
            <a:pPr marL="914400" lvl="1" indent="-317500" algn="l" rtl="0">
              <a:spcBef>
                <a:spcPts val="0"/>
              </a:spcBef>
              <a:spcAft>
                <a:spcPts val="0"/>
              </a:spcAft>
              <a:buSzPts val="1400"/>
              <a:buChar char="○"/>
            </a:pPr>
            <a:r>
              <a:rPr lang="en"/>
              <a:t>RS-232/422/485 selectable serial port</a:t>
            </a:r>
            <a:endParaRPr/>
          </a:p>
          <a:p>
            <a:pPr marL="914400" lvl="1" indent="-317500" algn="l" rtl="0">
              <a:spcBef>
                <a:spcPts val="0"/>
              </a:spcBef>
              <a:spcAft>
                <a:spcPts val="0"/>
              </a:spcAft>
              <a:buSzPts val="1400"/>
              <a:buChar char="○"/>
            </a:pPr>
            <a:r>
              <a:rPr lang="en"/>
              <a:t>Mini-PCIe expansion slot</a:t>
            </a:r>
            <a:endParaRPr/>
          </a:p>
          <a:p>
            <a:pPr marL="457200" lvl="0" indent="-330200" algn="l" rtl="0">
              <a:spcBef>
                <a:spcPts val="0"/>
              </a:spcBef>
              <a:spcAft>
                <a:spcPts val="0"/>
              </a:spcAft>
              <a:buSzPts val="1600"/>
              <a:buChar char="●"/>
            </a:pPr>
            <a:r>
              <a:rPr lang="en" sz="1600"/>
              <a:t>Operating System:</a:t>
            </a:r>
            <a:endParaRPr sz="1600"/>
          </a:p>
          <a:p>
            <a:pPr marL="914400" lvl="1" indent="-317500" algn="l" rtl="0">
              <a:spcBef>
                <a:spcPts val="0"/>
              </a:spcBef>
              <a:spcAft>
                <a:spcPts val="0"/>
              </a:spcAft>
              <a:buSzPts val="1400"/>
              <a:buChar char="○"/>
            </a:pPr>
            <a:r>
              <a:rPr lang="en"/>
              <a:t>Linux with a real-time co-kernel</a:t>
            </a:r>
            <a:endParaRPr/>
          </a:p>
          <a:p>
            <a:pPr marL="0" lvl="0" indent="0" algn="l" rtl="0">
              <a:spcBef>
                <a:spcPts val="700"/>
              </a:spcBef>
              <a:spcAft>
                <a:spcPts val="0"/>
              </a:spcAft>
              <a:buNone/>
            </a:pPr>
            <a:endParaRPr/>
          </a:p>
        </p:txBody>
      </p:sp>
      <p:sp>
        <p:nvSpPr>
          <p:cNvPr id="934" name="Google Shape;934;p9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64</a:t>
            </a:fld>
            <a:endParaRPr/>
          </a:p>
        </p:txBody>
      </p:sp>
      <p:pic>
        <p:nvPicPr>
          <p:cNvPr id="935" name="Google Shape;935;p94"/>
          <p:cNvPicPr preferRelativeResize="0"/>
          <p:nvPr/>
        </p:nvPicPr>
        <p:blipFill>
          <a:blip r:embed="rId3">
            <a:alphaModFix/>
          </a:blip>
          <a:stretch>
            <a:fillRect/>
          </a:stretch>
        </p:blipFill>
        <p:spPr>
          <a:xfrm>
            <a:off x="419125" y="1138325"/>
            <a:ext cx="3983174" cy="31989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95"/>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IEU Operating System</a:t>
            </a:r>
            <a:endParaRPr/>
          </a:p>
        </p:txBody>
      </p:sp>
      <p:sp>
        <p:nvSpPr>
          <p:cNvPr id="941" name="Google Shape;941;p95"/>
          <p:cNvSpPr txBox="1">
            <a:spLocks noGrp="1"/>
          </p:cNvSpPr>
          <p:nvPr>
            <p:ph type="body" idx="1"/>
          </p:nvPr>
        </p:nvSpPr>
        <p:spPr>
          <a:xfrm>
            <a:off x="311700" y="1152475"/>
            <a:ext cx="5367300" cy="3416400"/>
          </a:xfrm>
          <a:prstGeom prst="rect">
            <a:avLst/>
          </a:prstGeom>
        </p:spPr>
        <p:txBody>
          <a:bodyPr spcFirstLastPara="1" wrap="square" lIns="68575" tIns="34275" rIns="68575" bIns="34275" anchor="t" anchorCtr="0">
            <a:noAutofit/>
          </a:bodyPr>
          <a:lstStyle/>
          <a:p>
            <a:pPr marL="457200" lvl="0" indent="-355600" algn="l" rtl="0">
              <a:spcBef>
                <a:spcPts val="700"/>
              </a:spcBef>
              <a:spcAft>
                <a:spcPts val="0"/>
              </a:spcAft>
              <a:buSzPts val="2000"/>
              <a:buChar char="●"/>
            </a:pPr>
            <a:r>
              <a:rPr lang="en" sz="2000"/>
              <a:t>Flight software runs on a real-time operating system (RTOS)</a:t>
            </a:r>
            <a:endParaRPr sz="2000"/>
          </a:p>
          <a:p>
            <a:pPr marL="914400" lvl="1" indent="-349250" algn="l" rtl="0">
              <a:spcBef>
                <a:spcPts val="0"/>
              </a:spcBef>
              <a:spcAft>
                <a:spcPts val="0"/>
              </a:spcAft>
              <a:buSzPts val="1900"/>
              <a:buChar char="○"/>
            </a:pPr>
            <a:r>
              <a:rPr lang="en" sz="1900"/>
              <a:t>RTOS serves real-time applications as it ensures deterministic results</a:t>
            </a:r>
            <a:endParaRPr sz="1900"/>
          </a:p>
          <a:p>
            <a:pPr marL="457200" lvl="0" indent="-368300" algn="l" rtl="0">
              <a:spcBef>
                <a:spcPts val="0"/>
              </a:spcBef>
              <a:spcAft>
                <a:spcPts val="0"/>
              </a:spcAft>
              <a:buSzPts val="2200"/>
              <a:buChar char="●"/>
            </a:pPr>
            <a:r>
              <a:rPr lang="en" sz="2000"/>
              <a:t>IEU operating system: </a:t>
            </a:r>
            <a:endParaRPr sz="2000"/>
          </a:p>
          <a:p>
            <a:pPr marL="914400" lvl="1" indent="-349250" algn="l" rtl="0">
              <a:spcBef>
                <a:spcPts val="0"/>
              </a:spcBef>
              <a:spcAft>
                <a:spcPts val="0"/>
              </a:spcAft>
              <a:buSzPts val="1900"/>
              <a:buChar char="○"/>
            </a:pPr>
            <a:r>
              <a:rPr lang="en" sz="1900"/>
              <a:t>Ubuntu 16.04 Linux with </a:t>
            </a:r>
            <a:r>
              <a:rPr lang="en" sz="2000"/>
              <a:t>Xenomai 3.0.5 “Cobalt” and Linux 4.9.38 co-kernel configuration</a:t>
            </a:r>
            <a:r>
              <a:rPr lang="en" sz="1900"/>
              <a:t> </a:t>
            </a:r>
            <a:endParaRPr sz="1900"/>
          </a:p>
          <a:p>
            <a:pPr marL="1371600" lvl="2" indent="-342900" algn="l" rtl="0">
              <a:spcBef>
                <a:spcPts val="0"/>
              </a:spcBef>
              <a:spcAft>
                <a:spcPts val="0"/>
              </a:spcAft>
              <a:buSzPts val="1800"/>
              <a:buChar char="■"/>
            </a:pPr>
            <a:r>
              <a:rPr lang="en" sz="1800"/>
              <a:t>Cobalt kernel supplements Ubuntu kernel to ensure deterministic results </a:t>
            </a:r>
            <a:endParaRPr sz="1800"/>
          </a:p>
        </p:txBody>
      </p:sp>
      <p:sp>
        <p:nvSpPr>
          <p:cNvPr id="942" name="Google Shape;942;p95"/>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65</a:t>
            </a:fld>
            <a:endParaRPr/>
          </a:p>
        </p:txBody>
      </p:sp>
      <p:pic>
        <p:nvPicPr>
          <p:cNvPr id="943" name="Google Shape;943;p95"/>
          <p:cNvPicPr preferRelativeResize="0"/>
          <p:nvPr/>
        </p:nvPicPr>
        <p:blipFill>
          <a:blip r:embed="rId3">
            <a:alphaModFix/>
          </a:blip>
          <a:stretch>
            <a:fillRect/>
          </a:stretch>
        </p:blipFill>
        <p:spPr>
          <a:xfrm>
            <a:off x="5784325" y="1201862"/>
            <a:ext cx="3047975" cy="30479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96"/>
          <p:cNvSpPr/>
          <p:nvPr/>
        </p:nvSpPr>
        <p:spPr>
          <a:xfrm>
            <a:off x="0" y="4354925"/>
            <a:ext cx="3886200" cy="761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6"/>
          <p:cNvSpPr/>
          <p:nvPr/>
        </p:nvSpPr>
        <p:spPr>
          <a:xfrm>
            <a:off x="8126700" y="4178500"/>
            <a:ext cx="1017300" cy="937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6"/>
          <p:cNvSpPr/>
          <p:nvPr/>
        </p:nvSpPr>
        <p:spPr>
          <a:xfrm>
            <a:off x="8126700" y="0"/>
            <a:ext cx="1017300" cy="937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6"/>
          <p:cNvSpPr txBox="1">
            <a:spLocks noGrp="1"/>
          </p:cNvSpPr>
          <p:nvPr>
            <p:ph type="title"/>
          </p:nvPr>
        </p:nvSpPr>
        <p:spPr>
          <a:xfrm>
            <a:off x="311700" y="1825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3500"/>
              <a:t>Instrument Electronics Unit FBD</a:t>
            </a:r>
            <a:endParaRPr sz="3500"/>
          </a:p>
        </p:txBody>
      </p:sp>
      <p:grpSp>
        <p:nvGrpSpPr>
          <p:cNvPr id="952" name="Google Shape;952;p96"/>
          <p:cNvGrpSpPr/>
          <p:nvPr/>
        </p:nvGrpSpPr>
        <p:grpSpPr>
          <a:xfrm>
            <a:off x="387910" y="2037375"/>
            <a:ext cx="1558125" cy="1631824"/>
            <a:chOff x="381625" y="1648238"/>
            <a:chExt cx="1904100" cy="1994163"/>
          </a:xfrm>
        </p:grpSpPr>
        <p:pic>
          <p:nvPicPr>
            <p:cNvPr id="953" name="Google Shape;953;p96"/>
            <p:cNvPicPr preferRelativeResize="0"/>
            <p:nvPr/>
          </p:nvPicPr>
          <p:blipFill>
            <a:blip r:embed="rId3">
              <a:alphaModFix/>
            </a:blip>
            <a:stretch>
              <a:fillRect/>
            </a:stretch>
          </p:blipFill>
          <p:spPr>
            <a:xfrm>
              <a:off x="429475" y="1836450"/>
              <a:ext cx="1808374" cy="1805951"/>
            </a:xfrm>
            <a:prstGeom prst="rect">
              <a:avLst/>
            </a:prstGeom>
            <a:noFill/>
            <a:ln>
              <a:noFill/>
            </a:ln>
          </p:spPr>
        </p:pic>
        <p:sp>
          <p:nvSpPr>
            <p:cNvPr id="954" name="Google Shape;954;p96"/>
            <p:cNvSpPr/>
            <p:nvPr/>
          </p:nvSpPr>
          <p:spPr>
            <a:xfrm>
              <a:off x="381625" y="1648238"/>
              <a:ext cx="1904100" cy="19269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55" name="Google Shape;955;p96"/>
          <p:cNvCxnSpPr/>
          <p:nvPr/>
        </p:nvCxnSpPr>
        <p:spPr>
          <a:xfrm rot="10800000" flipH="1">
            <a:off x="1933675" y="874800"/>
            <a:ext cx="756600" cy="1178700"/>
          </a:xfrm>
          <a:prstGeom prst="straightConnector1">
            <a:avLst/>
          </a:prstGeom>
          <a:noFill/>
          <a:ln w="19050" cap="flat" cmpd="sng">
            <a:solidFill>
              <a:srgbClr val="FFFFFF"/>
            </a:solidFill>
            <a:prstDash val="dash"/>
            <a:round/>
            <a:headEnd type="none" w="med" len="med"/>
            <a:tailEnd type="none" w="med" len="med"/>
          </a:ln>
        </p:spPr>
      </p:cxnSp>
      <p:cxnSp>
        <p:nvCxnSpPr>
          <p:cNvPr id="956" name="Google Shape;956;p96"/>
          <p:cNvCxnSpPr/>
          <p:nvPr/>
        </p:nvCxnSpPr>
        <p:spPr>
          <a:xfrm rot="10800000">
            <a:off x="1952775" y="3624900"/>
            <a:ext cx="711300" cy="1186200"/>
          </a:xfrm>
          <a:prstGeom prst="straightConnector1">
            <a:avLst/>
          </a:prstGeom>
          <a:noFill/>
          <a:ln w="19050" cap="flat" cmpd="sng">
            <a:solidFill>
              <a:srgbClr val="FFFFFF"/>
            </a:solidFill>
            <a:prstDash val="dash"/>
            <a:round/>
            <a:headEnd type="none" w="med" len="med"/>
            <a:tailEnd type="none" w="med" len="med"/>
          </a:ln>
        </p:spPr>
      </p:cxnSp>
      <p:sp>
        <p:nvSpPr>
          <p:cNvPr id="957" name="Google Shape;957;p96"/>
          <p:cNvSpPr txBox="1"/>
          <p:nvPr/>
        </p:nvSpPr>
        <p:spPr>
          <a:xfrm>
            <a:off x="189263" y="1494525"/>
            <a:ext cx="1955400" cy="44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Versalogic “Baycat”</a:t>
            </a:r>
            <a:endParaRPr sz="1300">
              <a:solidFill>
                <a:srgbClr val="FFFFFF"/>
              </a:solidFill>
              <a:latin typeface="EB Garamond"/>
              <a:ea typeface="EB Garamond"/>
              <a:cs typeface="EB Garamond"/>
              <a:sym typeface="EB Garamond"/>
            </a:endParaRPr>
          </a:p>
          <a:p>
            <a:pPr marL="0" lvl="0" indent="0" algn="ctr" rtl="0">
              <a:spcBef>
                <a:spcPts val="0"/>
              </a:spcBef>
              <a:spcAft>
                <a:spcPts val="0"/>
              </a:spcAft>
              <a:buNone/>
            </a:pPr>
            <a:r>
              <a:rPr lang="en" sz="1300">
                <a:solidFill>
                  <a:srgbClr val="FFFFFF"/>
                </a:solidFill>
                <a:latin typeface="EB Garamond"/>
                <a:ea typeface="EB Garamond"/>
                <a:cs typeface="EB Garamond"/>
                <a:sym typeface="EB Garamond"/>
              </a:rPr>
              <a:t>Single Board Computer</a:t>
            </a:r>
            <a:endParaRPr sz="1300">
              <a:solidFill>
                <a:srgbClr val="FFFFFF"/>
              </a:solidFill>
              <a:latin typeface="EB Garamond"/>
              <a:ea typeface="EB Garamond"/>
              <a:cs typeface="EB Garamond"/>
              <a:sym typeface="EB Garamond"/>
            </a:endParaRPr>
          </a:p>
        </p:txBody>
      </p:sp>
      <p:pic>
        <p:nvPicPr>
          <p:cNvPr id="958" name="Google Shape;958;p96"/>
          <p:cNvPicPr preferRelativeResize="0"/>
          <p:nvPr/>
        </p:nvPicPr>
        <p:blipFill>
          <a:blip r:embed="rId4">
            <a:alphaModFix/>
          </a:blip>
          <a:stretch>
            <a:fillRect/>
          </a:stretch>
        </p:blipFill>
        <p:spPr>
          <a:xfrm>
            <a:off x="2746163" y="959525"/>
            <a:ext cx="6179724" cy="3787649"/>
          </a:xfrm>
          <a:prstGeom prst="rect">
            <a:avLst/>
          </a:prstGeom>
          <a:noFill/>
          <a:ln>
            <a:noFill/>
          </a:ln>
        </p:spPr>
      </p:pic>
      <p:sp>
        <p:nvSpPr>
          <p:cNvPr id="959" name="Google Shape;959;p96"/>
          <p:cNvSpPr/>
          <p:nvPr/>
        </p:nvSpPr>
        <p:spPr>
          <a:xfrm>
            <a:off x="2683475" y="869300"/>
            <a:ext cx="6305100" cy="39681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97"/>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IEU User I/O Paddleboard</a:t>
            </a:r>
            <a:endParaRPr/>
          </a:p>
        </p:txBody>
      </p:sp>
      <p:sp>
        <p:nvSpPr>
          <p:cNvPr id="965" name="Google Shape;965;p97"/>
          <p:cNvSpPr txBox="1">
            <a:spLocks noGrp="1"/>
          </p:cNvSpPr>
          <p:nvPr>
            <p:ph type="body" idx="1"/>
          </p:nvPr>
        </p:nvSpPr>
        <p:spPr>
          <a:xfrm>
            <a:off x="311700" y="1152475"/>
            <a:ext cx="5222700" cy="13668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700"/>
              <a:t>The four USB 2.0 ports are incorporated into the J4 user I/O connector, with standard USB Type A connectors located on the VL-CBR-4005B paddleboard.</a:t>
            </a:r>
            <a:endParaRPr sz="1700"/>
          </a:p>
        </p:txBody>
      </p:sp>
      <p:sp>
        <p:nvSpPr>
          <p:cNvPr id="966" name="Google Shape;966;p9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67</a:t>
            </a:fld>
            <a:endParaRPr/>
          </a:p>
        </p:txBody>
      </p:sp>
      <p:pic>
        <p:nvPicPr>
          <p:cNvPr id="967" name="Google Shape;967;p97"/>
          <p:cNvPicPr preferRelativeResize="0"/>
          <p:nvPr/>
        </p:nvPicPr>
        <p:blipFill>
          <a:blip r:embed="rId3">
            <a:alphaModFix/>
          </a:blip>
          <a:stretch>
            <a:fillRect/>
          </a:stretch>
        </p:blipFill>
        <p:spPr>
          <a:xfrm>
            <a:off x="6033025" y="1172112"/>
            <a:ext cx="2799275" cy="2799275"/>
          </a:xfrm>
          <a:prstGeom prst="rect">
            <a:avLst/>
          </a:prstGeom>
          <a:noFill/>
          <a:ln>
            <a:noFill/>
          </a:ln>
        </p:spPr>
      </p:pic>
      <p:pic>
        <p:nvPicPr>
          <p:cNvPr id="968" name="Google Shape;968;p97"/>
          <p:cNvPicPr preferRelativeResize="0"/>
          <p:nvPr/>
        </p:nvPicPr>
        <p:blipFill>
          <a:blip r:embed="rId4">
            <a:alphaModFix/>
          </a:blip>
          <a:stretch>
            <a:fillRect/>
          </a:stretch>
        </p:blipFill>
        <p:spPr>
          <a:xfrm>
            <a:off x="687738" y="2484275"/>
            <a:ext cx="4470626" cy="2097825"/>
          </a:xfrm>
          <a:prstGeom prst="rect">
            <a:avLst/>
          </a:prstGeom>
          <a:noFill/>
          <a:ln>
            <a:noFill/>
          </a:ln>
        </p:spPr>
      </p:pic>
      <p:sp>
        <p:nvSpPr>
          <p:cNvPr id="969" name="Google Shape;969;p97"/>
          <p:cNvSpPr txBox="1"/>
          <p:nvPr/>
        </p:nvSpPr>
        <p:spPr>
          <a:xfrm>
            <a:off x="6194863" y="3546913"/>
            <a:ext cx="2475600" cy="37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latin typeface="EB Garamond"/>
                <a:ea typeface="EB Garamond"/>
                <a:cs typeface="EB Garamond"/>
                <a:sym typeface="EB Garamond"/>
              </a:rPr>
              <a:t>User I/O Paddleboard </a:t>
            </a:r>
            <a:endParaRPr sz="1700">
              <a:solidFill>
                <a:srgbClr val="FFFFFF"/>
              </a:solidFill>
              <a:latin typeface="EB Garamond"/>
              <a:ea typeface="EB Garamond"/>
              <a:cs typeface="EB Garamond"/>
              <a:sym typeface="EB Garamon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98"/>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Command Distribution</a:t>
            </a:r>
            <a:endParaRPr/>
          </a:p>
        </p:txBody>
      </p:sp>
      <p:sp>
        <p:nvSpPr>
          <p:cNvPr id="975" name="Google Shape;975;p98"/>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68</a:t>
            </a:fld>
            <a:endParaRPr/>
          </a:p>
        </p:txBody>
      </p:sp>
      <p:pic>
        <p:nvPicPr>
          <p:cNvPr id="976" name="Google Shape;976;p98"/>
          <p:cNvPicPr preferRelativeResize="0"/>
          <p:nvPr/>
        </p:nvPicPr>
        <p:blipFill rotWithShape="1">
          <a:blip r:embed="rId3">
            <a:alphaModFix/>
          </a:blip>
          <a:srcRect/>
          <a:stretch/>
        </p:blipFill>
        <p:spPr>
          <a:xfrm>
            <a:off x="429600" y="1232225"/>
            <a:ext cx="8284789" cy="318792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99"/>
          <p:cNvSpPr/>
          <p:nvPr/>
        </p:nvSpPr>
        <p:spPr>
          <a:xfrm>
            <a:off x="0" y="3883300"/>
            <a:ext cx="3627000" cy="12603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9"/>
          <p:cNvSpPr txBox="1">
            <a:spLocks noGrp="1"/>
          </p:cNvSpPr>
          <p:nvPr>
            <p:ph type="title"/>
          </p:nvPr>
        </p:nvSpPr>
        <p:spPr>
          <a:xfrm>
            <a:off x="311700" y="2280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Command Distribution FBD</a:t>
            </a:r>
            <a:endParaRPr/>
          </a:p>
        </p:txBody>
      </p:sp>
      <p:sp>
        <p:nvSpPr>
          <p:cNvPr id="983" name="Google Shape;983;p99"/>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69</a:t>
            </a:fld>
            <a:endParaRPr/>
          </a:p>
        </p:txBody>
      </p:sp>
      <p:pic>
        <p:nvPicPr>
          <p:cNvPr id="984" name="Google Shape;984;p99"/>
          <p:cNvPicPr preferRelativeResize="0"/>
          <p:nvPr/>
        </p:nvPicPr>
        <p:blipFill>
          <a:blip r:embed="rId3">
            <a:alphaModFix/>
          </a:blip>
          <a:stretch>
            <a:fillRect/>
          </a:stretch>
        </p:blipFill>
        <p:spPr>
          <a:xfrm>
            <a:off x="1089050" y="800700"/>
            <a:ext cx="6965900" cy="42907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p:nvPr/>
        </p:nvSpPr>
        <p:spPr>
          <a:xfrm>
            <a:off x="1228797" y="1157950"/>
            <a:ext cx="6686400" cy="36264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37"/>
          <p:cNvPicPr preferRelativeResize="0"/>
          <p:nvPr/>
        </p:nvPicPr>
        <p:blipFill rotWithShape="1">
          <a:blip r:embed="rId3">
            <a:alphaModFix/>
          </a:blip>
          <a:srcRect l="49" r="39"/>
          <a:stretch/>
        </p:blipFill>
        <p:spPr>
          <a:xfrm>
            <a:off x="1308499" y="1213736"/>
            <a:ext cx="6526757" cy="3563273"/>
          </a:xfrm>
          <a:prstGeom prst="rect">
            <a:avLst/>
          </a:prstGeom>
          <a:noFill/>
          <a:ln>
            <a:noFill/>
          </a:ln>
        </p:spPr>
      </p:pic>
      <p:sp>
        <p:nvSpPr>
          <p:cNvPr id="267" name="Google Shape;267;p37"/>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“Orbit in the Life” Simulation</a:t>
            </a:r>
            <a:endParaRPr/>
          </a:p>
        </p:txBody>
      </p:sp>
      <p:sp>
        <p:nvSpPr>
          <p:cNvPr id="268" name="Google Shape;268;p3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a:t>
            </a:fld>
            <a:endParaRPr/>
          </a:p>
        </p:txBody>
      </p:sp>
      <p:sp>
        <p:nvSpPr>
          <p:cNvPr id="269" name="Google Shape;269;p37">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00"/>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Absolutely Time Commands</a:t>
            </a:r>
            <a:endParaRPr/>
          </a:p>
        </p:txBody>
      </p:sp>
      <p:sp>
        <p:nvSpPr>
          <p:cNvPr id="990" name="Google Shape;990;p100"/>
          <p:cNvSpPr txBox="1">
            <a:spLocks noGrp="1"/>
          </p:cNvSpPr>
          <p:nvPr>
            <p:ph type="body" idx="1"/>
          </p:nvPr>
        </p:nvSpPr>
        <p:spPr>
          <a:xfrm>
            <a:off x="311700" y="1152475"/>
            <a:ext cx="5798100" cy="3416400"/>
          </a:xfrm>
          <a:prstGeom prst="rect">
            <a:avLst/>
          </a:prstGeom>
        </p:spPr>
        <p:txBody>
          <a:bodyPr spcFirstLastPara="1" wrap="square" lIns="68575" tIns="34275" rIns="68575" bIns="34275" anchor="t" anchorCtr="0">
            <a:noAutofit/>
          </a:bodyPr>
          <a:lstStyle/>
          <a:p>
            <a:pPr marL="457200" lvl="0" indent="-323850" algn="l" rtl="0">
              <a:spcBef>
                <a:spcPts val="700"/>
              </a:spcBef>
              <a:spcAft>
                <a:spcPts val="0"/>
              </a:spcAft>
              <a:buSzPts val="1500"/>
              <a:buChar char="•"/>
            </a:pPr>
            <a:r>
              <a:rPr lang="en"/>
              <a:t>Absolutely timed commands are commands stored onboard the IEU (in primary memory) that have a execution time set in the future</a:t>
            </a:r>
            <a:endParaRPr/>
          </a:p>
          <a:p>
            <a:pPr marL="914400" lvl="1" indent="-317500" algn="l" rtl="0">
              <a:spcBef>
                <a:spcPts val="0"/>
              </a:spcBef>
              <a:spcAft>
                <a:spcPts val="0"/>
              </a:spcAft>
              <a:buSzPts val="1400"/>
              <a:buChar char="–"/>
            </a:pPr>
            <a:r>
              <a:rPr lang="en"/>
              <a:t>Absolutely timed commands are sent from the SGS to the IEU</a:t>
            </a:r>
            <a:endParaRPr/>
          </a:p>
          <a:p>
            <a:pPr marL="1371600" lvl="2" indent="-311150" algn="l" rtl="0">
              <a:spcBef>
                <a:spcPts val="0"/>
              </a:spcBef>
              <a:spcAft>
                <a:spcPts val="0"/>
              </a:spcAft>
              <a:buSzPts val="1300"/>
              <a:buChar char="•"/>
            </a:pPr>
            <a:r>
              <a:rPr lang="en" sz="1300"/>
              <a:t>Their execution time is specified in the telecommand packet secondary header.</a:t>
            </a:r>
            <a:endParaRPr sz="1300"/>
          </a:p>
          <a:p>
            <a:pPr marL="1371600" lvl="2" indent="-311150" algn="l" rtl="0">
              <a:spcBef>
                <a:spcPts val="0"/>
              </a:spcBef>
              <a:spcAft>
                <a:spcPts val="0"/>
              </a:spcAft>
              <a:buSzPts val="1300"/>
              <a:buChar char="•"/>
            </a:pPr>
            <a:r>
              <a:rPr lang="en" sz="1300"/>
              <a:t>The ATC flag is set to “1” or “0” (true or false)</a:t>
            </a:r>
            <a:endParaRPr sz="1300"/>
          </a:p>
          <a:p>
            <a:pPr marL="457200" lvl="0" indent="-323850" algn="l" rtl="0">
              <a:spcBef>
                <a:spcPts val="0"/>
              </a:spcBef>
              <a:spcAft>
                <a:spcPts val="0"/>
              </a:spcAft>
              <a:buSzPts val="1500"/>
              <a:buChar char="•"/>
            </a:pPr>
            <a:r>
              <a:rPr lang="en"/>
              <a:t>Absolutely timed commands are placed in the command scheduler</a:t>
            </a:r>
            <a:endParaRPr/>
          </a:p>
          <a:p>
            <a:pPr marL="914400" lvl="1" indent="-317500" algn="l" rtl="0">
              <a:spcBef>
                <a:spcPts val="0"/>
              </a:spcBef>
              <a:spcAft>
                <a:spcPts val="0"/>
              </a:spcAft>
              <a:buSzPts val="1400"/>
              <a:buChar char="–"/>
            </a:pPr>
            <a:r>
              <a:rPr lang="en"/>
              <a:t>The command scheduler is a task responsible for executing absolutely timed commands</a:t>
            </a:r>
            <a:endParaRPr/>
          </a:p>
          <a:p>
            <a:pPr marL="457200" lvl="0" indent="-323850" algn="l" rtl="0">
              <a:spcBef>
                <a:spcPts val="0"/>
              </a:spcBef>
              <a:spcAft>
                <a:spcPts val="0"/>
              </a:spcAft>
              <a:buSzPts val="1500"/>
              <a:buChar char="•"/>
            </a:pPr>
            <a:r>
              <a:rPr lang="en"/>
              <a:t>Commands are placed in the command scheduler if the telecommand packet execution ATC flag is “1”</a:t>
            </a:r>
            <a:endParaRPr/>
          </a:p>
          <a:p>
            <a:pPr marL="0" marR="0" lvl="0" indent="0" algn="l" rtl="0">
              <a:lnSpc>
                <a:spcPct val="112000"/>
              </a:lnSpc>
              <a:spcBef>
                <a:spcPts val="700"/>
              </a:spcBef>
              <a:spcAft>
                <a:spcPts val="0"/>
              </a:spcAft>
              <a:buNone/>
            </a:pPr>
            <a:endParaRPr/>
          </a:p>
        </p:txBody>
      </p:sp>
      <p:sp>
        <p:nvSpPr>
          <p:cNvPr id="991" name="Google Shape;991;p100"/>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70</a:t>
            </a:fld>
            <a:endParaRPr/>
          </a:p>
        </p:txBody>
      </p:sp>
      <p:pic>
        <p:nvPicPr>
          <p:cNvPr id="992" name="Google Shape;992;p100"/>
          <p:cNvPicPr preferRelativeResize="0"/>
          <p:nvPr/>
        </p:nvPicPr>
        <p:blipFill>
          <a:blip r:embed="rId3">
            <a:alphaModFix/>
          </a:blip>
          <a:stretch>
            <a:fillRect/>
          </a:stretch>
        </p:blipFill>
        <p:spPr>
          <a:xfrm>
            <a:off x="6369600" y="1432154"/>
            <a:ext cx="2462700" cy="257713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01"/>
          <p:cNvSpPr/>
          <p:nvPr/>
        </p:nvSpPr>
        <p:spPr>
          <a:xfrm>
            <a:off x="13600" y="4382475"/>
            <a:ext cx="3752700" cy="761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01"/>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Command Scheduler</a:t>
            </a:r>
            <a:endParaRPr/>
          </a:p>
        </p:txBody>
      </p:sp>
      <p:sp>
        <p:nvSpPr>
          <p:cNvPr id="999" name="Google Shape;999;p101"/>
          <p:cNvSpPr txBox="1">
            <a:spLocks noGrp="1"/>
          </p:cNvSpPr>
          <p:nvPr>
            <p:ph type="body" idx="1"/>
          </p:nvPr>
        </p:nvSpPr>
        <p:spPr>
          <a:xfrm>
            <a:off x="311700" y="1152475"/>
            <a:ext cx="8404800" cy="1476600"/>
          </a:xfrm>
          <a:prstGeom prst="rect">
            <a:avLst/>
          </a:prstGeom>
        </p:spPr>
        <p:txBody>
          <a:bodyPr spcFirstLastPara="1" wrap="square" lIns="68575" tIns="34275" rIns="68575" bIns="34275" anchor="t" anchorCtr="0">
            <a:noAutofit/>
          </a:bodyPr>
          <a:lstStyle/>
          <a:p>
            <a:pPr marL="457200" lvl="0" indent="-330200" algn="l" rtl="0">
              <a:spcBef>
                <a:spcPts val="700"/>
              </a:spcBef>
              <a:spcAft>
                <a:spcPts val="0"/>
              </a:spcAft>
              <a:buSzPts val="1600"/>
              <a:buChar char="•"/>
            </a:pPr>
            <a:r>
              <a:rPr lang="en" sz="1600"/>
              <a:t>The command scheduler</a:t>
            </a:r>
            <a:endParaRPr sz="1600"/>
          </a:p>
          <a:p>
            <a:pPr marL="914400" lvl="1" indent="-323850" algn="l" rtl="0">
              <a:spcBef>
                <a:spcPts val="0"/>
              </a:spcBef>
              <a:spcAft>
                <a:spcPts val="0"/>
              </a:spcAft>
              <a:buSzPts val="1500"/>
              <a:buChar char="–"/>
            </a:pPr>
            <a:r>
              <a:rPr lang="en" sz="1500"/>
              <a:t>16 MB statically allocated fixed size array that houses up to 1000 absolutely timed command (ATC) entries</a:t>
            </a:r>
            <a:endParaRPr sz="1500"/>
          </a:p>
          <a:p>
            <a:pPr marL="1371600" lvl="2" indent="-317500" algn="l" rtl="0">
              <a:spcBef>
                <a:spcPts val="0"/>
              </a:spcBef>
              <a:spcAft>
                <a:spcPts val="0"/>
              </a:spcAft>
              <a:buSzPts val="1400"/>
              <a:buChar char="•"/>
            </a:pPr>
            <a:r>
              <a:rPr lang="en" sz="1400"/>
              <a:t>The command entries are data structures that include execution time and command data</a:t>
            </a:r>
            <a:endParaRPr sz="1400"/>
          </a:p>
          <a:p>
            <a:pPr marL="914400" lvl="1" indent="-323850" algn="l" rtl="0">
              <a:spcBef>
                <a:spcPts val="0"/>
              </a:spcBef>
              <a:spcAft>
                <a:spcPts val="0"/>
              </a:spcAft>
              <a:buSzPts val="1500"/>
              <a:buChar char="–"/>
            </a:pPr>
            <a:r>
              <a:rPr lang="en" sz="1500"/>
              <a:t>A software timer counts down between the next ATC entry exec_time and computer system time</a:t>
            </a:r>
            <a:endParaRPr sz="1500"/>
          </a:p>
          <a:p>
            <a:pPr marL="1371600" lvl="2" indent="-317500" algn="l" rtl="0">
              <a:spcBef>
                <a:spcPts val="0"/>
              </a:spcBef>
              <a:spcAft>
                <a:spcPts val="0"/>
              </a:spcAft>
              <a:buSzPts val="1400"/>
              <a:buChar char="•"/>
            </a:pPr>
            <a:r>
              <a:rPr lang="en" sz="1400"/>
              <a:t>When the timer expires, the command is executed and the timer is set again with the next ATC entry</a:t>
            </a:r>
            <a:endParaRPr sz="1400"/>
          </a:p>
          <a:p>
            <a:pPr marL="0" lvl="0" indent="0" algn="l" rtl="0">
              <a:spcBef>
                <a:spcPts val="700"/>
              </a:spcBef>
              <a:spcAft>
                <a:spcPts val="0"/>
              </a:spcAft>
              <a:buNone/>
            </a:pPr>
            <a:endParaRPr sz="1600"/>
          </a:p>
        </p:txBody>
      </p:sp>
      <p:sp>
        <p:nvSpPr>
          <p:cNvPr id="1000" name="Google Shape;1000;p101"/>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71</a:t>
            </a:fld>
            <a:endParaRPr/>
          </a:p>
        </p:txBody>
      </p:sp>
      <p:pic>
        <p:nvPicPr>
          <p:cNvPr id="1001" name="Google Shape;1001;p101"/>
          <p:cNvPicPr preferRelativeResize="0"/>
          <p:nvPr/>
        </p:nvPicPr>
        <p:blipFill rotWithShape="1">
          <a:blip r:embed="rId3">
            <a:alphaModFix/>
          </a:blip>
          <a:srcRect/>
          <a:stretch/>
        </p:blipFill>
        <p:spPr>
          <a:xfrm>
            <a:off x="1395788" y="2915225"/>
            <a:ext cx="6352415" cy="20260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102"/>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Instrument Commanding: Camera</a:t>
            </a:r>
            <a:endParaRPr/>
          </a:p>
        </p:txBody>
      </p:sp>
      <p:sp>
        <p:nvSpPr>
          <p:cNvPr id="1007" name="Google Shape;1007;p102"/>
          <p:cNvSpPr txBox="1">
            <a:spLocks noGrp="1"/>
          </p:cNvSpPr>
          <p:nvPr>
            <p:ph type="body" idx="1"/>
          </p:nvPr>
        </p:nvSpPr>
        <p:spPr>
          <a:xfrm>
            <a:off x="311700" y="1152475"/>
            <a:ext cx="4074300" cy="34164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700"/>
              <a:t>Ground commands are required to operate all aspects of the camera</a:t>
            </a:r>
            <a:endParaRPr sz="1700"/>
          </a:p>
          <a:p>
            <a:pPr marL="914400" lvl="1" indent="-323850" algn="l" rtl="0">
              <a:spcBef>
                <a:spcPts val="0"/>
              </a:spcBef>
              <a:spcAft>
                <a:spcPts val="0"/>
              </a:spcAft>
              <a:buSzPts val="1500"/>
              <a:buChar char="–"/>
            </a:pPr>
            <a:r>
              <a:rPr lang="en" sz="1500"/>
              <a:t>Turn the camera on or off</a:t>
            </a:r>
            <a:endParaRPr sz="1500"/>
          </a:p>
          <a:p>
            <a:pPr marL="914400" lvl="1" indent="-323850" algn="l" rtl="0">
              <a:spcBef>
                <a:spcPts val="0"/>
              </a:spcBef>
              <a:spcAft>
                <a:spcPts val="0"/>
              </a:spcAft>
              <a:buSzPts val="1500"/>
              <a:buChar char="–"/>
            </a:pPr>
            <a:r>
              <a:rPr lang="en" sz="1500"/>
              <a:t>Set capture rate</a:t>
            </a:r>
            <a:endParaRPr sz="1500"/>
          </a:p>
          <a:p>
            <a:pPr marL="914400" lvl="1" indent="-323850" algn="l" rtl="0">
              <a:spcBef>
                <a:spcPts val="0"/>
              </a:spcBef>
              <a:spcAft>
                <a:spcPts val="0"/>
              </a:spcAft>
              <a:buSzPts val="1500"/>
              <a:buChar char="–"/>
            </a:pPr>
            <a:r>
              <a:rPr lang="en" sz="1500"/>
              <a:t>Manage camera settings (i.e exposure, brightness, and gain) </a:t>
            </a:r>
            <a:endParaRPr sz="1500"/>
          </a:p>
          <a:p>
            <a:pPr marL="914400" lvl="1" indent="-323850" algn="l" rtl="0">
              <a:spcBef>
                <a:spcPts val="0"/>
              </a:spcBef>
              <a:spcAft>
                <a:spcPts val="0"/>
              </a:spcAft>
              <a:buSzPts val="1500"/>
              <a:buChar char="–"/>
            </a:pPr>
            <a:r>
              <a:rPr lang="en" sz="1500"/>
              <a:t>Get housekeeping data</a:t>
            </a:r>
            <a:endParaRPr sz="1500"/>
          </a:p>
          <a:p>
            <a:pPr marL="457200" lvl="0" indent="-336550" algn="l" rtl="0">
              <a:spcBef>
                <a:spcPts val="0"/>
              </a:spcBef>
              <a:spcAft>
                <a:spcPts val="0"/>
              </a:spcAft>
              <a:buSzPts val="1700"/>
              <a:buChar char="•"/>
            </a:pPr>
            <a:r>
              <a:rPr lang="en" sz="1700"/>
              <a:t>FLIR’s Spinnaker API will be used to create custom applications that operate the camera</a:t>
            </a:r>
            <a:endParaRPr sz="1700"/>
          </a:p>
          <a:p>
            <a:pPr marL="914400" lvl="1" indent="-323850" algn="l" rtl="0">
              <a:spcBef>
                <a:spcPts val="0"/>
              </a:spcBef>
              <a:spcAft>
                <a:spcPts val="0"/>
              </a:spcAft>
              <a:buSzPts val="1500"/>
              <a:buChar char="–"/>
            </a:pPr>
            <a:r>
              <a:rPr lang="en" sz="1500"/>
              <a:t>Camera commands from the ground execute these applications</a:t>
            </a:r>
            <a:endParaRPr sz="1500"/>
          </a:p>
        </p:txBody>
      </p:sp>
      <p:sp>
        <p:nvSpPr>
          <p:cNvPr id="1008" name="Google Shape;1008;p102"/>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72</a:t>
            </a:fld>
            <a:endParaRPr/>
          </a:p>
        </p:txBody>
      </p:sp>
      <p:pic>
        <p:nvPicPr>
          <p:cNvPr id="1009" name="Google Shape;1009;p102"/>
          <p:cNvPicPr preferRelativeResize="0"/>
          <p:nvPr/>
        </p:nvPicPr>
        <p:blipFill>
          <a:blip r:embed="rId3">
            <a:alphaModFix/>
          </a:blip>
          <a:stretch>
            <a:fillRect/>
          </a:stretch>
        </p:blipFill>
        <p:spPr>
          <a:xfrm>
            <a:off x="4386000" y="1479300"/>
            <a:ext cx="4446300" cy="276278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03"/>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Instrument Commanding: Magnetometer</a:t>
            </a:r>
            <a:endParaRPr/>
          </a:p>
        </p:txBody>
      </p:sp>
      <p:sp>
        <p:nvSpPr>
          <p:cNvPr id="1015" name="Google Shape;1015;p103"/>
          <p:cNvSpPr txBox="1">
            <a:spLocks noGrp="1"/>
          </p:cNvSpPr>
          <p:nvPr>
            <p:ph type="body" idx="1"/>
          </p:nvPr>
        </p:nvSpPr>
        <p:spPr>
          <a:xfrm>
            <a:off x="311700" y="1152475"/>
            <a:ext cx="3574500" cy="3416400"/>
          </a:xfrm>
          <a:prstGeom prst="rect">
            <a:avLst/>
          </a:prstGeom>
        </p:spPr>
        <p:txBody>
          <a:bodyPr spcFirstLastPara="1" wrap="square" lIns="68575" tIns="34275" rIns="68575" bIns="34275" anchor="t" anchorCtr="0">
            <a:noAutofit/>
          </a:bodyPr>
          <a:lstStyle/>
          <a:p>
            <a:pPr marL="457200" marR="0" lvl="0" indent="-336550" algn="l" rtl="0">
              <a:lnSpc>
                <a:spcPct val="112000"/>
              </a:lnSpc>
              <a:spcBef>
                <a:spcPts val="700"/>
              </a:spcBef>
              <a:spcAft>
                <a:spcPts val="0"/>
              </a:spcAft>
              <a:buClr>
                <a:srgbClr val="FEFEFE"/>
              </a:buClr>
              <a:buSzPts val="1700"/>
              <a:buFont typeface="EB Garamond Medium"/>
              <a:buChar char="•"/>
            </a:pPr>
            <a:r>
              <a:rPr lang="en" sz="1700"/>
              <a:t>Ground commands are required to turn the magnetometer and signal conditioner on and off</a:t>
            </a:r>
            <a:endParaRPr sz="1700"/>
          </a:p>
          <a:p>
            <a:pPr marL="914400" marR="0" lvl="1" indent="-330200" algn="l" rtl="0">
              <a:lnSpc>
                <a:spcPct val="112000"/>
              </a:lnSpc>
              <a:spcBef>
                <a:spcPts val="0"/>
              </a:spcBef>
              <a:spcAft>
                <a:spcPts val="0"/>
              </a:spcAft>
              <a:buSzPts val="1600"/>
              <a:buChar char="–"/>
            </a:pPr>
            <a:r>
              <a:rPr lang="en" sz="1600"/>
              <a:t>Limited functionality as no software is provided by the manufacturer</a:t>
            </a:r>
            <a:endParaRPr sz="1600"/>
          </a:p>
          <a:p>
            <a:pPr marL="457200" marR="0" lvl="0" indent="-336550" algn="l" rtl="0">
              <a:lnSpc>
                <a:spcPct val="112000"/>
              </a:lnSpc>
              <a:spcBef>
                <a:spcPts val="0"/>
              </a:spcBef>
              <a:spcAft>
                <a:spcPts val="0"/>
              </a:spcAft>
              <a:buSzPts val="1700"/>
              <a:buChar char="•"/>
            </a:pPr>
            <a:r>
              <a:rPr lang="en" sz="1700"/>
              <a:t>USB electrical relay switch to power the magnetometer system on and off</a:t>
            </a:r>
            <a:endParaRPr sz="1700"/>
          </a:p>
          <a:p>
            <a:pPr marL="914400" marR="0" lvl="1" indent="-330200" algn="l" rtl="0">
              <a:lnSpc>
                <a:spcPct val="112000"/>
              </a:lnSpc>
              <a:spcBef>
                <a:spcPts val="0"/>
              </a:spcBef>
              <a:spcAft>
                <a:spcPts val="0"/>
              </a:spcAft>
              <a:buSzPts val="1600"/>
              <a:buChar char="–"/>
            </a:pPr>
            <a:r>
              <a:rPr lang="en" sz="1600"/>
              <a:t>A ASCII command is sent serially to switch the relay on and off</a:t>
            </a:r>
            <a:endParaRPr sz="1600"/>
          </a:p>
        </p:txBody>
      </p:sp>
      <p:sp>
        <p:nvSpPr>
          <p:cNvPr id="1016" name="Google Shape;1016;p10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73</a:t>
            </a:fld>
            <a:endParaRPr/>
          </a:p>
        </p:txBody>
      </p:sp>
      <p:pic>
        <p:nvPicPr>
          <p:cNvPr id="1017" name="Google Shape;1017;p103"/>
          <p:cNvPicPr preferRelativeResize="0"/>
          <p:nvPr/>
        </p:nvPicPr>
        <p:blipFill>
          <a:blip r:embed="rId3">
            <a:alphaModFix/>
          </a:blip>
          <a:stretch>
            <a:fillRect/>
          </a:stretch>
        </p:blipFill>
        <p:spPr>
          <a:xfrm>
            <a:off x="3941975" y="1844184"/>
            <a:ext cx="4985775" cy="183981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04"/>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3200"/>
              <a:t>Instrument Commanding: Magnetometer DAQ</a:t>
            </a:r>
            <a:endParaRPr sz="3200"/>
          </a:p>
        </p:txBody>
      </p:sp>
      <p:sp>
        <p:nvSpPr>
          <p:cNvPr id="1023" name="Google Shape;1023;p104"/>
          <p:cNvSpPr txBox="1">
            <a:spLocks noGrp="1"/>
          </p:cNvSpPr>
          <p:nvPr>
            <p:ph type="body" idx="1"/>
          </p:nvPr>
        </p:nvSpPr>
        <p:spPr>
          <a:xfrm>
            <a:off x="311700" y="1152475"/>
            <a:ext cx="5610000" cy="34164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700"/>
              <a:t>Ground commands are required to operate all aspects of the Magnetometer DAQ</a:t>
            </a:r>
            <a:endParaRPr sz="1700"/>
          </a:p>
          <a:p>
            <a:pPr marL="914400" lvl="1" indent="-330200" algn="l" rtl="0">
              <a:spcBef>
                <a:spcPts val="0"/>
              </a:spcBef>
              <a:spcAft>
                <a:spcPts val="0"/>
              </a:spcAft>
              <a:buSzPts val="1600"/>
              <a:buChar char="–"/>
            </a:pPr>
            <a:r>
              <a:rPr lang="en" sz="1600"/>
              <a:t>Define scanning mode </a:t>
            </a:r>
            <a:endParaRPr sz="1600"/>
          </a:p>
          <a:p>
            <a:pPr marL="914400" lvl="1" indent="-330200" algn="l" rtl="0">
              <a:spcBef>
                <a:spcPts val="0"/>
              </a:spcBef>
              <a:spcAft>
                <a:spcPts val="0"/>
              </a:spcAft>
              <a:buSzPts val="1600"/>
              <a:buChar char="–"/>
            </a:pPr>
            <a:r>
              <a:rPr lang="en" sz="1600"/>
              <a:t>Start and stop scanning (turn data collection on/off)</a:t>
            </a:r>
            <a:endParaRPr sz="1600"/>
          </a:p>
          <a:p>
            <a:pPr marL="914400" lvl="1" indent="-330200" algn="l" rtl="0">
              <a:spcBef>
                <a:spcPts val="0"/>
              </a:spcBef>
              <a:spcAft>
                <a:spcPts val="0"/>
              </a:spcAft>
              <a:buSzPts val="1600"/>
              <a:buChar char="–"/>
            </a:pPr>
            <a:r>
              <a:rPr lang="en" sz="1600"/>
              <a:t>Manage data packet size</a:t>
            </a:r>
            <a:endParaRPr sz="1600"/>
          </a:p>
          <a:p>
            <a:pPr marL="914400" lvl="1" indent="-330200" algn="l" rtl="0">
              <a:spcBef>
                <a:spcPts val="0"/>
              </a:spcBef>
              <a:spcAft>
                <a:spcPts val="0"/>
              </a:spcAft>
              <a:buSzPts val="1600"/>
              <a:buChar char="–"/>
            </a:pPr>
            <a:r>
              <a:rPr lang="en" sz="1600"/>
              <a:t>Change acquisition modes </a:t>
            </a:r>
            <a:endParaRPr sz="1600"/>
          </a:p>
          <a:p>
            <a:pPr marL="457200" lvl="0" indent="-336550" algn="l" rtl="0">
              <a:spcBef>
                <a:spcPts val="0"/>
              </a:spcBef>
              <a:spcAft>
                <a:spcPts val="0"/>
              </a:spcAft>
              <a:buSzPts val="1700"/>
              <a:buChar char="•"/>
            </a:pPr>
            <a:r>
              <a:rPr lang="en" sz="1700"/>
              <a:t>Controlling the DAQ with DATAQ Instruments protocol-level programming will accomplish this</a:t>
            </a:r>
            <a:endParaRPr sz="1700"/>
          </a:p>
          <a:p>
            <a:pPr marL="914400" lvl="1" indent="-323850" algn="l" rtl="0">
              <a:spcBef>
                <a:spcPts val="0"/>
              </a:spcBef>
              <a:spcAft>
                <a:spcPts val="0"/>
              </a:spcAft>
              <a:buSzPts val="1500"/>
              <a:buChar char="–"/>
            </a:pPr>
            <a:r>
              <a:rPr lang="en" sz="1600"/>
              <a:t>An ASCII command is sent serially to command the DAQ</a:t>
            </a:r>
            <a:endParaRPr sz="1600"/>
          </a:p>
          <a:p>
            <a:pPr marL="1371600" lvl="2" indent="-330200" algn="l" rtl="0">
              <a:spcBef>
                <a:spcPts val="0"/>
              </a:spcBef>
              <a:spcAft>
                <a:spcPts val="0"/>
              </a:spcAft>
              <a:buSzPts val="1600"/>
              <a:buChar char="•"/>
            </a:pPr>
            <a:r>
              <a:rPr lang="en" sz="1600"/>
              <a:t>libsub-1.0 API</a:t>
            </a:r>
            <a:endParaRPr sz="1600"/>
          </a:p>
        </p:txBody>
      </p:sp>
      <p:sp>
        <p:nvSpPr>
          <p:cNvPr id="1024" name="Google Shape;1024;p10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74</a:t>
            </a:fld>
            <a:endParaRPr/>
          </a:p>
        </p:txBody>
      </p:sp>
      <p:pic>
        <p:nvPicPr>
          <p:cNvPr id="1025" name="Google Shape;1025;p104"/>
          <p:cNvPicPr preferRelativeResize="0"/>
          <p:nvPr/>
        </p:nvPicPr>
        <p:blipFill>
          <a:blip r:embed="rId3">
            <a:alphaModFix/>
          </a:blip>
          <a:stretch>
            <a:fillRect/>
          </a:stretch>
        </p:blipFill>
        <p:spPr>
          <a:xfrm>
            <a:off x="6305175" y="1352012"/>
            <a:ext cx="1980250" cy="3017326"/>
          </a:xfrm>
          <a:prstGeom prst="rect">
            <a:avLst/>
          </a:prstGeom>
          <a:noFill/>
          <a:ln>
            <a:noFill/>
          </a:ln>
        </p:spPr>
      </p:pic>
      <p:sp>
        <p:nvSpPr>
          <p:cNvPr id="1026" name="Google Shape;1026;p104"/>
          <p:cNvSpPr txBox="1"/>
          <p:nvPr/>
        </p:nvSpPr>
        <p:spPr>
          <a:xfrm>
            <a:off x="8668900" y="2937475"/>
            <a:ext cx="6687600" cy="7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05"/>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USB Electrical Relay Switch</a:t>
            </a:r>
            <a:endParaRPr/>
          </a:p>
        </p:txBody>
      </p:sp>
      <p:sp>
        <p:nvSpPr>
          <p:cNvPr id="1032" name="Google Shape;1032;p105"/>
          <p:cNvSpPr txBox="1">
            <a:spLocks noGrp="1"/>
          </p:cNvSpPr>
          <p:nvPr>
            <p:ph type="body" idx="1"/>
          </p:nvPr>
        </p:nvSpPr>
        <p:spPr>
          <a:xfrm>
            <a:off x="311700" y="1152475"/>
            <a:ext cx="7399500" cy="3416400"/>
          </a:xfrm>
          <a:prstGeom prst="rect">
            <a:avLst/>
          </a:prstGeom>
        </p:spPr>
        <p:txBody>
          <a:bodyPr spcFirstLastPara="1" wrap="square" lIns="68575" tIns="34275" rIns="68575" bIns="34275" anchor="t" anchorCtr="0">
            <a:noAutofit/>
          </a:bodyPr>
          <a:lstStyle/>
          <a:p>
            <a:pPr marL="457200" lvl="0" indent="-330200" algn="l" rtl="0">
              <a:spcBef>
                <a:spcPts val="700"/>
              </a:spcBef>
              <a:spcAft>
                <a:spcPts val="0"/>
              </a:spcAft>
              <a:buSzPts val="1600"/>
              <a:buChar char="•"/>
            </a:pPr>
            <a:r>
              <a:rPr lang="en" sz="1600"/>
              <a:t>KNACRO 2-Way 5V Relay Module Free Driver USB Control Switch PC Intelligent Control</a:t>
            </a:r>
            <a:endParaRPr sz="1600"/>
          </a:p>
          <a:p>
            <a:pPr marL="914400" lvl="1" indent="-323850" algn="l" rtl="0">
              <a:spcBef>
                <a:spcPts val="0"/>
              </a:spcBef>
              <a:spcAft>
                <a:spcPts val="0"/>
              </a:spcAft>
              <a:buSzPts val="1500"/>
              <a:buChar char="–"/>
            </a:pPr>
            <a:r>
              <a:rPr lang="en" sz="1500"/>
              <a:t>USB interface</a:t>
            </a:r>
            <a:endParaRPr sz="1500"/>
          </a:p>
          <a:p>
            <a:pPr marL="1371600" lvl="2" indent="-317500" algn="l" rtl="0">
              <a:spcBef>
                <a:spcPts val="0"/>
              </a:spcBef>
              <a:spcAft>
                <a:spcPts val="0"/>
              </a:spcAft>
              <a:buSzPts val="1400"/>
              <a:buChar char="•"/>
            </a:pPr>
            <a:r>
              <a:rPr lang="en" sz="1400"/>
              <a:t>HID technology without any drivers</a:t>
            </a:r>
            <a:endParaRPr sz="1400"/>
          </a:p>
          <a:p>
            <a:pPr marL="914400" lvl="1" indent="-323850" algn="l" rtl="0">
              <a:spcBef>
                <a:spcPts val="0"/>
              </a:spcBef>
              <a:spcAft>
                <a:spcPts val="0"/>
              </a:spcAft>
              <a:buSzPts val="1500"/>
              <a:buChar char="–"/>
            </a:pPr>
            <a:r>
              <a:rPr lang="en" sz="1500"/>
              <a:t>Use HDIAPI to send a 9 byte command to toggle the two relays on/off</a:t>
            </a:r>
            <a:endParaRPr sz="1500"/>
          </a:p>
          <a:p>
            <a:pPr marL="1371600" lvl="2" indent="-317500" algn="l" rtl="0">
              <a:spcBef>
                <a:spcPts val="0"/>
              </a:spcBef>
              <a:spcAft>
                <a:spcPts val="0"/>
              </a:spcAft>
              <a:buSzPts val="1400"/>
              <a:buChar char="•"/>
            </a:pPr>
            <a:r>
              <a:rPr lang="en" sz="1400"/>
              <a:t>Turns the magnetometer on/off</a:t>
            </a:r>
            <a:endParaRPr sz="1400"/>
          </a:p>
        </p:txBody>
      </p:sp>
      <p:sp>
        <p:nvSpPr>
          <p:cNvPr id="1033" name="Google Shape;1033;p105"/>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75</a:t>
            </a:fld>
            <a:endParaRPr/>
          </a:p>
        </p:txBody>
      </p:sp>
      <p:pic>
        <p:nvPicPr>
          <p:cNvPr id="1034" name="Google Shape;1034;p105"/>
          <p:cNvPicPr preferRelativeResize="0"/>
          <p:nvPr/>
        </p:nvPicPr>
        <p:blipFill>
          <a:blip r:embed="rId3">
            <a:alphaModFix/>
          </a:blip>
          <a:stretch>
            <a:fillRect/>
          </a:stretch>
        </p:blipFill>
        <p:spPr>
          <a:xfrm>
            <a:off x="927625" y="2903775"/>
            <a:ext cx="4512373" cy="1665100"/>
          </a:xfrm>
          <a:prstGeom prst="rect">
            <a:avLst/>
          </a:prstGeom>
          <a:noFill/>
          <a:ln>
            <a:noFill/>
          </a:ln>
        </p:spPr>
      </p:pic>
      <p:pic>
        <p:nvPicPr>
          <p:cNvPr id="1035" name="Google Shape;1035;p105"/>
          <p:cNvPicPr preferRelativeResize="0"/>
          <p:nvPr/>
        </p:nvPicPr>
        <p:blipFill>
          <a:blip r:embed="rId4">
            <a:alphaModFix/>
          </a:blip>
          <a:stretch>
            <a:fillRect/>
          </a:stretch>
        </p:blipFill>
        <p:spPr>
          <a:xfrm>
            <a:off x="5974575" y="2608710"/>
            <a:ext cx="2650449" cy="1765465"/>
          </a:xfrm>
          <a:prstGeom prst="rect">
            <a:avLst/>
          </a:prstGeom>
          <a:noFill/>
          <a:ln>
            <a:noFill/>
          </a:ln>
        </p:spPr>
      </p:pic>
      <p:sp>
        <p:nvSpPr>
          <p:cNvPr id="1036" name="Google Shape;1036;p105"/>
          <p:cNvSpPr txBox="1"/>
          <p:nvPr/>
        </p:nvSpPr>
        <p:spPr>
          <a:xfrm>
            <a:off x="6062000" y="4196863"/>
            <a:ext cx="2475600" cy="37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EB Garamond"/>
                <a:ea typeface="EB Garamond"/>
                <a:cs typeface="EB Garamond"/>
                <a:sym typeface="EB Garamond"/>
              </a:rPr>
              <a:t>2-Way Relay Module </a:t>
            </a:r>
            <a:endParaRPr sz="1500">
              <a:solidFill>
                <a:srgbClr val="FFFFFF"/>
              </a:solidFill>
              <a:latin typeface="EB Garamond"/>
              <a:ea typeface="EB Garamond"/>
              <a:cs typeface="EB Garamond"/>
              <a:sym typeface="EB Garamon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06"/>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Ground Control: Command Definition</a:t>
            </a:r>
            <a:endParaRPr/>
          </a:p>
        </p:txBody>
      </p:sp>
      <p:sp>
        <p:nvSpPr>
          <p:cNvPr id="1042" name="Google Shape;1042;p106"/>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17500" algn="l" rtl="0">
              <a:spcBef>
                <a:spcPts val="700"/>
              </a:spcBef>
              <a:spcAft>
                <a:spcPts val="0"/>
              </a:spcAft>
              <a:buSzPts val="1400"/>
              <a:buChar char="•"/>
            </a:pPr>
            <a:r>
              <a:rPr lang="en" sz="1400"/>
              <a:t>Command definition for Ground Control:</a:t>
            </a:r>
            <a:endParaRPr sz="1400"/>
          </a:p>
          <a:p>
            <a:pPr marL="914400" lvl="1" indent="-298450" algn="l" rtl="0">
              <a:spcBef>
                <a:spcPts val="0"/>
              </a:spcBef>
              <a:spcAft>
                <a:spcPts val="0"/>
              </a:spcAft>
              <a:buSzPts val="1100"/>
              <a:buFont typeface="Consolas"/>
              <a:buChar char="–"/>
            </a:pPr>
            <a:r>
              <a:rPr lang="en" sz="1100">
                <a:latin typeface="Consolas"/>
                <a:ea typeface="Consolas"/>
                <a:cs typeface="Consolas"/>
                <a:sym typeface="Consolas"/>
              </a:rPr>
              <a:t>cmd hepcats </a:t>
            </a:r>
            <a:r>
              <a:rPr lang="en" sz="1100" i="1">
                <a:latin typeface="Consolas"/>
                <a:ea typeface="Consolas"/>
                <a:cs typeface="Consolas"/>
                <a:sym typeface="Consolas"/>
              </a:rPr>
              <a:t>mnemonic</a:t>
            </a:r>
            <a:r>
              <a:rPr lang="en" sz="1100">
                <a:latin typeface="Consolas"/>
                <a:ea typeface="Consolas"/>
                <a:cs typeface="Consolas"/>
                <a:sym typeface="Consolas"/>
              </a:rPr>
              <a:t> with </a:t>
            </a:r>
            <a:r>
              <a:rPr lang="en" sz="1100" i="1">
                <a:latin typeface="Consolas"/>
                <a:ea typeface="Consolas"/>
                <a:cs typeface="Consolas"/>
                <a:sym typeface="Consolas"/>
              </a:rPr>
              <a:t>parameter </a:t>
            </a:r>
            <a:r>
              <a:rPr lang="en" sz="1100">
                <a:latin typeface="Consolas"/>
                <a:ea typeface="Consolas"/>
                <a:cs typeface="Consolas"/>
                <a:sym typeface="Consolas"/>
              </a:rPr>
              <a:t>hold </a:t>
            </a:r>
            <a:r>
              <a:rPr lang="en" sz="1100" i="1">
                <a:latin typeface="Consolas"/>
                <a:ea typeface="Consolas"/>
                <a:cs typeface="Consolas"/>
                <a:sym typeface="Consolas"/>
              </a:rPr>
              <a:t>time</a:t>
            </a:r>
            <a:endParaRPr sz="1100" i="1">
              <a:latin typeface="Consolas"/>
              <a:ea typeface="Consolas"/>
              <a:cs typeface="Consolas"/>
              <a:sym typeface="Consolas"/>
            </a:endParaRPr>
          </a:p>
          <a:p>
            <a:pPr marL="1371600" lvl="2" indent="-298450" algn="l" rtl="0">
              <a:spcBef>
                <a:spcPts val="0"/>
              </a:spcBef>
              <a:spcAft>
                <a:spcPts val="0"/>
              </a:spcAft>
              <a:buSzPts val="1100"/>
              <a:buFont typeface="EB Garamond"/>
              <a:buChar char="•"/>
            </a:pPr>
            <a:r>
              <a:rPr lang="en" sz="1100">
                <a:latin typeface="EB Garamond"/>
                <a:ea typeface="EB Garamond"/>
                <a:cs typeface="EB Garamond"/>
                <a:sym typeface="EB Garamond"/>
              </a:rPr>
              <a:t>cmd</a:t>
            </a:r>
            <a:endParaRPr sz="1100">
              <a:latin typeface="EB Garamond"/>
              <a:ea typeface="EB Garamond"/>
              <a:cs typeface="EB Garamond"/>
              <a:sym typeface="EB Garamond"/>
            </a:endParaRPr>
          </a:p>
          <a:p>
            <a:pPr marL="1828800" lvl="3" indent="-298450" algn="l" rtl="0">
              <a:spcBef>
                <a:spcPts val="0"/>
              </a:spcBef>
              <a:spcAft>
                <a:spcPts val="0"/>
              </a:spcAft>
              <a:buSzPts val="1100"/>
              <a:buFont typeface="EB Garamond"/>
              <a:buChar char="–"/>
            </a:pPr>
            <a:r>
              <a:rPr lang="en">
                <a:latin typeface="EB Garamond"/>
                <a:ea typeface="EB Garamond"/>
                <a:cs typeface="EB Garamond"/>
                <a:sym typeface="EB Garamond"/>
              </a:rPr>
              <a:t>Macro indicating this is a command</a:t>
            </a:r>
            <a:endParaRPr>
              <a:latin typeface="EB Garamond"/>
              <a:ea typeface="EB Garamond"/>
              <a:cs typeface="EB Garamond"/>
              <a:sym typeface="EB Garamond"/>
            </a:endParaRPr>
          </a:p>
          <a:p>
            <a:pPr marL="1371600" lvl="2" indent="-298450" algn="l" rtl="0">
              <a:spcBef>
                <a:spcPts val="0"/>
              </a:spcBef>
              <a:spcAft>
                <a:spcPts val="0"/>
              </a:spcAft>
              <a:buSzPts val="1100"/>
              <a:buFont typeface="EB Garamond"/>
              <a:buChar char="•"/>
            </a:pPr>
            <a:r>
              <a:rPr lang="en" sz="1100">
                <a:latin typeface="EB Garamond"/>
                <a:ea typeface="EB Garamond"/>
                <a:cs typeface="EB Garamond"/>
                <a:sym typeface="EB Garamond"/>
              </a:rPr>
              <a:t>hepcats </a:t>
            </a:r>
            <a:endParaRPr sz="1100">
              <a:latin typeface="EB Garamond"/>
              <a:ea typeface="EB Garamond"/>
              <a:cs typeface="EB Garamond"/>
              <a:sym typeface="EB Garamond"/>
            </a:endParaRPr>
          </a:p>
          <a:p>
            <a:pPr marL="1828800" lvl="3" indent="-298450" algn="l" rtl="0">
              <a:spcBef>
                <a:spcPts val="0"/>
              </a:spcBef>
              <a:spcAft>
                <a:spcPts val="0"/>
              </a:spcAft>
              <a:buSzPts val="1100"/>
              <a:buFont typeface="EB Garamond"/>
              <a:buChar char="–"/>
            </a:pPr>
            <a:r>
              <a:rPr lang="en">
                <a:latin typeface="EB Garamond"/>
                <a:ea typeface="EB Garamond"/>
                <a:cs typeface="EB Garamond"/>
                <a:sym typeface="EB Garamond"/>
              </a:rPr>
              <a:t>External element to specify destination of command </a:t>
            </a:r>
            <a:endParaRPr>
              <a:latin typeface="EB Garamond"/>
              <a:ea typeface="EB Garamond"/>
              <a:cs typeface="EB Garamond"/>
              <a:sym typeface="EB Garamond"/>
            </a:endParaRPr>
          </a:p>
          <a:p>
            <a:pPr marL="1371600" lvl="2" indent="-298450" algn="l" rtl="0">
              <a:spcBef>
                <a:spcPts val="0"/>
              </a:spcBef>
              <a:spcAft>
                <a:spcPts val="0"/>
              </a:spcAft>
              <a:buSzPts val="1100"/>
              <a:buFont typeface="EB Garamond"/>
              <a:buChar char="•"/>
            </a:pPr>
            <a:r>
              <a:rPr lang="en" sz="1100" i="1">
                <a:latin typeface="EB Garamond"/>
                <a:ea typeface="EB Garamond"/>
                <a:cs typeface="EB Garamond"/>
                <a:sym typeface="EB Garamond"/>
              </a:rPr>
              <a:t>mnemonic</a:t>
            </a:r>
            <a:endParaRPr sz="1100" i="1">
              <a:latin typeface="EB Garamond"/>
              <a:ea typeface="EB Garamond"/>
              <a:cs typeface="EB Garamond"/>
              <a:sym typeface="EB Garamond"/>
            </a:endParaRPr>
          </a:p>
          <a:p>
            <a:pPr marL="1828800" lvl="3" indent="-298450" algn="l" rtl="0">
              <a:spcBef>
                <a:spcPts val="0"/>
              </a:spcBef>
              <a:spcAft>
                <a:spcPts val="0"/>
              </a:spcAft>
              <a:buSzPts val="1100"/>
              <a:buFont typeface="EB Garamond"/>
              <a:buChar char="–"/>
            </a:pPr>
            <a:r>
              <a:rPr lang="en">
                <a:latin typeface="EB Garamond"/>
                <a:ea typeface="EB Garamond"/>
                <a:cs typeface="EB Garamond"/>
                <a:sym typeface="EB Garamond"/>
              </a:rPr>
              <a:t>C</a:t>
            </a:r>
            <a:r>
              <a:rPr lang="en" i="0">
                <a:latin typeface="EB Garamond"/>
                <a:ea typeface="EB Garamond"/>
                <a:cs typeface="EB Garamond"/>
                <a:sym typeface="EB Garamond"/>
              </a:rPr>
              <a:t>ommand mnemonic (human read</a:t>
            </a:r>
            <a:r>
              <a:rPr lang="en">
                <a:latin typeface="EB Garamond"/>
                <a:ea typeface="EB Garamond"/>
                <a:cs typeface="EB Garamond"/>
                <a:sym typeface="EB Garamond"/>
              </a:rPr>
              <a:t>able) that </a:t>
            </a:r>
            <a:r>
              <a:rPr lang="en" i="0">
                <a:latin typeface="EB Garamond"/>
                <a:ea typeface="EB Garamond"/>
                <a:cs typeface="EB Garamond"/>
                <a:sym typeface="EB Garamond"/>
              </a:rPr>
              <a:t>associated with an APID and Packet Name</a:t>
            </a:r>
            <a:endParaRPr i="0">
              <a:latin typeface="EB Garamond"/>
              <a:ea typeface="EB Garamond"/>
              <a:cs typeface="EB Garamond"/>
              <a:sym typeface="EB Garamond"/>
            </a:endParaRPr>
          </a:p>
          <a:p>
            <a:pPr marL="1371600" lvl="2" indent="-298450" algn="l" rtl="0">
              <a:spcBef>
                <a:spcPts val="0"/>
              </a:spcBef>
              <a:spcAft>
                <a:spcPts val="0"/>
              </a:spcAft>
              <a:buSzPts val="1100"/>
              <a:buFont typeface="EB Garamond"/>
              <a:buChar char="•"/>
            </a:pPr>
            <a:r>
              <a:rPr lang="en" sz="1100">
                <a:latin typeface="EB Garamond"/>
                <a:ea typeface="EB Garamond"/>
                <a:cs typeface="EB Garamond"/>
                <a:sym typeface="EB Garamond"/>
              </a:rPr>
              <a:t>with </a:t>
            </a:r>
            <a:endParaRPr sz="1100">
              <a:latin typeface="EB Garamond"/>
              <a:ea typeface="EB Garamond"/>
              <a:cs typeface="EB Garamond"/>
              <a:sym typeface="EB Garamond"/>
            </a:endParaRPr>
          </a:p>
          <a:p>
            <a:pPr marL="1828800" lvl="3" indent="-298450" algn="l" rtl="0">
              <a:spcBef>
                <a:spcPts val="0"/>
              </a:spcBef>
              <a:spcAft>
                <a:spcPts val="0"/>
              </a:spcAft>
              <a:buSzPts val="1100"/>
              <a:buFont typeface="EB Garamond"/>
              <a:buChar char="–"/>
            </a:pPr>
            <a:r>
              <a:rPr lang="en">
                <a:latin typeface="EB Garamond"/>
                <a:ea typeface="EB Garamond"/>
                <a:cs typeface="EB Garamond"/>
                <a:sym typeface="EB Garamond"/>
              </a:rPr>
              <a:t>Flag that a command parameter follows</a:t>
            </a:r>
            <a:endParaRPr>
              <a:latin typeface="EB Garamond"/>
              <a:ea typeface="EB Garamond"/>
              <a:cs typeface="EB Garamond"/>
              <a:sym typeface="EB Garamond"/>
            </a:endParaRPr>
          </a:p>
          <a:p>
            <a:pPr marL="1371600" lvl="2" indent="-298450" algn="l" rtl="0">
              <a:spcBef>
                <a:spcPts val="0"/>
              </a:spcBef>
              <a:spcAft>
                <a:spcPts val="0"/>
              </a:spcAft>
              <a:buSzPts val="1100"/>
              <a:buFont typeface="EB Garamond"/>
              <a:buChar char="•"/>
            </a:pPr>
            <a:r>
              <a:rPr lang="en" sz="1100" i="1">
                <a:latin typeface="EB Garamond"/>
                <a:ea typeface="EB Garamond"/>
                <a:cs typeface="EB Garamond"/>
                <a:sym typeface="EB Garamond"/>
              </a:rPr>
              <a:t>parameter</a:t>
            </a:r>
            <a:r>
              <a:rPr lang="en" sz="1100">
                <a:latin typeface="EB Garamond"/>
                <a:ea typeface="EB Garamond"/>
                <a:cs typeface="EB Garamond"/>
                <a:sym typeface="EB Garamond"/>
              </a:rPr>
              <a:t> </a:t>
            </a:r>
            <a:endParaRPr sz="1100">
              <a:latin typeface="EB Garamond"/>
              <a:ea typeface="EB Garamond"/>
              <a:cs typeface="EB Garamond"/>
              <a:sym typeface="EB Garamond"/>
            </a:endParaRPr>
          </a:p>
          <a:p>
            <a:pPr marL="1828800" lvl="3" indent="-298450" algn="l" rtl="0">
              <a:spcBef>
                <a:spcPts val="0"/>
              </a:spcBef>
              <a:spcAft>
                <a:spcPts val="0"/>
              </a:spcAft>
              <a:buSzPts val="1100"/>
              <a:buFont typeface="EB Garamond"/>
              <a:buChar char="–"/>
            </a:pPr>
            <a:r>
              <a:rPr lang="en">
                <a:latin typeface="EB Garamond"/>
                <a:ea typeface="EB Garamond"/>
                <a:cs typeface="EB Garamond"/>
                <a:sym typeface="EB Garamond"/>
              </a:rPr>
              <a:t>Command parameter mnemonic  (human readable) that is associated with Application Data for a given APID and Packet Name</a:t>
            </a:r>
            <a:endParaRPr>
              <a:latin typeface="EB Garamond"/>
              <a:ea typeface="EB Garamond"/>
              <a:cs typeface="EB Garamond"/>
              <a:sym typeface="EB Garamond"/>
            </a:endParaRPr>
          </a:p>
          <a:p>
            <a:pPr marL="1371600" lvl="2" indent="-298450" algn="l" rtl="0">
              <a:spcBef>
                <a:spcPts val="0"/>
              </a:spcBef>
              <a:spcAft>
                <a:spcPts val="0"/>
              </a:spcAft>
              <a:buSzPts val="1100"/>
              <a:buFont typeface="EB Garamond"/>
              <a:buChar char="•"/>
            </a:pPr>
            <a:r>
              <a:rPr lang="en" sz="1100">
                <a:latin typeface="EB Garamond"/>
                <a:ea typeface="EB Garamond"/>
                <a:cs typeface="EB Garamond"/>
                <a:sym typeface="EB Garamond"/>
              </a:rPr>
              <a:t>hold </a:t>
            </a:r>
            <a:endParaRPr sz="1100">
              <a:latin typeface="EB Garamond"/>
              <a:ea typeface="EB Garamond"/>
              <a:cs typeface="EB Garamond"/>
              <a:sym typeface="EB Garamond"/>
            </a:endParaRPr>
          </a:p>
          <a:p>
            <a:pPr marL="1828800" lvl="3" indent="-298450" algn="l" rtl="0">
              <a:spcBef>
                <a:spcPts val="0"/>
              </a:spcBef>
              <a:spcAft>
                <a:spcPts val="0"/>
              </a:spcAft>
              <a:buSzPts val="1100"/>
              <a:buFont typeface="EB Garamond"/>
              <a:buChar char="–"/>
            </a:pPr>
            <a:r>
              <a:rPr lang="en">
                <a:latin typeface="EB Garamond"/>
                <a:ea typeface="EB Garamond"/>
                <a:cs typeface="EB Garamond"/>
                <a:sym typeface="EB Garamond"/>
              </a:rPr>
              <a:t>Flag that a command execution time follows</a:t>
            </a:r>
            <a:endParaRPr>
              <a:latin typeface="EB Garamond"/>
              <a:ea typeface="EB Garamond"/>
              <a:cs typeface="EB Garamond"/>
              <a:sym typeface="EB Garamond"/>
            </a:endParaRPr>
          </a:p>
          <a:p>
            <a:pPr marL="1371600" lvl="2" indent="-298450" algn="l" rtl="0">
              <a:spcBef>
                <a:spcPts val="0"/>
              </a:spcBef>
              <a:spcAft>
                <a:spcPts val="0"/>
              </a:spcAft>
              <a:buSzPts val="1100"/>
              <a:buFont typeface="EB Garamond"/>
              <a:buChar char="•"/>
            </a:pPr>
            <a:r>
              <a:rPr lang="en" sz="1100" i="1">
                <a:latin typeface="EB Garamond"/>
                <a:ea typeface="EB Garamond"/>
                <a:cs typeface="EB Garamond"/>
                <a:sym typeface="EB Garamond"/>
              </a:rPr>
              <a:t>time</a:t>
            </a:r>
            <a:endParaRPr sz="1100" i="1">
              <a:latin typeface="EB Garamond"/>
              <a:ea typeface="EB Garamond"/>
              <a:cs typeface="EB Garamond"/>
              <a:sym typeface="EB Garamond"/>
            </a:endParaRPr>
          </a:p>
          <a:p>
            <a:pPr marL="1828800" lvl="3" indent="-298450" algn="l" rtl="0">
              <a:spcBef>
                <a:spcPts val="0"/>
              </a:spcBef>
              <a:spcAft>
                <a:spcPts val="0"/>
              </a:spcAft>
              <a:buSzPts val="1100"/>
              <a:buFont typeface="EB Garamond"/>
              <a:buChar char="–"/>
            </a:pPr>
            <a:r>
              <a:rPr lang="en">
                <a:latin typeface="EB Garamond"/>
                <a:ea typeface="EB Garamond"/>
                <a:cs typeface="EB Garamond"/>
                <a:sym typeface="EB Garamond"/>
              </a:rPr>
              <a:t>Command execution time in CCS Time Code Format </a:t>
            </a:r>
            <a:endParaRPr sz="1300">
              <a:latin typeface="EB Garamond"/>
              <a:ea typeface="EB Garamond"/>
              <a:cs typeface="EB Garamond"/>
              <a:sym typeface="EB Garamond"/>
            </a:endParaRPr>
          </a:p>
        </p:txBody>
      </p:sp>
      <p:sp>
        <p:nvSpPr>
          <p:cNvPr id="1043" name="Google Shape;1043;p106"/>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107"/>
          <p:cNvSpPr/>
          <p:nvPr/>
        </p:nvSpPr>
        <p:spPr>
          <a:xfrm>
            <a:off x="0" y="4154000"/>
            <a:ext cx="3589800" cy="989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07"/>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Telemetry Acquisition FBD</a:t>
            </a:r>
            <a:endParaRPr/>
          </a:p>
        </p:txBody>
      </p:sp>
      <p:sp>
        <p:nvSpPr>
          <p:cNvPr id="1050" name="Google Shape;1050;p10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77</a:t>
            </a:fld>
            <a:endParaRPr/>
          </a:p>
        </p:txBody>
      </p:sp>
      <p:pic>
        <p:nvPicPr>
          <p:cNvPr id="1051" name="Google Shape;1051;p107"/>
          <p:cNvPicPr preferRelativeResize="0"/>
          <p:nvPr/>
        </p:nvPicPr>
        <p:blipFill>
          <a:blip r:embed="rId3">
            <a:alphaModFix/>
          </a:blip>
          <a:stretch>
            <a:fillRect/>
          </a:stretch>
        </p:blipFill>
        <p:spPr>
          <a:xfrm>
            <a:off x="311700" y="1188205"/>
            <a:ext cx="8520597" cy="374069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08"/>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Telemetry Filter Table</a:t>
            </a:r>
            <a:endParaRPr/>
          </a:p>
        </p:txBody>
      </p:sp>
      <p:sp>
        <p:nvSpPr>
          <p:cNvPr id="1057" name="Google Shape;1057;p108"/>
          <p:cNvSpPr txBox="1">
            <a:spLocks noGrp="1"/>
          </p:cNvSpPr>
          <p:nvPr>
            <p:ph type="body" idx="1"/>
          </p:nvPr>
        </p:nvSpPr>
        <p:spPr>
          <a:xfrm>
            <a:off x="311700" y="1094050"/>
            <a:ext cx="6810300" cy="3416400"/>
          </a:xfrm>
          <a:prstGeom prst="rect">
            <a:avLst/>
          </a:prstGeom>
        </p:spPr>
        <p:txBody>
          <a:bodyPr spcFirstLastPara="1" wrap="square" lIns="68575" tIns="34275" rIns="68575" bIns="34275" anchor="t" anchorCtr="0">
            <a:noAutofit/>
          </a:bodyPr>
          <a:lstStyle/>
          <a:p>
            <a:pPr marL="457200" lvl="0" indent="-342900" algn="l" rtl="0">
              <a:spcBef>
                <a:spcPts val="700"/>
              </a:spcBef>
              <a:spcAft>
                <a:spcPts val="0"/>
              </a:spcAft>
              <a:buSzPts val="1800"/>
              <a:buChar char="•"/>
            </a:pPr>
            <a:r>
              <a:rPr lang="en" sz="1800"/>
              <a:t>Filter table controls what telemetry is recorded to secondary memory and what is downlinked real-time to the Simulated Ground Station</a:t>
            </a:r>
            <a:endParaRPr sz="1800"/>
          </a:p>
          <a:p>
            <a:pPr marL="914400" lvl="1" indent="-336550" algn="l" rtl="0">
              <a:spcBef>
                <a:spcPts val="0"/>
              </a:spcBef>
              <a:spcAft>
                <a:spcPts val="0"/>
              </a:spcAft>
              <a:buSzPts val="1700"/>
              <a:buChar char="–"/>
            </a:pPr>
            <a:r>
              <a:rPr lang="en" sz="1700"/>
              <a:t>Two filter tables:</a:t>
            </a:r>
            <a:endParaRPr sz="1700"/>
          </a:p>
          <a:p>
            <a:pPr marL="1371600" lvl="2" indent="-323850" algn="l" rtl="0">
              <a:spcBef>
                <a:spcPts val="0"/>
              </a:spcBef>
              <a:spcAft>
                <a:spcPts val="0"/>
              </a:spcAft>
              <a:buSzPts val="1500"/>
              <a:buChar char="•"/>
            </a:pPr>
            <a:r>
              <a:rPr lang="en" sz="1500"/>
              <a:t>DS (Data Storage Filter Tables)</a:t>
            </a:r>
            <a:endParaRPr sz="1500"/>
          </a:p>
          <a:p>
            <a:pPr marL="1828800" lvl="3" indent="-317500" algn="l" rtl="0">
              <a:spcBef>
                <a:spcPts val="0"/>
              </a:spcBef>
              <a:spcAft>
                <a:spcPts val="0"/>
              </a:spcAft>
              <a:buSzPts val="1400"/>
              <a:buChar char="–"/>
            </a:pPr>
            <a:r>
              <a:rPr lang="en" sz="1400"/>
              <a:t>Controls which telemetry is recorded to memory</a:t>
            </a:r>
            <a:endParaRPr sz="1400"/>
          </a:p>
          <a:p>
            <a:pPr marL="1371600" lvl="2" indent="-323850" algn="l" rtl="0">
              <a:spcBef>
                <a:spcPts val="0"/>
              </a:spcBef>
              <a:spcAft>
                <a:spcPts val="0"/>
              </a:spcAft>
              <a:buSzPts val="1500"/>
              <a:buChar char="•"/>
            </a:pPr>
            <a:r>
              <a:rPr lang="en" sz="1500"/>
              <a:t>TO (Telemetry Output Tables)</a:t>
            </a:r>
            <a:endParaRPr sz="1500"/>
          </a:p>
          <a:p>
            <a:pPr marL="1828800" lvl="3" indent="-317500" algn="l" rtl="0">
              <a:spcBef>
                <a:spcPts val="0"/>
              </a:spcBef>
              <a:spcAft>
                <a:spcPts val="0"/>
              </a:spcAft>
              <a:buSzPts val="1400"/>
              <a:buChar char="–"/>
            </a:pPr>
            <a:r>
              <a:rPr lang="en" sz="1400"/>
              <a:t>Controls which telemetry is downlinked real-time</a:t>
            </a:r>
            <a:endParaRPr sz="1400"/>
          </a:p>
          <a:p>
            <a:pPr marL="457200" lvl="0" indent="-342900" algn="l" rtl="0">
              <a:spcBef>
                <a:spcPts val="0"/>
              </a:spcBef>
              <a:spcAft>
                <a:spcPts val="0"/>
              </a:spcAft>
              <a:buSzPts val="1800"/>
              <a:buChar char="•"/>
            </a:pPr>
            <a:r>
              <a:rPr lang="en" sz="1800"/>
              <a:t>TO &amp; DS are tables of APIDs</a:t>
            </a:r>
            <a:endParaRPr sz="1800"/>
          </a:p>
          <a:p>
            <a:pPr marL="914400" lvl="1" indent="-336550" algn="l" rtl="0">
              <a:spcBef>
                <a:spcPts val="0"/>
              </a:spcBef>
              <a:spcAft>
                <a:spcPts val="0"/>
              </a:spcAft>
              <a:buSzPts val="1700"/>
              <a:buChar char="–"/>
            </a:pPr>
            <a:r>
              <a:rPr lang="en" sz="1700"/>
              <a:t>APID of telemetry packet it checked against TO &amp; DS tables</a:t>
            </a:r>
            <a:endParaRPr sz="1700"/>
          </a:p>
          <a:p>
            <a:pPr marL="1371600" lvl="2" indent="-336550" algn="l" rtl="0">
              <a:spcBef>
                <a:spcPts val="0"/>
              </a:spcBef>
              <a:spcAft>
                <a:spcPts val="0"/>
              </a:spcAft>
              <a:buSzPts val="1700"/>
              <a:buChar char="•"/>
            </a:pPr>
            <a:r>
              <a:rPr lang="en" sz="1700"/>
              <a:t>If APID is an element of the TO or DS table, then it sent to the appropriate  destination</a:t>
            </a:r>
            <a:endParaRPr sz="1700"/>
          </a:p>
        </p:txBody>
      </p:sp>
      <p:sp>
        <p:nvSpPr>
          <p:cNvPr id="1058" name="Google Shape;1058;p108"/>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09"/>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Telemetry Filter Table Examples</a:t>
            </a:r>
            <a:endParaRPr/>
          </a:p>
        </p:txBody>
      </p:sp>
      <p:sp>
        <p:nvSpPr>
          <p:cNvPr id="1064" name="Google Shape;1064;p109"/>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79</a:t>
            </a:fld>
            <a:endParaRPr/>
          </a:p>
        </p:txBody>
      </p:sp>
      <p:graphicFrame>
        <p:nvGraphicFramePr>
          <p:cNvPr id="1065" name="Google Shape;1065;p109"/>
          <p:cNvGraphicFramePr/>
          <p:nvPr/>
        </p:nvGraphicFramePr>
        <p:xfrm>
          <a:off x="757788" y="1496750"/>
          <a:ext cx="3000000" cy="3000000"/>
        </p:xfrm>
        <a:graphic>
          <a:graphicData uri="http://schemas.openxmlformats.org/drawingml/2006/table">
            <a:tbl>
              <a:tblPr>
                <a:noFill/>
                <a:tableStyleId>{B60C237D-3EDD-4FFD-AD80-B1AC92A5DBEC}</a:tableStyleId>
              </a:tblPr>
              <a:tblGrid>
                <a:gridCol w="837075"/>
                <a:gridCol w="1533875"/>
                <a:gridCol w="5257475"/>
              </a:tblGrid>
              <a:tr h="381000">
                <a:tc gridSpan="2">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Filter Table</a:t>
                      </a:r>
                      <a:endParaRPr>
                        <a:solidFill>
                          <a:srgbClr val="FFFFFF"/>
                        </a:solidFill>
                        <a:latin typeface="EB Garamond"/>
                        <a:ea typeface="EB Garamond"/>
                        <a:cs typeface="EB Garamond"/>
                        <a:sym typeface="EB Garamond"/>
                      </a:endParaRPr>
                    </a:p>
                  </a:txBody>
                  <a:tcPr marL="91425" marR="91425" marT="91425" marB="91425"/>
                </a:tc>
                <a:tc hMerge="1">
                  <a:txBody>
                    <a:bodyPr/>
                    <a:lstStyle/>
                    <a:p>
                      <a:endParaRPr lang="en-US"/>
                    </a:p>
                  </a:txBody>
                  <a:tcPr/>
                </a:tc>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Description</a:t>
                      </a:r>
                      <a:endParaRPr>
                        <a:solidFill>
                          <a:srgbClr val="FFFFFF"/>
                        </a:solidFill>
                        <a:latin typeface="EB Garamond"/>
                        <a:ea typeface="EB Garamond"/>
                        <a:cs typeface="EB Garamond"/>
                        <a:sym typeface="EB Garamond"/>
                      </a:endParaRPr>
                    </a:p>
                  </a:txBody>
                  <a:tcPr marL="91425" marR="91425" marT="91425" marB="91425"/>
                </a:tc>
              </a:tr>
              <a:tr h="381000">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1</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Normal</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EB Garamond"/>
                          <a:ea typeface="EB Garamond"/>
                          <a:cs typeface="EB Garamond"/>
                          <a:sym typeface="EB Garamond"/>
                        </a:rPr>
                        <a:t>Basic housekeeping telemetry, magnetometer telemetry, and camera telemetry</a:t>
                      </a:r>
                      <a:endParaRPr>
                        <a:solidFill>
                          <a:srgbClr val="FFFFFF"/>
                        </a:solidFill>
                        <a:latin typeface="EB Garamond"/>
                        <a:ea typeface="EB Garamond"/>
                        <a:cs typeface="EB Garamond"/>
                        <a:sym typeface="EB Garamond"/>
                      </a:endParaRPr>
                    </a:p>
                  </a:txBody>
                  <a:tcPr marL="91425" marR="91425" marT="91425" marB="91425"/>
                </a:tc>
              </a:tr>
              <a:tr h="381000">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2</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Dump</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EB Garamond"/>
                          <a:ea typeface="EB Garamond"/>
                          <a:cs typeface="EB Garamond"/>
                          <a:sym typeface="EB Garamond"/>
                        </a:rPr>
                        <a:t>Basic housekeeping telemetry and all memory dump</a:t>
                      </a:r>
                      <a:endParaRPr>
                        <a:solidFill>
                          <a:srgbClr val="FFFFFF"/>
                        </a:solidFill>
                        <a:latin typeface="EB Garamond"/>
                        <a:ea typeface="EB Garamond"/>
                        <a:cs typeface="EB Garamond"/>
                        <a:sym typeface="EB Garamond"/>
                      </a:endParaRPr>
                    </a:p>
                  </a:txBody>
                  <a:tcPr marL="91425" marR="91425" marT="91425" marB="91425"/>
                </a:tc>
              </a:tr>
              <a:tr h="381000">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3</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Housekeeping</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EB Garamond"/>
                          <a:ea typeface="EB Garamond"/>
                          <a:cs typeface="EB Garamond"/>
                          <a:sym typeface="EB Garamond"/>
                        </a:rPr>
                        <a:t>All housekeeping telemetry. No science telemetry</a:t>
                      </a:r>
                      <a:endParaRPr>
                        <a:solidFill>
                          <a:srgbClr val="FFFFFF"/>
                        </a:solidFill>
                        <a:latin typeface="EB Garamond"/>
                        <a:ea typeface="EB Garamond"/>
                        <a:cs typeface="EB Garamond"/>
                        <a:sym typeface="EB Garamond"/>
                      </a:endParaRPr>
                    </a:p>
                  </a:txBody>
                  <a:tcPr marL="91425" marR="91425" marT="91425" marB="91425"/>
                </a:tc>
              </a:tr>
              <a:tr h="381000">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4</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Magnetometer</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EB Garamond"/>
                          <a:ea typeface="EB Garamond"/>
                          <a:cs typeface="EB Garamond"/>
                          <a:sym typeface="EB Garamond"/>
                        </a:rPr>
                        <a:t>Basic housekeeping telemetry and magnetometer telemetry</a:t>
                      </a:r>
                      <a:endParaRPr>
                        <a:solidFill>
                          <a:srgbClr val="FFFFFF"/>
                        </a:solidFill>
                        <a:latin typeface="EB Garamond"/>
                        <a:ea typeface="EB Garamond"/>
                        <a:cs typeface="EB Garamond"/>
                        <a:sym typeface="EB Garamond"/>
                      </a:endParaRPr>
                    </a:p>
                  </a:txBody>
                  <a:tcPr marL="91425" marR="91425" marT="91425" marB="91425"/>
                </a:tc>
              </a:tr>
              <a:tr h="381000">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5</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ctr" rtl="0">
                        <a:spcBef>
                          <a:spcPts val="0"/>
                        </a:spcBef>
                        <a:spcAft>
                          <a:spcPts val="0"/>
                        </a:spcAft>
                        <a:buNone/>
                      </a:pPr>
                      <a:r>
                        <a:rPr lang="en">
                          <a:solidFill>
                            <a:srgbClr val="FFFFFF"/>
                          </a:solidFill>
                          <a:latin typeface="EB Garamond"/>
                          <a:ea typeface="EB Garamond"/>
                          <a:cs typeface="EB Garamond"/>
                          <a:sym typeface="EB Garamond"/>
                        </a:rPr>
                        <a:t>Camera</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rgbClr val="FFFFFF"/>
                          </a:solidFill>
                          <a:latin typeface="EB Garamond"/>
                          <a:ea typeface="EB Garamond"/>
                          <a:cs typeface="EB Garamond"/>
                          <a:sym typeface="EB Garamond"/>
                        </a:rPr>
                        <a:t>Basic housekeeping telemetry and camera telemetry</a:t>
                      </a:r>
                      <a:endParaRPr>
                        <a:solidFill>
                          <a:srgbClr val="FFFFFF"/>
                        </a:solidFill>
                        <a:latin typeface="EB Garamond"/>
                        <a:ea typeface="EB Garamond"/>
                        <a:cs typeface="EB Garamond"/>
                        <a:sym typeface="EB Garamond"/>
                      </a:endParaRPr>
                    </a:p>
                  </a:txBody>
                  <a:tcPr marL="91425" marR="91425" marT="91425" marB="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8"/>
          <p:cNvSpPr txBox="1">
            <a:spLocks noGrp="1"/>
          </p:cNvSpPr>
          <p:nvPr>
            <p:ph type="title"/>
          </p:nvPr>
        </p:nvSpPr>
        <p:spPr>
          <a:xfrm>
            <a:off x="301525" y="341350"/>
            <a:ext cx="74853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Levels of Success</a:t>
            </a:r>
            <a:endParaRPr/>
          </a:p>
        </p:txBody>
      </p:sp>
      <p:sp>
        <p:nvSpPr>
          <p:cNvPr id="275" name="Google Shape;275;p38"/>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8</a:t>
            </a:fld>
            <a:endParaRPr/>
          </a:p>
        </p:txBody>
      </p:sp>
      <p:graphicFrame>
        <p:nvGraphicFramePr>
          <p:cNvPr id="276" name="Google Shape;276;p38"/>
          <p:cNvGraphicFramePr/>
          <p:nvPr/>
        </p:nvGraphicFramePr>
        <p:xfrm>
          <a:off x="227563" y="960713"/>
          <a:ext cx="8536475" cy="3984413"/>
        </p:xfrm>
        <a:graphic>
          <a:graphicData uri="http://schemas.openxmlformats.org/drawingml/2006/table">
            <a:tbl>
              <a:tblPr>
                <a:noFill/>
                <a:tableStyleId>{B60C237D-3EDD-4FFD-AD80-B1AC92A5DBEC}</a:tableStyleId>
              </a:tblPr>
              <a:tblGrid>
                <a:gridCol w="612300"/>
                <a:gridCol w="1224825"/>
                <a:gridCol w="3489350"/>
                <a:gridCol w="1532100"/>
                <a:gridCol w="1677900"/>
              </a:tblGrid>
              <a:tr h="491525">
                <a:tc>
                  <a:txBody>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a:txBody>
                  <a:tcPr marL="45700" marR="45700"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300">
                          <a:latin typeface="EB Garamond Medium"/>
                          <a:ea typeface="EB Garamond Medium"/>
                          <a:cs typeface="EB Garamond Medium"/>
                          <a:sym typeface="EB Garamond Medium"/>
                        </a:rPr>
                        <a:t>Spacecraft Bus</a:t>
                      </a:r>
                      <a:endParaRPr sz="1300">
                        <a:latin typeface="EB Garamond Medium"/>
                        <a:ea typeface="EB Garamond Medium"/>
                        <a:cs typeface="EB Garamond Medium"/>
                        <a:sym typeface="EB Garamond Medium"/>
                      </a:endParaRPr>
                    </a:p>
                  </a:txBody>
                  <a:tcPr marL="45700" marR="45700"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300">
                          <a:latin typeface="EB Garamond Medium"/>
                          <a:ea typeface="EB Garamond Medium"/>
                          <a:cs typeface="EB Garamond Medium"/>
                          <a:sym typeface="EB Garamond Medium"/>
                        </a:rPr>
                        <a:t>Imaging System</a:t>
                      </a:r>
                      <a:endParaRPr sz="1300">
                        <a:latin typeface="EB Garamond Medium"/>
                        <a:ea typeface="EB Garamond Medium"/>
                        <a:cs typeface="EB Garamond Medium"/>
                        <a:sym typeface="EB Garamond Medium"/>
                      </a:endParaRPr>
                    </a:p>
                  </a:txBody>
                  <a:tcPr marL="45700" marR="45700"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300">
                          <a:latin typeface="EB Garamond Medium"/>
                          <a:ea typeface="EB Garamond Medium"/>
                          <a:cs typeface="EB Garamond Medium"/>
                          <a:sym typeface="EB Garamond Medium"/>
                        </a:rPr>
                        <a:t>Magnetometer System</a:t>
                      </a:r>
                      <a:endParaRPr sz="1300">
                        <a:latin typeface="EB Garamond Medium"/>
                        <a:ea typeface="EB Garamond Medium"/>
                        <a:cs typeface="EB Garamond Medium"/>
                        <a:sym typeface="EB Garamond Medium"/>
                      </a:endParaRPr>
                    </a:p>
                  </a:txBody>
                  <a:tcPr marL="45700" marR="45700"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300">
                          <a:latin typeface="EB Garamond Medium"/>
                          <a:ea typeface="EB Garamond Medium"/>
                          <a:cs typeface="EB Garamond Medium"/>
                          <a:sym typeface="EB Garamond Medium"/>
                        </a:rPr>
                        <a:t>Command &amp; Data Handling</a:t>
                      </a:r>
                      <a:endParaRPr sz="1300">
                        <a:latin typeface="EB Garamond Medium"/>
                        <a:ea typeface="EB Garamond Medium"/>
                        <a:cs typeface="EB Garamond Medium"/>
                        <a:sym typeface="EB Garamond Medium"/>
                      </a:endParaRPr>
                    </a:p>
                  </a:txBody>
                  <a:tcPr marL="45700" marR="45700"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r>
              <a:tr h="1162475">
                <a:tc>
                  <a:txBody>
                    <a:bodyPr/>
                    <a:lstStyle/>
                    <a:p>
                      <a:pPr marL="0" lvl="0" indent="0" algn="ctr" rtl="0">
                        <a:spcBef>
                          <a:spcPts val="0"/>
                        </a:spcBef>
                        <a:spcAft>
                          <a:spcPts val="0"/>
                        </a:spcAft>
                        <a:buNone/>
                      </a:pPr>
                      <a:r>
                        <a:rPr lang="en" sz="1300">
                          <a:latin typeface="EB Garamond Medium"/>
                          <a:ea typeface="EB Garamond Medium"/>
                          <a:cs typeface="EB Garamond Medium"/>
                          <a:sym typeface="EB Garamond Medium"/>
                        </a:rPr>
                        <a:t>Level 1</a:t>
                      </a:r>
                      <a:endParaRPr sz="1300">
                        <a:latin typeface="EB Garamond Medium"/>
                        <a:ea typeface="EB Garamond Medium"/>
                        <a:cs typeface="EB Garamond Medium"/>
                        <a:sym typeface="EB Garamond Medium"/>
                      </a:endParaRPr>
                    </a:p>
                  </a:txBody>
                  <a:tcPr marL="45700" marR="45700"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l" rtl="0">
                        <a:lnSpc>
                          <a:spcPct val="110000"/>
                        </a:lnSpc>
                        <a:spcBef>
                          <a:spcPts val="0"/>
                        </a:spcBef>
                        <a:spcAft>
                          <a:spcPts val="0"/>
                        </a:spcAft>
                        <a:buNone/>
                      </a:pPr>
                      <a:r>
                        <a:rPr lang="en" sz="1200">
                          <a:solidFill>
                            <a:srgbClr val="FFFFFF"/>
                          </a:solidFill>
                          <a:latin typeface="EB Garamond Medium"/>
                          <a:ea typeface="EB Garamond Medium"/>
                          <a:cs typeface="EB Garamond Medium"/>
                          <a:sym typeface="EB Garamond Medium"/>
                        </a:rPr>
                        <a:t>• Mounted within a manufactured stand-alone structure</a:t>
                      </a:r>
                      <a:endParaRPr sz="1200">
                        <a:solidFill>
                          <a:srgbClr val="FFFFFF"/>
                        </a:solidFill>
                        <a:latin typeface="EB Garamond Medium"/>
                        <a:ea typeface="EB Garamond Medium"/>
                        <a:cs typeface="EB Garamond Medium"/>
                        <a:sym typeface="EB Garamond Medium"/>
                      </a:endParaRPr>
                    </a:p>
                  </a:txBody>
                  <a:tcPr marL="45700" marR="45700" marT="45700" marB="45700">
                    <a:lnL w="19050"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Take an image</a:t>
                      </a:r>
                      <a:endParaRPr sz="1200">
                        <a:solidFill>
                          <a:srgbClr val="FFFFFF"/>
                        </a:solidFill>
                        <a:latin typeface="EB Garamond Medium"/>
                        <a:ea typeface="EB Garamond Medium"/>
                        <a:cs typeface="EB Garamond Medium"/>
                        <a:sym typeface="EB Garamond Medium"/>
                      </a:endParaRPr>
                    </a:p>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Fixed FOV able to fit hemisphere of the Earth at apogee</a:t>
                      </a:r>
                      <a:endParaRPr sz="1200">
                        <a:solidFill>
                          <a:srgbClr val="FFFFFF"/>
                        </a:solidFill>
                        <a:latin typeface="EB Garamond Medium"/>
                        <a:ea typeface="EB Garamond Medium"/>
                        <a:cs typeface="EB Garamond Medium"/>
                        <a:sym typeface="EB Garamond Medium"/>
                      </a:endParaRPr>
                    </a:p>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Filter out backscatter from optical system</a:t>
                      </a:r>
                      <a:endParaRPr sz="1200">
                        <a:solidFill>
                          <a:srgbClr val="FFFFFF"/>
                        </a:solidFill>
                        <a:latin typeface="EB Garamond Medium"/>
                        <a:ea typeface="EB Garamond Medium"/>
                        <a:cs typeface="EB Garamond Medium"/>
                        <a:sym typeface="EB Garamond Medium"/>
                      </a:endParaRPr>
                    </a:p>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Crop image to TBD</a:t>
                      </a:r>
                      <a:endParaRPr sz="1200">
                        <a:solidFill>
                          <a:srgbClr val="FFFFFF"/>
                        </a:solidFill>
                        <a:latin typeface="EB Garamond Medium"/>
                        <a:ea typeface="EB Garamond Medium"/>
                        <a:cs typeface="EB Garamond Medium"/>
                        <a:sym typeface="EB Garamond Medium"/>
                      </a:endParaRPr>
                    </a:p>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Compress image to TBD</a:t>
                      </a:r>
                      <a:endParaRPr sz="1200">
                        <a:solidFill>
                          <a:srgbClr val="FFFFFF"/>
                        </a:solidFill>
                        <a:latin typeface="EB Garamond Medium"/>
                        <a:ea typeface="EB Garamond Medium"/>
                        <a:cs typeface="EB Garamond Medium"/>
                        <a:sym typeface="EB Garamond Medium"/>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Detect the scalar component of a constant magnetic field</a:t>
                      </a:r>
                      <a:endParaRPr sz="1200">
                        <a:solidFill>
                          <a:srgbClr val="FFFFFF"/>
                        </a:solidFill>
                        <a:latin typeface="EB Garamond Medium"/>
                        <a:ea typeface="EB Garamond Medium"/>
                        <a:cs typeface="EB Garamond Medium"/>
                        <a:sym typeface="EB Garamond Medium"/>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Manually commanded payload activation and deactivation</a:t>
                      </a:r>
                      <a:endParaRPr sz="1200">
                        <a:solidFill>
                          <a:srgbClr val="FFFFFF"/>
                        </a:solidFill>
                        <a:latin typeface="EB Garamond Medium"/>
                        <a:ea typeface="EB Garamond Medium"/>
                        <a:cs typeface="EB Garamond Medium"/>
                        <a:sym typeface="EB Garamond Medium"/>
                      </a:endParaRPr>
                    </a:p>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Receive, store and send magnetometer and image data at a rate of TBD</a:t>
                      </a:r>
                      <a:endParaRPr sz="1200">
                        <a:solidFill>
                          <a:srgbClr val="FFFFFF"/>
                        </a:solidFill>
                        <a:latin typeface="EB Garamond Medium"/>
                        <a:ea typeface="EB Garamond Medium"/>
                        <a:cs typeface="EB Garamond Medium"/>
                        <a:sym typeface="EB Garamond Medium"/>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r>
              <a:tr h="438750">
                <a:tc>
                  <a:txBody>
                    <a:bodyPr/>
                    <a:lstStyle/>
                    <a:p>
                      <a:pPr marL="0" lvl="0" indent="0" algn="ctr" rtl="0">
                        <a:spcBef>
                          <a:spcPts val="0"/>
                        </a:spcBef>
                        <a:spcAft>
                          <a:spcPts val="0"/>
                        </a:spcAft>
                        <a:buNone/>
                      </a:pPr>
                      <a:r>
                        <a:rPr lang="en" sz="1300">
                          <a:latin typeface="EB Garamond Medium"/>
                          <a:ea typeface="EB Garamond Medium"/>
                          <a:cs typeface="EB Garamond Medium"/>
                          <a:sym typeface="EB Garamond Medium"/>
                        </a:rPr>
                        <a:t>Level 2</a:t>
                      </a:r>
                      <a:endParaRPr sz="1300">
                        <a:latin typeface="EB Garamond Medium"/>
                        <a:ea typeface="EB Garamond Medium"/>
                        <a:cs typeface="EB Garamond Medium"/>
                        <a:sym typeface="EB Garamond Medium"/>
                      </a:endParaRPr>
                    </a:p>
                  </a:txBody>
                  <a:tcPr marL="45700" marR="45700"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lnSpc>
                          <a:spcPct val="110000"/>
                        </a:lnSpc>
                        <a:spcBef>
                          <a:spcPts val="0"/>
                        </a:spcBef>
                        <a:spcAft>
                          <a:spcPts val="0"/>
                        </a:spcAft>
                        <a:buNone/>
                      </a:pPr>
                      <a:r>
                        <a:rPr lang="en" sz="1600">
                          <a:solidFill>
                            <a:srgbClr val="FFFFFF"/>
                          </a:solidFill>
                          <a:latin typeface="EB Garamond Medium"/>
                          <a:ea typeface="EB Garamond Medium"/>
                          <a:cs typeface="EB Garamond Medium"/>
                          <a:sym typeface="EB Garamond Medium"/>
                        </a:rPr>
                        <a:t>- </a:t>
                      </a:r>
                      <a:endParaRPr sz="1600">
                        <a:solidFill>
                          <a:srgbClr val="FFFFFF"/>
                        </a:solidFill>
                        <a:latin typeface="EB Garamond Medium"/>
                        <a:ea typeface="EB Garamond Medium"/>
                        <a:cs typeface="EB Garamond Medium"/>
                        <a:sym typeface="EB Garamond Medium"/>
                      </a:endParaRPr>
                    </a:p>
                  </a:txBody>
                  <a:tcPr marL="45700" marR="45700" marT="45700" marB="45700" anchor="ctr">
                    <a:lnL w="19050"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Able to image at least once every minute to capture changing aurora</a:t>
                      </a:r>
                      <a:endParaRPr sz="1200">
                        <a:solidFill>
                          <a:srgbClr val="FFFFFF"/>
                        </a:solidFill>
                        <a:latin typeface="EB Garamond Medium"/>
                        <a:ea typeface="EB Garamond Medium"/>
                        <a:cs typeface="EB Garamond Medium"/>
                        <a:sym typeface="EB Garamond Medium"/>
                      </a:endParaRPr>
                    </a:p>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Fixed FOV able to image latitudes above TBD degrees north at apogee</a:t>
                      </a:r>
                      <a:endParaRPr sz="1200">
                        <a:solidFill>
                          <a:srgbClr val="FFFFFF"/>
                        </a:solidFill>
                        <a:latin typeface="EB Garamond Medium"/>
                        <a:ea typeface="EB Garamond Medium"/>
                        <a:cs typeface="EB Garamond Medium"/>
                        <a:sym typeface="EB Garamond Medium"/>
                      </a:endParaRPr>
                    </a:p>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Identify if aurora is present</a:t>
                      </a:r>
                      <a:endParaRPr sz="1200">
                        <a:solidFill>
                          <a:srgbClr val="FFFFFF"/>
                        </a:solidFill>
                        <a:latin typeface="EB Garamond Medium"/>
                        <a:ea typeface="EB Garamond Medium"/>
                        <a:cs typeface="EB Garamond Medium"/>
                        <a:sym typeface="EB Garamond Medium"/>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Detect the vector component of a constant magnetic field</a:t>
                      </a:r>
                      <a:endParaRPr sz="1200">
                        <a:solidFill>
                          <a:srgbClr val="FFFFFF"/>
                        </a:solidFill>
                        <a:latin typeface="EB Garamond Medium"/>
                        <a:ea typeface="EB Garamond Medium"/>
                        <a:cs typeface="EB Garamond Medium"/>
                        <a:sym typeface="EB Garamond Medium"/>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Command the payload autonomously from an on board absolutely timed sequence of commands</a:t>
                      </a:r>
                      <a:endParaRPr sz="1200">
                        <a:solidFill>
                          <a:srgbClr val="FFFFFF"/>
                        </a:solidFill>
                        <a:latin typeface="EB Garamond Medium"/>
                        <a:ea typeface="EB Garamond Medium"/>
                        <a:cs typeface="EB Garamond Medium"/>
                        <a:sym typeface="EB Garamond Medium"/>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r>
              <a:tr h="647150">
                <a:tc>
                  <a:txBody>
                    <a:bodyPr/>
                    <a:lstStyle/>
                    <a:p>
                      <a:pPr marL="0" lvl="0" indent="0" algn="ctr" rtl="0">
                        <a:spcBef>
                          <a:spcPts val="0"/>
                        </a:spcBef>
                        <a:spcAft>
                          <a:spcPts val="0"/>
                        </a:spcAft>
                        <a:buNone/>
                      </a:pPr>
                      <a:r>
                        <a:rPr lang="en" sz="1300">
                          <a:latin typeface="EB Garamond Medium"/>
                          <a:ea typeface="EB Garamond Medium"/>
                          <a:cs typeface="EB Garamond Medium"/>
                          <a:sym typeface="EB Garamond Medium"/>
                        </a:rPr>
                        <a:t>Level 3</a:t>
                      </a:r>
                      <a:endParaRPr sz="1300">
                        <a:latin typeface="EB Garamond Medium"/>
                        <a:ea typeface="EB Garamond Medium"/>
                        <a:cs typeface="EB Garamond Medium"/>
                        <a:sym typeface="EB Garamond Medium"/>
                      </a:endParaRPr>
                    </a:p>
                  </a:txBody>
                  <a:tcPr marL="45700" marR="45700" marT="18275" marB="18275" anchor="ctr">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Mounted within a manufactured mock CubeSat spacecraft bus</a:t>
                      </a:r>
                      <a:endParaRPr sz="1200">
                        <a:solidFill>
                          <a:srgbClr val="FFFFFF"/>
                        </a:solidFill>
                        <a:latin typeface="EB Garamond Medium"/>
                        <a:ea typeface="EB Garamond Medium"/>
                        <a:cs typeface="EB Garamond Medium"/>
                        <a:sym typeface="EB Garamond Medium"/>
                      </a:endParaRPr>
                    </a:p>
                  </a:txBody>
                  <a:tcPr marL="45700" marR="45700" marT="45700" marB="45700">
                    <a:lnL w="19050"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Able to change rate of image capture if aurora is present</a:t>
                      </a:r>
                      <a:endParaRPr sz="1200">
                        <a:solidFill>
                          <a:srgbClr val="FFFFFF"/>
                        </a:solidFill>
                        <a:latin typeface="EB Garamond Medium"/>
                        <a:ea typeface="EB Garamond Medium"/>
                        <a:cs typeface="EB Garamond Medium"/>
                        <a:sym typeface="EB Garamond Medium"/>
                      </a:endParaRPr>
                    </a:p>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Unskew images to be useful</a:t>
                      </a:r>
                      <a:endParaRPr sz="1200">
                        <a:solidFill>
                          <a:srgbClr val="FFFFFF"/>
                        </a:solidFill>
                        <a:latin typeface="EB Garamond Medium"/>
                        <a:ea typeface="EB Garamond Medium"/>
                        <a:cs typeface="EB Garamond Medium"/>
                        <a:sym typeface="EB Garamond Medium"/>
                      </a:endParaRPr>
                    </a:p>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Filter out Earthshing</a:t>
                      </a:r>
                      <a:endParaRPr sz="1200">
                        <a:solidFill>
                          <a:srgbClr val="FFFFFF"/>
                        </a:solidFill>
                        <a:latin typeface="EB Garamond Medium"/>
                        <a:ea typeface="EB Garamond Medium"/>
                        <a:cs typeface="EB Garamond Medium"/>
                        <a:sym typeface="EB Garamond Medium"/>
                      </a:endParaRPr>
                    </a:p>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Identify lowest latitude of aurora</a:t>
                      </a:r>
                      <a:endParaRPr sz="1200">
                        <a:solidFill>
                          <a:srgbClr val="FFFFFF"/>
                        </a:solidFill>
                        <a:latin typeface="EB Garamond Medium"/>
                        <a:ea typeface="EB Garamond Medium"/>
                        <a:cs typeface="EB Garamond Medium"/>
                        <a:sym typeface="EB Garamond Medium"/>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110000"/>
                        </a:lnSpc>
                        <a:spcBef>
                          <a:spcPts val="0"/>
                        </a:spcBef>
                        <a:spcAft>
                          <a:spcPts val="0"/>
                        </a:spcAft>
                        <a:buNone/>
                      </a:pPr>
                      <a:r>
                        <a:rPr lang="en" sz="1200">
                          <a:solidFill>
                            <a:schemeClr val="lt1"/>
                          </a:solidFill>
                          <a:latin typeface="EB Garamond Medium"/>
                          <a:ea typeface="EB Garamond Medium"/>
                          <a:cs typeface="EB Garamond Medium"/>
                          <a:sym typeface="EB Garamond Medium"/>
                        </a:rPr>
                        <a:t>• </a:t>
                      </a:r>
                      <a:r>
                        <a:rPr lang="en" sz="1200">
                          <a:solidFill>
                            <a:srgbClr val="FFFFFF"/>
                          </a:solidFill>
                          <a:latin typeface="EB Garamond Medium"/>
                          <a:ea typeface="EB Garamond Medium"/>
                          <a:cs typeface="EB Garamond Medium"/>
                          <a:sym typeface="EB Garamond Medium"/>
                        </a:rPr>
                        <a:t>Map magnitude and direction of magnetic field lines</a:t>
                      </a:r>
                      <a:endParaRPr sz="1200">
                        <a:solidFill>
                          <a:srgbClr val="FFFFFF"/>
                        </a:solidFill>
                        <a:latin typeface="EB Garamond Medium"/>
                        <a:ea typeface="EB Garamond Medium"/>
                        <a:cs typeface="EB Garamond Medium"/>
                        <a:sym typeface="EB Garamond Medium"/>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0000"/>
                        </a:lnSpc>
                        <a:spcBef>
                          <a:spcPts val="0"/>
                        </a:spcBef>
                        <a:spcAft>
                          <a:spcPts val="0"/>
                        </a:spcAft>
                        <a:buClr>
                          <a:schemeClr val="dk1"/>
                        </a:buClr>
                        <a:buSzPts val="1100"/>
                        <a:buFont typeface="Arial"/>
                        <a:buNone/>
                      </a:pPr>
                      <a:r>
                        <a:rPr lang="en" sz="1600">
                          <a:solidFill>
                            <a:schemeClr val="lt1"/>
                          </a:solidFill>
                          <a:latin typeface="EB Garamond Medium"/>
                          <a:ea typeface="EB Garamond Medium"/>
                          <a:cs typeface="EB Garamond Medium"/>
                          <a:sym typeface="EB Garamond Medium"/>
                        </a:rPr>
                        <a:t>- </a:t>
                      </a:r>
                      <a:endParaRPr sz="1200">
                        <a:solidFill>
                          <a:srgbClr val="FFFFFF"/>
                        </a:solidFill>
                        <a:latin typeface="EB Garamond Medium"/>
                        <a:ea typeface="EB Garamond Medium"/>
                        <a:cs typeface="EB Garamond Medium"/>
                        <a:sym typeface="EB Garamond Medium"/>
                      </a:endParaRPr>
                    </a:p>
                  </a:txBody>
                  <a:tcPr marL="45700" marR="45700" marT="45700" marB="4570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r>
            </a:tbl>
          </a:graphicData>
        </a:graphic>
      </p:graphicFrame>
      <p:sp>
        <p:nvSpPr>
          <p:cNvPr id="277" name="Google Shape;277;p38">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10"/>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Telemetry Filter Table FBD</a:t>
            </a:r>
            <a:endParaRPr/>
          </a:p>
        </p:txBody>
      </p:sp>
      <p:sp>
        <p:nvSpPr>
          <p:cNvPr id="1071" name="Google Shape;1071;p110"/>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80</a:t>
            </a:fld>
            <a:endParaRPr/>
          </a:p>
        </p:txBody>
      </p:sp>
      <p:pic>
        <p:nvPicPr>
          <p:cNvPr id="1072" name="Google Shape;1072;p110"/>
          <p:cNvPicPr preferRelativeResize="0"/>
          <p:nvPr/>
        </p:nvPicPr>
        <p:blipFill>
          <a:blip r:embed="rId3">
            <a:alphaModFix/>
          </a:blip>
          <a:stretch>
            <a:fillRect/>
          </a:stretch>
        </p:blipFill>
        <p:spPr>
          <a:xfrm>
            <a:off x="366213" y="1093925"/>
            <a:ext cx="8411572" cy="366932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11"/>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Data Storage Required for One Orbit</a:t>
            </a:r>
            <a:endParaRPr/>
          </a:p>
        </p:txBody>
      </p:sp>
      <p:sp>
        <p:nvSpPr>
          <p:cNvPr id="1078" name="Google Shape;1078;p111"/>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81</a:t>
            </a:fld>
            <a:endParaRPr/>
          </a:p>
        </p:txBody>
      </p:sp>
      <p:graphicFrame>
        <p:nvGraphicFramePr>
          <p:cNvPr id="1079" name="Google Shape;1079;p111"/>
          <p:cNvGraphicFramePr/>
          <p:nvPr/>
        </p:nvGraphicFramePr>
        <p:xfrm>
          <a:off x="952500" y="2087050"/>
          <a:ext cx="3000000" cy="3000000"/>
        </p:xfrm>
        <a:graphic>
          <a:graphicData uri="http://schemas.openxmlformats.org/drawingml/2006/table">
            <a:tbl>
              <a:tblPr>
                <a:noFill/>
                <a:tableStyleId>{B60C237D-3EDD-4FFD-AD80-B1AC92A5DBEC}</a:tableStyleId>
              </a:tblPr>
              <a:tblGrid>
                <a:gridCol w="1801350"/>
                <a:gridCol w="1094250"/>
                <a:gridCol w="1447800"/>
                <a:gridCol w="1447800"/>
                <a:gridCol w="1447800"/>
              </a:tblGrid>
              <a:tr h="381000">
                <a:tc>
                  <a:txBody>
                    <a:bodyPr/>
                    <a:lstStyle/>
                    <a:p>
                      <a:pPr marL="0" lvl="0" indent="0" algn="l" rtl="0">
                        <a:spcBef>
                          <a:spcPts val="0"/>
                        </a:spcBef>
                        <a:spcAft>
                          <a:spcPts val="0"/>
                        </a:spcAft>
                        <a:buNone/>
                      </a:pPr>
                      <a:r>
                        <a:rPr lang="en" sz="1500" b="1">
                          <a:solidFill>
                            <a:srgbClr val="FFFFFF"/>
                          </a:solidFill>
                          <a:latin typeface="EB Garamond"/>
                          <a:ea typeface="EB Garamond"/>
                          <a:cs typeface="EB Garamond"/>
                          <a:sym typeface="EB Garamond"/>
                        </a:rPr>
                        <a:t>Data Type</a:t>
                      </a:r>
                      <a:endParaRPr sz="1500" b="1">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500" b="1">
                          <a:solidFill>
                            <a:srgbClr val="FFFFFF"/>
                          </a:solidFill>
                          <a:latin typeface="EB Garamond"/>
                          <a:ea typeface="EB Garamond"/>
                          <a:cs typeface="EB Garamond"/>
                          <a:sym typeface="EB Garamond"/>
                        </a:rPr>
                        <a:t>Size</a:t>
                      </a:r>
                      <a:endParaRPr sz="1500" b="1">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500" b="1">
                          <a:solidFill>
                            <a:srgbClr val="FFFFFF"/>
                          </a:solidFill>
                          <a:latin typeface="EB Garamond"/>
                          <a:ea typeface="EB Garamond"/>
                          <a:cs typeface="EB Garamond"/>
                          <a:sym typeface="EB Garamond"/>
                        </a:rPr>
                        <a:t>Frequency</a:t>
                      </a:r>
                      <a:endParaRPr sz="1500" b="1">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500" b="1">
                          <a:solidFill>
                            <a:srgbClr val="FFFFFF"/>
                          </a:solidFill>
                          <a:latin typeface="EB Garamond"/>
                          <a:ea typeface="EB Garamond"/>
                          <a:cs typeface="EB Garamond"/>
                          <a:sym typeface="EB Garamond"/>
                        </a:rPr>
                        <a:t>Time</a:t>
                      </a:r>
                      <a:endParaRPr sz="1500" b="1">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500" b="1">
                          <a:solidFill>
                            <a:srgbClr val="FFFFFF"/>
                          </a:solidFill>
                          <a:latin typeface="EB Garamond"/>
                          <a:ea typeface="EB Garamond"/>
                          <a:cs typeface="EB Garamond"/>
                          <a:sym typeface="EB Garamond"/>
                        </a:rPr>
                        <a:t>Total amount</a:t>
                      </a:r>
                      <a:endParaRPr sz="1500" b="1">
                        <a:solidFill>
                          <a:srgbClr val="FFFFFF"/>
                        </a:solidFill>
                        <a:latin typeface="EB Garamond"/>
                        <a:ea typeface="EB Garamond"/>
                        <a:cs typeface="EB Garamond"/>
                        <a:sym typeface="EB Garamond"/>
                      </a:endParaRPr>
                    </a:p>
                  </a:txBody>
                  <a:tcPr marL="91425" marR="91425" marT="91425" marB="91425"/>
                </a:tc>
              </a:tr>
              <a:tr h="381000">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Magnetic Field Data</a:t>
                      </a:r>
                      <a:endParaRPr sz="1500">
                        <a:solidFill>
                          <a:srgbClr val="FFFFFF"/>
                        </a:solidFill>
                        <a:latin typeface="EB Garamond"/>
                        <a:ea typeface="EB Garamond"/>
                        <a:cs typeface="EB Garamond"/>
                        <a:sym typeface="EB Garamond"/>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1440 bytes</a:t>
                      </a:r>
                      <a:endParaRPr sz="1500">
                        <a:solidFill>
                          <a:srgbClr val="FFFFFF"/>
                        </a:solidFill>
                        <a:latin typeface="EB Garamond"/>
                        <a:ea typeface="EB Garamond"/>
                        <a:cs typeface="EB Garamond"/>
                        <a:sym typeface="EB Garamond"/>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1 Hz </a:t>
                      </a:r>
                      <a:endParaRPr sz="1500">
                        <a:solidFill>
                          <a:srgbClr val="FFFFFF"/>
                        </a:solidFill>
                        <a:latin typeface="EB Garamond"/>
                        <a:ea typeface="EB Garamond"/>
                        <a:cs typeface="EB Garamond"/>
                        <a:sym typeface="EB Garamond"/>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Entire Orbit</a:t>
                      </a:r>
                      <a:endParaRPr sz="1500">
                        <a:solidFill>
                          <a:srgbClr val="FFFFFF"/>
                        </a:solidFill>
                        <a:latin typeface="EB Garamond"/>
                        <a:ea typeface="EB Garamond"/>
                        <a:cs typeface="EB Garamond"/>
                        <a:sym typeface="EB Garamond"/>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62.208 MB</a:t>
                      </a:r>
                      <a:endParaRPr sz="1500">
                        <a:solidFill>
                          <a:srgbClr val="FFFFFF"/>
                        </a:solidFill>
                        <a:latin typeface="EB Garamond"/>
                        <a:ea typeface="EB Garamond"/>
                        <a:cs typeface="EB Garamond"/>
                        <a:sym typeface="EB Garamond"/>
                      </a:endParaRPr>
                    </a:p>
                  </a:txBody>
                  <a:tcPr marL="91425" marR="91425" marT="91425" marB="91425">
                    <a:lnB w="9525" cap="flat" cmpd="sng">
                      <a:solidFill>
                        <a:srgbClr val="9E9E9E"/>
                      </a:solidFill>
                      <a:prstDash val="solid"/>
                      <a:round/>
                      <a:headEnd type="none" w="sm" len="sm"/>
                      <a:tailEnd type="none" w="sm" len="sm"/>
                    </a:lnB>
                  </a:tcPr>
                </a:tc>
              </a:tr>
              <a:tr h="381000">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Image Data</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500">
                          <a:solidFill>
                            <a:srgbClr val="FFFFFF"/>
                          </a:solidFill>
                          <a:latin typeface="EB Garamond"/>
                          <a:ea typeface="EB Garamond"/>
                          <a:cs typeface="EB Garamond"/>
                          <a:sym typeface="EB Garamond"/>
                        </a:rPr>
                        <a:t>3.6 x 10</a:t>
                      </a:r>
                      <a:r>
                        <a:rPr lang="en" sz="1500" baseline="30000">
                          <a:solidFill>
                            <a:srgbClr val="FFFFFF"/>
                          </a:solidFill>
                          <a:latin typeface="EB Garamond"/>
                          <a:ea typeface="EB Garamond"/>
                          <a:cs typeface="EB Garamond"/>
                          <a:sym typeface="EB Garamond"/>
                        </a:rPr>
                        <a:t>6</a:t>
                      </a:r>
                      <a:r>
                        <a:rPr lang="en" sz="1500">
                          <a:solidFill>
                            <a:srgbClr val="FFFFFF"/>
                          </a:solidFill>
                          <a:latin typeface="EB Garamond"/>
                          <a:ea typeface="EB Garamond"/>
                          <a:cs typeface="EB Garamond"/>
                          <a:sym typeface="EB Garamond"/>
                        </a:rPr>
                        <a:t> bytes</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1/60 Hz</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ROI</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1.512 GB</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81000">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Housekeeping Data</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1064 bytes</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1, 3, or 5 Hz</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Entire Orbit</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229.824 MB</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81000">
                <a:tc>
                  <a:txBody>
                    <a:bodyPr/>
                    <a:lstStyle/>
                    <a:p>
                      <a:pPr marL="0" lvl="0" indent="0" algn="l" rtl="0">
                        <a:spcBef>
                          <a:spcPts val="0"/>
                        </a:spcBef>
                        <a:spcAft>
                          <a:spcPts val="0"/>
                        </a:spcAft>
                        <a:buNone/>
                      </a:pP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81000">
                <a:tc>
                  <a:txBody>
                    <a:bodyPr/>
                    <a:lstStyle/>
                    <a:p>
                      <a:pPr marL="0" lvl="0" indent="0" algn="l" rtl="0">
                        <a:spcBef>
                          <a:spcPts val="0"/>
                        </a:spcBef>
                        <a:spcAft>
                          <a:spcPts val="0"/>
                        </a:spcAft>
                        <a:buNone/>
                      </a:pP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500" b="1">
                        <a:solidFill>
                          <a:srgbClr val="FFFFFF"/>
                        </a:solidFill>
                        <a:latin typeface="EB Garamond"/>
                        <a:ea typeface="EB Garamond"/>
                        <a:cs typeface="EB Garamond"/>
                        <a:sym typeface="EB Garamon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 sz="1500" b="1">
                          <a:solidFill>
                            <a:schemeClr val="lt1"/>
                          </a:solidFill>
                          <a:latin typeface="EB Garamond"/>
                          <a:ea typeface="EB Garamond"/>
                          <a:cs typeface="EB Garamond"/>
                          <a:sym typeface="EB Garamond"/>
                        </a:rPr>
                        <a:t>Final Total</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FFFFFF"/>
                          </a:solidFill>
                          <a:latin typeface="EB Garamond"/>
                          <a:ea typeface="EB Garamond"/>
                          <a:cs typeface="EB Garamond"/>
                          <a:sym typeface="EB Garamond"/>
                        </a:rPr>
                        <a:t>1.804 GB</a:t>
                      </a:r>
                      <a:endParaRPr sz="1500">
                        <a:solidFill>
                          <a:srgbClr val="FFFFFF"/>
                        </a:solidFill>
                        <a:latin typeface="EB Garamond"/>
                        <a:ea typeface="EB Garamond"/>
                        <a:cs typeface="EB Garamond"/>
                        <a:sym typeface="EB Garamo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bl>
          </a:graphicData>
        </a:graphic>
      </p:graphicFrame>
      <p:sp>
        <p:nvSpPr>
          <p:cNvPr id="1080" name="Google Shape;1080;p111"/>
          <p:cNvSpPr txBox="1">
            <a:spLocks noGrp="1"/>
          </p:cNvSpPr>
          <p:nvPr>
            <p:ph type="body" idx="1"/>
          </p:nvPr>
        </p:nvSpPr>
        <p:spPr>
          <a:xfrm>
            <a:off x="311700" y="1152475"/>
            <a:ext cx="8520600" cy="11745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700"/>
              <a:t>If all telemetry generated is recorded to secondary memory over the course of one orbit, then the data storage required would be 1.804 GB</a:t>
            </a:r>
            <a:endParaRPr sz="17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12"/>
          <p:cNvSpPr txBox="1">
            <a:spLocks noGrp="1"/>
          </p:cNvSpPr>
          <p:nvPr>
            <p:ph type="title"/>
          </p:nvPr>
        </p:nvSpPr>
        <p:spPr>
          <a:xfrm>
            <a:off x="311700" y="445025"/>
            <a:ext cx="75045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3300"/>
              <a:t>Telemetry Playback Timings for </a:t>
            </a:r>
            <a:endParaRPr sz="3300"/>
          </a:p>
          <a:p>
            <a:pPr marL="0" lvl="0" indent="0" algn="l" rtl="0">
              <a:spcBef>
                <a:spcPts val="0"/>
              </a:spcBef>
              <a:spcAft>
                <a:spcPts val="0"/>
              </a:spcAft>
              <a:buNone/>
            </a:pPr>
            <a:r>
              <a:rPr lang="en" sz="3300"/>
              <a:t>One Orbit’s Worth of Data</a:t>
            </a:r>
            <a:endParaRPr sz="3300"/>
          </a:p>
        </p:txBody>
      </p:sp>
      <p:sp>
        <p:nvSpPr>
          <p:cNvPr id="1086" name="Google Shape;1086;p112"/>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82</a:t>
            </a:fld>
            <a:endParaRPr/>
          </a:p>
        </p:txBody>
      </p:sp>
      <p:graphicFrame>
        <p:nvGraphicFramePr>
          <p:cNvPr id="1087" name="Google Shape;1087;p112"/>
          <p:cNvGraphicFramePr/>
          <p:nvPr/>
        </p:nvGraphicFramePr>
        <p:xfrm>
          <a:off x="1123500" y="2844625"/>
          <a:ext cx="3000000" cy="3000000"/>
        </p:xfrm>
        <a:graphic>
          <a:graphicData uri="http://schemas.openxmlformats.org/drawingml/2006/table">
            <a:tbl>
              <a:tblPr>
                <a:noFill/>
                <a:tableStyleId>{B60C237D-3EDD-4FFD-AD80-B1AC92A5DBEC}</a:tableStyleId>
              </a:tblPr>
              <a:tblGrid>
                <a:gridCol w="1724250"/>
                <a:gridCol w="1724250"/>
                <a:gridCol w="1724250"/>
                <a:gridCol w="1724250"/>
              </a:tblGrid>
              <a:tr h="373825">
                <a:tc>
                  <a:txBody>
                    <a:bodyPr/>
                    <a:lstStyle/>
                    <a:p>
                      <a:pPr marL="0" lvl="0" indent="0" algn="l" rtl="0">
                        <a:spcBef>
                          <a:spcPts val="0"/>
                        </a:spcBef>
                        <a:spcAft>
                          <a:spcPts val="0"/>
                        </a:spcAft>
                        <a:buNone/>
                      </a:pPr>
                      <a:r>
                        <a:rPr lang="en" sz="1500" b="1">
                          <a:solidFill>
                            <a:srgbClr val="FFFFFF"/>
                          </a:solidFill>
                          <a:latin typeface="EB Garamond"/>
                          <a:ea typeface="EB Garamond"/>
                          <a:cs typeface="EB Garamond"/>
                          <a:sym typeface="EB Garamond"/>
                        </a:rPr>
                        <a:t>Data</a:t>
                      </a:r>
                      <a:endParaRPr sz="1500" b="1">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500" b="1">
                          <a:solidFill>
                            <a:srgbClr val="FFFFFF"/>
                          </a:solidFill>
                          <a:latin typeface="EB Garamond"/>
                          <a:ea typeface="EB Garamond"/>
                          <a:cs typeface="EB Garamond"/>
                          <a:sym typeface="EB Garamond"/>
                        </a:rPr>
                        <a:t>Amount of Data</a:t>
                      </a:r>
                      <a:endParaRPr sz="1500" b="1">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500" b="1">
                          <a:solidFill>
                            <a:srgbClr val="FFFFFF"/>
                          </a:solidFill>
                          <a:latin typeface="EB Garamond"/>
                          <a:ea typeface="EB Garamond"/>
                          <a:cs typeface="EB Garamond"/>
                          <a:sym typeface="EB Garamond"/>
                        </a:rPr>
                        <a:t>Number of Packets</a:t>
                      </a:r>
                      <a:endParaRPr sz="1500" b="1">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500" b="1">
                          <a:solidFill>
                            <a:srgbClr val="FFFFFF"/>
                          </a:solidFill>
                          <a:latin typeface="EB Garamond"/>
                          <a:ea typeface="EB Garamond"/>
                          <a:cs typeface="EB Garamond"/>
                          <a:sym typeface="EB Garamond"/>
                        </a:rPr>
                        <a:t>Time to Playback</a:t>
                      </a:r>
                      <a:endParaRPr sz="1500" b="1">
                        <a:solidFill>
                          <a:srgbClr val="FFFFFF"/>
                        </a:solidFill>
                        <a:latin typeface="EB Garamond"/>
                        <a:ea typeface="EB Garamond"/>
                        <a:cs typeface="EB Garamond"/>
                        <a:sym typeface="EB Garamond"/>
                      </a:endParaRPr>
                    </a:p>
                  </a:txBody>
                  <a:tcPr marL="91425" marR="91425" marT="91425" marB="91425"/>
                </a:tc>
              </a:tr>
              <a:tr h="373825">
                <a:tc>
                  <a:txBody>
                    <a:bodyPr/>
                    <a:lstStyle/>
                    <a:p>
                      <a:pPr marL="0" lvl="0" indent="0" algn="l" rtl="0">
                        <a:spcBef>
                          <a:spcPts val="0"/>
                        </a:spcBef>
                        <a:spcAft>
                          <a:spcPts val="0"/>
                        </a:spcAft>
                        <a:buNone/>
                      </a:pPr>
                      <a:r>
                        <a:rPr lang="en">
                          <a:solidFill>
                            <a:schemeClr val="lt1"/>
                          </a:solidFill>
                          <a:latin typeface="EB Garamond"/>
                          <a:ea typeface="EB Garamond"/>
                          <a:cs typeface="EB Garamond"/>
                          <a:sym typeface="EB Garamond"/>
                        </a:rPr>
                        <a:t>Magnetic Field Data</a:t>
                      </a:r>
                      <a:endParaRPr sz="13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lt1"/>
                          </a:solidFill>
                          <a:latin typeface="EB Garamond"/>
                          <a:ea typeface="EB Garamond"/>
                          <a:cs typeface="EB Garamond"/>
                          <a:sym typeface="EB Garamond"/>
                        </a:rPr>
                        <a:t>62.208 MB</a:t>
                      </a:r>
                      <a:endParaRPr sz="13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EB Garamond"/>
                          <a:ea typeface="EB Garamond"/>
                          <a:cs typeface="EB Garamond"/>
                          <a:sym typeface="EB Garamond"/>
                        </a:rPr>
                        <a:t>58467</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EB Garamond"/>
                          <a:ea typeface="EB Garamond"/>
                          <a:cs typeface="EB Garamond"/>
                          <a:sym typeface="EB Garamond"/>
                        </a:rPr>
                        <a:t>8.419 minutes</a:t>
                      </a:r>
                      <a:endParaRPr>
                        <a:solidFill>
                          <a:srgbClr val="FFFFFF"/>
                        </a:solidFill>
                        <a:latin typeface="EB Garamond"/>
                        <a:ea typeface="EB Garamond"/>
                        <a:cs typeface="EB Garamond"/>
                        <a:sym typeface="EB Garamond"/>
                      </a:endParaRPr>
                    </a:p>
                  </a:txBody>
                  <a:tcPr marL="91425" marR="91425" marT="91425" marB="91425"/>
                </a:tc>
              </a:tr>
              <a:tr h="373825">
                <a:tc>
                  <a:txBody>
                    <a:bodyPr/>
                    <a:lstStyle/>
                    <a:p>
                      <a:pPr marL="0" lvl="0" indent="0" algn="l" rtl="0">
                        <a:spcBef>
                          <a:spcPts val="0"/>
                        </a:spcBef>
                        <a:spcAft>
                          <a:spcPts val="0"/>
                        </a:spcAft>
                        <a:buClr>
                          <a:schemeClr val="dk1"/>
                        </a:buClr>
                        <a:buSzPts val="1100"/>
                        <a:buFont typeface="Arial"/>
                        <a:buNone/>
                      </a:pPr>
                      <a:r>
                        <a:rPr lang="en">
                          <a:solidFill>
                            <a:schemeClr val="lt1"/>
                          </a:solidFill>
                          <a:latin typeface="EB Garamond"/>
                          <a:ea typeface="EB Garamond"/>
                          <a:cs typeface="EB Garamond"/>
                          <a:sym typeface="EB Garamond"/>
                        </a:rPr>
                        <a:t>Image Data</a:t>
                      </a:r>
                      <a:endParaRPr sz="13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lt1"/>
                          </a:solidFill>
                          <a:latin typeface="EB Garamond"/>
                          <a:ea typeface="EB Garamond"/>
                          <a:cs typeface="EB Garamond"/>
                          <a:sym typeface="EB Garamond"/>
                        </a:rPr>
                        <a:t>1.512 GB</a:t>
                      </a:r>
                      <a:endParaRPr sz="13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EB Garamond"/>
                          <a:ea typeface="EB Garamond"/>
                          <a:cs typeface="EB Garamond"/>
                          <a:sym typeface="EB Garamond"/>
                        </a:rPr>
                        <a:t>1421053</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EB Garamond"/>
                          <a:ea typeface="EB Garamond"/>
                          <a:cs typeface="EB Garamond"/>
                          <a:sym typeface="EB Garamond"/>
                        </a:rPr>
                        <a:t>3.41 hours</a:t>
                      </a:r>
                      <a:endParaRPr>
                        <a:solidFill>
                          <a:srgbClr val="FFFFFF"/>
                        </a:solidFill>
                        <a:latin typeface="EB Garamond"/>
                        <a:ea typeface="EB Garamond"/>
                        <a:cs typeface="EB Garamond"/>
                        <a:sym typeface="EB Garamond"/>
                      </a:endParaRPr>
                    </a:p>
                  </a:txBody>
                  <a:tcPr marL="91425" marR="91425" marT="91425" marB="91425"/>
                </a:tc>
              </a:tr>
              <a:tr h="373825">
                <a:tc>
                  <a:txBody>
                    <a:bodyPr/>
                    <a:lstStyle/>
                    <a:p>
                      <a:pPr marL="0" lvl="0" indent="0" algn="l" rtl="0">
                        <a:spcBef>
                          <a:spcPts val="0"/>
                        </a:spcBef>
                        <a:spcAft>
                          <a:spcPts val="0"/>
                        </a:spcAft>
                        <a:buNone/>
                      </a:pPr>
                      <a:r>
                        <a:rPr lang="en">
                          <a:solidFill>
                            <a:schemeClr val="lt1"/>
                          </a:solidFill>
                          <a:latin typeface="EB Garamond"/>
                          <a:ea typeface="EB Garamond"/>
                          <a:cs typeface="EB Garamond"/>
                          <a:sym typeface="EB Garamond"/>
                        </a:rPr>
                        <a:t>Housekeeping Data</a:t>
                      </a:r>
                      <a:endParaRPr sz="13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lt1"/>
                          </a:solidFill>
                          <a:latin typeface="EB Garamond"/>
                          <a:ea typeface="EB Garamond"/>
                          <a:cs typeface="EB Garamond"/>
                          <a:sym typeface="EB Garamond"/>
                        </a:rPr>
                        <a:t>229.824 MB</a:t>
                      </a:r>
                      <a:endParaRPr sz="13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EB Garamond"/>
                          <a:ea typeface="EB Garamond"/>
                          <a:cs typeface="EB Garamond"/>
                          <a:sym typeface="EB Garamond"/>
                        </a:rPr>
                        <a:t>216000</a:t>
                      </a:r>
                      <a:endParaRPr>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EB Garamond"/>
                          <a:ea typeface="EB Garamond"/>
                          <a:cs typeface="EB Garamond"/>
                          <a:sym typeface="EB Garamond"/>
                        </a:rPr>
                        <a:t>31.104 minutes</a:t>
                      </a:r>
                      <a:endParaRPr>
                        <a:solidFill>
                          <a:srgbClr val="FFFFFF"/>
                        </a:solidFill>
                        <a:latin typeface="EB Garamond"/>
                        <a:ea typeface="EB Garamond"/>
                        <a:cs typeface="EB Garamond"/>
                        <a:sym typeface="EB Garamond"/>
                      </a:endParaRPr>
                    </a:p>
                  </a:txBody>
                  <a:tcPr marL="91425" marR="91425" marT="91425" marB="91425"/>
                </a:tc>
              </a:tr>
            </a:tbl>
          </a:graphicData>
        </a:graphic>
      </p:graphicFrame>
      <p:sp>
        <p:nvSpPr>
          <p:cNvPr id="1088" name="Google Shape;1088;p112"/>
          <p:cNvSpPr txBox="1">
            <a:spLocks noGrp="1"/>
          </p:cNvSpPr>
          <p:nvPr>
            <p:ph type="body" idx="1"/>
          </p:nvPr>
        </p:nvSpPr>
        <p:spPr>
          <a:xfrm>
            <a:off x="311700" y="1526650"/>
            <a:ext cx="7708800" cy="14142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AutoNum type="arabicPeriod"/>
            </a:pPr>
            <a:r>
              <a:rPr lang="en" sz="1600"/>
              <a:t>Divide amount of data by 1064 and round up (you cannot send a partial packet)</a:t>
            </a:r>
            <a:endParaRPr sz="1600"/>
          </a:p>
          <a:p>
            <a:pPr marL="914400" lvl="1" indent="-330200" algn="l" rtl="0">
              <a:spcBef>
                <a:spcPts val="0"/>
              </a:spcBef>
              <a:spcAft>
                <a:spcPts val="0"/>
              </a:spcAft>
              <a:buSzPts val="1600"/>
              <a:buAutoNum type="alphaLcPeriod"/>
            </a:pPr>
            <a:r>
              <a:rPr lang="en" sz="1600"/>
              <a:t>For one telemetry packet, 1064 bytes available for user data</a:t>
            </a:r>
            <a:endParaRPr/>
          </a:p>
          <a:p>
            <a:pPr marL="457200" lvl="0" indent="-330200" algn="l" rtl="0">
              <a:spcBef>
                <a:spcPts val="0"/>
              </a:spcBef>
              <a:spcAft>
                <a:spcPts val="0"/>
              </a:spcAft>
              <a:buSzPts val="1600"/>
              <a:buAutoNum type="arabicPeriod"/>
            </a:pPr>
            <a:r>
              <a:rPr lang="en" sz="1600"/>
              <a:t>Multiply number of packets by 1080 bytes (total packet size) and divide by 1 Mbps to get playback time in seconds</a:t>
            </a:r>
            <a:endParaRPr sz="16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13"/>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Housekeeping Telemetry</a:t>
            </a:r>
            <a:endParaRPr/>
          </a:p>
        </p:txBody>
      </p:sp>
      <p:sp>
        <p:nvSpPr>
          <p:cNvPr id="1094" name="Google Shape;1094;p11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700"/>
              <a:t>Housekeeping telemetry will be minimal as there are no temperature, pressure, voltage, current, and any other type of sensor data produced</a:t>
            </a:r>
            <a:endParaRPr sz="1700"/>
          </a:p>
          <a:p>
            <a:pPr marL="914400" lvl="1" indent="-330200" algn="l" rtl="0">
              <a:spcBef>
                <a:spcPts val="0"/>
              </a:spcBef>
              <a:spcAft>
                <a:spcPts val="0"/>
              </a:spcAft>
              <a:buSzPts val="1600"/>
              <a:buChar char="–"/>
            </a:pPr>
            <a:r>
              <a:rPr lang="en" sz="1600"/>
              <a:t>Housekeeping telemetry will be limited to</a:t>
            </a:r>
            <a:endParaRPr sz="1600"/>
          </a:p>
          <a:p>
            <a:pPr marL="1371600" lvl="2" indent="-317500" algn="l" rtl="0">
              <a:spcBef>
                <a:spcPts val="0"/>
              </a:spcBef>
              <a:spcAft>
                <a:spcPts val="0"/>
              </a:spcAft>
              <a:buSzPts val="1400"/>
              <a:buChar char="•"/>
            </a:pPr>
            <a:r>
              <a:rPr lang="en" sz="1400"/>
              <a:t>Command counts</a:t>
            </a:r>
            <a:endParaRPr sz="1400"/>
          </a:p>
          <a:p>
            <a:pPr marL="1371600" lvl="2" indent="-317500" algn="l" rtl="0">
              <a:spcBef>
                <a:spcPts val="0"/>
              </a:spcBef>
              <a:spcAft>
                <a:spcPts val="0"/>
              </a:spcAft>
              <a:buSzPts val="1400"/>
              <a:buChar char="•"/>
            </a:pPr>
            <a:r>
              <a:rPr lang="en" sz="1400"/>
              <a:t>Camera diagnostics</a:t>
            </a:r>
            <a:endParaRPr sz="1400"/>
          </a:p>
          <a:p>
            <a:pPr marL="1371600" lvl="2" indent="-317500" algn="l" rtl="0">
              <a:spcBef>
                <a:spcPts val="0"/>
              </a:spcBef>
              <a:spcAft>
                <a:spcPts val="0"/>
              </a:spcAft>
              <a:buSzPts val="1400"/>
              <a:buChar char="•"/>
            </a:pPr>
            <a:r>
              <a:rPr lang="en" sz="1400"/>
              <a:t>Magnetometer DAQ diagnostics</a:t>
            </a:r>
            <a:endParaRPr sz="1400"/>
          </a:p>
          <a:p>
            <a:pPr marL="1371600" lvl="2" indent="-317500" algn="l" rtl="0">
              <a:spcBef>
                <a:spcPts val="0"/>
              </a:spcBef>
              <a:spcAft>
                <a:spcPts val="0"/>
              </a:spcAft>
              <a:buSzPts val="1400"/>
              <a:buChar char="•"/>
            </a:pPr>
            <a:r>
              <a:rPr lang="en" sz="1400"/>
              <a:t>Flight software states/settings</a:t>
            </a:r>
            <a:endParaRPr sz="1400"/>
          </a:p>
          <a:p>
            <a:pPr marL="1371600" lvl="2" indent="-317500" algn="l" rtl="0">
              <a:spcBef>
                <a:spcPts val="0"/>
              </a:spcBef>
              <a:spcAft>
                <a:spcPts val="0"/>
              </a:spcAft>
              <a:buSzPts val="1400"/>
              <a:buChar char="•"/>
            </a:pPr>
            <a:r>
              <a:rPr lang="en" sz="1400"/>
              <a:t>IEU diagnostics</a:t>
            </a:r>
            <a:endParaRPr sz="1400"/>
          </a:p>
          <a:p>
            <a:pPr marL="457200" lvl="0" indent="-336550" algn="l" rtl="0">
              <a:spcBef>
                <a:spcPts val="0"/>
              </a:spcBef>
              <a:spcAft>
                <a:spcPts val="0"/>
              </a:spcAft>
              <a:buSzPts val="1700"/>
              <a:buChar char="•"/>
            </a:pPr>
            <a:r>
              <a:rPr lang="en" sz="1700"/>
              <a:t>In total, the amount of data would amount to one telemetry packet (1064 bytes)</a:t>
            </a:r>
            <a:endParaRPr sz="1700"/>
          </a:p>
          <a:p>
            <a:pPr marL="914400" lvl="1" indent="-336550" algn="l" rtl="0">
              <a:spcBef>
                <a:spcPts val="0"/>
              </a:spcBef>
              <a:spcAft>
                <a:spcPts val="0"/>
              </a:spcAft>
              <a:buSzPts val="1700"/>
              <a:buChar char="–"/>
            </a:pPr>
            <a:r>
              <a:rPr lang="en" sz="1700"/>
              <a:t>The frequency in which housekeeping telemetry would fall at 1 Hz, 3 Hz, or 5 Hz depending on the telemetry point</a:t>
            </a:r>
            <a:endParaRPr sz="1700"/>
          </a:p>
          <a:p>
            <a:pPr marL="457200" lvl="0" indent="-336550" algn="l" rtl="0">
              <a:spcBef>
                <a:spcPts val="0"/>
              </a:spcBef>
              <a:spcAft>
                <a:spcPts val="0"/>
              </a:spcAft>
              <a:buSzPts val="1700"/>
              <a:buChar char="•"/>
            </a:pPr>
            <a:r>
              <a:rPr lang="en" sz="1700"/>
              <a:t>For data storage estimation, use 1064 bytes at 5 Hz for worst case scenario</a:t>
            </a:r>
            <a:endParaRPr sz="1700"/>
          </a:p>
        </p:txBody>
      </p:sp>
      <p:sp>
        <p:nvSpPr>
          <p:cNvPr id="1095" name="Google Shape;1095;p11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14"/>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Telemetry Downlink Times</a:t>
            </a:r>
            <a:endParaRPr/>
          </a:p>
        </p:txBody>
      </p:sp>
      <p:sp>
        <p:nvSpPr>
          <p:cNvPr id="1101" name="Google Shape;1101;p11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84</a:t>
            </a:fld>
            <a:endParaRPr/>
          </a:p>
        </p:txBody>
      </p:sp>
      <p:graphicFrame>
        <p:nvGraphicFramePr>
          <p:cNvPr id="1102" name="Google Shape;1102;p114"/>
          <p:cNvGraphicFramePr/>
          <p:nvPr/>
        </p:nvGraphicFramePr>
        <p:xfrm>
          <a:off x="723550" y="1812038"/>
          <a:ext cx="3000000" cy="3000000"/>
        </p:xfrm>
        <a:graphic>
          <a:graphicData uri="http://schemas.openxmlformats.org/drawingml/2006/table">
            <a:tbl>
              <a:tblPr>
                <a:noFill/>
                <a:tableStyleId>{B60C237D-3EDD-4FFD-AD80-B1AC92A5DBEC}</a:tableStyleId>
              </a:tblPr>
              <a:tblGrid>
                <a:gridCol w="1924225"/>
                <a:gridCol w="1924225"/>
                <a:gridCol w="1924225"/>
                <a:gridCol w="1924225"/>
              </a:tblGrid>
              <a:tr h="357675">
                <a:tc>
                  <a:txBody>
                    <a:bodyPr/>
                    <a:lstStyle/>
                    <a:p>
                      <a:pPr marL="0" lvl="0" indent="0" algn="l" rtl="0">
                        <a:spcBef>
                          <a:spcPts val="0"/>
                        </a:spcBef>
                        <a:spcAft>
                          <a:spcPts val="0"/>
                        </a:spcAft>
                        <a:buNone/>
                      </a:pPr>
                      <a:r>
                        <a:rPr lang="en" sz="1700" b="1">
                          <a:solidFill>
                            <a:srgbClr val="FFFFFF"/>
                          </a:solidFill>
                          <a:latin typeface="EB Garamond"/>
                          <a:ea typeface="EB Garamond"/>
                          <a:cs typeface="EB Garamond"/>
                          <a:sym typeface="EB Garamond"/>
                        </a:rPr>
                        <a:t>Data</a:t>
                      </a:r>
                      <a:endParaRPr sz="1700" b="1">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b="1">
                          <a:solidFill>
                            <a:srgbClr val="FFFFFF"/>
                          </a:solidFill>
                          <a:latin typeface="EB Garamond"/>
                          <a:ea typeface="EB Garamond"/>
                          <a:cs typeface="EB Garamond"/>
                          <a:sym typeface="EB Garamond"/>
                        </a:rPr>
                        <a:t>Size</a:t>
                      </a:r>
                      <a:endParaRPr sz="1700" b="1">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b="1">
                          <a:solidFill>
                            <a:srgbClr val="FFFFFF"/>
                          </a:solidFill>
                          <a:latin typeface="EB Garamond"/>
                          <a:ea typeface="EB Garamond"/>
                          <a:cs typeface="EB Garamond"/>
                          <a:sym typeface="EB Garamond"/>
                        </a:rPr>
                        <a:t>Number of Packets</a:t>
                      </a:r>
                      <a:endParaRPr sz="1700" b="1">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b="1">
                          <a:solidFill>
                            <a:srgbClr val="FFFFFF"/>
                          </a:solidFill>
                          <a:latin typeface="EB Garamond"/>
                          <a:ea typeface="EB Garamond"/>
                          <a:cs typeface="EB Garamond"/>
                          <a:sym typeface="EB Garamond"/>
                        </a:rPr>
                        <a:t>Downlink Time</a:t>
                      </a:r>
                      <a:endParaRPr sz="1700" b="1">
                        <a:solidFill>
                          <a:srgbClr val="FFFFFF"/>
                        </a:solidFill>
                        <a:latin typeface="EB Garamond"/>
                        <a:ea typeface="EB Garamond"/>
                        <a:cs typeface="EB Garamond"/>
                        <a:sym typeface="EB Garamond"/>
                      </a:endParaRPr>
                    </a:p>
                  </a:txBody>
                  <a:tcPr marL="91425" marR="91425" marT="91425" marB="91425"/>
                </a:tc>
              </a:tr>
              <a:tr h="461400">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Image (worst case)</a:t>
                      </a:r>
                      <a:endParaRPr sz="17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3.6 x 10</a:t>
                      </a:r>
                      <a:r>
                        <a:rPr lang="en" sz="1700" baseline="30000">
                          <a:solidFill>
                            <a:srgbClr val="FFFFFF"/>
                          </a:solidFill>
                          <a:latin typeface="EB Garamond"/>
                          <a:ea typeface="EB Garamond"/>
                          <a:cs typeface="EB Garamond"/>
                          <a:sym typeface="EB Garamond"/>
                        </a:rPr>
                        <a:t>6  </a:t>
                      </a:r>
                      <a:r>
                        <a:rPr lang="en" sz="1700">
                          <a:solidFill>
                            <a:srgbClr val="FFFFFF"/>
                          </a:solidFill>
                          <a:latin typeface="EB Garamond"/>
                          <a:ea typeface="EB Garamond"/>
                          <a:cs typeface="EB Garamond"/>
                          <a:sym typeface="EB Garamond"/>
                        </a:rPr>
                        <a:t>bytes</a:t>
                      </a:r>
                      <a:endParaRPr sz="1700" baseline="300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3384</a:t>
                      </a:r>
                      <a:endParaRPr sz="17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29.238 s</a:t>
                      </a:r>
                      <a:endParaRPr sz="1700">
                        <a:solidFill>
                          <a:srgbClr val="FFFFFF"/>
                        </a:solidFill>
                        <a:latin typeface="EB Garamond"/>
                        <a:ea typeface="EB Garamond"/>
                        <a:cs typeface="EB Garamond"/>
                        <a:sym typeface="EB Garamond"/>
                      </a:endParaRPr>
                    </a:p>
                  </a:txBody>
                  <a:tcPr marL="91425" marR="91425" marT="91425" marB="91425"/>
                </a:tc>
              </a:tr>
              <a:tr h="461400">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Magnetometer</a:t>
                      </a:r>
                      <a:endParaRPr sz="17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1044 bytes</a:t>
                      </a:r>
                      <a:endParaRPr sz="17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2</a:t>
                      </a:r>
                      <a:endParaRPr sz="17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17.280 ms</a:t>
                      </a:r>
                      <a:endParaRPr sz="1700">
                        <a:solidFill>
                          <a:srgbClr val="FFFFFF"/>
                        </a:solidFill>
                        <a:latin typeface="EB Garamond"/>
                        <a:ea typeface="EB Garamond"/>
                        <a:cs typeface="EB Garamond"/>
                        <a:sym typeface="EB Garamond"/>
                      </a:endParaRPr>
                    </a:p>
                  </a:txBody>
                  <a:tcPr marL="91425" marR="91425" marT="91425" marB="91425"/>
                </a:tc>
              </a:tr>
              <a:tr h="461400">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Housekeeping</a:t>
                      </a:r>
                      <a:endParaRPr sz="17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1064 bytes</a:t>
                      </a:r>
                      <a:endParaRPr sz="17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1</a:t>
                      </a:r>
                      <a:endParaRPr sz="1700">
                        <a:solidFill>
                          <a:srgbClr val="FFFFFF"/>
                        </a:solidFill>
                        <a:latin typeface="EB Garamond"/>
                        <a:ea typeface="EB Garamond"/>
                        <a:cs typeface="EB Garamond"/>
                        <a:sym typeface="EB Garamond"/>
                      </a:endParaRPr>
                    </a:p>
                  </a:txBody>
                  <a:tcPr marL="91425" marR="91425" marT="91425" marB="91425"/>
                </a:tc>
                <a:tc>
                  <a:txBody>
                    <a:bodyPr/>
                    <a:lstStyle/>
                    <a:p>
                      <a:pPr marL="0" lvl="0" indent="0" algn="l" rtl="0">
                        <a:spcBef>
                          <a:spcPts val="0"/>
                        </a:spcBef>
                        <a:spcAft>
                          <a:spcPts val="0"/>
                        </a:spcAft>
                        <a:buNone/>
                      </a:pPr>
                      <a:r>
                        <a:rPr lang="en" sz="1700">
                          <a:solidFill>
                            <a:srgbClr val="FFFFFF"/>
                          </a:solidFill>
                          <a:latin typeface="EB Garamond"/>
                          <a:ea typeface="EB Garamond"/>
                          <a:cs typeface="EB Garamond"/>
                          <a:sym typeface="EB Garamond"/>
                        </a:rPr>
                        <a:t>8.640 ms</a:t>
                      </a:r>
                      <a:endParaRPr sz="1700">
                        <a:solidFill>
                          <a:srgbClr val="FFFFFF"/>
                        </a:solidFill>
                        <a:latin typeface="EB Garamond"/>
                        <a:ea typeface="EB Garamond"/>
                        <a:cs typeface="EB Garamond"/>
                        <a:sym typeface="EB Garamond"/>
                      </a:endParaRPr>
                    </a:p>
                  </a:txBody>
                  <a:tcPr marL="91425" marR="91425" marT="91425" marB="91425"/>
                </a:tc>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115"/>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Stored Telemetry Playback</a:t>
            </a:r>
            <a:endParaRPr/>
          </a:p>
        </p:txBody>
      </p:sp>
      <p:sp>
        <p:nvSpPr>
          <p:cNvPr id="1108" name="Google Shape;1108;p115"/>
          <p:cNvSpPr txBox="1">
            <a:spLocks noGrp="1"/>
          </p:cNvSpPr>
          <p:nvPr>
            <p:ph type="body" idx="1"/>
          </p:nvPr>
        </p:nvSpPr>
        <p:spPr>
          <a:xfrm>
            <a:off x="311700" y="1152475"/>
            <a:ext cx="4101900" cy="3416400"/>
          </a:xfrm>
          <a:prstGeom prst="rect">
            <a:avLst/>
          </a:prstGeom>
        </p:spPr>
        <p:txBody>
          <a:bodyPr spcFirstLastPara="1" wrap="square" lIns="68575" tIns="34275" rIns="68575" bIns="34275" anchor="t" anchorCtr="0">
            <a:noAutofit/>
          </a:bodyPr>
          <a:lstStyle/>
          <a:p>
            <a:pPr marL="457200" lvl="0" indent="-349250" algn="l" rtl="0">
              <a:spcBef>
                <a:spcPts val="700"/>
              </a:spcBef>
              <a:spcAft>
                <a:spcPts val="0"/>
              </a:spcAft>
              <a:buSzPts val="1900"/>
              <a:buChar char="•"/>
            </a:pPr>
            <a:r>
              <a:rPr lang="en" sz="1900"/>
              <a:t>A ground command is issued to playback stored telemetry</a:t>
            </a:r>
            <a:endParaRPr sz="1900"/>
          </a:p>
          <a:p>
            <a:pPr marL="914400" lvl="1" indent="-336550" algn="l" rtl="0">
              <a:spcBef>
                <a:spcPts val="0"/>
              </a:spcBef>
              <a:spcAft>
                <a:spcPts val="0"/>
              </a:spcAft>
              <a:buSzPts val="1700"/>
              <a:buChar char="–"/>
            </a:pPr>
            <a:r>
              <a:rPr lang="en" sz="1700"/>
              <a:t>Stored telemetry packets are </a:t>
            </a:r>
            <a:endParaRPr sz="1700"/>
          </a:p>
          <a:p>
            <a:pPr marL="1371600" lvl="2" indent="-336550" algn="l" rtl="0">
              <a:spcBef>
                <a:spcPts val="0"/>
              </a:spcBef>
              <a:spcAft>
                <a:spcPts val="0"/>
              </a:spcAft>
              <a:buSzPts val="1700"/>
              <a:buChar char="•"/>
            </a:pPr>
            <a:r>
              <a:rPr lang="en" sz="1700"/>
              <a:t>1. Pulled from secondary memory</a:t>
            </a:r>
            <a:endParaRPr sz="1700"/>
          </a:p>
          <a:p>
            <a:pPr marL="1371600" lvl="2" indent="-336550" algn="l" rtl="0">
              <a:spcBef>
                <a:spcPts val="0"/>
              </a:spcBef>
              <a:spcAft>
                <a:spcPts val="0"/>
              </a:spcAft>
              <a:buSzPts val="1700"/>
              <a:buChar char="•"/>
            </a:pPr>
            <a:r>
              <a:rPr lang="en" sz="1700"/>
              <a:t>2. Sent to the simulated ground station on the real-time stream</a:t>
            </a:r>
            <a:endParaRPr sz="1700"/>
          </a:p>
          <a:p>
            <a:pPr marL="457200" lvl="0" indent="-349250" algn="l" rtl="0">
              <a:spcBef>
                <a:spcPts val="0"/>
              </a:spcBef>
              <a:spcAft>
                <a:spcPts val="0"/>
              </a:spcAft>
              <a:buSzPts val="1900"/>
              <a:buChar char="•"/>
            </a:pPr>
            <a:r>
              <a:rPr lang="en" sz="1900"/>
              <a:t>Command can specify type of stored telemetry</a:t>
            </a:r>
            <a:endParaRPr sz="1900"/>
          </a:p>
        </p:txBody>
      </p:sp>
      <p:sp>
        <p:nvSpPr>
          <p:cNvPr id="1109" name="Google Shape;1109;p115"/>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85</a:t>
            </a:fld>
            <a:endParaRPr/>
          </a:p>
        </p:txBody>
      </p:sp>
      <p:pic>
        <p:nvPicPr>
          <p:cNvPr id="1110" name="Google Shape;1110;p115"/>
          <p:cNvPicPr preferRelativeResize="0"/>
          <p:nvPr/>
        </p:nvPicPr>
        <p:blipFill>
          <a:blip r:embed="rId3">
            <a:alphaModFix/>
          </a:blip>
          <a:stretch>
            <a:fillRect/>
          </a:stretch>
        </p:blipFill>
        <p:spPr>
          <a:xfrm>
            <a:off x="4465450" y="1537025"/>
            <a:ext cx="4568401" cy="264729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16"/>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SGS and IEU Interface</a:t>
            </a:r>
            <a:endParaRPr/>
          </a:p>
        </p:txBody>
      </p:sp>
      <p:sp>
        <p:nvSpPr>
          <p:cNvPr id="1116" name="Google Shape;1116;p116"/>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86</a:t>
            </a:fld>
            <a:endParaRPr/>
          </a:p>
        </p:txBody>
      </p:sp>
      <p:pic>
        <p:nvPicPr>
          <p:cNvPr id="1117" name="Google Shape;1117;p116"/>
          <p:cNvPicPr preferRelativeResize="0"/>
          <p:nvPr/>
        </p:nvPicPr>
        <p:blipFill>
          <a:blip r:embed="rId3">
            <a:alphaModFix/>
          </a:blip>
          <a:stretch>
            <a:fillRect/>
          </a:stretch>
        </p:blipFill>
        <p:spPr>
          <a:xfrm>
            <a:off x="5550250" y="445025"/>
            <a:ext cx="2617176" cy="4200026"/>
          </a:xfrm>
          <a:prstGeom prst="rect">
            <a:avLst/>
          </a:prstGeom>
          <a:noFill/>
          <a:ln>
            <a:noFill/>
          </a:ln>
        </p:spPr>
      </p:pic>
      <p:sp>
        <p:nvSpPr>
          <p:cNvPr id="1118" name="Google Shape;1118;p116"/>
          <p:cNvSpPr txBox="1">
            <a:spLocks noGrp="1"/>
          </p:cNvSpPr>
          <p:nvPr>
            <p:ph type="body" idx="1"/>
          </p:nvPr>
        </p:nvSpPr>
        <p:spPr>
          <a:xfrm>
            <a:off x="311700" y="1152475"/>
            <a:ext cx="5009400" cy="34164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700"/>
              <a:t>Hardware</a:t>
            </a:r>
            <a:endParaRPr sz="1700"/>
          </a:p>
          <a:p>
            <a:pPr marL="914400" lvl="1" indent="-330200" algn="l" rtl="0">
              <a:spcBef>
                <a:spcPts val="0"/>
              </a:spcBef>
              <a:spcAft>
                <a:spcPts val="0"/>
              </a:spcAft>
              <a:buSzPts val="1600"/>
              <a:buChar char="–"/>
            </a:pPr>
            <a:r>
              <a:rPr lang="en" sz="1600"/>
              <a:t>Instrument Electronics Unit </a:t>
            </a:r>
            <a:endParaRPr sz="1600"/>
          </a:p>
          <a:p>
            <a:pPr marL="1371600" lvl="2" indent="-317500" algn="l" rtl="0">
              <a:spcBef>
                <a:spcPts val="0"/>
              </a:spcBef>
              <a:spcAft>
                <a:spcPts val="0"/>
              </a:spcAft>
              <a:buSzPts val="1400"/>
              <a:buChar char="•"/>
            </a:pPr>
            <a:r>
              <a:rPr lang="en" sz="1400"/>
              <a:t>10-pin serial I/O connector (2 ports) to dual 9 pin d-sub connector for uplink and downlink</a:t>
            </a:r>
            <a:endParaRPr sz="1400"/>
          </a:p>
          <a:p>
            <a:pPr marL="914400" lvl="1" indent="-330200" algn="l" rtl="0">
              <a:spcBef>
                <a:spcPts val="0"/>
              </a:spcBef>
              <a:spcAft>
                <a:spcPts val="0"/>
              </a:spcAft>
              <a:buSzPts val="1600"/>
              <a:buChar char="–"/>
            </a:pPr>
            <a:r>
              <a:rPr lang="en" sz="1600"/>
              <a:t>Simulated Ground Station</a:t>
            </a:r>
            <a:endParaRPr sz="1600"/>
          </a:p>
          <a:p>
            <a:pPr marL="1371600" lvl="2" indent="-317500" algn="l" rtl="0">
              <a:spcBef>
                <a:spcPts val="0"/>
              </a:spcBef>
              <a:spcAft>
                <a:spcPts val="0"/>
              </a:spcAft>
              <a:buSzPts val="1400"/>
              <a:buChar char="•"/>
            </a:pPr>
            <a:r>
              <a:rPr lang="en" sz="1400"/>
              <a:t>Personal computer has multiple USB ports for uplink and downlink</a:t>
            </a:r>
            <a:endParaRPr sz="1400"/>
          </a:p>
          <a:p>
            <a:pPr marL="457200" lvl="0" indent="-336550" algn="l" rtl="0">
              <a:spcBef>
                <a:spcPts val="0"/>
              </a:spcBef>
              <a:spcAft>
                <a:spcPts val="0"/>
              </a:spcAft>
              <a:buSzPts val="1700"/>
              <a:buChar char="•"/>
            </a:pPr>
            <a:r>
              <a:rPr lang="en" sz="1700"/>
              <a:t>Interface</a:t>
            </a:r>
            <a:endParaRPr sz="1700"/>
          </a:p>
          <a:p>
            <a:pPr marL="914400" lvl="1" indent="-330200" algn="l" rtl="0">
              <a:spcBef>
                <a:spcPts val="0"/>
              </a:spcBef>
              <a:spcAft>
                <a:spcPts val="0"/>
              </a:spcAft>
              <a:buSzPts val="1600"/>
              <a:buChar char="–"/>
            </a:pPr>
            <a:r>
              <a:rPr lang="en" sz="1600"/>
              <a:t>USB to RS-422 Adapter</a:t>
            </a:r>
            <a:endParaRPr sz="1600"/>
          </a:p>
          <a:p>
            <a:pPr marL="1371600" lvl="2" indent="-317500" algn="l" rtl="0">
              <a:spcBef>
                <a:spcPts val="0"/>
              </a:spcBef>
              <a:spcAft>
                <a:spcPts val="0"/>
              </a:spcAft>
              <a:buSzPts val="1400"/>
              <a:buChar char="•"/>
            </a:pPr>
            <a:r>
              <a:rPr lang="en" sz="1400"/>
              <a:t>Bridges SGS USB port and IEU 9-pin d-sub ports for uplink and downlink </a:t>
            </a:r>
            <a:endParaRPr sz="1400"/>
          </a:p>
          <a:p>
            <a:pPr marL="1828800" lvl="3" indent="-311150" algn="l" rtl="0">
              <a:spcBef>
                <a:spcPts val="0"/>
              </a:spcBef>
              <a:spcAft>
                <a:spcPts val="0"/>
              </a:spcAft>
              <a:buSzPts val="1300"/>
              <a:buChar char="–"/>
            </a:pPr>
            <a:r>
              <a:rPr lang="en" sz="1300"/>
              <a:t>USB to RS-422 adapter provides an extra serial comm port via USB connection</a:t>
            </a:r>
            <a:endParaRPr sz="13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17"/>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CCSDS </a:t>
            </a:r>
            <a:endParaRPr/>
          </a:p>
        </p:txBody>
      </p:sp>
      <p:sp>
        <p:nvSpPr>
          <p:cNvPr id="1124" name="Google Shape;1124;p11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87</a:t>
            </a:fld>
            <a:endParaRPr/>
          </a:p>
        </p:txBody>
      </p:sp>
      <p:sp>
        <p:nvSpPr>
          <p:cNvPr id="1125" name="Google Shape;1125;p117"/>
          <p:cNvSpPr txBox="1">
            <a:spLocks noGrp="1"/>
          </p:cNvSpPr>
          <p:nvPr>
            <p:ph type="body" idx="1"/>
          </p:nvPr>
        </p:nvSpPr>
        <p:spPr>
          <a:xfrm>
            <a:off x="311700" y="1152475"/>
            <a:ext cx="7854600" cy="3416400"/>
          </a:xfrm>
          <a:prstGeom prst="rect">
            <a:avLst/>
          </a:prstGeom>
        </p:spPr>
        <p:txBody>
          <a:bodyPr spcFirstLastPara="1" wrap="square" lIns="68575" tIns="34275" rIns="68575" bIns="34275" anchor="t" anchorCtr="0">
            <a:noAutofit/>
          </a:bodyPr>
          <a:lstStyle/>
          <a:p>
            <a:pPr marL="457200" lvl="0" indent="-342900" algn="l" rtl="0">
              <a:spcBef>
                <a:spcPts val="700"/>
              </a:spcBef>
              <a:spcAft>
                <a:spcPts val="0"/>
              </a:spcAft>
              <a:buSzPts val="1800"/>
              <a:buChar char="•"/>
            </a:pPr>
            <a:r>
              <a:rPr lang="en" sz="1800"/>
              <a:t>Consultative Committee for Space Data Systems (CCSDS)</a:t>
            </a:r>
            <a:endParaRPr sz="1800"/>
          </a:p>
          <a:p>
            <a:pPr marL="914400" lvl="1" indent="-342900" algn="l" rtl="0">
              <a:spcBef>
                <a:spcPts val="0"/>
              </a:spcBef>
              <a:spcAft>
                <a:spcPts val="0"/>
              </a:spcAft>
              <a:buSzPts val="1800"/>
              <a:buChar char="–"/>
            </a:pPr>
            <a:r>
              <a:rPr lang="en" sz="1800"/>
              <a:t>Blue book to standardize space-related data and communications systems.</a:t>
            </a:r>
            <a:endParaRPr sz="1800"/>
          </a:p>
          <a:p>
            <a:pPr marL="914400" lvl="1" indent="-342900" algn="l" rtl="0">
              <a:spcBef>
                <a:spcPts val="0"/>
              </a:spcBef>
              <a:spcAft>
                <a:spcPts val="0"/>
              </a:spcAft>
              <a:buSzPts val="1800"/>
              <a:buChar char="–"/>
            </a:pPr>
            <a:r>
              <a:rPr lang="en" sz="1800"/>
              <a:t>Currently composed of eleven member agencies, twenty-eight observer agencies, and over 140 industrial associates to define and maintain standards.</a:t>
            </a:r>
            <a:endParaRPr sz="1800"/>
          </a:p>
          <a:p>
            <a:pPr marL="1371600" lvl="2" indent="-342900" algn="l" rtl="0">
              <a:spcBef>
                <a:spcPts val="0"/>
              </a:spcBef>
              <a:spcAft>
                <a:spcPts val="0"/>
              </a:spcAft>
              <a:buSzPts val="1800"/>
              <a:buChar char="•"/>
            </a:pPr>
            <a:r>
              <a:rPr lang="en" sz="1800"/>
              <a:t>Over 900 space missions have utilized data and systems standards created by CCSDS</a:t>
            </a:r>
            <a:endParaRPr sz="1800"/>
          </a:p>
          <a:p>
            <a:pPr marL="457200" lvl="0" indent="-342900" algn="l" rtl="0">
              <a:spcBef>
                <a:spcPts val="0"/>
              </a:spcBef>
              <a:spcAft>
                <a:spcPts val="0"/>
              </a:spcAft>
              <a:buSzPts val="1800"/>
              <a:buChar char="•"/>
            </a:pPr>
            <a:r>
              <a:rPr lang="en" sz="1800"/>
              <a:t>Project HEPCATS will adopt CCSDS recommendations to define our data systems</a:t>
            </a:r>
            <a:endParaRPr sz="1800"/>
          </a:p>
          <a:p>
            <a:pPr marL="914400" lvl="1" indent="-342900" algn="l" rtl="0">
              <a:spcBef>
                <a:spcPts val="0"/>
              </a:spcBef>
              <a:spcAft>
                <a:spcPts val="0"/>
              </a:spcAft>
              <a:buSzPts val="1800"/>
              <a:buChar char="–"/>
            </a:pPr>
            <a:r>
              <a:rPr lang="en" sz="1800"/>
              <a:t>Focus of packet definition		</a:t>
            </a:r>
            <a:endParaRPr sz="18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1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700"/>
              </a:spcBef>
              <a:spcAft>
                <a:spcPts val="0"/>
              </a:spcAft>
              <a:buSzPts val="1800"/>
              <a:buChar char="•"/>
            </a:pPr>
            <a:r>
              <a:rPr lang="en" sz="1800"/>
              <a:t>Telecommand packet definition adhering to CCSDS recommendations</a:t>
            </a:r>
            <a:endParaRPr sz="1800"/>
          </a:p>
          <a:p>
            <a:pPr marL="457200" lvl="0" indent="0" algn="l" rtl="0">
              <a:spcBef>
                <a:spcPts val="700"/>
              </a:spcBef>
              <a:spcAft>
                <a:spcPts val="0"/>
              </a:spcAft>
              <a:buNone/>
            </a:pPr>
            <a:endParaRPr sz="1800"/>
          </a:p>
          <a:p>
            <a:pPr marL="457200" lvl="0" indent="0" algn="l" rtl="0">
              <a:spcBef>
                <a:spcPts val="700"/>
              </a:spcBef>
              <a:spcAft>
                <a:spcPts val="0"/>
              </a:spcAft>
              <a:buNone/>
            </a:pPr>
            <a:endParaRPr sz="1800"/>
          </a:p>
          <a:p>
            <a:pPr marL="457200" lvl="0" indent="0" algn="l" rtl="0">
              <a:spcBef>
                <a:spcPts val="700"/>
              </a:spcBef>
              <a:spcAft>
                <a:spcPts val="0"/>
              </a:spcAft>
              <a:buNone/>
            </a:pPr>
            <a:endParaRPr sz="1800"/>
          </a:p>
          <a:p>
            <a:pPr marL="457200" lvl="0" indent="0" algn="l" rtl="0">
              <a:spcBef>
                <a:spcPts val="700"/>
              </a:spcBef>
              <a:spcAft>
                <a:spcPts val="0"/>
              </a:spcAft>
              <a:buNone/>
            </a:pPr>
            <a:endParaRPr sz="1800"/>
          </a:p>
          <a:p>
            <a:pPr marL="0" lvl="0" indent="0" algn="l" rtl="0">
              <a:spcBef>
                <a:spcPts val="700"/>
              </a:spcBef>
              <a:spcAft>
                <a:spcPts val="0"/>
              </a:spcAft>
              <a:buNone/>
            </a:pPr>
            <a:endParaRPr/>
          </a:p>
        </p:txBody>
      </p:sp>
      <p:pic>
        <p:nvPicPr>
          <p:cNvPr id="1131" name="Google Shape;1131;p118"/>
          <p:cNvPicPr preferRelativeResize="0"/>
          <p:nvPr/>
        </p:nvPicPr>
        <p:blipFill rotWithShape="1">
          <a:blip r:embed="rId3">
            <a:alphaModFix/>
          </a:blip>
          <a:srcRect/>
          <a:stretch/>
        </p:blipFill>
        <p:spPr>
          <a:xfrm>
            <a:off x="592000" y="1750475"/>
            <a:ext cx="7935200" cy="2220400"/>
          </a:xfrm>
          <a:prstGeom prst="rect">
            <a:avLst/>
          </a:prstGeom>
          <a:noFill/>
          <a:ln>
            <a:noFill/>
          </a:ln>
        </p:spPr>
      </p:pic>
      <p:sp>
        <p:nvSpPr>
          <p:cNvPr id="1132" name="Google Shape;1132;p118"/>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Telecommand Packet Definition</a:t>
            </a:r>
            <a:endParaRPr/>
          </a:p>
        </p:txBody>
      </p:sp>
      <p:sp>
        <p:nvSpPr>
          <p:cNvPr id="1133" name="Google Shape;1133;p118"/>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88</a:t>
            </a:fld>
            <a:endParaRPr/>
          </a:p>
        </p:txBody>
      </p:sp>
      <p:sp>
        <p:nvSpPr>
          <p:cNvPr id="1134" name="Google Shape;1134;p118"/>
          <p:cNvSpPr txBox="1"/>
          <p:nvPr/>
        </p:nvSpPr>
        <p:spPr>
          <a:xfrm>
            <a:off x="515800" y="3894675"/>
            <a:ext cx="1495500" cy="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FFFFFF"/>
                </a:solidFill>
                <a:latin typeface="EB Garamond"/>
                <a:ea typeface="EB Garamond"/>
                <a:cs typeface="EB Garamond"/>
                <a:sym typeface="EB Garamond"/>
              </a:rPr>
              <a:t>(Size in bits)</a:t>
            </a:r>
            <a:endParaRPr sz="1300">
              <a:solidFill>
                <a:srgbClr val="FFFFFF"/>
              </a:solidFill>
              <a:latin typeface="EB Garamond"/>
              <a:ea typeface="EB Garamond"/>
              <a:cs typeface="EB Garamond"/>
              <a:sym typeface="EB Garamon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1139" name="Google Shape;1139;p119"/>
          <p:cNvPicPr preferRelativeResize="0"/>
          <p:nvPr/>
        </p:nvPicPr>
        <p:blipFill>
          <a:blip r:embed="rId3">
            <a:alphaModFix/>
          </a:blip>
          <a:stretch>
            <a:fillRect/>
          </a:stretch>
        </p:blipFill>
        <p:spPr>
          <a:xfrm>
            <a:off x="592000" y="1750475"/>
            <a:ext cx="7960090" cy="2220400"/>
          </a:xfrm>
          <a:prstGeom prst="rect">
            <a:avLst/>
          </a:prstGeom>
          <a:noFill/>
          <a:ln>
            <a:noFill/>
          </a:ln>
        </p:spPr>
      </p:pic>
      <p:sp>
        <p:nvSpPr>
          <p:cNvPr id="1140" name="Google Shape;1140;p119"/>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Telemetry Packet Definition</a:t>
            </a:r>
            <a:endParaRPr/>
          </a:p>
        </p:txBody>
      </p:sp>
      <p:sp>
        <p:nvSpPr>
          <p:cNvPr id="1141" name="Google Shape;1141;p119"/>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700"/>
              </a:spcBef>
              <a:spcAft>
                <a:spcPts val="0"/>
              </a:spcAft>
              <a:buSzPts val="1800"/>
              <a:buChar char="•"/>
            </a:pPr>
            <a:r>
              <a:rPr lang="en" sz="1800"/>
              <a:t>Telemetry packet definition adhering to CCSDS recommendations </a:t>
            </a:r>
            <a:endParaRPr sz="1800"/>
          </a:p>
          <a:p>
            <a:pPr marL="457200" lvl="0" indent="0" algn="l" rtl="0">
              <a:spcBef>
                <a:spcPts val="700"/>
              </a:spcBef>
              <a:spcAft>
                <a:spcPts val="0"/>
              </a:spcAft>
              <a:buNone/>
            </a:pPr>
            <a:endParaRPr sz="1800"/>
          </a:p>
          <a:p>
            <a:pPr marL="457200" lvl="0" indent="0" algn="l" rtl="0">
              <a:spcBef>
                <a:spcPts val="700"/>
              </a:spcBef>
              <a:spcAft>
                <a:spcPts val="0"/>
              </a:spcAft>
              <a:buNone/>
            </a:pPr>
            <a:endParaRPr sz="1800"/>
          </a:p>
          <a:p>
            <a:pPr marL="457200" lvl="0" indent="0" algn="l" rtl="0">
              <a:spcBef>
                <a:spcPts val="700"/>
              </a:spcBef>
              <a:spcAft>
                <a:spcPts val="0"/>
              </a:spcAft>
              <a:buNone/>
            </a:pPr>
            <a:endParaRPr sz="1800"/>
          </a:p>
          <a:p>
            <a:pPr marL="457200" lvl="0" indent="0" algn="l" rtl="0">
              <a:spcBef>
                <a:spcPts val="700"/>
              </a:spcBef>
              <a:spcAft>
                <a:spcPts val="0"/>
              </a:spcAft>
              <a:buNone/>
            </a:pPr>
            <a:endParaRPr sz="1800"/>
          </a:p>
          <a:p>
            <a:pPr marL="0" lvl="0" indent="0" algn="l" rtl="0">
              <a:spcBef>
                <a:spcPts val="700"/>
              </a:spcBef>
              <a:spcAft>
                <a:spcPts val="0"/>
              </a:spcAft>
              <a:buNone/>
            </a:pPr>
            <a:endParaRPr/>
          </a:p>
          <a:p>
            <a:pPr marL="0" lvl="0" indent="0" algn="l" rtl="0">
              <a:spcBef>
                <a:spcPts val="700"/>
              </a:spcBef>
              <a:spcAft>
                <a:spcPts val="0"/>
              </a:spcAft>
              <a:buNone/>
            </a:pPr>
            <a:endParaRPr sz="1800"/>
          </a:p>
          <a:p>
            <a:pPr marL="0" lvl="0" indent="0" algn="l" rtl="0">
              <a:spcBef>
                <a:spcPts val="700"/>
              </a:spcBef>
              <a:spcAft>
                <a:spcPts val="0"/>
              </a:spcAft>
              <a:buNone/>
            </a:pPr>
            <a:endParaRPr sz="1800"/>
          </a:p>
          <a:p>
            <a:pPr marL="0" lvl="0" indent="0" algn="l" rtl="0">
              <a:spcBef>
                <a:spcPts val="700"/>
              </a:spcBef>
              <a:spcAft>
                <a:spcPts val="0"/>
              </a:spcAft>
              <a:buNone/>
            </a:pPr>
            <a:endParaRPr sz="1800"/>
          </a:p>
        </p:txBody>
      </p:sp>
      <p:sp>
        <p:nvSpPr>
          <p:cNvPr id="1142" name="Google Shape;1142;p119"/>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89</a:t>
            </a:fld>
            <a:endParaRPr/>
          </a:p>
        </p:txBody>
      </p:sp>
      <p:sp>
        <p:nvSpPr>
          <p:cNvPr id="1143" name="Google Shape;1143;p119"/>
          <p:cNvSpPr txBox="1"/>
          <p:nvPr/>
        </p:nvSpPr>
        <p:spPr>
          <a:xfrm>
            <a:off x="515800" y="3894675"/>
            <a:ext cx="1495500" cy="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FFFFFF"/>
                </a:solidFill>
                <a:latin typeface="EB Garamond"/>
                <a:ea typeface="EB Garamond"/>
                <a:cs typeface="EB Garamond"/>
                <a:sym typeface="EB Garamond"/>
              </a:rPr>
              <a:t>(Size in bits)</a:t>
            </a:r>
            <a:endParaRPr sz="1300">
              <a:solidFill>
                <a:srgbClr val="FFFFFF"/>
              </a:solidFill>
              <a:latin typeface="EB Garamond"/>
              <a:ea typeface="EB Garamond"/>
              <a:cs typeface="EB Garamond"/>
              <a:sym typeface="EB 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9"/>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9</a:t>
            </a:fld>
            <a:endParaRPr/>
          </a:p>
        </p:txBody>
      </p:sp>
      <p:sp>
        <p:nvSpPr>
          <p:cNvPr id="283" name="Google Shape;283;p39"/>
          <p:cNvSpPr txBox="1">
            <a:spLocks noGrp="1"/>
          </p:cNvSpPr>
          <p:nvPr>
            <p:ph type="title"/>
          </p:nvPr>
        </p:nvSpPr>
        <p:spPr>
          <a:xfrm>
            <a:off x="311700" y="22800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3600"/>
              <a:t>Functional Block Diagram</a:t>
            </a:r>
            <a:endParaRPr sz="3600"/>
          </a:p>
        </p:txBody>
      </p:sp>
      <p:sp>
        <p:nvSpPr>
          <p:cNvPr id="284" name="Google Shape;284;p39"/>
          <p:cNvSpPr/>
          <p:nvPr/>
        </p:nvSpPr>
        <p:spPr>
          <a:xfrm>
            <a:off x="967039" y="849250"/>
            <a:ext cx="7209900" cy="39351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p39"/>
          <p:cNvPicPr preferRelativeResize="0"/>
          <p:nvPr/>
        </p:nvPicPr>
        <p:blipFill>
          <a:blip r:embed="rId3">
            <a:alphaModFix/>
          </a:blip>
          <a:stretch>
            <a:fillRect/>
          </a:stretch>
        </p:blipFill>
        <p:spPr>
          <a:xfrm>
            <a:off x="1151024" y="849250"/>
            <a:ext cx="6841876" cy="3864110"/>
          </a:xfrm>
          <a:prstGeom prst="rect">
            <a:avLst/>
          </a:prstGeom>
          <a:noFill/>
          <a:ln>
            <a:noFill/>
          </a:ln>
        </p:spPr>
      </p:pic>
      <p:sp>
        <p:nvSpPr>
          <p:cNvPr id="286" name="Google Shape;286;p39"/>
          <p:cNvSpPr/>
          <p:nvPr/>
        </p:nvSpPr>
        <p:spPr>
          <a:xfrm>
            <a:off x="967039" y="849250"/>
            <a:ext cx="7209900" cy="39351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7" name="Google Shape;287;p39"/>
          <p:cNvPicPr preferRelativeResize="0"/>
          <p:nvPr/>
        </p:nvPicPr>
        <p:blipFill rotWithShape="1">
          <a:blip r:embed="rId4">
            <a:alphaModFix/>
          </a:blip>
          <a:srcRect t="129" b="129"/>
          <a:stretch/>
        </p:blipFill>
        <p:spPr>
          <a:xfrm>
            <a:off x="1151024" y="849250"/>
            <a:ext cx="6841876" cy="3864109"/>
          </a:xfrm>
          <a:prstGeom prst="rect">
            <a:avLst/>
          </a:prstGeom>
          <a:noFill/>
          <a:ln>
            <a:noFill/>
          </a:ln>
        </p:spPr>
      </p:pic>
      <p:sp>
        <p:nvSpPr>
          <p:cNvPr id="288" name="Google Shape;288;p39"/>
          <p:cNvSpPr/>
          <p:nvPr/>
        </p:nvSpPr>
        <p:spPr>
          <a:xfrm>
            <a:off x="967039" y="849250"/>
            <a:ext cx="7209900" cy="39351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9" name="Google Shape;289;p39"/>
          <p:cNvPicPr preferRelativeResize="0"/>
          <p:nvPr/>
        </p:nvPicPr>
        <p:blipFill rotWithShape="1">
          <a:blip r:embed="rId5">
            <a:alphaModFix/>
          </a:blip>
          <a:srcRect t="99" b="109"/>
          <a:stretch/>
        </p:blipFill>
        <p:spPr>
          <a:xfrm>
            <a:off x="1151024" y="849250"/>
            <a:ext cx="6841876" cy="3864109"/>
          </a:xfrm>
          <a:prstGeom prst="rect">
            <a:avLst/>
          </a:prstGeom>
          <a:noFill/>
          <a:ln>
            <a:noFill/>
          </a:ln>
        </p:spPr>
      </p:pic>
      <p:sp>
        <p:nvSpPr>
          <p:cNvPr id="290" name="Google Shape;290;p39"/>
          <p:cNvSpPr/>
          <p:nvPr/>
        </p:nvSpPr>
        <p:spPr>
          <a:xfrm>
            <a:off x="967039" y="849250"/>
            <a:ext cx="7209900" cy="39351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1" name="Google Shape;291;p39"/>
          <p:cNvPicPr preferRelativeResize="0"/>
          <p:nvPr/>
        </p:nvPicPr>
        <p:blipFill rotWithShape="1">
          <a:blip r:embed="rId6">
            <a:alphaModFix/>
          </a:blip>
          <a:srcRect t="99" b="109"/>
          <a:stretch/>
        </p:blipFill>
        <p:spPr>
          <a:xfrm>
            <a:off x="1151024" y="849250"/>
            <a:ext cx="6841876" cy="3864109"/>
          </a:xfrm>
          <a:prstGeom prst="rect">
            <a:avLst/>
          </a:prstGeom>
          <a:noFill/>
          <a:ln>
            <a:noFill/>
          </a:ln>
        </p:spPr>
      </p:pic>
      <p:sp>
        <p:nvSpPr>
          <p:cNvPr id="292" name="Google Shape;292;p39"/>
          <p:cNvSpPr/>
          <p:nvPr/>
        </p:nvSpPr>
        <p:spPr>
          <a:xfrm>
            <a:off x="967039" y="849250"/>
            <a:ext cx="7209900" cy="39351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39"/>
          <p:cNvPicPr preferRelativeResize="0"/>
          <p:nvPr/>
        </p:nvPicPr>
        <p:blipFill rotWithShape="1">
          <a:blip r:embed="rId7">
            <a:alphaModFix/>
          </a:blip>
          <a:srcRect t="129" b="129"/>
          <a:stretch/>
        </p:blipFill>
        <p:spPr>
          <a:xfrm>
            <a:off x="1151024" y="849250"/>
            <a:ext cx="6841876" cy="3864109"/>
          </a:xfrm>
          <a:prstGeom prst="rect">
            <a:avLst/>
          </a:prstGeom>
          <a:noFill/>
          <a:ln>
            <a:noFill/>
          </a:ln>
        </p:spPr>
      </p:pic>
      <p:sp>
        <p:nvSpPr>
          <p:cNvPr id="294" name="Google Shape;294;p39">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20"/>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700"/>
              <a:t>Packet Header</a:t>
            </a:r>
            <a:endParaRPr sz="1700"/>
          </a:p>
          <a:p>
            <a:pPr marL="914400" lvl="1" indent="-330200" algn="l" rtl="0">
              <a:spcBef>
                <a:spcPts val="0"/>
              </a:spcBef>
              <a:spcAft>
                <a:spcPts val="0"/>
              </a:spcAft>
              <a:buSzPts val="1600"/>
              <a:buChar char="–"/>
            </a:pPr>
            <a:r>
              <a:rPr lang="en" sz="1600"/>
              <a:t>Packed Identification</a:t>
            </a:r>
            <a:endParaRPr sz="1600"/>
          </a:p>
          <a:p>
            <a:pPr marL="1371600" lvl="2" indent="-317500" algn="l" rtl="0">
              <a:spcBef>
                <a:spcPts val="0"/>
              </a:spcBef>
              <a:spcAft>
                <a:spcPts val="0"/>
              </a:spcAft>
              <a:buSzPts val="1400"/>
              <a:buChar char="•"/>
            </a:pPr>
            <a:r>
              <a:rPr lang="en" sz="1400"/>
              <a:t>Version </a:t>
            </a:r>
            <a:endParaRPr sz="1400"/>
          </a:p>
          <a:p>
            <a:pPr marL="1828800" lvl="3" indent="-311150" algn="l" rtl="0">
              <a:spcBef>
                <a:spcPts val="0"/>
              </a:spcBef>
              <a:spcAft>
                <a:spcPts val="0"/>
              </a:spcAft>
              <a:buSzPts val="1300"/>
              <a:buChar char="–"/>
            </a:pPr>
            <a:r>
              <a:rPr lang="en" sz="1300"/>
              <a:t>Indicates what variation of the packet structure is being used (if any)</a:t>
            </a:r>
            <a:endParaRPr sz="1300"/>
          </a:p>
          <a:p>
            <a:pPr marL="2286000" lvl="4" indent="-311150" algn="l" rtl="0">
              <a:spcBef>
                <a:spcPts val="0"/>
              </a:spcBef>
              <a:spcAft>
                <a:spcPts val="0"/>
              </a:spcAft>
              <a:buSzPts val="1300"/>
              <a:buChar char="•"/>
            </a:pPr>
            <a:r>
              <a:rPr lang="en" sz="1300" i="0"/>
              <a:t>Set to ‘000’ </a:t>
            </a:r>
            <a:endParaRPr sz="1300" i="0"/>
          </a:p>
          <a:p>
            <a:pPr marL="1371600" lvl="2" indent="-317500" algn="l" rtl="0">
              <a:spcBef>
                <a:spcPts val="0"/>
              </a:spcBef>
              <a:spcAft>
                <a:spcPts val="0"/>
              </a:spcAft>
              <a:buSzPts val="1400"/>
              <a:buChar char="•"/>
            </a:pPr>
            <a:r>
              <a:rPr lang="en" sz="1400"/>
              <a:t>Type</a:t>
            </a:r>
            <a:endParaRPr sz="1400"/>
          </a:p>
          <a:p>
            <a:pPr marL="1828800" lvl="3" indent="-311150" algn="l" rtl="0">
              <a:spcBef>
                <a:spcPts val="0"/>
              </a:spcBef>
              <a:spcAft>
                <a:spcPts val="0"/>
              </a:spcAft>
              <a:buSzPts val="1300"/>
              <a:buChar char="–"/>
            </a:pPr>
            <a:r>
              <a:rPr lang="en" sz="1300"/>
              <a:t>Indicates whether the packet is a telecommand or telemetry packet</a:t>
            </a:r>
            <a:endParaRPr sz="1300"/>
          </a:p>
          <a:p>
            <a:pPr marL="2286000" lvl="4" indent="-311150" algn="l" rtl="0">
              <a:spcBef>
                <a:spcPts val="0"/>
              </a:spcBef>
              <a:spcAft>
                <a:spcPts val="0"/>
              </a:spcAft>
              <a:buSzPts val="1300"/>
              <a:buChar char="•"/>
            </a:pPr>
            <a:r>
              <a:rPr lang="en" sz="1300" i="0"/>
              <a:t>Set to ‘0’ for telemetry packet</a:t>
            </a:r>
            <a:endParaRPr sz="1300" i="0"/>
          </a:p>
          <a:p>
            <a:pPr marL="2286000" lvl="4" indent="-311150" algn="l" rtl="0">
              <a:spcBef>
                <a:spcPts val="0"/>
              </a:spcBef>
              <a:spcAft>
                <a:spcPts val="0"/>
              </a:spcAft>
              <a:buSzPts val="1300"/>
              <a:buChar char="•"/>
            </a:pPr>
            <a:r>
              <a:rPr lang="en" sz="1300" i="0"/>
              <a:t>Set to ‘1’ for telecommand packet</a:t>
            </a:r>
            <a:endParaRPr sz="1300" i="0"/>
          </a:p>
          <a:p>
            <a:pPr marL="1371600" lvl="2" indent="-317500" algn="l" rtl="0">
              <a:spcBef>
                <a:spcPts val="0"/>
              </a:spcBef>
              <a:spcAft>
                <a:spcPts val="0"/>
              </a:spcAft>
              <a:buSzPts val="1400"/>
              <a:buChar char="•"/>
            </a:pPr>
            <a:r>
              <a:rPr lang="en" sz="1400"/>
              <a:t>Secondary Header Flag</a:t>
            </a:r>
            <a:endParaRPr sz="1400"/>
          </a:p>
          <a:p>
            <a:pPr marL="1828800" lvl="3" indent="-311150" algn="l" rtl="0">
              <a:spcBef>
                <a:spcPts val="0"/>
              </a:spcBef>
              <a:spcAft>
                <a:spcPts val="0"/>
              </a:spcAft>
              <a:buSzPts val="1300"/>
              <a:buChar char="–"/>
            </a:pPr>
            <a:r>
              <a:rPr lang="en" sz="1300"/>
              <a:t> Indicates whether a telecommand or telemetry secondary header is included in the Packet Data Field</a:t>
            </a:r>
            <a:endParaRPr sz="1300"/>
          </a:p>
          <a:p>
            <a:pPr marL="2286000" lvl="4" indent="-311150" algn="l" rtl="0">
              <a:spcBef>
                <a:spcPts val="0"/>
              </a:spcBef>
              <a:spcAft>
                <a:spcPts val="0"/>
              </a:spcAft>
              <a:buSzPts val="1300"/>
              <a:buChar char="•"/>
            </a:pPr>
            <a:r>
              <a:rPr lang="en" sz="1300" i="0"/>
              <a:t>Set to ‘0’ if secondary header is not present</a:t>
            </a:r>
            <a:endParaRPr sz="1300" i="0"/>
          </a:p>
          <a:p>
            <a:pPr marL="2286000" lvl="4" indent="-311150" algn="l" rtl="0">
              <a:spcBef>
                <a:spcPts val="0"/>
              </a:spcBef>
              <a:spcAft>
                <a:spcPts val="0"/>
              </a:spcAft>
              <a:buSzPts val="1300"/>
              <a:buChar char="•"/>
            </a:pPr>
            <a:r>
              <a:rPr lang="en" sz="1300" i="0"/>
              <a:t>Set to ‘1’ if secondary header is present</a:t>
            </a:r>
            <a:endParaRPr sz="1300"/>
          </a:p>
        </p:txBody>
      </p:sp>
      <p:sp>
        <p:nvSpPr>
          <p:cNvPr id="1149" name="Google Shape;1149;p120"/>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CCSDS Packet Term Definitions</a:t>
            </a:r>
            <a:endParaRPr/>
          </a:p>
        </p:txBody>
      </p:sp>
      <p:sp>
        <p:nvSpPr>
          <p:cNvPr id="1150" name="Google Shape;1150;p120"/>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21"/>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700"/>
              <a:t>Packet Header</a:t>
            </a:r>
            <a:endParaRPr sz="1700"/>
          </a:p>
          <a:p>
            <a:pPr marL="914400" lvl="1" indent="-330200" algn="l" rtl="0">
              <a:spcBef>
                <a:spcPts val="0"/>
              </a:spcBef>
              <a:spcAft>
                <a:spcPts val="0"/>
              </a:spcAft>
              <a:buSzPts val="1600"/>
              <a:buChar char="–"/>
            </a:pPr>
            <a:r>
              <a:rPr lang="en" sz="1600"/>
              <a:t>Packed Identification</a:t>
            </a:r>
            <a:endParaRPr sz="1300" i="0"/>
          </a:p>
          <a:p>
            <a:pPr marL="1371600" lvl="2" indent="-317500" algn="l" rtl="0">
              <a:spcBef>
                <a:spcPts val="0"/>
              </a:spcBef>
              <a:spcAft>
                <a:spcPts val="0"/>
              </a:spcAft>
              <a:buSzPts val="1400"/>
              <a:buChar char="•"/>
            </a:pPr>
            <a:r>
              <a:rPr lang="en" sz="1400"/>
              <a:t>Application Identification (APID)</a:t>
            </a:r>
            <a:endParaRPr sz="1400"/>
          </a:p>
          <a:p>
            <a:pPr marL="1828800" lvl="3" indent="-311150" algn="l" rtl="0">
              <a:spcBef>
                <a:spcPts val="0"/>
              </a:spcBef>
              <a:spcAft>
                <a:spcPts val="0"/>
              </a:spcAft>
              <a:buSzPts val="1300"/>
              <a:buChar char="–"/>
            </a:pPr>
            <a:r>
              <a:rPr lang="en" sz="1300"/>
              <a:t> Holds a unique value which corresponds to an onboard process or subsystem (this is the origin or final destination of the packet)</a:t>
            </a:r>
            <a:endParaRPr sz="1300"/>
          </a:p>
          <a:p>
            <a:pPr marL="2286000" lvl="4" indent="-311150" algn="l" rtl="0">
              <a:spcBef>
                <a:spcPts val="0"/>
              </a:spcBef>
              <a:spcAft>
                <a:spcPts val="0"/>
              </a:spcAft>
              <a:buSzPts val="1300"/>
              <a:buChar char="•"/>
            </a:pPr>
            <a:r>
              <a:rPr lang="en" sz="1300" i="0"/>
              <a:t>Mission specific</a:t>
            </a:r>
            <a:endParaRPr sz="1300" i="0"/>
          </a:p>
          <a:p>
            <a:pPr marL="914400" lvl="1" indent="-330200" algn="l" rtl="0">
              <a:spcBef>
                <a:spcPts val="0"/>
              </a:spcBef>
              <a:spcAft>
                <a:spcPts val="0"/>
              </a:spcAft>
              <a:buSzPts val="1600"/>
              <a:buChar char="–"/>
            </a:pPr>
            <a:r>
              <a:rPr lang="en" sz="1600"/>
              <a:t>Packet Sequence Control</a:t>
            </a:r>
            <a:endParaRPr sz="1600"/>
          </a:p>
          <a:p>
            <a:pPr marL="1371600" lvl="2" indent="-317500" algn="l" rtl="0">
              <a:spcBef>
                <a:spcPts val="0"/>
              </a:spcBef>
              <a:spcAft>
                <a:spcPts val="0"/>
              </a:spcAft>
              <a:buSzPts val="1400"/>
              <a:buChar char="•"/>
            </a:pPr>
            <a:r>
              <a:rPr lang="en" sz="1400"/>
              <a:t>Grouping Flags</a:t>
            </a:r>
            <a:endParaRPr sz="1400"/>
          </a:p>
          <a:p>
            <a:pPr marL="1828800" lvl="3" indent="-311150" algn="l" rtl="0">
              <a:spcBef>
                <a:spcPts val="0"/>
              </a:spcBef>
              <a:spcAft>
                <a:spcPts val="0"/>
              </a:spcAft>
              <a:buSzPts val="1300"/>
              <a:buChar char="–"/>
            </a:pPr>
            <a:r>
              <a:rPr lang="en" sz="1300"/>
              <a:t>Indicates whether a packet belongs in a series of packets</a:t>
            </a:r>
            <a:endParaRPr sz="1300"/>
          </a:p>
          <a:p>
            <a:pPr marL="2286000" lvl="4" indent="-311150" algn="l" rtl="0">
              <a:spcBef>
                <a:spcPts val="0"/>
              </a:spcBef>
              <a:spcAft>
                <a:spcPts val="0"/>
              </a:spcAft>
              <a:buSzPts val="1300"/>
              <a:buChar char="•"/>
            </a:pPr>
            <a:r>
              <a:rPr lang="en" sz="1300" i="0"/>
              <a:t>Set to ‘00’ if the packet contains a continuation segment of User Data</a:t>
            </a:r>
            <a:endParaRPr sz="1300" i="0"/>
          </a:p>
          <a:p>
            <a:pPr marL="2286000" lvl="4" indent="-311150" algn="l" rtl="0">
              <a:spcBef>
                <a:spcPts val="0"/>
              </a:spcBef>
              <a:spcAft>
                <a:spcPts val="0"/>
              </a:spcAft>
              <a:buSzPts val="1300"/>
              <a:buChar char="•"/>
            </a:pPr>
            <a:r>
              <a:rPr lang="en" sz="1300" i="0"/>
              <a:t>Set to ‘01’ if the packet contains the first segment of User Data</a:t>
            </a:r>
            <a:endParaRPr sz="1300" i="0"/>
          </a:p>
          <a:p>
            <a:pPr marL="2286000" lvl="4" indent="-311150" algn="l" rtl="0">
              <a:spcBef>
                <a:spcPts val="0"/>
              </a:spcBef>
              <a:spcAft>
                <a:spcPts val="0"/>
              </a:spcAft>
              <a:buSzPts val="1300"/>
              <a:buChar char="•"/>
            </a:pPr>
            <a:r>
              <a:rPr lang="en" sz="1300" i="0"/>
              <a:t>Set to ‘10’ if the packet contains the last segment of User Data</a:t>
            </a:r>
            <a:endParaRPr sz="1300" i="0"/>
          </a:p>
          <a:p>
            <a:pPr marL="2286000" lvl="4" indent="-311150" algn="l" rtl="0">
              <a:spcBef>
                <a:spcPts val="0"/>
              </a:spcBef>
              <a:spcAft>
                <a:spcPts val="0"/>
              </a:spcAft>
              <a:buSzPts val="1300"/>
              <a:buChar char="•"/>
            </a:pPr>
            <a:r>
              <a:rPr lang="en" sz="1300" i="0"/>
              <a:t>Set to ‘11’ if the packet contains unsegmented User Data</a:t>
            </a:r>
            <a:endParaRPr sz="1300"/>
          </a:p>
        </p:txBody>
      </p:sp>
      <p:sp>
        <p:nvSpPr>
          <p:cNvPr id="1156" name="Google Shape;1156;p121"/>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CCSDS Packet Term Definitions</a:t>
            </a:r>
            <a:endParaRPr/>
          </a:p>
        </p:txBody>
      </p:sp>
      <p:sp>
        <p:nvSpPr>
          <p:cNvPr id="1157" name="Google Shape;1157;p121"/>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22"/>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700"/>
              <a:t>Packet Header</a:t>
            </a:r>
            <a:endParaRPr sz="1300" i="0"/>
          </a:p>
          <a:p>
            <a:pPr marL="914400" lvl="1" indent="-330200" algn="l" rtl="0">
              <a:spcBef>
                <a:spcPts val="0"/>
              </a:spcBef>
              <a:spcAft>
                <a:spcPts val="0"/>
              </a:spcAft>
              <a:buSzPts val="1600"/>
              <a:buChar char="–"/>
            </a:pPr>
            <a:r>
              <a:rPr lang="en" sz="1600"/>
              <a:t>Packet Sequence Control</a:t>
            </a:r>
            <a:endParaRPr sz="1300" i="0"/>
          </a:p>
          <a:p>
            <a:pPr marL="1371600" lvl="2" indent="-317500" algn="l" rtl="0">
              <a:spcBef>
                <a:spcPts val="0"/>
              </a:spcBef>
              <a:spcAft>
                <a:spcPts val="0"/>
              </a:spcAft>
              <a:buSzPts val="1400"/>
              <a:buChar char="•"/>
            </a:pPr>
            <a:r>
              <a:rPr lang="en" sz="1400"/>
              <a:t>Sequence Count or Packet Name</a:t>
            </a:r>
            <a:endParaRPr sz="1400"/>
          </a:p>
          <a:p>
            <a:pPr marL="1828800" lvl="3" indent="-311150" algn="l" rtl="0">
              <a:spcBef>
                <a:spcPts val="0"/>
              </a:spcBef>
              <a:spcAft>
                <a:spcPts val="0"/>
              </a:spcAft>
              <a:buSzPts val="1300"/>
              <a:buChar char="–"/>
            </a:pPr>
            <a:r>
              <a:rPr lang="en" sz="1300"/>
              <a:t>Indicates the packet number or indicates a specific telecommand with reference to the APID</a:t>
            </a:r>
            <a:endParaRPr sz="1300"/>
          </a:p>
          <a:p>
            <a:pPr marL="2286000" lvl="4" indent="-311150" algn="l" rtl="0">
              <a:spcBef>
                <a:spcPts val="0"/>
              </a:spcBef>
              <a:spcAft>
                <a:spcPts val="0"/>
              </a:spcAft>
              <a:buSzPts val="1300"/>
              <a:buChar char="•"/>
            </a:pPr>
            <a:r>
              <a:rPr lang="en" sz="1300" i="0"/>
              <a:t>Sequence count</a:t>
            </a:r>
            <a:endParaRPr sz="1300" i="0"/>
          </a:p>
          <a:p>
            <a:pPr marL="2743200" lvl="5" indent="-311150" algn="l" rtl="0">
              <a:spcBef>
                <a:spcPts val="0"/>
              </a:spcBef>
              <a:spcAft>
                <a:spcPts val="0"/>
              </a:spcAft>
              <a:buSzPts val="1300"/>
              <a:buChar char="–"/>
            </a:pPr>
            <a:r>
              <a:rPr lang="en" sz="1300"/>
              <a:t>Continuously incrementing 14 bit sequence counter</a:t>
            </a:r>
            <a:endParaRPr sz="1300" i="0"/>
          </a:p>
          <a:p>
            <a:pPr marL="2286000" lvl="4" indent="-311150" algn="l" rtl="0">
              <a:spcBef>
                <a:spcPts val="0"/>
              </a:spcBef>
              <a:spcAft>
                <a:spcPts val="0"/>
              </a:spcAft>
              <a:buSzPts val="1300"/>
              <a:buChar char="•"/>
            </a:pPr>
            <a:r>
              <a:rPr lang="en" sz="1300" i="0"/>
              <a:t>Packet Name:</a:t>
            </a:r>
            <a:endParaRPr sz="1300" i="0"/>
          </a:p>
          <a:p>
            <a:pPr marL="2743200" lvl="5" indent="-311150" algn="l" rtl="0">
              <a:spcBef>
                <a:spcPts val="0"/>
              </a:spcBef>
              <a:spcAft>
                <a:spcPts val="0"/>
              </a:spcAft>
              <a:buSzPts val="1300"/>
              <a:buChar char="–"/>
            </a:pPr>
            <a:r>
              <a:rPr lang="en" sz="1300" i="0"/>
              <a:t>Mission specific</a:t>
            </a:r>
            <a:endParaRPr sz="1300" i="0"/>
          </a:p>
          <a:p>
            <a:pPr marL="914400" lvl="1" indent="-330200" algn="l" rtl="0">
              <a:spcBef>
                <a:spcPts val="0"/>
              </a:spcBef>
              <a:spcAft>
                <a:spcPts val="0"/>
              </a:spcAft>
              <a:buSzPts val="1600"/>
              <a:buChar char="–"/>
            </a:pPr>
            <a:r>
              <a:rPr lang="en" sz="1600"/>
              <a:t>Packet Length</a:t>
            </a:r>
            <a:endParaRPr sz="1600"/>
          </a:p>
          <a:p>
            <a:pPr marL="1371600" lvl="2" indent="-304800" algn="l" rtl="0">
              <a:spcBef>
                <a:spcPts val="0"/>
              </a:spcBef>
              <a:spcAft>
                <a:spcPts val="0"/>
              </a:spcAft>
              <a:buSzPts val="1200"/>
              <a:buChar char="•"/>
            </a:pPr>
            <a:r>
              <a:rPr lang="en"/>
              <a:t>Indicates the length “C” of the packet data field in octets</a:t>
            </a:r>
            <a:endParaRPr/>
          </a:p>
          <a:p>
            <a:pPr marL="1828800" lvl="3" indent="-311150" algn="l" rtl="0">
              <a:spcBef>
                <a:spcPts val="0"/>
              </a:spcBef>
              <a:spcAft>
                <a:spcPts val="0"/>
              </a:spcAft>
              <a:buSzPts val="1300"/>
              <a:buChar char="–"/>
            </a:pPr>
            <a:r>
              <a:rPr lang="en" sz="1300"/>
              <a:t>C = Size of Packet Data Field [octets] - 1</a:t>
            </a:r>
            <a:endParaRPr sz="1300"/>
          </a:p>
          <a:p>
            <a:pPr marL="2743200" lvl="0" indent="0" algn="l" rtl="0">
              <a:spcBef>
                <a:spcPts val="700"/>
              </a:spcBef>
              <a:spcAft>
                <a:spcPts val="0"/>
              </a:spcAft>
              <a:buNone/>
            </a:pPr>
            <a:endParaRPr sz="1300"/>
          </a:p>
        </p:txBody>
      </p:sp>
      <p:sp>
        <p:nvSpPr>
          <p:cNvPr id="1163" name="Google Shape;1163;p122"/>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CCSDS Packet Term Definitions</a:t>
            </a:r>
            <a:endParaRPr/>
          </a:p>
        </p:txBody>
      </p:sp>
      <p:sp>
        <p:nvSpPr>
          <p:cNvPr id="1164" name="Google Shape;1164;p122"/>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2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700"/>
              <a:t>Packet Data Field</a:t>
            </a:r>
            <a:endParaRPr sz="1700"/>
          </a:p>
          <a:p>
            <a:pPr marL="914400" lvl="1" indent="-330200" algn="l" rtl="0">
              <a:spcBef>
                <a:spcPts val="0"/>
              </a:spcBef>
              <a:spcAft>
                <a:spcPts val="0"/>
              </a:spcAft>
              <a:buSzPts val="1600"/>
              <a:buChar char="–"/>
            </a:pPr>
            <a:r>
              <a:rPr lang="en" sz="1600"/>
              <a:t>Packet Secondary Header</a:t>
            </a:r>
            <a:endParaRPr sz="1600"/>
          </a:p>
          <a:p>
            <a:pPr marL="1371600" lvl="2" indent="-317500" algn="l" rtl="0">
              <a:spcBef>
                <a:spcPts val="0"/>
              </a:spcBef>
              <a:spcAft>
                <a:spcPts val="0"/>
              </a:spcAft>
              <a:buSzPts val="1400"/>
              <a:buChar char="•"/>
            </a:pPr>
            <a:r>
              <a:rPr lang="en" sz="1400"/>
              <a:t>Contains the timecode of the packet in CCSDS Unsegmented Time Code (CUC) format</a:t>
            </a:r>
            <a:endParaRPr sz="1400"/>
          </a:p>
          <a:p>
            <a:pPr marL="1828800" lvl="3" indent="-311150" algn="l" rtl="0">
              <a:spcBef>
                <a:spcPts val="0"/>
              </a:spcBef>
              <a:spcAft>
                <a:spcPts val="0"/>
              </a:spcAft>
              <a:buSzPts val="1300"/>
              <a:buChar char="–"/>
            </a:pPr>
            <a:r>
              <a:rPr lang="en" sz="1300"/>
              <a:t>8 bit Protocol Field and 56 bit Time Field</a:t>
            </a:r>
            <a:endParaRPr sz="1300"/>
          </a:p>
          <a:p>
            <a:pPr marL="914400" lvl="1" indent="-330200" algn="l" rtl="0">
              <a:spcBef>
                <a:spcPts val="0"/>
              </a:spcBef>
              <a:spcAft>
                <a:spcPts val="0"/>
              </a:spcAft>
              <a:buSzPts val="1600"/>
              <a:buChar char="–"/>
            </a:pPr>
            <a:r>
              <a:rPr lang="en" sz="1600"/>
              <a:t>User Data or Application Data</a:t>
            </a:r>
            <a:endParaRPr sz="1600"/>
          </a:p>
          <a:p>
            <a:pPr marL="1371600" lvl="2" indent="-311150" algn="l" rtl="0">
              <a:spcBef>
                <a:spcPts val="0"/>
              </a:spcBef>
              <a:spcAft>
                <a:spcPts val="0"/>
              </a:spcAft>
              <a:buSzPts val="1300"/>
              <a:buChar char="•"/>
            </a:pPr>
            <a:r>
              <a:rPr lang="en" sz="1300"/>
              <a:t>Contains  application data (telecommand) of the packet or user data (source telemetry data) </a:t>
            </a:r>
            <a:endParaRPr sz="1300"/>
          </a:p>
          <a:p>
            <a:pPr marL="1828800" lvl="3" indent="-311150" algn="l" rtl="0">
              <a:spcBef>
                <a:spcPts val="0"/>
              </a:spcBef>
              <a:spcAft>
                <a:spcPts val="0"/>
              </a:spcAft>
              <a:buSzPts val="1300"/>
              <a:buChar char="–"/>
            </a:pPr>
            <a:r>
              <a:rPr lang="en" sz="1300"/>
              <a:t>Application data:</a:t>
            </a:r>
            <a:endParaRPr sz="1300"/>
          </a:p>
          <a:p>
            <a:pPr marL="2286000" lvl="4" indent="-311150" algn="l" rtl="0">
              <a:spcBef>
                <a:spcPts val="0"/>
              </a:spcBef>
              <a:spcAft>
                <a:spcPts val="0"/>
              </a:spcAft>
              <a:buSzPts val="1300"/>
              <a:buChar char="•"/>
            </a:pPr>
            <a:r>
              <a:rPr lang="en" sz="1300" i="0"/>
              <a:t>Absolutely timed command flag</a:t>
            </a:r>
            <a:endParaRPr sz="1300" i="0"/>
          </a:p>
          <a:p>
            <a:pPr marL="2743200" lvl="5" indent="-311150" algn="l" rtl="0">
              <a:spcBef>
                <a:spcPts val="0"/>
              </a:spcBef>
              <a:spcAft>
                <a:spcPts val="0"/>
              </a:spcAft>
              <a:buSzPts val="1300"/>
              <a:buChar char="–"/>
            </a:pPr>
            <a:r>
              <a:rPr lang="en" sz="1300"/>
              <a:t>Set to ‘0’ to indicate telecommand is to be executed now</a:t>
            </a:r>
            <a:endParaRPr sz="1300"/>
          </a:p>
          <a:p>
            <a:pPr marL="2743200" lvl="5" indent="-311150" algn="l" rtl="0">
              <a:spcBef>
                <a:spcPts val="0"/>
              </a:spcBef>
              <a:spcAft>
                <a:spcPts val="0"/>
              </a:spcAft>
              <a:buSzPts val="1300"/>
              <a:buChar char="–"/>
            </a:pPr>
            <a:r>
              <a:rPr lang="en" sz="1300"/>
              <a:t>Set to ‘1’ to indicate telecommand is absolutely timed</a:t>
            </a:r>
            <a:endParaRPr sz="1300" i="0"/>
          </a:p>
          <a:p>
            <a:pPr marL="2286000" lvl="4" indent="-311150" algn="l" rtl="0">
              <a:spcBef>
                <a:spcPts val="0"/>
              </a:spcBef>
              <a:spcAft>
                <a:spcPts val="0"/>
              </a:spcAft>
              <a:buSzPts val="1300"/>
              <a:buChar char="•"/>
            </a:pPr>
            <a:r>
              <a:rPr lang="en" sz="1300" i="0"/>
              <a:t>Arguments</a:t>
            </a:r>
            <a:endParaRPr sz="1300" i="0"/>
          </a:p>
          <a:p>
            <a:pPr marL="2743200" lvl="5" indent="-311150" algn="l" rtl="0">
              <a:spcBef>
                <a:spcPts val="0"/>
              </a:spcBef>
              <a:spcAft>
                <a:spcPts val="0"/>
              </a:spcAft>
              <a:buSzPts val="1300"/>
              <a:buChar char="–"/>
            </a:pPr>
            <a:r>
              <a:rPr lang="en" sz="1300"/>
              <a:t>Contains command argument</a:t>
            </a:r>
            <a:endParaRPr sz="1000"/>
          </a:p>
        </p:txBody>
      </p:sp>
      <p:sp>
        <p:nvSpPr>
          <p:cNvPr id="1170" name="Google Shape;1170;p123"/>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CCSDS Packet Term Definitions</a:t>
            </a:r>
            <a:endParaRPr/>
          </a:p>
        </p:txBody>
      </p:sp>
      <p:sp>
        <p:nvSpPr>
          <p:cNvPr id="1171" name="Google Shape;1171;p123"/>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24"/>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700"/>
              <a:t>Packet Data Field</a:t>
            </a:r>
            <a:endParaRPr sz="1700"/>
          </a:p>
          <a:p>
            <a:pPr marL="914400" lvl="1" indent="-330200" algn="l" rtl="0">
              <a:spcBef>
                <a:spcPts val="0"/>
              </a:spcBef>
              <a:spcAft>
                <a:spcPts val="0"/>
              </a:spcAft>
              <a:buSzPts val="1600"/>
              <a:buChar char="–"/>
            </a:pPr>
            <a:r>
              <a:rPr lang="en" sz="1600"/>
              <a:t>User Data or Application Data</a:t>
            </a:r>
            <a:endParaRPr sz="1600"/>
          </a:p>
          <a:p>
            <a:pPr marL="1371600" lvl="2" indent="-311150" algn="l" rtl="0">
              <a:spcBef>
                <a:spcPts val="0"/>
              </a:spcBef>
              <a:spcAft>
                <a:spcPts val="0"/>
              </a:spcAft>
              <a:buSzPts val="1300"/>
              <a:buChar char="•"/>
            </a:pPr>
            <a:r>
              <a:rPr lang="en" sz="1300"/>
              <a:t>Contains the user data (source telemetry data) or application data (telecommand) of the packet</a:t>
            </a:r>
            <a:endParaRPr sz="1300"/>
          </a:p>
          <a:p>
            <a:pPr marL="1828800" lvl="3" indent="-311150" algn="l" rtl="0">
              <a:spcBef>
                <a:spcPts val="0"/>
              </a:spcBef>
              <a:spcAft>
                <a:spcPts val="0"/>
              </a:spcAft>
              <a:buSzPts val="1300"/>
              <a:buChar char="–"/>
            </a:pPr>
            <a:r>
              <a:rPr lang="en" sz="1300"/>
              <a:t>User data</a:t>
            </a:r>
            <a:endParaRPr sz="1300"/>
          </a:p>
          <a:p>
            <a:pPr marL="2286000" lvl="4" indent="-311150" algn="l" rtl="0">
              <a:spcBef>
                <a:spcPts val="0"/>
              </a:spcBef>
              <a:spcAft>
                <a:spcPts val="0"/>
              </a:spcAft>
              <a:buSzPts val="1300"/>
              <a:buChar char="•"/>
            </a:pPr>
            <a:r>
              <a:rPr lang="en" sz="1300" i="0"/>
              <a:t>Flexible structure and formatted specifically for the source data </a:t>
            </a:r>
            <a:endParaRPr sz="1300" i="0"/>
          </a:p>
          <a:p>
            <a:pPr marL="914400" lvl="1" indent="-330200" algn="l" rtl="0">
              <a:spcBef>
                <a:spcPts val="0"/>
              </a:spcBef>
              <a:spcAft>
                <a:spcPts val="0"/>
              </a:spcAft>
              <a:buSzPts val="1600"/>
              <a:buChar char="–"/>
            </a:pPr>
            <a:r>
              <a:rPr lang="en" sz="1600"/>
              <a:t>Packet Error Control</a:t>
            </a:r>
            <a:endParaRPr sz="1600"/>
          </a:p>
          <a:p>
            <a:pPr marL="1371600" lvl="2" indent="-311150" algn="l" rtl="0">
              <a:spcBef>
                <a:spcPts val="0"/>
              </a:spcBef>
              <a:spcAft>
                <a:spcPts val="0"/>
              </a:spcAft>
              <a:buSzPts val="1300"/>
              <a:buChar char="•"/>
            </a:pPr>
            <a:r>
              <a:rPr lang="en" sz="1300"/>
              <a:t>Indicates an error detection code with the packet in order to verify its integrity upon arriving at its destination</a:t>
            </a:r>
            <a:endParaRPr sz="1300"/>
          </a:p>
          <a:p>
            <a:pPr marL="2286000" lvl="0" indent="0" algn="l" rtl="0">
              <a:spcBef>
                <a:spcPts val="700"/>
              </a:spcBef>
              <a:spcAft>
                <a:spcPts val="0"/>
              </a:spcAft>
              <a:buNone/>
            </a:pPr>
            <a:endParaRPr sz="1300"/>
          </a:p>
          <a:p>
            <a:pPr marL="0" marR="0" lvl="0" indent="0" algn="l" rtl="0">
              <a:lnSpc>
                <a:spcPct val="112000"/>
              </a:lnSpc>
              <a:spcBef>
                <a:spcPts val="700"/>
              </a:spcBef>
              <a:spcAft>
                <a:spcPts val="0"/>
              </a:spcAft>
              <a:buNone/>
            </a:pPr>
            <a:endParaRPr sz="1400"/>
          </a:p>
        </p:txBody>
      </p:sp>
      <p:sp>
        <p:nvSpPr>
          <p:cNvPr id="1177" name="Google Shape;1177;p124"/>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CCSDS Packet Term Definitions</a:t>
            </a:r>
            <a:endParaRPr/>
          </a:p>
        </p:txBody>
      </p:sp>
      <p:sp>
        <p:nvSpPr>
          <p:cNvPr id="1178" name="Google Shape;1178;p124"/>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2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36550" algn="l" rtl="0">
              <a:spcBef>
                <a:spcPts val="700"/>
              </a:spcBef>
              <a:spcAft>
                <a:spcPts val="0"/>
              </a:spcAft>
              <a:buSzPts val="1700"/>
              <a:buChar char="•"/>
            </a:pPr>
            <a:r>
              <a:rPr lang="en" sz="1600"/>
              <a:t>CCSDS Unsegmented Time Code Format: Seconds since 1970/001-00:00:00 UTC (Unix time)</a:t>
            </a:r>
            <a:endParaRPr sz="1600"/>
          </a:p>
          <a:p>
            <a:pPr marL="914400" lvl="1" indent="-317500" algn="l" rtl="0">
              <a:spcBef>
                <a:spcPts val="0"/>
              </a:spcBef>
              <a:spcAft>
                <a:spcPts val="0"/>
              </a:spcAft>
              <a:buSzPts val="1400"/>
              <a:buChar char="–"/>
            </a:pPr>
            <a:r>
              <a:rPr lang="en" sz="1300"/>
              <a:t>Composed of a 8 bit Protocol (P) Field and 56 bit Time (T) Field</a:t>
            </a:r>
            <a:endParaRPr sz="1300"/>
          </a:p>
          <a:p>
            <a:pPr marL="914400" lvl="1" indent="-311150" algn="l" rtl="0">
              <a:spcBef>
                <a:spcPts val="0"/>
              </a:spcBef>
              <a:spcAft>
                <a:spcPts val="0"/>
              </a:spcAft>
              <a:buSzPts val="1300"/>
              <a:buChar char="–"/>
            </a:pPr>
            <a:endParaRPr sz="1300"/>
          </a:p>
          <a:p>
            <a:pPr marL="914400" lvl="1" indent="-311150" algn="l" rtl="0">
              <a:spcBef>
                <a:spcPts val="0"/>
              </a:spcBef>
              <a:spcAft>
                <a:spcPts val="0"/>
              </a:spcAft>
              <a:buSzPts val="1300"/>
              <a:buChar char="–"/>
            </a:pPr>
            <a:endParaRPr sz="1300"/>
          </a:p>
          <a:p>
            <a:pPr marL="914400" lvl="1" indent="-311150" algn="l" rtl="0">
              <a:spcBef>
                <a:spcPts val="0"/>
              </a:spcBef>
              <a:spcAft>
                <a:spcPts val="0"/>
              </a:spcAft>
              <a:buSzPts val="1300"/>
              <a:buChar char="–"/>
            </a:pPr>
            <a:endParaRPr sz="1300"/>
          </a:p>
          <a:p>
            <a:pPr marL="914400" lvl="1" indent="-311150" algn="l" rtl="0">
              <a:spcBef>
                <a:spcPts val="0"/>
              </a:spcBef>
              <a:spcAft>
                <a:spcPts val="0"/>
              </a:spcAft>
              <a:buSzPts val="1300"/>
              <a:buChar char="–"/>
            </a:pPr>
            <a:endParaRPr sz="1300"/>
          </a:p>
          <a:p>
            <a:pPr marL="914400" lvl="1" indent="-311150" algn="l" rtl="0">
              <a:spcBef>
                <a:spcPts val="0"/>
              </a:spcBef>
              <a:spcAft>
                <a:spcPts val="0"/>
              </a:spcAft>
              <a:buSzPts val="1300"/>
              <a:buChar char="–"/>
            </a:pPr>
            <a:endParaRPr sz="1300"/>
          </a:p>
          <a:p>
            <a:pPr marL="0" marR="0" lvl="0" indent="0" algn="l" rtl="0">
              <a:lnSpc>
                <a:spcPct val="112000"/>
              </a:lnSpc>
              <a:spcBef>
                <a:spcPts val="700"/>
              </a:spcBef>
              <a:spcAft>
                <a:spcPts val="0"/>
              </a:spcAft>
              <a:buNone/>
            </a:pPr>
            <a:endParaRPr sz="1400"/>
          </a:p>
        </p:txBody>
      </p:sp>
      <p:sp>
        <p:nvSpPr>
          <p:cNvPr id="1184" name="Google Shape;1184;p125"/>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CCSDS Unsegmented Time Code</a:t>
            </a:r>
            <a:endParaRPr/>
          </a:p>
        </p:txBody>
      </p:sp>
      <p:sp>
        <p:nvSpPr>
          <p:cNvPr id="1185" name="Google Shape;1185;p125"/>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95</a:t>
            </a:fld>
            <a:endParaRPr/>
          </a:p>
        </p:txBody>
      </p:sp>
      <p:sp>
        <p:nvSpPr>
          <p:cNvPr id="1186" name="Google Shape;1186;p125"/>
          <p:cNvSpPr txBox="1"/>
          <p:nvPr/>
        </p:nvSpPr>
        <p:spPr>
          <a:xfrm>
            <a:off x="7432350" y="2772225"/>
            <a:ext cx="1495500" cy="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FFFFFF"/>
                </a:solidFill>
                <a:latin typeface="EB Garamond"/>
                <a:ea typeface="EB Garamond"/>
                <a:cs typeface="EB Garamond"/>
                <a:sym typeface="EB Garamond"/>
              </a:rPr>
              <a:t>(Size in bits)</a:t>
            </a:r>
            <a:endParaRPr sz="1300">
              <a:solidFill>
                <a:srgbClr val="FFFFFF"/>
              </a:solidFill>
              <a:latin typeface="EB Garamond"/>
              <a:ea typeface="EB Garamond"/>
              <a:cs typeface="EB Garamond"/>
              <a:sym typeface="EB Garamond"/>
            </a:endParaRPr>
          </a:p>
        </p:txBody>
      </p:sp>
      <p:sp>
        <p:nvSpPr>
          <p:cNvPr id="1187" name="Google Shape;1187;p125"/>
          <p:cNvSpPr txBox="1">
            <a:spLocks noGrp="1"/>
          </p:cNvSpPr>
          <p:nvPr>
            <p:ph type="body" idx="1"/>
          </p:nvPr>
        </p:nvSpPr>
        <p:spPr>
          <a:xfrm>
            <a:off x="350225" y="2772225"/>
            <a:ext cx="3752400" cy="3416400"/>
          </a:xfrm>
          <a:prstGeom prst="rect">
            <a:avLst/>
          </a:prstGeom>
        </p:spPr>
        <p:txBody>
          <a:bodyPr spcFirstLastPara="1" wrap="square" lIns="68575" tIns="34275" rIns="68575" bIns="34275" anchor="t" anchorCtr="0">
            <a:noAutofit/>
          </a:bodyPr>
          <a:lstStyle/>
          <a:p>
            <a:pPr marL="914400" marR="0" lvl="1" indent="-336550" algn="l" rtl="0">
              <a:lnSpc>
                <a:spcPct val="112000"/>
              </a:lnSpc>
              <a:spcBef>
                <a:spcPts val="700"/>
              </a:spcBef>
              <a:spcAft>
                <a:spcPts val="0"/>
              </a:spcAft>
              <a:buClr>
                <a:srgbClr val="FEFEFE"/>
              </a:buClr>
              <a:buSzPts val="1700"/>
              <a:buFont typeface="EB Garamond Medium"/>
              <a:buChar char="–"/>
            </a:pPr>
            <a:r>
              <a:rPr lang="en" sz="1300"/>
              <a:t>P-Field:</a:t>
            </a:r>
            <a:endParaRPr sz="1300"/>
          </a:p>
          <a:p>
            <a:pPr marL="1371600" lvl="2" indent="-311150" algn="l" rtl="0">
              <a:spcBef>
                <a:spcPts val="0"/>
              </a:spcBef>
              <a:spcAft>
                <a:spcPts val="0"/>
              </a:spcAft>
              <a:buSzPts val="1300"/>
              <a:buChar char="•"/>
            </a:pPr>
            <a:r>
              <a:rPr lang="en" sz="1300"/>
              <a:t>P-Field extension</a:t>
            </a:r>
            <a:endParaRPr sz="1300"/>
          </a:p>
          <a:p>
            <a:pPr marL="1828800" lvl="3" indent="-311150" algn="l" rtl="0">
              <a:spcBef>
                <a:spcPts val="0"/>
              </a:spcBef>
              <a:spcAft>
                <a:spcPts val="0"/>
              </a:spcAft>
              <a:buSzPts val="1300"/>
              <a:buChar char="–"/>
            </a:pPr>
            <a:r>
              <a:rPr lang="en" sz="1300"/>
              <a:t>Set to ‘0’ for no extension</a:t>
            </a:r>
            <a:endParaRPr sz="1300"/>
          </a:p>
          <a:p>
            <a:pPr marL="1371600" lvl="2" indent="-311150" algn="l" rtl="0">
              <a:spcBef>
                <a:spcPts val="0"/>
              </a:spcBef>
              <a:spcAft>
                <a:spcPts val="0"/>
              </a:spcAft>
              <a:buSzPts val="1300"/>
              <a:buChar char="•"/>
            </a:pPr>
            <a:r>
              <a:rPr lang="en" sz="1300"/>
              <a:t>Timecode Identification</a:t>
            </a:r>
            <a:endParaRPr sz="1300"/>
          </a:p>
          <a:p>
            <a:pPr marL="1828800" lvl="3" indent="-311150" algn="l" rtl="0">
              <a:spcBef>
                <a:spcPts val="0"/>
              </a:spcBef>
              <a:spcAft>
                <a:spcPts val="0"/>
              </a:spcAft>
              <a:buSzPts val="1300"/>
              <a:buChar char="–"/>
            </a:pPr>
            <a:r>
              <a:rPr lang="en" sz="1300"/>
              <a:t>Set to ‘010’ for Agency-defined epoch</a:t>
            </a:r>
            <a:endParaRPr sz="1300"/>
          </a:p>
          <a:p>
            <a:pPr marL="2286000" lvl="4" indent="-311150" algn="l" rtl="0">
              <a:spcBef>
                <a:spcPts val="0"/>
              </a:spcBef>
              <a:spcAft>
                <a:spcPts val="0"/>
              </a:spcAft>
              <a:buSzPts val="1300"/>
              <a:buChar char="•"/>
            </a:pPr>
            <a:r>
              <a:rPr lang="en" sz="1300"/>
              <a:t>Unix time</a:t>
            </a:r>
            <a:endParaRPr sz="1300"/>
          </a:p>
          <a:p>
            <a:pPr marL="0" marR="0" lvl="0" indent="0" algn="l" rtl="0">
              <a:lnSpc>
                <a:spcPct val="112000"/>
              </a:lnSpc>
              <a:spcBef>
                <a:spcPts val="700"/>
              </a:spcBef>
              <a:spcAft>
                <a:spcPts val="0"/>
              </a:spcAft>
              <a:buNone/>
            </a:pPr>
            <a:endParaRPr sz="1400"/>
          </a:p>
        </p:txBody>
      </p:sp>
      <p:sp>
        <p:nvSpPr>
          <p:cNvPr id="1188" name="Google Shape;1188;p125"/>
          <p:cNvSpPr txBox="1">
            <a:spLocks noGrp="1"/>
          </p:cNvSpPr>
          <p:nvPr>
            <p:ph type="body" idx="1"/>
          </p:nvPr>
        </p:nvSpPr>
        <p:spPr>
          <a:xfrm>
            <a:off x="3440200" y="2772225"/>
            <a:ext cx="3825300" cy="3416400"/>
          </a:xfrm>
          <a:prstGeom prst="rect">
            <a:avLst/>
          </a:prstGeom>
        </p:spPr>
        <p:txBody>
          <a:bodyPr spcFirstLastPara="1" wrap="square" lIns="68575" tIns="34275" rIns="68575" bIns="34275" anchor="t" anchorCtr="0">
            <a:noAutofit/>
          </a:bodyPr>
          <a:lstStyle/>
          <a:p>
            <a:pPr marL="914400" marR="0" lvl="1" indent="-336550" algn="l" rtl="0">
              <a:lnSpc>
                <a:spcPct val="112000"/>
              </a:lnSpc>
              <a:spcBef>
                <a:spcPts val="700"/>
              </a:spcBef>
              <a:spcAft>
                <a:spcPts val="0"/>
              </a:spcAft>
              <a:buClr>
                <a:srgbClr val="FEFEFE"/>
              </a:buClr>
              <a:buSzPts val="1700"/>
              <a:buFont typeface="EB Garamond Medium"/>
              <a:buChar char="–"/>
            </a:pPr>
            <a:r>
              <a:rPr lang="en" sz="1300"/>
              <a:t>P-Field:</a:t>
            </a:r>
            <a:endParaRPr sz="1300"/>
          </a:p>
          <a:p>
            <a:pPr marL="1371600" lvl="2" indent="-311150" algn="l" rtl="0">
              <a:spcBef>
                <a:spcPts val="0"/>
              </a:spcBef>
              <a:spcAft>
                <a:spcPts val="0"/>
              </a:spcAft>
              <a:buSzPts val="1300"/>
              <a:buChar char="•"/>
            </a:pPr>
            <a:r>
              <a:rPr lang="en" sz="1300"/>
              <a:t>Number of octets of the basic time unit minus one </a:t>
            </a:r>
            <a:endParaRPr sz="1300"/>
          </a:p>
          <a:p>
            <a:pPr marL="1828800" lvl="3" indent="-311150" algn="l" rtl="0">
              <a:spcBef>
                <a:spcPts val="0"/>
              </a:spcBef>
              <a:spcAft>
                <a:spcPts val="0"/>
              </a:spcAft>
              <a:buSzPts val="1300"/>
              <a:buChar char="–"/>
            </a:pPr>
            <a:r>
              <a:rPr lang="en" sz="1300"/>
              <a:t>Set to 3</a:t>
            </a:r>
            <a:endParaRPr sz="1300"/>
          </a:p>
          <a:p>
            <a:pPr marL="1371600" lvl="2" indent="-311150" algn="l" rtl="0">
              <a:spcBef>
                <a:spcPts val="0"/>
              </a:spcBef>
              <a:spcAft>
                <a:spcPts val="0"/>
              </a:spcAft>
              <a:buSzPts val="1300"/>
              <a:buChar char="•"/>
            </a:pPr>
            <a:r>
              <a:rPr lang="en" sz="1300"/>
              <a:t>Number of octets of the fractional time unit</a:t>
            </a:r>
            <a:endParaRPr sz="1300"/>
          </a:p>
          <a:p>
            <a:pPr marL="1828800" lvl="3" indent="-311150" algn="l" rtl="0">
              <a:spcBef>
                <a:spcPts val="0"/>
              </a:spcBef>
              <a:spcAft>
                <a:spcPts val="0"/>
              </a:spcAft>
              <a:buSzPts val="1300"/>
              <a:buChar char="–"/>
            </a:pPr>
            <a:r>
              <a:rPr lang="en" sz="1300"/>
              <a:t>Set to 2</a:t>
            </a:r>
            <a:endParaRPr sz="1300"/>
          </a:p>
          <a:p>
            <a:pPr marL="2286000" lvl="0" indent="0" algn="l" rtl="0">
              <a:spcBef>
                <a:spcPts val="700"/>
              </a:spcBef>
              <a:spcAft>
                <a:spcPts val="0"/>
              </a:spcAft>
              <a:buNone/>
            </a:pPr>
            <a:endParaRPr sz="1300"/>
          </a:p>
          <a:p>
            <a:pPr marL="0" marR="0" lvl="0" indent="0" algn="l" rtl="0">
              <a:lnSpc>
                <a:spcPct val="112000"/>
              </a:lnSpc>
              <a:spcBef>
                <a:spcPts val="700"/>
              </a:spcBef>
              <a:spcAft>
                <a:spcPts val="0"/>
              </a:spcAft>
              <a:buNone/>
            </a:pPr>
            <a:endParaRPr sz="1400"/>
          </a:p>
        </p:txBody>
      </p:sp>
      <p:pic>
        <p:nvPicPr>
          <p:cNvPr id="1189" name="Google Shape;1189;p125"/>
          <p:cNvPicPr preferRelativeResize="0"/>
          <p:nvPr/>
        </p:nvPicPr>
        <p:blipFill>
          <a:blip r:embed="rId3">
            <a:alphaModFix/>
          </a:blip>
          <a:stretch>
            <a:fillRect/>
          </a:stretch>
        </p:blipFill>
        <p:spPr>
          <a:xfrm>
            <a:off x="850375" y="1889400"/>
            <a:ext cx="7443254" cy="9780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26"/>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Command Transfer Frame</a:t>
            </a:r>
            <a:endParaRPr/>
          </a:p>
        </p:txBody>
      </p:sp>
      <p:sp>
        <p:nvSpPr>
          <p:cNvPr id="1195" name="Google Shape;1195;p126"/>
          <p:cNvSpPr txBox="1">
            <a:spLocks noGrp="1"/>
          </p:cNvSpPr>
          <p:nvPr>
            <p:ph type="body" idx="1"/>
          </p:nvPr>
        </p:nvSpPr>
        <p:spPr>
          <a:xfrm>
            <a:off x="311700" y="1152475"/>
            <a:ext cx="7981800" cy="2001000"/>
          </a:xfrm>
          <a:prstGeom prst="rect">
            <a:avLst/>
          </a:prstGeom>
        </p:spPr>
        <p:txBody>
          <a:bodyPr spcFirstLastPara="1" wrap="square" lIns="68575" tIns="34275" rIns="68575" bIns="34275" anchor="t" anchorCtr="0">
            <a:noAutofit/>
          </a:bodyPr>
          <a:lstStyle/>
          <a:p>
            <a:pPr marL="457200" lvl="0" indent="-330200" algn="l" rtl="0">
              <a:spcBef>
                <a:spcPts val="700"/>
              </a:spcBef>
              <a:spcAft>
                <a:spcPts val="0"/>
              </a:spcAft>
              <a:buSzPts val="1600"/>
              <a:buChar char="•"/>
            </a:pPr>
            <a:r>
              <a:rPr lang="en" sz="1600"/>
              <a:t>Command transfer frame</a:t>
            </a:r>
            <a:endParaRPr sz="1600"/>
          </a:p>
          <a:p>
            <a:pPr marL="914400" lvl="1" indent="-323850" algn="l" rtl="0">
              <a:spcBef>
                <a:spcPts val="0"/>
              </a:spcBef>
              <a:spcAft>
                <a:spcPts val="0"/>
              </a:spcAft>
              <a:buSzPts val="1500"/>
              <a:buChar char="–"/>
            </a:pPr>
            <a:r>
              <a:rPr lang="en" sz="1500"/>
              <a:t>Consists of 32 bit command identification, 56 bit execution time, and 32 bit arguments field</a:t>
            </a:r>
            <a:endParaRPr sz="1500"/>
          </a:p>
          <a:p>
            <a:pPr marL="914400" lvl="0" indent="0" algn="l" rtl="0">
              <a:spcBef>
                <a:spcPts val="700"/>
              </a:spcBef>
              <a:spcAft>
                <a:spcPts val="0"/>
              </a:spcAft>
              <a:buNone/>
            </a:pPr>
            <a:endParaRPr sz="1800"/>
          </a:p>
          <a:p>
            <a:pPr marL="914400" lvl="1" indent="-323850" algn="l" rtl="0">
              <a:spcBef>
                <a:spcPts val="700"/>
              </a:spcBef>
              <a:spcAft>
                <a:spcPts val="0"/>
              </a:spcAft>
              <a:buSzPts val="1500"/>
              <a:buChar char="–"/>
            </a:pPr>
            <a:r>
              <a:rPr lang="en" sz="1500"/>
              <a:t>A</a:t>
            </a:r>
            <a:r>
              <a:rPr lang="en" sz="1700"/>
              <a:t>&gt;&gt;&lt;&lt;&lt;</a:t>
            </a:r>
            <a:endParaRPr sz="1700"/>
          </a:p>
          <a:p>
            <a:pPr marL="914400" lvl="0" indent="0" algn="l" rtl="0">
              <a:spcBef>
                <a:spcPts val="700"/>
              </a:spcBef>
              <a:spcAft>
                <a:spcPts val="0"/>
              </a:spcAft>
              <a:buNone/>
            </a:pPr>
            <a:endParaRPr sz="1800"/>
          </a:p>
          <a:p>
            <a:pPr marL="0" lvl="0" indent="0" algn="l" rtl="0">
              <a:spcBef>
                <a:spcPts val="700"/>
              </a:spcBef>
              <a:spcAft>
                <a:spcPts val="0"/>
              </a:spcAft>
              <a:buNone/>
            </a:pPr>
            <a:endParaRPr sz="1500"/>
          </a:p>
        </p:txBody>
      </p:sp>
      <p:sp>
        <p:nvSpPr>
          <p:cNvPr id="1196" name="Google Shape;1196;p126"/>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96</a:t>
            </a:fld>
            <a:endParaRPr/>
          </a:p>
        </p:txBody>
      </p:sp>
      <p:sp>
        <p:nvSpPr>
          <p:cNvPr id="1197" name="Google Shape;1197;p126"/>
          <p:cNvSpPr txBox="1"/>
          <p:nvPr/>
        </p:nvSpPr>
        <p:spPr>
          <a:xfrm>
            <a:off x="7432350" y="2772225"/>
            <a:ext cx="1495500" cy="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FFFFFF"/>
                </a:solidFill>
                <a:latin typeface="EB Garamond"/>
                <a:ea typeface="EB Garamond"/>
                <a:cs typeface="EB Garamond"/>
                <a:sym typeface="EB Garamond"/>
              </a:rPr>
              <a:t>(Size in bits)</a:t>
            </a:r>
            <a:endParaRPr sz="1300">
              <a:solidFill>
                <a:srgbClr val="FFFFFF"/>
              </a:solidFill>
              <a:latin typeface="EB Garamond"/>
              <a:ea typeface="EB Garamond"/>
              <a:cs typeface="EB Garamond"/>
              <a:sym typeface="EB Garamond"/>
            </a:endParaRPr>
          </a:p>
        </p:txBody>
      </p:sp>
      <p:pic>
        <p:nvPicPr>
          <p:cNvPr id="1198" name="Google Shape;1198;p126"/>
          <p:cNvPicPr preferRelativeResize="0"/>
          <p:nvPr/>
        </p:nvPicPr>
        <p:blipFill>
          <a:blip r:embed="rId3">
            <a:alphaModFix/>
          </a:blip>
          <a:stretch>
            <a:fillRect/>
          </a:stretch>
        </p:blipFill>
        <p:spPr>
          <a:xfrm>
            <a:off x="850375" y="1889400"/>
            <a:ext cx="7443248" cy="996260"/>
          </a:xfrm>
          <a:prstGeom prst="rect">
            <a:avLst/>
          </a:prstGeom>
          <a:noFill/>
          <a:ln>
            <a:noFill/>
          </a:ln>
        </p:spPr>
      </p:pic>
      <p:sp>
        <p:nvSpPr>
          <p:cNvPr id="1199" name="Google Shape;1199;p126"/>
          <p:cNvSpPr txBox="1">
            <a:spLocks noGrp="1"/>
          </p:cNvSpPr>
          <p:nvPr>
            <p:ph type="body" idx="1"/>
          </p:nvPr>
        </p:nvSpPr>
        <p:spPr>
          <a:xfrm>
            <a:off x="311700" y="2465525"/>
            <a:ext cx="7009800" cy="3357900"/>
          </a:xfrm>
          <a:prstGeom prst="rect">
            <a:avLst/>
          </a:prstGeom>
        </p:spPr>
        <p:txBody>
          <a:bodyPr spcFirstLastPara="1" wrap="square" lIns="68575" tIns="34275" rIns="68575" bIns="34275" anchor="t" anchorCtr="0">
            <a:noAutofit/>
          </a:bodyPr>
          <a:lstStyle/>
          <a:p>
            <a:pPr marL="0" lvl="0" indent="0" algn="l" rtl="0">
              <a:spcBef>
                <a:spcPts val="700"/>
              </a:spcBef>
              <a:spcAft>
                <a:spcPts val="0"/>
              </a:spcAft>
              <a:buNone/>
            </a:pPr>
            <a:endParaRPr sz="1800"/>
          </a:p>
          <a:p>
            <a:pPr marL="914400" lvl="1" indent="-323850" algn="l" rtl="0">
              <a:spcBef>
                <a:spcPts val="700"/>
              </a:spcBef>
              <a:spcAft>
                <a:spcPts val="0"/>
              </a:spcAft>
              <a:buSzPts val="1500"/>
              <a:buChar char="–"/>
            </a:pPr>
            <a:r>
              <a:rPr lang="en" sz="1500"/>
              <a:t>Transfers command from telecommand packet processor task to command executor task</a:t>
            </a:r>
            <a:endParaRPr sz="1500"/>
          </a:p>
          <a:p>
            <a:pPr marL="1371600" lvl="2" indent="-323850" algn="l" rtl="0">
              <a:spcBef>
                <a:spcPts val="0"/>
              </a:spcBef>
              <a:spcAft>
                <a:spcPts val="0"/>
              </a:spcAft>
              <a:buSzPts val="1500"/>
              <a:buChar char="•"/>
            </a:pPr>
            <a:r>
              <a:rPr lang="en" sz="1500"/>
              <a:t>Only generated and sent if valid telecommand packet is received and processed correctly</a:t>
            </a:r>
            <a:endParaRPr sz="1500"/>
          </a:p>
          <a:p>
            <a:pPr marL="1828800" lvl="3" indent="-323850" algn="l" rtl="0">
              <a:spcBef>
                <a:spcPts val="0"/>
              </a:spcBef>
              <a:spcAft>
                <a:spcPts val="0"/>
              </a:spcAft>
              <a:buSzPts val="1500"/>
              <a:buChar char="–"/>
            </a:pPr>
            <a:r>
              <a:rPr lang="en" sz="1500"/>
              <a:t>Does not check for valid command</a:t>
            </a:r>
            <a:endParaRPr sz="1500"/>
          </a:p>
          <a:p>
            <a:pPr marL="0" lvl="0" indent="0" algn="l" rtl="0">
              <a:spcBef>
                <a:spcPts val="700"/>
              </a:spcBef>
              <a:spcAft>
                <a:spcPts val="0"/>
              </a:spcAft>
              <a:buNone/>
            </a:pPr>
            <a:endParaRPr sz="15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27"/>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FSW: Command Distribution Progress</a:t>
            </a:r>
            <a:endParaRPr/>
          </a:p>
        </p:txBody>
      </p:sp>
      <p:sp>
        <p:nvSpPr>
          <p:cNvPr id="1205" name="Google Shape;1205;p127"/>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97</a:t>
            </a:fld>
            <a:endParaRPr/>
          </a:p>
        </p:txBody>
      </p:sp>
      <p:graphicFrame>
        <p:nvGraphicFramePr>
          <p:cNvPr id="1206" name="Google Shape;1206;p127"/>
          <p:cNvGraphicFramePr/>
          <p:nvPr/>
        </p:nvGraphicFramePr>
        <p:xfrm>
          <a:off x="369683" y="1132150"/>
          <a:ext cx="3000000" cy="3000000"/>
        </p:xfrm>
        <a:graphic>
          <a:graphicData uri="http://schemas.openxmlformats.org/drawingml/2006/table">
            <a:tbl>
              <a:tblPr>
                <a:noFill/>
                <a:tableStyleId>{B60C237D-3EDD-4FFD-AD80-B1AC92A5DBEC}</a:tableStyleId>
              </a:tblPr>
              <a:tblGrid>
                <a:gridCol w="2767375"/>
                <a:gridCol w="1147650"/>
                <a:gridCol w="4489650"/>
              </a:tblGrid>
              <a:tr h="411025">
                <a:tc>
                  <a:txBody>
                    <a:bodyPr/>
                    <a:lstStyle/>
                    <a:p>
                      <a:pPr marL="0" lvl="0" indent="0" algn="ctr" rtl="0">
                        <a:spcBef>
                          <a:spcPts val="0"/>
                        </a:spcBef>
                        <a:spcAft>
                          <a:spcPts val="0"/>
                        </a:spcAft>
                        <a:buNone/>
                      </a:pPr>
                      <a:r>
                        <a:rPr lang="en" sz="1700" b="1">
                          <a:latin typeface="EB Garamond"/>
                          <a:ea typeface="EB Garamond"/>
                          <a:cs typeface="EB Garamond"/>
                          <a:sym typeface="EB Garamond"/>
                        </a:rPr>
                        <a:t>Task </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Status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Notes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838100">
                <a:tc>
                  <a:txBody>
                    <a:bodyPr/>
                    <a:lstStyle/>
                    <a:p>
                      <a:pPr marL="0" lvl="0" indent="0" algn="ctr" rtl="0">
                        <a:spcBef>
                          <a:spcPts val="0"/>
                        </a:spcBef>
                        <a:spcAft>
                          <a:spcPts val="0"/>
                        </a:spcAft>
                        <a:buClr>
                          <a:schemeClr val="dk1"/>
                        </a:buClr>
                        <a:buSzPts val="1100"/>
                        <a:buFont typeface="Arial"/>
                        <a:buNone/>
                      </a:pPr>
                      <a:r>
                        <a:rPr lang="en" sz="1600">
                          <a:solidFill>
                            <a:schemeClr val="lt1"/>
                          </a:solidFill>
                          <a:latin typeface="EB Garamond"/>
                          <a:ea typeface="EB Garamond"/>
                          <a:cs typeface="EB Garamond"/>
                          <a:sym typeface="EB Garamond"/>
                        </a:rPr>
                        <a:t>Receive </a:t>
                      </a:r>
                      <a:endParaRPr sz="1600">
                        <a:solidFill>
                          <a:schemeClr val="lt1"/>
                        </a:solidFill>
                        <a:latin typeface="EB Garamond"/>
                        <a:ea typeface="EB Garamond"/>
                        <a:cs typeface="EB Garamond"/>
                        <a:sym typeface="EB Garamond"/>
                      </a:endParaRPr>
                    </a:p>
                    <a:p>
                      <a:pPr marL="0" lvl="0" indent="0" algn="ctr" rtl="0">
                        <a:spcBef>
                          <a:spcPts val="0"/>
                        </a:spcBef>
                        <a:spcAft>
                          <a:spcPts val="0"/>
                        </a:spcAft>
                        <a:buClr>
                          <a:schemeClr val="dk1"/>
                        </a:buClr>
                        <a:buSzPts val="1100"/>
                        <a:buFont typeface="Arial"/>
                        <a:buNone/>
                      </a:pPr>
                      <a:r>
                        <a:rPr lang="en" sz="1600">
                          <a:solidFill>
                            <a:schemeClr val="lt1"/>
                          </a:solidFill>
                          <a:latin typeface="EB Garamond"/>
                          <a:ea typeface="EB Garamond"/>
                          <a:cs typeface="EB Garamond"/>
                          <a:sym typeface="EB Garamond"/>
                        </a:rPr>
                        <a:t>Telecommand Packet</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EB Garamond"/>
                          <a:ea typeface="EB Garamond"/>
                          <a:cs typeface="EB Garamond"/>
                          <a:sym typeface="EB Garamond"/>
                        </a:rPr>
                        <a:t>Written</a:t>
                      </a:r>
                      <a:endParaRPr sz="1600" b="1">
                        <a:solidFill>
                          <a:schemeClr val="dk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Current Status:</a:t>
                      </a:r>
                      <a:r>
                        <a:rPr lang="en" sz="1200">
                          <a:solidFill>
                            <a:srgbClr val="FFFFFF"/>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Written and integrated with FSW</a:t>
                      </a:r>
                      <a:endParaRPr sz="1200" b="1" u="sng">
                        <a:solidFill>
                          <a:srgbClr val="FFFFFF"/>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Future Development:</a:t>
                      </a:r>
                      <a:r>
                        <a:rPr lang="en" sz="1200">
                          <a:solidFill>
                            <a:srgbClr val="FFFFFF"/>
                          </a:solidFill>
                          <a:latin typeface="EB Garamond"/>
                          <a:ea typeface="EB Garamond"/>
                          <a:cs typeface="EB Garamond"/>
                          <a:sym typeface="EB Garamond"/>
                        </a:rPr>
                        <a:t> Testing with simulated ground station and commanding</a:t>
                      </a:r>
                      <a:endParaRPr sz="1200">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1060525">
                <a:tc>
                  <a:txBody>
                    <a:bodyPr/>
                    <a:lstStyle/>
                    <a:p>
                      <a:pPr marL="0" lvl="0" indent="0" algn="ctr" rtl="0">
                        <a:spcBef>
                          <a:spcPts val="0"/>
                        </a:spcBef>
                        <a:spcAft>
                          <a:spcPts val="0"/>
                        </a:spcAft>
                        <a:buNone/>
                      </a:pPr>
                      <a:r>
                        <a:rPr lang="en" sz="1600">
                          <a:solidFill>
                            <a:schemeClr val="lt1"/>
                          </a:solidFill>
                          <a:latin typeface="EB Garamond"/>
                          <a:ea typeface="EB Garamond"/>
                          <a:cs typeface="EB Garamond"/>
                          <a:sym typeface="EB Garamond"/>
                        </a:rPr>
                        <a:t>Process </a:t>
                      </a:r>
                      <a:endParaRPr sz="1600">
                        <a:solidFill>
                          <a:schemeClr val="lt1"/>
                        </a:solidFill>
                        <a:latin typeface="EB Garamond"/>
                        <a:ea typeface="EB Garamond"/>
                        <a:cs typeface="EB Garamond"/>
                        <a:sym typeface="EB Garamond"/>
                      </a:endParaRPr>
                    </a:p>
                    <a:p>
                      <a:pPr marL="0" lvl="0" indent="0" algn="ctr" rtl="0">
                        <a:spcBef>
                          <a:spcPts val="0"/>
                        </a:spcBef>
                        <a:spcAft>
                          <a:spcPts val="0"/>
                        </a:spcAft>
                        <a:buNone/>
                      </a:pPr>
                      <a:r>
                        <a:rPr lang="en" sz="1600">
                          <a:solidFill>
                            <a:schemeClr val="lt1"/>
                          </a:solidFill>
                          <a:latin typeface="EB Garamond"/>
                          <a:ea typeface="EB Garamond"/>
                          <a:cs typeface="EB Garamond"/>
                          <a:sym typeface="EB Garamond"/>
                        </a:rPr>
                        <a:t>Telecommand Packet</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EB Garamond"/>
                          <a:ea typeface="EB Garamond"/>
                          <a:cs typeface="EB Garamond"/>
                          <a:sym typeface="EB Garamond"/>
                        </a:rPr>
                        <a:t>Written</a:t>
                      </a:r>
                      <a:endParaRPr sz="1600" b="1">
                        <a:solidFill>
                          <a:schemeClr val="dk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a:t>
                      </a:r>
                      <a:r>
                        <a:rPr lang="en" sz="1200">
                          <a:solidFill>
                            <a:schemeClr val="lt1"/>
                          </a:solidFill>
                          <a:latin typeface="EB Garamond"/>
                          <a:ea typeface="EB Garamond"/>
                          <a:cs typeface="EB Garamond"/>
                          <a:sym typeface="EB Garamond"/>
                        </a:rPr>
                        <a:t> Written  and integrated with FSW</a:t>
                      </a:r>
                      <a:endParaRPr sz="1200" b="1" u="sng">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Future Development:</a:t>
                      </a:r>
                      <a:r>
                        <a:rPr lang="en" sz="1200">
                          <a:solidFill>
                            <a:schemeClr val="lt1"/>
                          </a:solidFill>
                          <a:latin typeface="EB Garamond"/>
                          <a:ea typeface="EB Garamond"/>
                          <a:cs typeface="EB Garamond"/>
                          <a:sym typeface="EB Garamond"/>
                        </a:rPr>
                        <a:t> Testing with simulated ground station and commanding</a:t>
                      </a:r>
                      <a:endParaRPr sz="1200">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1060525">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Execute Command</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EB Garamond"/>
                          <a:ea typeface="EB Garamond"/>
                          <a:cs typeface="EB Garamond"/>
                          <a:sym typeface="EB Garamond"/>
                        </a:rPr>
                        <a:t>Written</a:t>
                      </a:r>
                      <a:endParaRPr sz="1600" b="1">
                        <a:solidFill>
                          <a:schemeClr val="dk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a:t>
                      </a:r>
                      <a:r>
                        <a:rPr lang="en" sz="1200" b="1">
                          <a:solidFill>
                            <a:schemeClr val="lt1"/>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Written  and integrated with FSW</a:t>
                      </a:r>
                      <a:endParaRPr sz="1200" b="1" u="sng">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chemeClr val="lt1"/>
                          </a:solidFill>
                          <a:latin typeface="EB Garamond"/>
                          <a:ea typeface="EB Garamond"/>
                          <a:cs typeface="EB Garamond"/>
                          <a:sym typeface="EB Garamond"/>
                        </a:rPr>
                        <a:t>Future Development:</a:t>
                      </a:r>
                      <a:r>
                        <a:rPr lang="en" sz="1200" u="sng">
                          <a:solidFill>
                            <a:schemeClr val="lt1"/>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 Testing with simulated ground station and commanding</a:t>
                      </a:r>
                      <a:endParaRPr sz="1200">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1207" name="Google Shape;1207;p127">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28"/>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a:t>FSW: Telemetry Acquisition Progress</a:t>
            </a:r>
            <a:endParaRPr/>
          </a:p>
          <a:p>
            <a:pPr marL="0" lvl="0" indent="0" algn="l" rtl="0">
              <a:spcBef>
                <a:spcPts val="0"/>
              </a:spcBef>
              <a:spcAft>
                <a:spcPts val="0"/>
              </a:spcAft>
              <a:buNone/>
            </a:pPr>
            <a:endParaRPr/>
          </a:p>
        </p:txBody>
      </p:sp>
      <p:sp>
        <p:nvSpPr>
          <p:cNvPr id="1213" name="Google Shape;1213;p128"/>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98</a:t>
            </a:fld>
            <a:endParaRPr/>
          </a:p>
        </p:txBody>
      </p:sp>
      <p:graphicFrame>
        <p:nvGraphicFramePr>
          <p:cNvPr id="1214" name="Google Shape;1214;p128"/>
          <p:cNvGraphicFramePr/>
          <p:nvPr/>
        </p:nvGraphicFramePr>
        <p:xfrm>
          <a:off x="369671" y="1103925"/>
          <a:ext cx="3000000" cy="3000000"/>
        </p:xfrm>
        <a:graphic>
          <a:graphicData uri="http://schemas.openxmlformats.org/drawingml/2006/table">
            <a:tbl>
              <a:tblPr>
                <a:noFill/>
                <a:tableStyleId>{B60C237D-3EDD-4FFD-AD80-B1AC92A5DBEC}</a:tableStyleId>
              </a:tblPr>
              <a:tblGrid>
                <a:gridCol w="2737875"/>
                <a:gridCol w="1177150"/>
                <a:gridCol w="4489650"/>
              </a:tblGrid>
              <a:tr h="437250">
                <a:tc>
                  <a:txBody>
                    <a:bodyPr/>
                    <a:lstStyle/>
                    <a:p>
                      <a:pPr marL="0" lvl="0" indent="0" algn="ctr" rtl="0">
                        <a:spcBef>
                          <a:spcPts val="0"/>
                        </a:spcBef>
                        <a:spcAft>
                          <a:spcPts val="0"/>
                        </a:spcAft>
                        <a:buNone/>
                      </a:pPr>
                      <a:r>
                        <a:rPr lang="en" sz="1700" b="1">
                          <a:latin typeface="EB Garamond"/>
                          <a:ea typeface="EB Garamond"/>
                          <a:cs typeface="EB Garamond"/>
                          <a:sym typeface="EB Garamond"/>
                        </a:rPr>
                        <a:t>Task </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Status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Notes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971700">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Transmit Telemetry Packet</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EB Garamond"/>
                          <a:ea typeface="EB Garamond"/>
                          <a:cs typeface="EB Garamond"/>
                          <a:sym typeface="EB Garamond"/>
                        </a:rPr>
                        <a:t>Written</a:t>
                      </a:r>
                      <a:endParaRPr sz="1600" b="1">
                        <a:solidFill>
                          <a:schemeClr val="dk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a:t>
                      </a:r>
                      <a:r>
                        <a:rPr lang="en" sz="1200" b="1">
                          <a:solidFill>
                            <a:schemeClr val="lt1"/>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Written and integrated with FSW</a:t>
                      </a:r>
                      <a:endParaRPr sz="1200" b="1" u="sng">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Future Development:</a:t>
                      </a:r>
                      <a:r>
                        <a:rPr lang="en" sz="1200">
                          <a:solidFill>
                            <a:schemeClr val="lt1"/>
                          </a:solidFill>
                          <a:latin typeface="EB Garamond"/>
                          <a:ea typeface="EB Garamond"/>
                          <a:cs typeface="EB Garamond"/>
                          <a:sym typeface="EB Garamond"/>
                        </a:rPr>
                        <a:t> Testing with hardware and simulated ground station</a:t>
                      </a:r>
                      <a:endParaRPr sz="1200">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971700">
                <a:tc>
                  <a:txBody>
                    <a:bodyPr/>
                    <a:lstStyle/>
                    <a:p>
                      <a:pPr marL="0" lvl="0" indent="0" algn="ctr" rtl="0">
                        <a:spcBef>
                          <a:spcPts val="0"/>
                        </a:spcBef>
                        <a:spcAft>
                          <a:spcPts val="0"/>
                        </a:spcAft>
                        <a:buNone/>
                      </a:pPr>
                      <a:r>
                        <a:rPr lang="en" sz="1600">
                          <a:solidFill>
                            <a:schemeClr val="lt1"/>
                          </a:solidFill>
                          <a:latin typeface="EB Garamond"/>
                          <a:ea typeface="EB Garamond"/>
                          <a:cs typeface="EB Garamond"/>
                          <a:sym typeface="EB Garamond"/>
                        </a:rPr>
                        <a:t>Create File</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EB Garamond"/>
                          <a:ea typeface="EB Garamond"/>
                          <a:cs typeface="EB Garamond"/>
                          <a:sym typeface="EB Garamond"/>
                        </a:rPr>
                        <a:t>Written</a:t>
                      </a:r>
                      <a:endParaRPr sz="1600" b="1">
                        <a:solidFill>
                          <a:schemeClr val="dk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a:t>
                      </a:r>
                      <a:r>
                        <a:rPr lang="en" sz="1200">
                          <a:solidFill>
                            <a:schemeClr val="lt1"/>
                          </a:solidFill>
                          <a:latin typeface="EB Garamond"/>
                          <a:ea typeface="EB Garamond"/>
                          <a:cs typeface="EB Garamond"/>
                          <a:sym typeface="EB Garamond"/>
                        </a:rPr>
                        <a:t> Written and integrated with FSW</a:t>
                      </a:r>
                      <a:endParaRPr sz="1200" b="1" u="sng">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Future Development:</a:t>
                      </a:r>
                      <a:r>
                        <a:rPr lang="en" sz="1200" b="1">
                          <a:solidFill>
                            <a:schemeClr val="lt1"/>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Testing with hardware and simulated ground station</a:t>
                      </a:r>
                      <a:endParaRPr sz="1200" b="1" u="sng">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971700">
                <a:tc>
                  <a:txBody>
                    <a:bodyPr/>
                    <a:lstStyle/>
                    <a:p>
                      <a:pPr marL="0" lvl="0" indent="0" algn="ctr" rtl="0">
                        <a:spcBef>
                          <a:spcPts val="0"/>
                        </a:spcBef>
                        <a:spcAft>
                          <a:spcPts val="0"/>
                        </a:spcAft>
                        <a:buClr>
                          <a:schemeClr val="dk1"/>
                        </a:buClr>
                        <a:buSzPts val="1100"/>
                        <a:buFont typeface="Arial"/>
                        <a:buNone/>
                      </a:pPr>
                      <a:r>
                        <a:rPr lang="en" sz="1600">
                          <a:solidFill>
                            <a:schemeClr val="lt1"/>
                          </a:solidFill>
                          <a:latin typeface="EB Garamond"/>
                          <a:ea typeface="EB Garamond"/>
                          <a:cs typeface="EB Garamond"/>
                          <a:sym typeface="EB Garamond"/>
                        </a:rPr>
                        <a:t>Create Telemetry Packet</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EB Garamond"/>
                          <a:ea typeface="EB Garamond"/>
                          <a:cs typeface="EB Garamond"/>
                          <a:sym typeface="EB Garamond"/>
                        </a:rPr>
                        <a:t>Written</a:t>
                      </a:r>
                      <a:endParaRPr sz="1600" b="1">
                        <a:solidFill>
                          <a:schemeClr val="dk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Current Status:</a:t>
                      </a:r>
                      <a:r>
                        <a:rPr lang="en" sz="1200">
                          <a:solidFill>
                            <a:srgbClr val="FFFFFF"/>
                          </a:solidFill>
                          <a:latin typeface="EB Garamond"/>
                          <a:ea typeface="EB Garamond"/>
                          <a:cs typeface="EB Garamond"/>
                          <a:sym typeface="EB Garamond"/>
                        </a:rPr>
                        <a:t> Written and integrated with FSW</a:t>
                      </a:r>
                      <a:endParaRPr sz="1200" b="1" u="sng">
                        <a:solidFill>
                          <a:srgbClr val="FFFFFF"/>
                        </a:solidFill>
                        <a:latin typeface="EB Garamond"/>
                        <a:ea typeface="EB Garamond"/>
                        <a:cs typeface="EB Garamond"/>
                        <a:sym typeface="EB Garamond"/>
                      </a:endParaRPr>
                    </a:p>
                    <a:p>
                      <a:pPr marL="0" lvl="0" indent="0" algn="l" rtl="0">
                        <a:lnSpc>
                          <a:spcPct val="130000"/>
                        </a:lnSpc>
                        <a:spcBef>
                          <a:spcPts val="0"/>
                        </a:spcBef>
                        <a:spcAft>
                          <a:spcPts val="0"/>
                        </a:spcAft>
                        <a:buNone/>
                      </a:pPr>
                      <a:r>
                        <a:rPr lang="en" sz="1200" b="1" u="sng">
                          <a:solidFill>
                            <a:srgbClr val="FFFFFF"/>
                          </a:solidFill>
                          <a:latin typeface="EB Garamond"/>
                          <a:ea typeface="EB Garamond"/>
                          <a:cs typeface="EB Garamond"/>
                          <a:sym typeface="EB Garamond"/>
                        </a:rPr>
                        <a:t>Future Development:</a:t>
                      </a:r>
                      <a:r>
                        <a:rPr lang="en" sz="1200">
                          <a:solidFill>
                            <a:srgbClr val="FFFFFF"/>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Testing with hardware and simulated ground station</a:t>
                      </a:r>
                      <a:endParaRPr sz="1200" b="1" u="sng">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1215" name="Google Shape;1215;p128">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29"/>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FSW: Telemetry Acquisition Progress</a:t>
            </a:r>
            <a:endParaRPr/>
          </a:p>
        </p:txBody>
      </p:sp>
      <p:sp>
        <p:nvSpPr>
          <p:cNvPr id="1221" name="Google Shape;1221;p129"/>
          <p:cNvSpPr txBox="1">
            <a:spLocks noGrp="1"/>
          </p:cNvSpPr>
          <p:nvPr>
            <p:ph type="sldNum" idx="12"/>
          </p:nvPr>
        </p:nvSpPr>
        <p:spPr>
          <a:xfrm>
            <a:off x="8716375" y="4510450"/>
            <a:ext cx="5493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99</a:t>
            </a:fld>
            <a:endParaRPr/>
          </a:p>
        </p:txBody>
      </p:sp>
      <p:graphicFrame>
        <p:nvGraphicFramePr>
          <p:cNvPr id="1222" name="Google Shape;1222;p129"/>
          <p:cNvGraphicFramePr/>
          <p:nvPr/>
        </p:nvGraphicFramePr>
        <p:xfrm>
          <a:off x="369658" y="1101913"/>
          <a:ext cx="3000000" cy="3000000"/>
        </p:xfrm>
        <a:graphic>
          <a:graphicData uri="http://schemas.openxmlformats.org/drawingml/2006/table">
            <a:tbl>
              <a:tblPr>
                <a:noFill/>
                <a:tableStyleId>{B60C237D-3EDD-4FFD-AD80-B1AC92A5DBEC}</a:tableStyleId>
              </a:tblPr>
              <a:tblGrid>
                <a:gridCol w="2737875"/>
                <a:gridCol w="1177150"/>
                <a:gridCol w="4489650"/>
              </a:tblGrid>
              <a:tr h="437250">
                <a:tc>
                  <a:txBody>
                    <a:bodyPr/>
                    <a:lstStyle/>
                    <a:p>
                      <a:pPr marL="0" lvl="0" indent="0" algn="ctr" rtl="0">
                        <a:spcBef>
                          <a:spcPts val="0"/>
                        </a:spcBef>
                        <a:spcAft>
                          <a:spcPts val="0"/>
                        </a:spcAft>
                        <a:buNone/>
                      </a:pPr>
                      <a:r>
                        <a:rPr lang="en" sz="1700" b="1">
                          <a:latin typeface="EB Garamond"/>
                          <a:ea typeface="EB Garamond"/>
                          <a:cs typeface="EB Garamond"/>
                          <a:sym typeface="EB Garamond"/>
                        </a:rPr>
                        <a:t>Task </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Status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700" b="1">
                          <a:latin typeface="EB Garamond"/>
                          <a:ea typeface="EB Garamond"/>
                          <a:cs typeface="EB Garamond"/>
                          <a:sym typeface="EB Garamond"/>
                        </a:rPr>
                        <a:t>Notes</a:t>
                      </a:r>
                      <a:endParaRPr sz="1700" b="1">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D9D9"/>
                    </a:solidFill>
                  </a:tcPr>
                </a:tc>
              </a:tr>
              <a:tr h="971700">
                <a:tc>
                  <a:txBody>
                    <a:bodyPr/>
                    <a:lstStyle/>
                    <a:p>
                      <a:pPr marL="0" lvl="0" indent="0" algn="ctr" rtl="0">
                        <a:spcBef>
                          <a:spcPts val="0"/>
                        </a:spcBef>
                        <a:spcAft>
                          <a:spcPts val="0"/>
                        </a:spcAft>
                        <a:buNone/>
                      </a:pPr>
                      <a:r>
                        <a:rPr lang="en" sz="1600">
                          <a:solidFill>
                            <a:srgbClr val="FFFFFF"/>
                          </a:solidFill>
                          <a:latin typeface="EB Garamond"/>
                          <a:ea typeface="EB Garamond"/>
                          <a:cs typeface="EB Garamond"/>
                          <a:sym typeface="EB Garamond"/>
                        </a:rPr>
                        <a:t>Retrieve File</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EB Garamond"/>
                          <a:ea typeface="EB Garamond"/>
                          <a:cs typeface="EB Garamond"/>
                          <a:sym typeface="EB Garamond"/>
                        </a:rPr>
                        <a:t>Written</a:t>
                      </a:r>
                      <a:endParaRPr sz="1600" b="1">
                        <a:solidFill>
                          <a:schemeClr val="dk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a:t>
                      </a:r>
                      <a:r>
                        <a:rPr lang="en" sz="1200" b="1">
                          <a:solidFill>
                            <a:schemeClr val="lt1"/>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Written and integrated with FSW</a:t>
                      </a:r>
                      <a:endParaRPr sz="1200">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Future Development:</a:t>
                      </a:r>
                      <a:r>
                        <a:rPr lang="en" sz="1200" b="1">
                          <a:solidFill>
                            <a:schemeClr val="lt1"/>
                          </a:solidFill>
                          <a:latin typeface="EB Garamond"/>
                          <a:ea typeface="EB Garamond"/>
                          <a:cs typeface="EB Garamond"/>
                          <a:sym typeface="EB Garamond"/>
                        </a:rPr>
                        <a:t> </a:t>
                      </a:r>
                      <a:r>
                        <a:rPr lang="en" sz="1200">
                          <a:solidFill>
                            <a:schemeClr val="lt1"/>
                          </a:solidFill>
                          <a:latin typeface="EB Garamond"/>
                          <a:ea typeface="EB Garamond"/>
                          <a:cs typeface="EB Garamond"/>
                          <a:sym typeface="EB Garamond"/>
                        </a:rPr>
                        <a:t>Testing with hardware and simulated ground station</a:t>
                      </a:r>
                      <a:endParaRPr sz="1200" b="1" u="sng">
                        <a:solidFill>
                          <a:srgbClr val="FFFFFF"/>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r h="971700">
                <a:tc>
                  <a:txBody>
                    <a:bodyPr/>
                    <a:lstStyle/>
                    <a:p>
                      <a:pPr marL="0" lvl="0" indent="0" algn="ctr" rtl="0">
                        <a:spcBef>
                          <a:spcPts val="0"/>
                        </a:spcBef>
                        <a:spcAft>
                          <a:spcPts val="0"/>
                        </a:spcAft>
                        <a:buNone/>
                      </a:pPr>
                      <a:r>
                        <a:rPr lang="en" sz="1600">
                          <a:solidFill>
                            <a:schemeClr val="lt1"/>
                          </a:solidFill>
                          <a:latin typeface="EB Garamond"/>
                          <a:ea typeface="EB Garamond"/>
                          <a:cs typeface="EB Garamond"/>
                          <a:sym typeface="EB Garamond"/>
                        </a:rPr>
                        <a:t>Filter Table</a:t>
                      </a:r>
                      <a:endParaRPr sz="1600">
                        <a:solidFill>
                          <a:srgbClr val="FFFFFF"/>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EB Garamond"/>
                          <a:ea typeface="EB Garamond"/>
                          <a:cs typeface="EB Garamond"/>
                          <a:sym typeface="EB Garamond"/>
                        </a:rPr>
                        <a:t>Written</a:t>
                      </a:r>
                      <a:endParaRPr sz="1500" b="1">
                        <a:solidFill>
                          <a:schemeClr val="dk1"/>
                        </a:solidFill>
                        <a:latin typeface="EB Garamond"/>
                        <a:ea typeface="EB Garamond"/>
                        <a:cs typeface="EB Garamond"/>
                        <a:sym typeface="EB Garamond"/>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Current Status:</a:t>
                      </a:r>
                      <a:r>
                        <a:rPr lang="en" sz="1200">
                          <a:solidFill>
                            <a:schemeClr val="lt1"/>
                          </a:solidFill>
                          <a:latin typeface="EB Garamond"/>
                          <a:ea typeface="EB Garamond"/>
                          <a:cs typeface="EB Garamond"/>
                          <a:sym typeface="EB Garamond"/>
                        </a:rPr>
                        <a:t> Written and integrated with FSW</a:t>
                      </a:r>
                      <a:endParaRPr sz="1200" b="1" u="sng">
                        <a:solidFill>
                          <a:schemeClr val="lt1"/>
                        </a:solidFill>
                        <a:latin typeface="EB Garamond"/>
                        <a:ea typeface="EB Garamond"/>
                        <a:cs typeface="EB Garamond"/>
                        <a:sym typeface="EB Garamond"/>
                      </a:endParaRPr>
                    </a:p>
                    <a:p>
                      <a:pPr marL="0" lvl="0" indent="0" algn="l" rtl="0">
                        <a:lnSpc>
                          <a:spcPct val="130000"/>
                        </a:lnSpc>
                        <a:spcBef>
                          <a:spcPts val="0"/>
                        </a:spcBef>
                        <a:spcAft>
                          <a:spcPts val="0"/>
                        </a:spcAft>
                        <a:buClr>
                          <a:schemeClr val="dk1"/>
                        </a:buClr>
                        <a:buSzPts val="1100"/>
                        <a:buFont typeface="Arial"/>
                        <a:buNone/>
                      </a:pPr>
                      <a:r>
                        <a:rPr lang="en" sz="1200" b="1" u="sng">
                          <a:solidFill>
                            <a:schemeClr val="lt1"/>
                          </a:solidFill>
                          <a:latin typeface="EB Garamond"/>
                          <a:ea typeface="EB Garamond"/>
                          <a:cs typeface="EB Garamond"/>
                          <a:sym typeface="EB Garamond"/>
                        </a:rPr>
                        <a:t>Future Development:</a:t>
                      </a:r>
                      <a:r>
                        <a:rPr lang="en" sz="1200">
                          <a:solidFill>
                            <a:schemeClr val="lt1"/>
                          </a:solidFill>
                          <a:latin typeface="EB Garamond"/>
                          <a:ea typeface="EB Garamond"/>
                          <a:cs typeface="EB Garamond"/>
                          <a:sym typeface="EB Garamond"/>
                        </a:rPr>
                        <a:t> Testing with hardware and simulated ground station</a:t>
                      </a:r>
                      <a:endParaRPr sz="1200" b="1" u="sng">
                        <a:solidFill>
                          <a:schemeClr val="lt1"/>
                        </a:solidFill>
                        <a:latin typeface="EB Garamond"/>
                        <a:ea typeface="EB Garamond"/>
                        <a:cs typeface="EB Garamond"/>
                        <a:sym typeface="EB Garamond"/>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r>
            </a:tbl>
          </a:graphicData>
        </a:graphic>
      </p:graphicFrame>
      <p:sp>
        <p:nvSpPr>
          <p:cNvPr id="1223" name="Google Shape;1223;p129">
            <a:hlinkClick r:id=""/>
          </p:cNvPr>
          <p:cNvSpPr/>
          <p:nvPr/>
        </p:nvSpPr>
        <p:spPr>
          <a:xfrm>
            <a:off x="8112000" y="4100"/>
            <a:ext cx="1032000" cy="9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Headlines">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dlines">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7709</Words>
  <Application>Microsoft Office PowerPoint</Application>
  <PresentationFormat>On-screen Show (16:9)</PresentationFormat>
  <Paragraphs>1576</Paragraphs>
  <Slides>124</Slides>
  <Notes>124</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124</vt:i4>
      </vt:variant>
    </vt:vector>
  </HeadingPairs>
  <TitlesOfParts>
    <vt:vector size="133" baseType="lpstr">
      <vt:lpstr>Arial</vt:lpstr>
      <vt:lpstr>Corbel</vt:lpstr>
      <vt:lpstr>EB Garamond</vt:lpstr>
      <vt:lpstr>Consolas</vt:lpstr>
      <vt:lpstr>Century Schoolbook</vt:lpstr>
      <vt:lpstr>Calibri</vt:lpstr>
      <vt:lpstr>EB Garamond Medium</vt:lpstr>
      <vt:lpstr>Headlines</vt:lpstr>
      <vt:lpstr>Headlines</vt:lpstr>
      <vt:lpstr>PowerPoint Presentation</vt:lpstr>
      <vt:lpstr>Project Overview</vt:lpstr>
      <vt:lpstr>Project Statement</vt:lpstr>
      <vt:lpstr>HEPCATS Mission ConOps</vt:lpstr>
      <vt:lpstr>Mission Elements NOT Implemented</vt:lpstr>
      <vt:lpstr>HEPCATS Project</vt:lpstr>
      <vt:lpstr>“Orbit in the Life” Simulation</vt:lpstr>
      <vt:lpstr>Levels of Success</vt:lpstr>
      <vt:lpstr>Functional Block Diagram</vt:lpstr>
      <vt:lpstr>HEPCATS CubeSat</vt:lpstr>
      <vt:lpstr>Critical Project Elements</vt:lpstr>
      <vt:lpstr>Schedule</vt:lpstr>
      <vt:lpstr>MSR to TRR</vt:lpstr>
      <vt:lpstr>TRR to PFR</vt:lpstr>
      <vt:lpstr>Manufacturing: Software</vt:lpstr>
      <vt:lpstr>Command and Data Handling</vt:lpstr>
      <vt:lpstr>IEU Software Overview</vt:lpstr>
      <vt:lpstr>Flight Software Architecture</vt:lpstr>
      <vt:lpstr>Flight Software Architecture Progress</vt:lpstr>
      <vt:lpstr>Flight Software Progress</vt:lpstr>
      <vt:lpstr>Simulated Ground Station</vt:lpstr>
      <vt:lpstr>Ground Control: Command FBD</vt:lpstr>
      <vt:lpstr>Ground Control: Command Progress</vt:lpstr>
      <vt:lpstr>Flight Software Progress</vt:lpstr>
      <vt:lpstr>Ground Control: Telemetry FBD</vt:lpstr>
      <vt:lpstr>Ground Control: Telemetry Progress</vt:lpstr>
      <vt:lpstr>Flight Software Progress</vt:lpstr>
      <vt:lpstr>Imaging</vt:lpstr>
      <vt:lpstr>Imaging Software</vt:lpstr>
      <vt:lpstr>Imaging Software Progress </vt:lpstr>
      <vt:lpstr>Imaging Software: Progress</vt:lpstr>
      <vt:lpstr>Imaging Processing Software</vt:lpstr>
      <vt:lpstr>Image Processing Software</vt:lpstr>
      <vt:lpstr>Image Processing Software Progress</vt:lpstr>
      <vt:lpstr>Image Processing Software Progress</vt:lpstr>
      <vt:lpstr>Manufacturing: Mechanical</vt:lpstr>
      <vt:lpstr>Manufacturing CubeSat Structure</vt:lpstr>
      <vt:lpstr>Manufacturing Progress</vt:lpstr>
      <vt:lpstr>Manufacturing Work Breakdown Structure</vt:lpstr>
      <vt:lpstr>Manufacturing: Electrical</vt:lpstr>
      <vt:lpstr>Magnetometer FBD</vt:lpstr>
      <vt:lpstr>Signal Conditioning Circuit - Diagram</vt:lpstr>
      <vt:lpstr>Signal Conditioning/PCB</vt:lpstr>
      <vt:lpstr>Budget &amp; Safety</vt:lpstr>
      <vt:lpstr>Procurement Overview</vt:lpstr>
      <vt:lpstr>Updated Cost Plan</vt:lpstr>
      <vt:lpstr>Safety Plan</vt:lpstr>
      <vt:lpstr>Acknowledgements</vt:lpstr>
      <vt:lpstr>Thank You!  Questions?</vt:lpstr>
      <vt:lpstr>Backup Slides</vt:lpstr>
      <vt:lpstr>Backup Slide Directory</vt:lpstr>
      <vt:lpstr>Project Overview Backup Slides</vt:lpstr>
      <vt:lpstr>Project Motivation</vt:lpstr>
      <vt:lpstr>“Orbit in the Life” Simulation Part 1</vt:lpstr>
      <vt:lpstr>“Orbit in the Life” Simulation Part 2</vt:lpstr>
      <vt:lpstr>“Orbit in the Life” Simulation Part 3</vt:lpstr>
      <vt:lpstr>IPS Functional Block Diagram</vt:lpstr>
      <vt:lpstr>Magnetometer Back Up Slides</vt:lpstr>
      <vt:lpstr>Magnetometer System Testing FBD</vt:lpstr>
      <vt:lpstr>Commanding the Helmholtz Cage</vt:lpstr>
      <vt:lpstr>Magnetometer Software</vt:lpstr>
      <vt:lpstr>Command &amp; Data Handling Backup Slides</vt:lpstr>
      <vt:lpstr>Instrument Electronics Unit (IEU)</vt:lpstr>
      <vt:lpstr>Instrument Electronics Unit (IEU)</vt:lpstr>
      <vt:lpstr>IEU Operating System</vt:lpstr>
      <vt:lpstr>Instrument Electronics Unit FBD</vt:lpstr>
      <vt:lpstr>IEU User I/O Paddleboard</vt:lpstr>
      <vt:lpstr>Command Distribution</vt:lpstr>
      <vt:lpstr>Command Distribution FBD</vt:lpstr>
      <vt:lpstr>Absolutely Time Commands</vt:lpstr>
      <vt:lpstr>Command Scheduler</vt:lpstr>
      <vt:lpstr>Instrument Commanding: Camera</vt:lpstr>
      <vt:lpstr>Instrument Commanding: Magnetometer</vt:lpstr>
      <vt:lpstr>Instrument Commanding: Magnetometer DAQ</vt:lpstr>
      <vt:lpstr>USB Electrical Relay Switch</vt:lpstr>
      <vt:lpstr>Ground Control: Command Definition</vt:lpstr>
      <vt:lpstr>Telemetry Acquisition FBD</vt:lpstr>
      <vt:lpstr>Telemetry Filter Table</vt:lpstr>
      <vt:lpstr>Telemetry Filter Table Examples</vt:lpstr>
      <vt:lpstr>Telemetry Filter Table FBD</vt:lpstr>
      <vt:lpstr>Data Storage Required for One Orbit</vt:lpstr>
      <vt:lpstr>Telemetry Playback Timings for  One Orbit’s Worth of Data</vt:lpstr>
      <vt:lpstr>Housekeeping Telemetry</vt:lpstr>
      <vt:lpstr>Telemetry Downlink Times</vt:lpstr>
      <vt:lpstr>Stored Telemetry Playback</vt:lpstr>
      <vt:lpstr>SGS and IEU Interface</vt:lpstr>
      <vt:lpstr>CCSDS </vt:lpstr>
      <vt:lpstr>Telecommand Packet Definition</vt:lpstr>
      <vt:lpstr>Telemetry Packet Definition</vt:lpstr>
      <vt:lpstr>CCSDS Packet Term Definitions</vt:lpstr>
      <vt:lpstr>CCSDS Packet Term Definitions</vt:lpstr>
      <vt:lpstr>CCSDS Packet Term Definitions</vt:lpstr>
      <vt:lpstr>CCSDS Packet Term Definitions</vt:lpstr>
      <vt:lpstr>CCSDS Packet Term Definitions</vt:lpstr>
      <vt:lpstr>CCSDS Unsegmented Time Code</vt:lpstr>
      <vt:lpstr>Command Transfer Frame</vt:lpstr>
      <vt:lpstr>FSW: Command Distribution Progress</vt:lpstr>
      <vt:lpstr>FSW: Telemetry Acquisition Progress </vt:lpstr>
      <vt:lpstr>FSW: Telemetry Acquisition Progress</vt:lpstr>
      <vt:lpstr>Ground Control: Command Progress </vt:lpstr>
      <vt:lpstr>C&amp;T GUI: Ground Control</vt:lpstr>
      <vt:lpstr>Image Processing Software Backup Slides</vt:lpstr>
      <vt:lpstr>What Image Processing Does</vt:lpstr>
      <vt:lpstr>Image Processing Software Critical Aspects</vt:lpstr>
      <vt:lpstr>Image Processing Software Other Aspects </vt:lpstr>
      <vt:lpstr>Requirement Reasoning and Binary Rates</vt:lpstr>
      <vt:lpstr>Xception PTDNN Architecture </vt:lpstr>
      <vt:lpstr>Neural Networks (NNs)</vt:lpstr>
      <vt:lpstr>Convolutional NNs</vt:lpstr>
      <vt:lpstr>Image Processing GIS Plan</vt:lpstr>
      <vt:lpstr>Trade Study - IPS Detection Algorithm</vt:lpstr>
      <vt:lpstr>Training Data:  Missions Orbit Comparisons </vt:lpstr>
      <vt:lpstr>Magnetometer Backup Slides</vt:lpstr>
      <vt:lpstr>Helmholtz Cage LabVIEW Dashboard</vt:lpstr>
      <vt:lpstr>Helmholtz Cage Setup </vt:lpstr>
      <vt:lpstr>Magnetometer System FBD</vt:lpstr>
      <vt:lpstr>Helmholtz Cage FBD</vt:lpstr>
      <vt:lpstr>Mu Magnetic Shielding</vt:lpstr>
      <vt:lpstr>Signal Conditioning Circuit - Breadboard</vt:lpstr>
      <vt:lpstr>Budget Backup Slides</vt:lpstr>
      <vt:lpstr>Fall Cost Breakdown</vt:lpstr>
      <vt:lpstr>Actual Cost Breakdown to Date</vt:lpstr>
      <vt:lpstr>Actual Cost Breakdown to Date (cont.)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Hailee Baughn</cp:lastModifiedBy>
  <cp:revision>1</cp:revision>
  <dcterms:modified xsi:type="dcterms:W3CDTF">2019-02-04T05:39:56Z</dcterms:modified>
</cp:coreProperties>
</file>