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Lst>
  <p:sldSz cx="9144000" cy="5143500" type="screen16x9"/>
  <p:notesSz cx="6858000" cy="9144000"/>
  <p:embeddedFontLst>
    <p:embeddedFont>
      <p:font typeface="Lato" panose="020B0604020202020204" charset="0"/>
      <p:regular r:id="rId142"/>
      <p:bold r:id="rId143"/>
      <p:italic r:id="rId144"/>
      <p:boldItalic r:id="rId145"/>
    </p:embeddedFont>
    <p:embeddedFont>
      <p:font typeface="Open Sans" panose="020B0604020202020204" charset="0"/>
      <p:regular r:id="rId146"/>
      <p:bold r:id="rId147"/>
      <p:italic r:id="rId148"/>
      <p:boldItalic r:id="rId149"/>
    </p:embeddedFont>
    <p:embeddedFont>
      <p:font typeface="Raleway Medium" panose="020B0604020202020204" charset="0"/>
      <p:regular r:id="rId150"/>
      <p:bold r:id="rId151"/>
      <p:italic r:id="rId152"/>
      <p:boldItalic r:id="rId153"/>
    </p:embeddedFont>
    <p:embeddedFont>
      <p:font typeface="Nunito" panose="020B0604020202020204" charset="0"/>
      <p:regular r:id="rId154"/>
      <p:bold r:id="rId155"/>
      <p:italic r:id="rId156"/>
      <p:boldItalic r:id="rId157"/>
    </p:embeddedFont>
    <p:embeddedFont>
      <p:font typeface="Oswald" panose="020B0604020202020204" charset="0"/>
      <p:regular r:id="rId158"/>
      <p:bold r:id="rId159"/>
    </p:embeddedFont>
    <p:embeddedFont>
      <p:font typeface="Average" panose="020B0604020202020204" charset="0"/>
      <p:regular r:id="rId160"/>
    </p:embeddedFont>
    <p:embeddedFont>
      <p:font typeface="Raleway" panose="020B0604020202020204" charset="0"/>
      <p:regular r:id="rId161"/>
      <p:bold r:id="rId162"/>
      <p:italic r:id="rId163"/>
      <p:boldItalic r:id="rId1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069706-E4F4-4FCE-916B-764D82D2E448}">
  <a:tblStyle styleId="{A2069706-E4F4-4FCE-916B-764D82D2E4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13.fntdata"/><Relationship Id="rId159" Type="http://schemas.openxmlformats.org/officeDocument/2006/relationships/font" Target="fonts/font18.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3.fntdata"/><Relationship Id="rId14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9.fntdata"/><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9.fntdata"/><Relationship Id="rId155"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4.fntdata"/><Relationship Id="rId161" Type="http://schemas.openxmlformats.org/officeDocument/2006/relationships/font" Target="fonts/font20.fntdata"/><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2.fntdata"/><Relationship Id="rId148" Type="http://schemas.openxmlformats.org/officeDocument/2006/relationships/font" Target="fonts/font7.fntdata"/><Relationship Id="rId151" Type="http://schemas.openxmlformats.org/officeDocument/2006/relationships/font" Target="fonts/font10.fntdata"/><Relationship Id="rId156" Type="http://schemas.openxmlformats.org/officeDocument/2006/relationships/font" Target="fonts/font15.fntdata"/><Relationship Id="rId16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font" Target="fonts/font5.fntdata"/><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6.fntdata"/><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fntdata"/><Relationship Id="rId163" Type="http://schemas.openxmlformats.org/officeDocument/2006/relationships/font" Target="fonts/font2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chem.hawaii.edu/uham/part101.html"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www.chem.hawaii.edu/uham/part101.html"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www.chem.hawaii.edu/uham/part101.html"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bovineaerospace.wordpress.com/2015/11/02/predicting-the-flight-path-of-a-solar-balloo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200">
                <a:solidFill>
                  <a:srgbClr val="444444"/>
                </a:solidFill>
                <a:highlight>
                  <a:srgbClr val="FFFFFF"/>
                </a:highlight>
              </a:rPr>
              <a:t>The Spring Final Review typically focuses on verification and validation, which would imply that team would have to finished with testing. In light of the current situation for teams who are not done with testing, the Spring Final Review will now focus on describing in detail the tests planned, the data that would have been gathered, and how the data were to be used to verify and validate the requirements, along with how the data were to be used to verify and refine the modeling done during the design phase. This review will take place via zoom (to be scheduled in the coming weeks) and any feedback given by the PAB must be addressed in the final report. This review will count for 20% of the grade.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27484d1b5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27484d1b5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g7d320f6e09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9" name="Google Shape;2079;g7d320f6e09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7d35635e3a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8" name="Google Shape;2128;g7d35635e3a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7e8cb1ac88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7e8cb1ac8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66700" algn="l" rtl="0">
              <a:lnSpc>
                <a:spcPct val="115000"/>
              </a:lnSpc>
              <a:spcBef>
                <a:spcPts val="0"/>
              </a:spcBef>
              <a:spcAft>
                <a:spcPts val="0"/>
              </a:spcAft>
              <a:buClr>
                <a:schemeClr val="accent1"/>
              </a:buClr>
              <a:buSzPts val="600"/>
              <a:buFont typeface="Lato"/>
              <a:buChar char="●"/>
            </a:pPr>
            <a:r>
              <a:rPr lang="en" sz="600">
                <a:solidFill>
                  <a:schemeClr val="accent1"/>
                </a:solidFill>
                <a:latin typeface="Lato"/>
                <a:ea typeface="Lato"/>
                <a:cs typeface="Lato"/>
                <a:sym typeface="Lato"/>
              </a:rPr>
              <a:t>Hot wire cutting</a:t>
            </a:r>
            <a:endParaRPr sz="600">
              <a:solidFill>
                <a:schemeClr val="accent1"/>
              </a:solidFill>
              <a:latin typeface="Lato"/>
              <a:ea typeface="Lato"/>
              <a:cs typeface="Lato"/>
              <a:sym typeface="Lato"/>
            </a:endParaRPr>
          </a:p>
          <a:p>
            <a:pPr marL="457200" lvl="0" indent="-266700" algn="l" rtl="0">
              <a:lnSpc>
                <a:spcPct val="115000"/>
              </a:lnSpc>
              <a:spcBef>
                <a:spcPts val="0"/>
              </a:spcBef>
              <a:spcAft>
                <a:spcPts val="0"/>
              </a:spcAft>
              <a:buClr>
                <a:schemeClr val="accent1"/>
              </a:buClr>
              <a:buSzPts val="600"/>
              <a:buFont typeface="Lato"/>
              <a:buChar char="●"/>
            </a:pPr>
            <a:r>
              <a:rPr lang="en" sz="600">
                <a:solidFill>
                  <a:schemeClr val="accent1"/>
                </a:solidFill>
                <a:latin typeface="Lato"/>
                <a:ea typeface="Lato"/>
                <a:cs typeface="Lato"/>
                <a:sym typeface="Lato"/>
              </a:rPr>
              <a:t>3D printed payload bay</a:t>
            </a:r>
            <a:endParaRPr sz="600">
              <a:solidFill>
                <a:schemeClr val="accent1"/>
              </a:solidFill>
              <a:latin typeface="Lato"/>
              <a:ea typeface="Lato"/>
              <a:cs typeface="Lato"/>
              <a:sym typeface="Lato"/>
            </a:endParaRPr>
          </a:p>
          <a:p>
            <a:pPr marL="457200" lvl="0" indent="-266700" algn="l" rtl="0">
              <a:lnSpc>
                <a:spcPct val="115000"/>
              </a:lnSpc>
              <a:spcBef>
                <a:spcPts val="0"/>
              </a:spcBef>
              <a:spcAft>
                <a:spcPts val="0"/>
              </a:spcAft>
              <a:buClr>
                <a:schemeClr val="accent1"/>
              </a:buClr>
              <a:buSzPts val="600"/>
              <a:buFont typeface="Lato"/>
              <a:buChar char="●"/>
            </a:pPr>
            <a:r>
              <a:rPr lang="en" sz="600">
                <a:solidFill>
                  <a:schemeClr val="accent1"/>
                </a:solidFill>
                <a:latin typeface="Lato"/>
                <a:ea typeface="Lato"/>
                <a:cs typeface="Lato"/>
                <a:sym typeface="Lato"/>
              </a:rPr>
              <a:t>Electronics package</a:t>
            </a:r>
            <a:endParaRPr sz="600">
              <a:solidFill>
                <a:schemeClr val="accent1"/>
              </a:solidFill>
              <a:latin typeface="Lato"/>
              <a:ea typeface="Lato"/>
              <a:cs typeface="Lato"/>
              <a:sym typeface="Lato"/>
            </a:endParaRPr>
          </a:p>
          <a:p>
            <a:pPr marL="457200" lvl="0" indent="-266700" algn="l" rtl="0">
              <a:lnSpc>
                <a:spcPct val="115000"/>
              </a:lnSpc>
              <a:spcBef>
                <a:spcPts val="0"/>
              </a:spcBef>
              <a:spcAft>
                <a:spcPts val="0"/>
              </a:spcAft>
              <a:buClr>
                <a:schemeClr val="accent1"/>
              </a:buClr>
              <a:buSzPts val="600"/>
              <a:buFont typeface="Lato"/>
              <a:buChar char="●"/>
            </a:pPr>
            <a:r>
              <a:rPr lang="en" sz="600">
                <a:solidFill>
                  <a:schemeClr val="accent1"/>
                </a:solidFill>
                <a:latin typeface="Lato"/>
                <a:ea typeface="Lato"/>
                <a:cs typeface="Lato"/>
                <a:sym typeface="Lato"/>
              </a:rPr>
              <a:t>Miscellaneous</a:t>
            </a:r>
            <a:endParaRPr sz="600">
              <a:solidFill>
                <a:schemeClr val="accent1"/>
              </a:solidFill>
              <a:latin typeface="Lato"/>
              <a:ea typeface="Lato"/>
              <a:cs typeface="Lato"/>
              <a:sym typeface="Lato"/>
            </a:endParaRPr>
          </a:p>
          <a:p>
            <a:pPr marL="0" lvl="0" indent="0" algn="l" rtl="0">
              <a:lnSpc>
                <a:spcPct val="115000"/>
              </a:lnSpc>
              <a:spcBef>
                <a:spcPts val="1600"/>
              </a:spcBef>
              <a:spcAft>
                <a:spcPts val="0"/>
              </a:spcAft>
              <a:buNone/>
            </a:pPr>
            <a:r>
              <a:rPr lang="en" sz="1300">
                <a:solidFill>
                  <a:schemeClr val="accent1"/>
                </a:solidFill>
                <a:latin typeface="Lato"/>
                <a:ea typeface="Lato"/>
                <a:cs typeface="Lato"/>
                <a:sym typeface="Lato"/>
              </a:rPr>
              <a:t>Describe the status of the manufacturing tasks, showing engineering details and analyses as needed to convey a solid understanding of the task and what is important for project success. Be sure to describe what items (software, hardware, assembly, testing, etc?) are left to "manufacture" and identify design components that you anticipate to be the most challenging or time consuming now that you have a better handle on what it will take to complete your project. Use engineering methods to convey project status with respect to manufacturing via CAD models, detailed dimensioned and tolerance drawings, calculation results (e.g. mechanical – analysis of tolerance stack up, electrical – results from circuit analysis or rationale for manufacturing strategy, etc.), detailed flowcharts and etc. </a:t>
            </a:r>
            <a:endParaRPr sz="1300">
              <a:solidFill>
                <a:schemeClr val="accent1"/>
              </a:solidFill>
              <a:latin typeface="Lato"/>
              <a:ea typeface="Lato"/>
              <a:cs typeface="Lato"/>
              <a:sym typeface="Lato"/>
            </a:endParaRPr>
          </a:p>
          <a:p>
            <a:pPr marL="0" lvl="0" indent="0" algn="l" rtl="0">
              <a:spcBef>
                <a:spcPts val="1600"/>
              </a:spcBef>
              <a:spcAft>
                <a:spcPts val="0"/>
              </a:spcAft>
              <a:buNone/>
            </a:pPr>
            <a:endParaRPr sz="1400">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7e8cb1ac8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7e8cb1ac8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7e8cb1ac8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7e8cb1ac8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a:p>
            <a:pPr marL="0" lvl="0" indent="0" algn="l" rtl="0">
              <a:spcBef>
                <a:spcPts val="0"/>
              </a:spcBef>
              <a:spcAft>
                <a:spcPts val="0"/>
              </a:spcAft>
              <a:buNone/>
            </a:pPr>
            <a:endParaRPr/>
          </a:p>
          <a:p>
            <a:pPr marL="0" lvl="0" indent="0" algn="l" rtl="0">
              <a:spcBef>
                <a:spcPts val="0"/>
              </a:spcBef>
              <a:spcAft>
                <a:spcPts val="0"/>
              </a:spcAft>
              <a:buNone/>
            </a:pPr>
            <a:r>
              <a:rPr lang="en"/>
              <a:t>We altered the vent from the customer. We ran a component test with communication from Arduino and feel good going forward.</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7e8cb1ac8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7e8cb1ac8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Will also be discussed, no additional text needed beyond the images</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7e8cb1ac8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7e8cb1ac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exactly is the plan for foam cutting?</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7e8cb1ac8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6" name="Google Shape;2236;g7e8cb1ac8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sz="1400">
                <a:latin typeface="Lato"/>
                <a:ea typeface="Lato"/>
                <a:cs typeface="Lato"/>
                <a:sym typeface="Lato"/>
              </a:rPr>
              <a:t>Spar locations will be verified from a further structural analysis</a:t>
            </a:r>
            <a:endParaRPr sz="1400">
              <a:latin typeface="Lato"/>
              <a:ea typeface="Lato"/>
              <a:cs typeface="Lato"/>
              <a:sym typeface="Lato"/>
            </a:endParaRPr>
          </a:p>
          <a:p>
            <a:pPr marL="457200" lvl="0" indent="0" algn="l" rtl="0">
              <a:spcBef>
                <a:spcPts val="0"/>
              </a:spcBef>
              <a:spcAft>
                <a:spcPts val="0"/>
              </a:spcAft>
              <a:buNone/>
            </a:pPr>
            <a:endParaRPr sz="1400">
              <a:latin typeface="Lato"/>
              <a:ea typeface="Lato"/>
              <a:cs typeface="Lato"/>
              <a:sym typeface="Lato"/>
            </a:endParaRPr>
          </a:p>
          <a:p>
            <a:pPr marL="457200" lvl="0" indent="-317500" algn="l" rtl="0">
              <a:spcBef>
                <a:spcPts val="0"/>
              </a:spcBef>
              <a:spcAft>
                <a:spcPts val="0"/>
              </a:spcAft>
              <a:buSzPts val="1400"/>
              <a:buFont typeface="Lato"/>
              <a:buChar char="●"/>
            </a:pPr>
            <a:r>
              <a:rPr lang="en" sz="1400">
                <a:latin typeface="Lato"/>
                <a:ea typeface="Lato"/>
                <a:cs typeface="Lato"/>
                <a:sym typeface="Lato"/>
              </a:rPr>
              <a:t>They will be placed at points that have enough foam to support the holes</a:t>
            </a:r>
            <a:endParaRPr sz="1400">
              <a:latin typeface="Lato"/>
              <a:ea typeface="Lato"/>
              <a:cs typeface="Lato"/>
              <a:sym typeface="Lato"/>
            </a:endParaRPr>
          </a:p>
          <a:p>
            <a:pPr marL="0" lvl="0" indent="0" algn="l" rtl="0">
              <a:spcBef>
                <a:spcPts val="0"/>
              </a:spcBef>
              <a:spcAft>
                <a:spcPts val="0"/>
              </a:spcAft>
              <a:buNone/>
            </a:pPr>
            <a:endParaRPr sz="1400">
              <a:latin typeface="Lato"/>
              <a:ea typeface="Lato"/>
              <a:cs typeface="Lato"/>
              <a:sym typeface="Lato"/>
            </a:endParaRPr>
          </a:p>
          <a:p>
            <a:pPr marL="457200" lvl="0" indent="-317500" algn="l" rtl="0">
              <a:spcBef>
                <a:spcPts val="0"/>
              </a:spcBef>
              <a:spcAft>
                <a:spcPts val="0"/>
              </a:spcAft>
              <a:buSzPts val="1400"/>
              <a:buFont typeface="Lato"/>
              <a:buChar char="●"/>
            </a:pPr>
            <a:r>
              <a:rPr lang="en" sz="1400">
                <a:latin typeface="Lato"/>
                <a:ea typeface="Lato"/>
                <a:cs typeface="Lato"/>
                <a:sym typeface="Lato"/>
              </a:rPr>
              <a:t>Holes are to be made after cutting the foam to shape</a:t>
            </a:r>
            <a:endParaRPr sz="1400">
              <a:latin typeface="Lato"/>
              <a:ea typeface="Lato"/>
              <a:cs typeface="Lato"/>
              <a:sym typeface="Lato"/>
            </a:endParaRPr>
          </a:p>
          <a:p>
            <a:pPr marL="457200" lvl="0" indent="0" algn="l" rtl="0">
              <a:spcBef>
                <a:spcPts val="0"/>
              </a:spcBef>
              <a:spcAft>
                <a:spcPts val="0"/>
              </a:spcAft>
              <a:buNone/>
            </a:pPr>
            <a:endParaRPr sz="1400">
              <a:latin typeface="Lato"/>
              <a:ea typeface="Lato"/>
              <a:cs typeface="Lato"/>
              <a:sym typeface="Lato"/>
            </a:endParaRPr>
          </a:p>
          <a:p>
            <a:pPr marL="457200" lvl="0" indent="-317500" algn="l" rtl="0">
              <a:spcBef>
                <a:spcPts val="0"/>
              </a:spcBef>
              <a:spcAft>
                <a:spcPts val="0"/>
              </a:spcAft>
              <a:buSzPts val="1400"/>
              <a:buFont typeface="Lato"/>
              <a:buChar char="●"/>
            </a:pPr>
            <a:r>
              <a:rPr lang="en" sz="1400">
                <a:latin typeface="Lato"/>
                <a:ea typeface="Lato"/>
                <a:cs typeface="Lato"/>
                <a:sym typeface="Lato"/>
              </a:rPr>
              <a:t>The holes will coincide with the holes on the other pieces</a:t>
            </a:r>
            <a:endParaRPr sz="1400">
              <a:latin typeface="Lato"/>
              <a:ea typeface="Lato"/>
              <a:cs typeface="Lato"/>
              <a:sym typeface="Lato"/>
            </a:endParaRPr>
          </a:p>
          <a:p>
            <a:pPr marL="914400" lvl="1" indent="-317500" algn="l" rtl="0">
              <a:spcBef>
                <a:spcPts val="0"/>
              </a:spcBef>
              <a:spcAft>
                <a:spcPts val="0"/>
              </a:spcAft>
              <a:buSzPts val="1400"/>
              <a:buFont typeface="Lato"/>
              <a:buChar char="○"/>
            </a:pPr>
            <a:r>
              <a:rPr lang="en" sz="1400">
                <a:latin typeface="Lato"/>
                <a:ea typeface="Lato"/>
                <a:cs typeface="Lato"/>
                <a:sym typeface="Lato"/>
              </a:rPr>
              <a:t>3 parts for the wing (electronics package in the middle part)</a:t>
            </a:r>
            <a:endParaRPr sz="1400">
              <a:latin typeface="Lato"/>
              <a:ea typeface="Lato"/>
              <a:cs typeface="Lato"/>
              <a:sym typeface="Lato"/>
            </a:endParaRPr>
          </a:p>
          <a:p>
            <a:pPr marL="0" lvl="0" indent="0" algn="l" rtl="0">
              <a:spcBef>
                <a:spcPts val="0"/>
              </a:spcBef>
              <a:spcAft>
                <a:spcPts val="0"/>
              </a:spcAft>
              <a:buNone/>
            </a:pPr>
            <a:endParaRPr sz="1400">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7e8cb1ac8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7e8cb1ac8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7e8cb1ac8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7e8cb1ac8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2c09a25d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2c09a25d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we move this after CPE’s? Lends itself to be “critical”</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7e8cb1ac88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7e8cb1ac8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7e8cb1ac8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7e8cb1ac8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7e8cb1ac88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7e8cb1ac88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7d2664b81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7d2664b81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7d27041457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7d27041457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7d35635e3a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7d35635e3a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http://www.chem.hawaii.edu/uham/part101.html</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
        <p:cNvGrpSpPr/>
        <p:nvPr/>
      </p:nvGrpSpPr>
      <p:grpSpPr>
        <a:xfrm>
          <a:off x="0" y="0"/>
          <a:ext cx="0" cy="0"/>
          <a:chOff x="0" y="0"/>
          <a:chExt cx="0" cy="0"/>
        </a:xfrm>
      </p:grpSpPr>
      <p:sp>
        <p:nvSpPr>
          <p:cNvPr id="2371" name="Google Shape;2371;g7d2a58add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2" name="Google Shape;2372;g7d2a58add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7d35635e3a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4" name="Google Shape;2384;g7d35635e3a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7d35635e3a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7d35635e3a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7d35635e3a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7d35635e3a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2c09a25d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2c09a25d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7d320f6e09_2_2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7d320f6e09_2_2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7d320f6e09_2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7d320f6e09_2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of this slide is to introduce potential problems with the balloon; we want to solve these with our models or math, walk them through it.</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7d320f6e09_2_1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7" name="Google Shape;2437;g7d320f6e09_2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Narrate quick explanation of how this thing works</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g7d320f6e09_2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7" name="Google Shape;2457;g7d320f6e09_2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g7d320f6e09_2_1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3" name="Google Shape;2473;g7d320f6e09_2_1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7d320f6e09_2_2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7d320f6e09_2_2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7d320f6e09_2_1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7d320f6e09_2_1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7d320f6e09_2_1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0" name="Google Shape;2510;g7d320f6e09_2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Will also be discussed, no additional text needed beyond the images</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g7d320f6e09_2_1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9" name="Google Shape;2529;g7d320f6e09_2_1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7d320f6e09_2_2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7d320f6e09_2_2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35ff2cd60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35ff2cd6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7d320f6e09_2_2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7d320f6e09_2_2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g7d320f6e09_2_2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4" name="Google Shape;2574;g7d320f6e09_2_2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7d320f6e09_2_2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0" name="Google Shape;2580;g7d320f6e09_2_2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7d320f6e09_2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7d320f6e09_2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g7d320f6e09_2_2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6" name="Google Shape;2606;g7d320f6e09_2_2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g7d320f6c0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2" name="Google Shape;2612;g7d320f6c0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3"/>
        <p:cNvGrpSpPr/>
        <p:nvPr/>
      </p:nvGrpSpPr>
      <p:grpSpPr>
        <a:xfrm>
          <a:off x="0" y="0"/>
          <a:ext cx="0" cy="0"/>
          <a:chOff x="0" y="0"/>
          <a:chExt cx="0" cy="0"/>
        </a:xfrm>
      </p:grpSpPr>
      <p:sp>
        <p:nvSpPr>
          <p:cNvPr id="2624" name="Google Shape;2624;g7ecb3c36a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5" name="Google Shape;2625;g7ecb3c36a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g7d320f6e09_2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3" name="Google Shape;2633;g7d320f6e09_2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7"/>
        <p:cNvGrpSpPr/>
        <p:nvPr/>
      </p:nvGrpSpPr>
      <p:grpSpPr>
        <a:xfrm>
          <a:off x="0" y="0"/>
          <a:ext cx="0" cy="0"/>
          <a:chOff x="0" y="0"/>
          <a:chExt cx="0" cy="0"/>
        </a:xfrm>
      </p:grpSpPr>
      <p:sp>
        <p:nvSpPr>
          <p:cNvPr id="2638" name="Google Shape;2638;g7d320f6e09_2_2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9" name="Google Shape;2639;g7d320f6e09_2_2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http://www.chem.hawaii.edu/uham/part101.html</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7d320f6e09_2_2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7d320f6e09_2_2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http://www.chem.hawaii.edu/uham/part101.html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3b245d57a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3b245d57a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35ff2cd60_6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35ff2cd60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727484d1b5_0_1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727484d1b5_0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Appendix the following software blocks? This may be the better overview slide, the software diagrams may be difficult.</a:t>
            </a:r>
            <a:endParaRPr>
              <a:solidFill>
                <a:schemeClr val="dk1"/>
              </a:solidFill>
            </a:endParaRPr>
          </a:p>
          <a:p>
            <a:pPr marL="0" lvl="0" indent="0" algn="l" rtl="0">
              <a:spcBef>
                <a:spcPts val="0"/>
              </a:spcBef>
              <a:spcAft>
                <a:spcPts val="0"/>
              </a:spcAft>
              <a:buNone/>
            </a:pPr>
            <a:r>
              <a:rPr lang="en">
                <a:solidFill>
                  <a:schemeClr val="dk1"/>
                </a:solidFill>
              </a:rPr>
              <a:t>What rates are our green blocks at. In addition, when they ask about controls for the motor acquisition , what do we say?</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7eabffb64d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7eabffb64d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a:p>
            <a:pPr marL="0" lvl="0" indent="0" algn="l" rtl="0">
              <a:spcBef>
                <a:spcPts val="0"/>
              </a:spcBef>
              <a:spcAft>
                <a:spcPts val="0"/>
              </a:spcAft>
              <a:buNone/>
            </a:pPr>
            <a:r>
              <a:rPr lang="en"/>
              <a:t>To get a better understanding of what all of our tests are, and how they relate to the overall mission we broke each test down into 6 different categories.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7eabffb64d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7eabffb64d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the Orbit acq. Box we have 3 different tests that each correspond to acq. Orbit, these tests are the IMU test, the Orbit Acq. Test and the Moored Test.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eabffb64d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eabffb64d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the descent arrest box we only have the CDAS test as it was the only test that applied.</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27484d1b5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27484d1b5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eabffb64d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7eabffb64d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the lift gen. Box we have the software dry run test and propeller thrust test</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7eabffb64d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7eabffb64d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verify our neutral buoyancy test we have a neutral buoyancy test</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eabffb64d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7eabffb64d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data transmission we have a dedicated range test to verify accuracy and potential cutoff distances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83b245d57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83b245d57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finally we have our survivability tests which are the tether impulse test and electronics surv test.</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eabffb64d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eabffb64d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Jared</a:t>
            </a:r>
            <a:endParaRPr/>
          </a:p>
          <a:p>
            <a:pPr marL="0" lvl="0" indent="0" algn="l" rtl="0">
              <a:spcBef>
                <a:spcPts val="0"/>
              </a:spcBef>
              <a:spcAft>
                <a:spcPts val="0"/>
              </a:spcAft>
              <a:buNone/>
            </a:pPr>
            <a:r>
              <a:rPr lang="en"/>
              <a:t>To begin with, we will be taking an in depth look at the tests that we were able to complete prior to campus closure. We see that we were able to do the IMU test, Software dry run test, each of the survivability tests, and the CDAS drop test, which is what I will talk about next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727484d1b5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727484d1b5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None/>
            </a:pPr>
            <a:r>
              <a:rPr lang="en">
                <a:solidFill>
                  <a:schemeClr val="dk1"/>
                </a:solidFill>
              </a:rPr>
              <a:t>This test was the basic premise to show that our system would satisfy our 7th FR which would be that the our system must have a controlled descent arrest system. As such it must successfully deploy each time and that it adequately reduces the descent speed to a safe value.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To conduct this test we acquired the same parachute used on heritage flights, created a mass that was equivalent to our payload of 1.5 kg, and with Matt Rhode dropped it off the Aero Building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test was able to be completed on Jan 29th relatively easily.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727484d1b5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727484d1b5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Basic kinematics was used to get the plots above, as we had the building height and time of drop. There were upper and lower bounds placed on these as obviously in real-life we won’t be able to perfectly reproduce results. It’s important to see that from this basic kinematic approach, we were able to reach terminal velocity after about 1 second and reach a estimated maximum velocity of 6.2 m/s.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Using the video of the drop on the previous slide, we were also able to use tracking software to follow the package and get actual location data of it. Using this Matlab was able to then polyfit the data and we find that the experimental velocity turned out to be about 5.9 m/s, about 5% off</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727484d1b5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727484d1b5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From this we are able to verify each of the requirements for the descent arrest of the system and this particular case should be viewed as the worst case as the orbiter will have a higher surface area, therefore increasing drag and reducing descent velocity.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727484d1b5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727484d1b5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check whether the orbiter is flying inside the balloon wake, we need to calculate its angle from the horizontal (indicated by beta). To verify this at a preliminary level, we conducted this beta angle test. We set up our IMU to output angular rates to a serial monitor on a laptop; we then treated the USB cord like the tether, and spun the IMU in a circular fashion. From the provided angular rates, we were able to calculate the corresponding beta angle through a simple force balance. We also video recorded this experiment to visually measure the beta angle as a reference for comparison.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727484d1b5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727484d1b5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Looking at our data plot, we have beta angle on the y axis and time on the x axis. This blue line is the experimentally calculated beta angle, which includes significant noise due to manual rotations. The middle dotted line you see is the visually measured beta angle, and the other two dotted lines are its upper and lower bounds. Our uncertainty estimate of +-3 degrees here is a best guess; our video was slightly shaky, and the beta angle varied slightly throughout the video. That being said, the average calculated beta angle of ~58 deg (indicated by this red line) is only about 2 deg off from our visually measured beta angle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d07e1e401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d07e1e401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727484d1b5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727484d1b5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results from this test suggest that we chose an IMU that is suitable for our mission. While this was a preliminary, low level test, this was acceptable because the IMU’s beta angle calculation would be further validated with the Orbit Acquisition and Moored tests</a:t>
            </a:r>
            <a:endParaRPr/>
          </a:p>
          <a:p>
            <a:pPr marL="0" lvl="0" indent="0" algn="l" rtl="0">
              <a:spcBef>
                <a:spcPts val="0"/>
              </a:spcBef>
              <a:spcAft>
                <a:spcPts val="0"/>
              </a:spcAft>
              <a:buNone/>
            </a:pPr>
            <a:endParaRPr/>
          </a:p>
          <a:p>
            <a:pPr marL="0" lvl="0" indent="0" algn="l" rtl="0">
              <a:spcBef>
                <a:spcPts val="0"/>
              </a:spcBef>
              <a:spcAft>
                <a:spcPts val="0"/>
              </a:spcAft>
              <a:buNone/>
            </a:pPr>
            <a:r>
              <a:rPr lang="en"/>
              <a:t>__</a:t>
            </a:r>
            <a:endParaRPr/>
          </a:p>
          <a:p>
            <a:pPr marL="0" lvl="0" indent="0" algn="l" rtl="0">
              <a:spcBef>
                <a:spcPts val="0"/>
              </a:spcBef>
              <a:spcAft>
                <a:spcPts val="0"/>
              </a:spcAft>
              <a:buNone/>
            </a:pPr>
            <a:r>
              <a:rPr lang="en"/>
              <a:t>We’re trusting our IMU to get angle well enough so we can give commands to control our package out of the wake → we’ve modeled it and proves IMU to accuracy we need it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27484d1b5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727484d1b5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what knots do for the material → testing that point of failure, if the knot makes a big difference. Verifying FAA reqt and that knot and whatnot isn’t going to be too weak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27484d1b5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727484d1b5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Say what bootstrapping is → technique used for small data → test to get specs or ensure our design still works with knots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727484d1b5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727484d1b5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tether breaking force stress etc is changed by the knots. So we are testing the failure for FAA and our mission reasons.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727484d1b5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727484d1b5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Diagram of what is being done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306f74df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306f74df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Kelly , did the servo deflect in the right direction? </a:t>
            </a:r>
            <a:endParaRPr/>
          </a:p>
          <a:p>
            <a:pPr marL="0" lvl="0" indent="0" algn="l" rtl="0">
              <a:spcBef>
                <a:spcPts val="0"/>
              </a:spcBef>
              <a:spcAft>
                <a:spcPts val="0"/>
              </a:spcAft>
              <a:buNone/>
            </a:pPr>
            <a:r>
              <a:rPr lang="en"/>
              <a:t>For these next couple of slides, tell us what the next steps were, what else we would have liked to verify, etc.</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72e749e4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72e749e4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7ecb3c36a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7ecb3c36a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thermal model </a:t>
            </a:r>
            <a:endParaRPr/>
          </a:p>
          <a:p>
            <a:pPr marL="0" lvl="0" indent="0" algn="l" rtl="0">
              <a:spcBef>
                <a:spcPts val="0"/>
              </a:spcBef>
              <a:spcAft>
                <a:spcPts val="0"/>
              </a:spcAft>
              <a:buNone/>
            </a:pPr>
            <a:r>
              <a:rPr lang="en"/>
              <a:t>Where are the thermocouples, point them out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ecb3c36a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ecb3c36a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727484d1b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727484d1b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more on theory → convection and conduction reduced but still there → need to verify assumptions on them, our assumptions were valid</a:t>
            </a:r>
            <a:endParaRPr/>
          </a:p>
          <a:p>
            <a:pPr marL="0" lvl="0" indent="0" algn="l" rtl="0">
              <a:spcBef>
                <a:spcPts val="0"/>
              </a:spcBef>
              <a:spcAft>
                <a:spcPts val="0"/>
              </a:spcAft>
              <a:buNone/>
            </a:pPr>
            <a:r>
              <a:rPr lang="en"/>
              <a:t>Maybe think about: is conduction still the big player here? Yes but explain</a:t>
            </a:r>
            <a:endParaRPr/>
          </a:p>
          <a:p>
            <a:pPr marL="0" lvl="0" indent="0" algn="l" rtl="0">
              <a:spcBef>
                <a:spcPts val="0"/>
              </a:spcBef>
              <a:spcAft>
                <a:spcPts val="0"/>
              </a:spcAft>
              <a:buNone/>
            </a:pPr>
            <a:r>
              <a:rPr lang="en"/>
              <a:t>Overall alot of matt’s comments are about the different scenarios: What are we expecting at different altitudes, what was our reasoning for different models and tests and how we conducted them, etc.</a:t>
            </a:r>
            <a:endParaRPr/>
          </a:p>
          <a:p>
            <a:pPr marL="0" lvl="0" indent="0" algn="l" rtl="0">
              <a:spcBef>
                <a:spcPts val="0"/>
              </a:spcBef>
              <a:spcAft>
                <a:spcPts val="0"/>
              </a:spcAft>
              <a:buNone/>
            </a:pPr>
            <a:r>
              <a:rPr lang="en"/>
              <a:t>Could of compared to normal pressure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d07e1e40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d07e1e40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727484d1b5_0_1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727484d1b5_0_1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7ecb3c36a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7ecb3c36a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add a payload picture to show where the locations would correlate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727484d1b5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727484d1b5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heating turned on at 20 C, </a:t>
            </a:r>
            <a:r>
              <a:rPr lang="en">
                <a:solidFill>
                  <a:schemeClr val="dk1"/>
                </a:solidFill>
              </a:rPr>
              <a:t> it was continuously on,</a:t>
            </a:r>
            <a:r>
              <a:rPr lang="en"/>
              <a:t> this was easier for testing purposes</a:t>
            </a:r>
            <a:endParaRPr/>
          </a:p>
          <a:p>
            <a:pPr marL="0" lvl="0" indent="0" algn="l" rtl="0">
              <a:spcBef>
                <a:spcPts val="0"/>
              </a:spcBef>
              <a:spcAft>
                <a:spcPts val="0"/>
              </a:spcAft>
              <a:buNone/>
            </a:pPr>
            <a:r>
              <a:rPr lang="en"/>
              <a:t>Verify by adding in our model, how close we are to our model, yadda yadda. Also, matt wants to see again a diagram of where the thermocouples were.</a:t>
            </a:r>
            <a:endParaRPr/>
          </a:p>
          <a:p>
            <a:pPr marL="0" lvl="0" indent="0" algn="l" rtl="0">
              <a:spcBef>
                <a:spcPts val="0"/>
              </a:spcBef>
              <a:spcAft>
                <a:spcPts val="0"/>
              </a:spcAft>
              <a:buNone/>
            </a:pPr>
            <a:r>
              <a:rPr lang="en"/>
              <a:t>Is this what your expected model with active heating showed? Did we expect the active heating to stay on the whole time? Why did we have active heating? Did we conduct this test with all the major heat generators (No in our case, no motor. This is next test)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727484d1b5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727484d1b5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83b245d57a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83b245d57a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7ecb3c36a6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7ecb3c36a6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also had to verify that our orbiter would be able to generate enough thrust to obtain the desired velocities, we needed a method to verify our propeller thrust model. This model consisted of a simple blade element theory method, treating the middle of the propeller blade as an airfoil section, calculating thrust using the aerodynamic lift equation.</a:t>
            </a:r>
            <a:endParaRPr/>
          </a:p>
          <a:p>
            <a:pPr marL="0" lvl="0" indent="0" algn="l" rtl="0">
              <a:spcBef>
                <a:spcPts val="0"/>
              </a:spcBef>
              <a:spcAft>
                <a:spcPts val="0"/>
              </a:spcAft>
              <a:buNone/>
            </a:pPr>
            <a:r>
              <a:rPr lang="en"/>
              <a:t>____________</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6fdabcfd3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6fdabcfd3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test out our model, we attached our motor to a static thrust test stand. We varied our motor thrust from 10% to 100% in 10% increments, taking RPM measurements at each step. We were then able to compare this RPM-thrust relationship to that predicted from our model.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833da990b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833da990b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Thrust is on the y axis, and RPM is on the x axis. </a:t>
            </a:r>
            <a:r>
              <a:rPr lang="en">
                <a:solidFill>
                  <a:schemeClr val="dk1"/>
                </a:solidFill>
              </a:rPr>
              <a:t>Here you can see the plot containing our model (blue) compared to the gathered experimental data (red/black). </a:t>
            </a:r>
            <a:r>
              <a:rPr lang="en"/>
              <a:t> Our thrust model overpredicted the thrust generation by a factor of roughly 2, which potentially presents some problems. We would have liked to conduct further thrust tests with varying propeller sizes before drawing conclusions about the validity of our model,for now we’ll assume that our model was wrong</a:t>
            </a:r>
            <a:endParaRPr/>
          </a:p>
          <a:p>
            <a:pPr marL="0" lvl="0" indent="0" algn="l" rtl="0">
              <a:spcBef>
                <a:spcPts val="0"/>
              </a:spcBef>
              <a:spcAft>
                <a:spcPts val="0"/>
              </a:spcAft>
              <a:buNone/>
            </a:pPr>
            <a:endParaRPr/>
          </a:p>
          <a:p>
            <a:pPr marL="0" lvl="0" indent="0" algn="l" rtl="0">
              <a:spcBef>
                <a:spcPts val="0"/>
              </a:spcBef>
              <a:spcAft>
                <a:spcPts val="0"/>
              </a:spcAft>
              <a:buNone/>
            </a:pPr>
            <a:r>
              <a:rPr lang="en"/>
              <a:t>___</a:t>
            </a:r>
            <a:endParaRPr/>
          </a:p>
          <a:p>
            <a:pPr marL="0" lvl="0" indent="0" algn="l" rtl="0">
              <a:spcBef>
                <a:spcPts val="0"/>
              </a:spcBef>
              <a:spcAft>
                <a:spcPts val="0"/>
              </a:spcAft>
              <a:buNone/>
            </a:pPr>
            <a:r>
              <a:rPr lang="en"/>
              <a:t>We need to show where our data and expected models area</a:t>
            </a:r>
            <a:endParaRPr/>
          </a:p>
          <a:p>
            <a:pPr marL="0" lvl="0" indent="0" algn="l" rtl="0">
              <a:spcBef>
                <a:spcPts val="0"/>
              </a:spcBef>
              <a:spcAft>
                <a:spcPts val="0"/>
              </a:spcAft>
              <a:buNone/>
            </a:pPr>
            <a:r>
              <a:rPr lang="en"/>
              <a:t>Does this extrapolate at altitude</a:t>
            </a:r>
            <a:endParaRPr/>
          </a:p>
          <a:p>
            <a:pPr marL="0" lvl="0" indent="0" algn="l" rtl="0">
              <a:spcBef>
                <a:spcPts val="0"/>
              </a:spcBef>
              <a:spcAft>
                <a:spcPts val="0"/>
              </a:spcAft>
              <a:buNone/>
            </a:pPr>
            <a:r>
              <a:rPr lang="en"/>
              <a:t>Torque curve not linear extrapolation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727484d1b5_0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727484d1b5_0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didn’t verify thrust model or FR 2.0. These results were not ideal, but this shouldn’t cause our mission to fail. There are several possible solutions if these results end up being consistent: we could increase our designed motor RPM, increase the maximum allowed orbital velocity, or (worst case) reduce maximum system altitude. We haven’t decided on which solution to pursue, though we’re confident we have enough options to find success after conducting further experiments.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83b245d57a_4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83b245d57a_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d35635e3a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d35635e3a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727484d1b5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727484d1b5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Diagram of vertical lateral distance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727484d1b5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727484d1b5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3b245d57a_5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3b245d57a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27484d1b5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727484d1b5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7ecb3c36a6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7ecb3c36a6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7e91ed22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7e91ed22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baseline="-25000">
              <a:latin typeface="Oswald"/>
              <a:ea typeface="Oswald"/>
              <a:cs typeface="Oswald"/>
              <a:sym typeface="Oswald"/>
            </a:endParaRPr>
          </a:p>
          <a:p>
            <a:pPr marL="0" lvl="0" indent="0" algn="l" rtl="0">
              <a:lnSpc>
                <a:spcPct val="115000"/>
              </a:lnSpc>
              <a:spcBef>
                <a:spcPts val="0"/>
              </a:spcBef>
              <a:spcAft>
                <a:spcPts val="1600"/>
              </a:spcAft>
              <a:buNone/>
            </a:pPr>
            <a:endParaRPr sz="10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727484d1b5_0_1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727484d1b5_0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baseline="-25000">
              <a:latin typeface="Oswald"/>
              <a:ea typeface="Oswald"/>
              <a:cs typeface="Oswald"/>
              <a:sym typeface="Oswald"/>
            </a:endParaRPr>
          </a:p>
          <a:p>
            <a:pPr marL="0" lvl="0" indent="0" algn="l" rtl="0">
              <a:lnSpc>
                <a:spcPct val="115000"/>
              </a:lnSpc>
              <a:spcBef>
                <a:spcPts val="0"/>
              </a:spcBef>
              <a:spcAft>
                <a:spcPts val="1600"/>
              </a:spcAft>
              <a:buNone/>
            </a:pPr>
            <a:endParaRPr sz="10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727484d1b5_0_1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727484d1b5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baseline="-25000">
              <a:latin typeface="Oswald"/>
              <a:ea typeface="Oswald"/>
              <a:cs typeface="Oswald"/>
              <a:sym typeface="Oswald"/>
            </a:endParaRPr>
          </a:p>
          <a:p>
            <a:pPr marL="0" lvl="0" indent="0" algn="l" rtl="0">
              <a:lnSpc>
                <a:spcPct val="115000"/>
              </a:lnSpc>
              <a:spcBef>
                <a:spcPts val="0"/>
              </a:spcBef>
              <a:spcAft>
                <a:spcPts val="1600"/>
              </a:spcAft>
              <a:buNone/>
            </a:pPr>
            <a:endParaRPr sz="10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7e91ed223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7e91ed223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727484d1b5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727484d1b5_0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exactly is that affecting us</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d27041457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d27041457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727484d1b5_0_1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727484d1b5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7ecb3c36a6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7ecb3c36a6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6fdabcfd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6fdabcfd3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727484d1b5_0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727484d1b5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r>
              <a:rPr lang="en" u="sng">
                <a:solidFill>
                  <a:schemeClr val="hlink"/>
                </a:solidFill>
                <a:hlinkClick r:id="rId3"/>
              </a:rPr>
              <a:t>https://bovineaerospace.wordpress.com/2015/11/02/predicting-the-flight-path-of-a-solar-balloon/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727484d1b5_0_1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727484d1b5_0_1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727484d1b5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727484d1b5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Make our own V</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8347180e3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8347180e3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7331f5538b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7331f5538b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8347180e3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8347180e3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8347180e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3" name="Google Shape;1453;g8347180e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r>
              <a:rPr lang="en"/>
              <a:t>Maybe appendix this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d35635e3a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d35635e3a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8347180e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8347180e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7331f5538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7331f5538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r>
              <a:rPr lang="en"/>
              <a:t>Unfinished</a:t>
            </a:r>
            <a:endParaRPr/>
          </a:p>
          <a:p>
            <a:pPr marL="0" lvl="0" indent="0" algn="l" rtl="0">
              <a:spcBef>
                <a:spcPts val="0"/>
              </a:spcBef>
              <a:spcAft>
                <a:spcPts val="0"/>
              </a:spcAft>
              <a:buNone/>
            </a:pPr>
            <a:r>
              <a:rPr lang="en"/>
              <a:t>No i’m pretty sure this is finished - dave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7331f5538b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7331f5538b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Adding stuff to risk I reckon; faa req and bureaucracy change to risk matrix</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727484d1b5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727484d1b5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project management approach was typically democatic: I tried to facilitate open discussion  and bring major decisions to a vote. We’re all peers on this project, so my opinion shouldn’t carry more weight than anybody else’s. One of our biggest sources of success came from our weekly meetings with Prof. Lawrence; this kept us on track with weekly deliverables and made sure we weren’t going down the wrong path. Our largest difficulty arose in terms of scheduling; our test plans were typically too ambitious, causing us to constantly generate new test plans - was counterproductive. One other significant difficulty was the major design change to our project after CDD which Nolan discussed previously; this left us pressed for time at the end of the Fall semester. Needless to say we learned a ton from this experience. Some main takeaways are that meetings with the project customer &amp; advisor were incredibly valuable, all layers of regulation need to be considered when finalizing a design, and realistic planning is essential.</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7d2d9abc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7d2d9abc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Significant Differences</a:t>
            </a:r>
            <a:endParaRPr/>
          </a:p>
          <a:p>
            <a:pPr marL="457200" lvl="0" indent="-298450" algn="l" rtl="0">
              <a:spcBef>
                <a:spcPts val="0"/>
              </a:spcBef>
              <a:spcAft>
                <a:spcPts val="0"/>
              </a:spcAft>
              <a:buSzPts val="1100"/>
              <a:buChar char="-"/>
            </a:pPr>
            <a:r>
              <a:rPr lang="en"/>
              <a:t>We used some of our extra margin to buy duplicate arduinos and IMU’s and Radios so that more people could be writing software simultaneously</a:t>
            </a:r>
            <a:endParaRPr/>
          </a:p>
          <a:p>
            <a:pPr marL="457200" lvl="0" indent="-298450" algn="l" rtl="0">
              <a:spcBef>
                <a:spcPts val="0"/>
              </a:spcBef>
              <a:spcAft>
                <a:spcPts val="0"/>
              </a:spcAft>
              <a:buSzPts val="1100"/>
              <a:buChar char="-"/>
            </a:pPr>
            <a:r>
              <a:rPr lang="en"/>
              <a:t>Our customer had us build our own ground station even though we were originally supposed to be using his</a:t>
            </a:r>
            <a:endParaRPr/>
          </a:p>
          <a:p>
            <a:pPr marL="457200" lvl="0" indent="-298450" algn="l" rtl="0">
              <a:spcBef>
                <a:spcPts val="0"/>
              </a:spcBef>
              <a:spcAft>
                <a:spcPts val="0"/>
              </a:spcAft>
              <a:buSzPts val="1100"/>
              <a:buChar char="-"/>
            </a:pPr>
            <a:r>
              <a:rPr lang="en"/>
              <a:t>We added some more tests which increased costs</a:t>
            </a:r>
            <a:endParaRPr/>
          </a:p>
          <a:p>
            <a:pPr marL="457200" lvl="0" indent="-298450" algn="l" rtl="0">
              <a:spcBef>
                <a:spcPts val="0"/>
              </a:spcBef>
              <a:spcAft>
                <a:spcPts val="0"/>
              </a:spcAft>
              <a:buSzPts val="1100"/>
              <a:buChar char="-"/>
            </a:pPr>
            <a:r>
              <a:rPr lang="en"/>
              <a:t>Lastly, there were a bunch of small little things that we did not take into account at CDR. Simple things like x-acto knives and jumper wires and mounting hardware eventually added up to a few hundred dollars</a:t>
            </a:r>
            <a:endParaRPr/>
          </a:p>
          <a:p>
            <a:pPr marL="457200" lvl="0" indent="-298450" algn="l" rtl="0">
              <a:spcBef>
                <a:spcPts val="0"/>
              </a:spcBef>
              <a:spcAft>
                <a:spcPts val="0"/>
              </a:spcAft>
              <a:buSzPts val="1100"/>
              <a:buChar char="-"/>
            </a:pPr>
            <a:r>
              <a:rPr lang="en"/>
              <a:t>Shipping costs</a:t>
            </a:r>
            <a:endParaRPr/>
          </a:p>
          <a:p>
            <a:pPr marL="457200" lvl="0" indent="-298450" algn="l" rtl="0">
              <a:spcBef>
                <a:spcPts val="0"/>
              </a:spcBef>
              <a:spcAft>
                <a:spcPts val="0"/>
              </a:spcAft>
              <a:buSzPts val="1100"/>
              <a:buChar char="-"/>
            </a:pPr>
            <a:r>
              <a:rPr lang="en"/>
              <a:t>However, we knew we had so much extra margin so we prioritized building efficiency over cost.</a:t>
            </a:r>
            <a:endParaRPr/>
          </a:p>
          <a:p>
            <a:pPr marL="0" lvl="0" indent="0" algn="l" rtl="0">
              <a:spcBef>
                <a:spcPts val="0"/>
              </a:spcBef>
              <a:spcAft>
                <a:spcPts val="0"/>
              </a:spcAft>
              <a:buNone/>
            </a:pPr>
            <a:endParaRPr/>
          </a:p>
          <a:p>
            <a:pPr marL="0" lvl="0" indent="0" algn="l" rtl="0">
              <a:spcBef>
                <a:spcPts val="0"/>
              </a:spcBef>
              <a:spcAft>
                <a:spcPts val="0"/>
              </a:spcAft>
              <a:buNone/>
            </a:pPr>
            <a:r>
              <a:rPr lang="en"/>
              <a:t>Final Tests</a:t>
            </a:r>
            <a:endParaRPr/>
          </a:p>
          <a:p>
            <a:pPr marL="457200" lvl="0" indent="-298450" algn="l" rtl="0">
              <a:spcBef>
                <a:spcPts val="0"/>
              </a:spcBef>
              <a:spcAft>
                <a:spcPts val="0"/>
              </a:spcAft>
              <a:buSzPts val="1100"/>
              <a:buChar char="-"/>
            </a:pPr>
            <a:r>
              <a:rPr lang="en"/>
              <a:t>Everything except the crane was paid for to do the final tests. We had the system built and already purchased the helium.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7ecb15ade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7ecb15ad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7d35635e3a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7d35635e3a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727484d1b5_0_1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727484d1b5_0_1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727484d1b5_0_1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727484d1b5_0_1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727484d1b5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727484d1b5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d27041457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d27041457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727484d1b5_0_1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727484d1b5_0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7d320f6e0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7d320f6e0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7ecb3c36a6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7ecb3c36a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83b245d57a_1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83b245d57a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Hmm this slide need kelly again. Did we get the torque? I honestly don’t remember if we did or how?? - Nolan </a:t>
            </a:r>
            <a:endParaRPr/>
          </a:p>
          <a:p>
            <a:pPr marL="0" lvl="0" indent="0" algn="l" rtl="0">
              <a:spcBef>
                <a:spcPts val="0"/>
              </a:spcBef>
              <a:spcAft>
                <a:spcPts val="0"/>
              </a:spcAft>
              <a:buNone/>
            </a:pPr>
            <a:r>
              <a:rPr lang="en"/>
              <a:t>Anyway, add some graphics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83b245d57a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83b245d57a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3b245d57a_9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3b245d57a_9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83b245d57a_9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83b245d57a_9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83b245d57a_9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83b245d57a_9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83b245d57a_9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83b245d57a_9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Nolan</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727484d1b5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727484d1b5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d07e1e4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7d07e1e4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latin typeface="Oswald"/>
              <a:ea typeface="Oswald"/>
              <a:cs typeface="Oswald"/>
              <a:sym typeface="Oswa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727484d1b5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727484d1b5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73b6db4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73b6db4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Resolution was 0.1 lbf (only to tenths place) = 0.444822 N</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7d35635e3a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7d35635e3a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7331f5538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7331f5538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727484d1b5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727484d1b5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727484d1b5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727484d1b5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727484d1b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727484d1b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7d35635e3a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8" name="Google Shape;2018;g7d35635e3a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Paolo</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7d35635e3a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2" name="Google Shape;2032;g7d35635e3a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Want to split into 3 sections on this page, each section will represent the equivalent stages in each section as pictures → will describe them and have this table in the backup slides.</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7d320f6c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7d320f6c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a:t>
            </a:r>
            <a:r>
              <a:rPr lang="en" sz="1300">
                <a:solidFill>
                  <a:schemeClr val="accent1"/>
                </a:solidFill>
                <a:latin typeface="Lato"/>
                <a:ea typeface="Lato"/>
                <a:cs typeface="Lato"/>
                <a:sym typeface="Lato"/>
              </a:rPr>
              <a:t>Review the project schedule, showing overall progress toward goals including all major tasks, milestones and the critical path. Discuss any major changes in the project schedule since CDR.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0"/>
        <p:cNvGrpSpPr/>
        <p:nvPr/>
      </p:nvGrpSpPr>
      <p:grpSpPr>
        <a:xfrm>
          <a:off x="0" y="0"/>
          <a:ext cx="0" cy="0"/>
          <a:chOff x="0" y="0"/>
          <a:chExt cx="0" cy="0"/>
        </a:xfrm>
      </p:grpSpPr>
      <p:sp>
        <p:nvSpPr>
          <p:cNvPr id="51" name="Google Shape;51;p13"/>
          <p:cNvSpPr/>
          <p:nvPr/>
        </p:nvSpPr>
        <p:spPr>
          <a:xfrm rot="-5400000" flipH="1">
            <a:off x="7401025" y="274650"/>
            <a:ext cx="681300" cy="791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rot="10616658">
            <a:off x="7569575" y="379534"/>
            <a:ext cx="568408" cy="581621"/>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7345975" y="64475"/>
            <a:ext cx="883500" cy="189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a:off x="8121875" y="0"/>
            <a:ext cx="1017600" cy="100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6" name="Google Shape;56;p13"/>
          <p:cNvSpPr/>
          <p:nvPr/>
        </p:nvSpPr>
        <p:spPr>
          <a:xfrm>
            <a:off x="-6525" y="0"/>
            <a:ext cx="9144000" cy="4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6525" y="4813800"/>
            <a:ext cx="9157200" cy="329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 name="Google Shape;58;p13"/>
          <p:cNvCxnSpPr/>
          <p:nvPr/>
        </p:nvCxnSpPr>
        <p:spPr>
          <a:xfrm>
            <a:off x="-6525" y="4813050"/>
            <a:ext cx="9157200" cy="0"/>
          </a:xfrm>
          <a:prstGeom prst="straightConnector1">
            <a:avLst/>
          </a:prstGeom>
          <a:noFill/>
          <a:ln w="28575" cap="flat" cmpd="sng">
            <a:solidFill>
              <a:schemeClr val="accent5"/>
            </a:solidFill>
            <a:prstDash val="solid"/>
            <a:round/>
            <a:headEnd type="none" w="med" len="med"/>
            <a:tailEnd type="none" w="med" len="med"/>
          </a:ln>
        </p:spPr>
      </p:cxnSp>
      <p:pic>
        <p:nvPicPr>
          <p:cNvPr id="59" name="Google Shape;59;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40775" y="53863"/>
            <a:ext cx="883499" cy="883479"/>
          </a:xfrm>
          <a:prstGeom prst="rect">
            <a:avLst/>
          </a:prstGeom>
          <a:noFill/>
          <a:ln>
            <a:noFill/>
          </a:ln>
        </p:spPr>
      </p:pic>
      <p:cxnSp>
        <p:nvCxnSpPr>
          <p:cNvPr id="60" name="Google Shape;60;p13"/>
          <p:cNvCxnSpPr/>
          <p:nvPr/>
        </p:nvCxnSpPr>
        <p:spPr>
          <a:xfrm rot="10800000">
            <a:off x="7570350" y="502400"/>
            <a:ext cx="563100" cy="511800"/>
          </a:xfrm>
          <a:prstGeom prst="straightConnector1">
            <a:avLst/>
          </a:prstGeom>
          <a:noFill/>
          <a:ln w="28575" cap="flat" cmpd="sng">
            <a:solidFill>
              <a:schemeClr val="accent5"/>
            </a:solidFill>
            <a:prstDash val="solid"/>
            <a:round/>
            <a:headEnd type="none" w="med" len="med"/>
            <a:tailEnd type="none" w="med" len="med"/>
          </a:ln>
        </p:spPr>
      </p:cxnSp>
      <p:cxnSp>
        <p:nvCxnSpPr>
          <p:cNvPr id="61" name="Google Shape;61;p13"/>
          <p:cNvCxnSpPr/>
          <p:nvPr/>
        </p:nvCxnSpPr>
        <p:spPr>
          <a:xfrm>
            <a:off x="0" y="510300"/>
            <a:ext cx="7596600" cy="0"/>
          </a:xfrm>
          <a:prstGeom prst="straightConnector1">
            <a:avLst/>
          </a:prstGeom>
          <a:noFill/>
          <a:ln w="28575" cap="flat" cmpd="sng">
            <a:solidFill>
              <a:schemeClr val="accent5"/>
            </a:solidFill>
            <a:prstDash val="solid"/>
            <a:round/>
            <a:headEnd type="none" w="med" len="med"/>
            <a:tailEnd type="none" w="med" len="med"/>
          </a:ln>
        </p:spPr>
      </p:cxnSp>
      <p:cxnSp>
        <p:nvCxnSpPr>
          <p:cNvPr id="62" name="Google Shape;62;p13"/>
          <p:cNvCxnSpPr/>
          <p:nvPr/>
        </p:nvCxnSpPr>
        <p:spPr>
          <a:xfrm>
            <a:off x="8129525" y="1008900"/>
            <a:ext cx="1064100" cy="5400"/>
          </a:xfrm>
          <a:prstGeom prst="straightConnector1">
            <a:avLst/>
          </a:prstGeom>
          <a:noFill/>
          <a:ln w="28575" cap="flat" cmpd="sng">
            <a:solidFill>
              <a:schemeClr val="accent5"/>
            </a:solidFill>
            <a:prstDash val="solid"/>
            <a:round/>
            <a:headEnd type="none" w="med" len="med"/>
            <a:tailEnd type="none" w="med" len="med"/>
          </a:ln>
        </p:spPr>
      </p:cxnSp>
      <p:sp>
        <p:nvSpPr>
          <p:cNvPr id="63" name="Google Shape;63;p1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000"/>
              <a:buNone/>
              <a:defRPr sz="2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lvl1pPr lvl="0" rtl="0">
              <a:buNone/>
              <a:defRPr b="1">
                <a:solidFill>
                  <a:srgbClr val="000000"/>
                </a:solidFill>
              </a:defRPr>
            </a:lvl1pPr>
            <a:lvl2pPr lvl="1" rtl="0">
              <a:buNone/>
              <a:defRPr b="1">
                <a:solidFill>
                  <a:srgbClr val="000000"/>
                </a:solidFill>
              </a:defRPr>
            </a:lvl2pPr>
            <a:lvl3pPr lvl="2" rtl="0">
              <a:buNone/>
              <a:defRPr b="1">
                <a:solidFill>
                  <a:srgbClr val="000000"/>
                </a:solidFill>
              </a:defRPr>
            </a:lvl3pPr>
            <a:lvl4pPr lvl="3" rtl="0">
              <a:buNone/>
              <a:defRPr b="1">
                <a:solidFill>
                  <a:srgbClr val="000000"/>
                </a:solidFill>
              </a:defRPr>
            </a:lvl4pPr>
            <a:lvl5pPr lvl="4" rtl="0">
              <a:buNone/>
              <a:defRPr b="1">
                <a:solidFill>
                  <a:srgbClr val="000000"/>
                </a:solidFill>
              </a:defRPr>
            </a:lvl5pPr>
            <a:lvl6pPr lvl="5" rtl="0">
              <a:buNone/>
              <a:defRPr b="1">
                <a:solidFill>
                  <a:srgbClr val="000000"/>
                </a:solidFill>
              </a:defRPr>
            </a:lvl6pPr>
            <a:lvl7pPr lvl="6" rtl="0">
              <a:buNone/>
              <a:defRPr b="1">
                <a:solidFill>
                  <a:srgbClr val="000000"/>
                </a:solidFill>
              </a:defRPr>
            </a:lvl7pPr>
            <a:lvl8pPr lvl="7" rtl="0">
              <a:buNone/>
              <a:defRPr b="1">
                <a:solidFill>
                  <a:srgbClr val="000000"/>
                </a:solidFill>
              </a:defRPr>
            </a:lvl8pPr>
            <a:lvl9pPr lvl="8" rtl="0">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65"/>
        <p:cNvGrpSpPr/>
        <p:nvPr/>
      </p:nvGrpSpPr>
      <p:grpSpPr>
        <a:xfrm>
          <a:off x="0" y="0"/>
          <a:ext cx="0" cy="0"/>
          <a:chOff x="0" y="0"/>
          <a:chExt cx="0" cy="0"/>
        </a:xfrm>
      </p:grpSpPr>
      <p:sp>
        <p:nvSpPr>
          <p:cNvPr id="66" name="Google Shape;66;p14"/>
          <p:cNvSpPr/>
          <p:nvPr/>
        </p:nvSpPr>
        <p:spPr>
          <a:xfrm>
            <a:off x="-64425" y="3466300"/>
            <a:ext cx="1978200" cy="1771800"/>
          </a:xfrm>
          <a:prstGeom prst="rtTriangl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 name="Google Shape;67;p14"/>
          <p:cNvCxnSpPr>
            <a:stCxn id="66" idx="0"/>
            <a:endCxn id="66" idx="4"/>
          </p:cNvCxnSpPr>
          <p:nvPr/>
        </p:nvCxnSpPr>
        <p:spPr>
          <a:xfrm>
            <a:off x="-64425" y="3466300"/>
            <a:ext cx="1978200" cy="1771800"/>
          </a:xfrm>
          <a:prstGeom prst="straightConnector1">
            <a:avLst/>
          </a:prstGeom>
          <a:noFill/>
          <a:ln w="28575" cap="flat" cmpd="sng">
            <a:solidFill>
              <a:schemeClr val="accent5"/>
            </a:solidFill>
            <a:prstDash val="solid"/>
            <a:round/>
            <a:headEnd type="none" w="med" len="med"/>
            <a:tailEnd type="none" w="med" len="med"/>
          </a:ln>
        </p:spPr>
      </p:cxnSp>
      <p:sp>
        <p:nvSpPr>
          <p:cNvPr id="68" name="Google Shape;68;p14"/>
          <p:cNvSpPr/>
          <p:nvPr/>
        </p:nvSpPr>
        <p:spPr>
          <a:xfrm rot="10800000">
            <a:off x="7214150" y="-38350"/>
            <a:ext cx="1978200" cy="1771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14"/>
          <p:cNvCxnSpPr>
            <a:stCxn id="68" idx="4"/>
            <a:endCxn id="68" idx="0"/>
          </p:cNvCxnSpPr>
          <p:nvPr/>
        </p:nvCxnSpPr>
        <p:spPr>
          <a:xfrm>
            <a:off x="7214150" y="-38350"/>
            <a:ext cx="1978200" cy="1771800"/>
          </a:xfrm>
          <a:prstGeom prst="straightConnector1">
            <a:avLst/>
          </a:prstGeom>
          <a:noFill/>
          <a:ln w="28575" cap="flat" cmpd="sng">
            <a:solidFill>
              <a:schemeClr val="accent5"/>
            </a:solidFill>
            <a:prstDash val="solid"/>
            <a:round/>
            <a:headEnd type="none" w="med" len="med"/>
            <a:tailEnd type="none" w="med" len="med"/>
          </a:ln>
        </p:spPr>
      </p:cxnSp>
      <p:sp>
        <p:nvSpPr>
          <p:cNvPr id="70" name="Google Shape;70;p14"/>
          <p:cNvSpPr/>
          <p:nvPr/>
        </p:nvSpPr>
        <p:spPr>
          <a:xfrm>
            <a:off x="8730750" y="1311425"/>
            <a:ext cx="461700" cy="3845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a:spLocks noGrp="1"/>
          </p:cNvSpPr>
          <p:nvPr>
            <p:ph type="body" idx="1"/>
          </p:nvPr>
        </p:nvSpPr>
        <p:spPr>
          <a:xfrm>
            <a:off x="165375" y="330550"/>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Oswald"/>
              <a:buChar char="●"/>
              <a:defRPr>
                <a:latin typeface="Oswald"/>
                <a:ea typeface="Oswald"/>
                <a:cs typeface="Oswald"/>
                <a:sym typeface="Oswald"/>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72" name="Google Shape;72;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40775" y="53863"/>
            <a:ext cx="883499" cy="883479"/>
          </a:xfrm>
          <a:prstGeom prst="rect">
            <a:avLst/>
          </a:prstGeom>
          <a:noFill/>
          <a:ln>
            <a:noFill/>
          </a:ln>
        </p:spPr>
      </p:pic>
      <p:cxnSp>
        <p:nvCxnSpPr>
          <p:cNvPr id="73" name="Google Shape;73;p14"/>
          <p:cNvCxnSpPr/>
          <p:nvPr/>
        </p:nvCxnSpPr>
        <p:spPr>
          <a:xfrm>
            <a:off x="8730750" y="1324625"/>
            <a:ext cx="0" cy="3859800"/>
          </a:xfrm>
          <a:prstGeom prst="straightConnector1">
            <a:avLst/>
          </a:prstGeom>
          <a:noFill/>
          <a:ln w="28575" cap="flat" cmpd="sng">
            <a:solidFill>
              <a:schemeClr val="accent5"/>
            </a:solidFill>
            <a:prstDash val="solid"/>
            <a:round/>
            <a:headEnd type="none" w="med" len="med"/>
            <a:tailEnd type="none" w="med" len="med"/>
          </a:ln>
        </p:spPr>
      </p:cxnSp>
      <p:cxnSp>
        <p:nvCxnSpPr>
          <p:cNvPr id="74" name="Google Shape;74;p14"/>
          <p:cNvCxnSpPr/>
          <p:nvPr/>
        </p:nvCxnSpPr>
        <p:spPr>
          <a:xfrm>
            <a:off x="402950" y="-3000"/>
            <a:ext cx="0" cy="3894900"/>
          </a:xfrm>
          <a:prstGeom prst="straightConnector1">
            <a:avLst/>
          </a:prstGeom>
          <a:noFill/>
          <a:ln w="28575" cap="flat" cmpd="sng">
            <a:solidFill>
              <a:schemeClr val="accent5"/>
            </a:solidFill>
            <a:prstDash val="solid"/>
            <a:round/>
            <a:headEnd type="none" w="med" len="med"/>
            <a:tailEnd type="none" w="med" len="med"/>
          </a:ln>
        </p:spPr>
      </p:cxnSp>
      <p:sp>
        <p:nvSpPr>
          <p:cNvPr id="75" name="Google Shape;75;p14"/>
          <p:cNvSpPr/>
          <p:nvPr/>
        </p:nvSpPr>
        <p:spPr>
          <a:xfrm>
            <a:off x="-64425" y="0"/>
            <a:ext cx="461700" cy="394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atin typeface="Oswald"/>
                <a:ea typeface="Oswald"/>
                <a:cs typeface="Oswald"/>
                <a:sym typeface="Oswald"/>
              </a:defRPr>
            </a:lvl1pPr>
            <a:lvl2pPr lvl="1" rtl="0">
              <a:buNone/>
              <a:defRPr sz="1300">
                <a:latin typeface="Oswald"/>
                <a:ea typeface="Oswald"/>
                <a:cs typeface="Oswald"/>
                <a:sym typeface="Oswald"/>
              </a:defRPr>
            </a:lvl2pPr>
            <a:lvl3pPr lvl="2" rtl="0">
              <a:buNone/>
              <a:defRPr sz="1300">
                <a:latin typeface="Oswald"/>
                <a:ea typeface="Oswald"/>
                <a:cs typeface="Oswald"/>
                <a:sym typeface="Oswald"/>
              </a:defRPr>
            </a:lvl3pPr>
            <a:lvl4pPr lvl="3" rtl="0">
              <a:buNone/>
              <a:defRPr sz="1300">
                <a:latin typeface="Oswald"/>
                <a:ea typeface="Oswald"/>
                <a:cs typeface="Oswald"/>
                <a:sym typeface="Oswald"/>
              </a:defRPr>
            </a:lvl4pPr>
            <a:lvl5pPr lvl="4" rtl="0">
              <a:buNone/>
              <a:defRPr sz="1300">
                <a:latin typeface="Oswald"/>
                <a:ea typeface="Oswald"/>
                <a:cs typeface="Oswald"/>
                <a:sym typeface="Oswald"/>
              </a:defRPr>
            </a:lvl5pPr>
            <a:lvl6pPr lvl="5" rtl="0">
              <a:buNone/>
              <a:defRPr sz="1300">
                <a:latin typeface="Oswald"/>
                <a:ea typeface="Oswald"/>
                <a:cs typeface="Oswald"/>
                <a:sym typeface="Oswald"/>
              </a:defRPr>
            </a:lvl6pPr>
            <a:lvl7pPr lvl="6" rtl="0">
              <a:buNone/>
              <a:defRPr sz="1300">
                <a:latin typeface="Oswald"/>
                <a:ea typeface="Oswald"/>
                <a:cs typeface="Oswald"/>
                <a:sym typeface="Oswald"/>
              </a:defRPr>
            </a:lvl7pPr>
            <a:lvl8pPr lvl="7" rtl="0">
              <a:buNone/>
              <a:defRPr sz="1300">
                <a:latin typeface="Oswald"/>
                <a:ea typeface="Oswald"/>
                <a:cs typeface="Oswald"/>
                <a:sym typeface="Oswald"/>
              </a:defRPr>
            </a:lvl8pPr>
            <a:lvl9pPr lvl="8" rtl="0">
              <a:buNone/>
              <a:defRPr sz="1300">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4.xml"/><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11.png"/><Relationship Id="rId4" Type="http://schemas.openxmlformats.org/officeDocument/2006/relationships/image" Target="../media/image11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6.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8.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1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9.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5"/>
          <p:cNvPicPr preferRelativeResize="0"/>
          <p:nvPr/>
        </p:nvPicPr>
        <p:blipFill>
          <a:blip r:embed="rId3" cstate="screen">
            <a:alphaModFix amt="26000"/>
            <a:extLst>
              <a:ext uri="{28A0092B-C50C-407E-A947-70E740481C1C}">
                <a14:useLocalDpi xmlns:a14="http://schemas.microsoft.com/office/drawing/2010/main"/>
              </a:ext>
            </a:extLst>
          </a:blip>
          <a:stretch>
            <a:fillRect/>
          </a:stretch>
        </p:blipFill>
        <p:spPr>
          <a:xfrm>
            <a:off x="0" y="510957"/>
            <a:ext cx="9144001" cy="4292436"/>
          </a:xfrm>
          <a:prstGeom prst="rect">
            <a:avLst/>
          </a:prstGeom>
          <a:noFill/>
          <a:ln>
            <a:noFill/>
          </a:ln>
        </p:spPr>
      </p:pic>
      <p:sp>
        <p:nvSpPr>
          <p:cNvPr id="82" name="Google Shape;82;p15"/>
          <p:cNvSpPr txBox="1">
            <a:spLocks noGrp="1"/>
          </p:cNvSpPr>
          <p:nvPr>
            <p:ph type="ctrTitle"/>
          </p:nvPr>
        </p:nvSpPr>
        <p:spPr>
          <a:xfrm>
            <a:off x="729450" y="968150"/>
            <a:ext cx="8204100" cy="102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a:t>Final Oral Report: </a:t>
            </a:r>
            <a:endParaRPr sz="3600" b="1"/>
          </a:p>
          <a:p>
            <a:pPr marL="0" lvl="0" indent="0" algn="l" rtl="0">
              <a:spcBef>
                <a:spcPts val="0"/>
              </a:spcBef>
              <a:spcAft>
                <a:spcPts val="0"/>
              </a:spcAft>
              <a:buNone/>
            </a:pPr>
            <a:r>
              <a:rPr lang="en" sz="3600" b="1"/>
              <a:t>High Altitude Lifting Orbiter (HALO)</a:t>
            </a:r>
            <a:endParaRPr sz="3600" b="1"/>
          </a:p>
        </p:txBody>
      </p:sp>
      <p:sp>
        <p:nvSpPr>
          <p:cNvPr id="83" name="Google Shape;83;p15"/>
          <p:cNvSpPr txBox="1">
            <a:spLocks noGrp="1"/>
          </p:cNvSpPr>
          <p:nvPr>
            <p:ph type="subTitle" idx="1"/>
          </p:nvPr>
        </p:nvSpPr>
        <p:spPr>
          <a:xfrm>
            <a:off x="653425" y="3172900"/>
            <a:ext cx="7925400" cy="65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By Braden Barkemeyer, David Cease, Kelly Crombie, Jared Dempewolf, Tyler Faragallah, Nolan Ferguson, Ryan Lansdon, Jacob Marvin, Kyle Mcgue, and Paolo Wilczak</a:t>
            </a:r>
            <a:endParaRPr sz="1800"/>
          </a:p>
        </p:txBody>
      </p:sp>
      <p:sp>
        <p:nvSpPr>
          <p:cNvPr id="84" name="Google Shape;84;p15"/>
          <p:cNvSpPr txBox="1"/>
          <p:nvPr/>
        </p:nvSpPr>
        <p:spPr>
          <a:xfrm>
            <a:off x="729450" y="4275250"/>
            <a:ext cx="29013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Customer: Professor Lawrence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Advisor: Matt Rhode</a:t>
            </a:r>
            <a:endParaRPr>
              <a:latin typeface="Lato"/>
              <a:ea typeface="Lato"/>
              <a:cs typeface="Lato"/>
              <a:sym typeface="Lato"/>
            </a:endParaRPr>
          </a:p>
        </p:txBody>
      </p:sp>
      <p:pic>
        <p:nvPicPr>
          <p:cNvPr id="85" name="Google Shape;85;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15925" y="4015425"/>
            <a:ext cx="1128076" cy="1128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5"/>
        <p:cNvGrpSpPr/>
        <p:nvPr/>
      </p:nvGrpSpPr>
      <p:grpSpPr>
        <a:xfrm>
          <a:off x="0" y="0"/>
          <a:ext cx="0" cy="0"/>
          <a:chOff x="0" y="0"/>
          <a:chExt cx="0" cy="0"/>
        </a:xfrm>
      </p:grpSpPr>
      <p:sp>
        <p:nvSpPr>
          <p:cNvPr id="276" name="Google Shape;276;p24"/>
          <p:cNvSpPr/>
          <p:nvPr/>
        </p:nvSpPr>
        <p:spPr>
          <a:xfrm>
            <a:off x="-6525" y="0"/>
            <a:ext cx="3921900" cy="77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a:off x="-6525" y="774950"/>
            <a:ext cx="3921900" cy="4400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8" name="Google Shape;278;p24"/>
          <p:cNvCxnSpPr/>
          <p:nvPr/>
        </p:nvCxnSpPr>
        <p:spPr>
          <a:xfrm>
            <a:off x="-44575" y="774950"/>
            <a:ext cx="2631300" cy="0"/>
          </a:xfrm>
          <a:prstGeom prst="straightConnector1">
            <a:avLst/>
          </a:prstGeom>
          <a:noFill/>
          <a:ln w="28575" cap="flat" cmpd="sng">
            <a:solidFill>
              <a:schemeClr val="accent5"/>
            </a:solidFill>
            <a:prstDash val="solid"/>
            <a:round/>
            <a:headEnd type="none" w="med" len="med"/>
            <a:tailEnd type="none" w="med" len="med"/>
          </a:ln>
        </p:spPr>
      </p:cxnSp>
      <p:sp>
        <p:nvSpPr>
          <p:cNvPr id="279" name="Google Shape;279;p2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80" name="Google Shape;280;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89582" y="0"/>
            <a:ext cx="6656298" cy="5143499"/>
          </a:xfrm>
          <a:prstGeom prst="rect">
            <a:avLst/>
          </a:prstGeom>
          <a:noFill/>
          <a:ln>
            <a:noFill/>
          </a:ln>
        </p:spPr>
      </p:pic>
      <p:sp>
        <p:nvSpPr>
          <p:cNvPr id="281" name="Google Shape;281;p24"/>
          <p:cNvSpPr txBox="1">
            <a:spLocks noGrp="1"/>
          </p:cNvSpPr>
          <p:nvPr>
            <p:ph type="title"/>
          </p:nvPr>
        </p:nvSpPr>
        <p:spPr>
          <a:xfrm>
            <a:off x="-6525" y="-13200"/>
            <a:ext cx="2487600" cy="2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Description </a:t>
            </a:r>
            <a:br>
              <a:rPr lang="en"/>
            </a:br>
            <a:r>
              <a:rPr lang="en"/>
              <a:t>Critical Dimensions</a:t>
            </a:r>
            <a:endParaRPr/>
          </a:p>
        </p:txBody>
      </p:sp>
      <p:sp>
        <p:nvSpPr>
          <p:cNvPr id="282" name="Google Shape;282;p24"/>
          <p:cNvSpPr txBox="1">
            <a:spLocks noGrp="1"/>
          </p:cNvSpPr>
          <p:nvPr>
            <p:ph type="body" idx="1"/>
          </p:nvPr>
        </p:nvSpPr>
        <p:spPr>
          <a:xfrm>
            <a:off x="-6525" y="1129350"/>
            <a:ext cx="2487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Detail A</a:t>
            </a:r>
            <a:endParaRPr/>
          </a:p>
          <a:p>
            <a:pPr marL="457200" lvl="0" indent="-330200" algn="l" rtl="0">
              <a:lnSpc>
                <a:spcPct val="100000"/>
              </a:lnSpc>
              <a:spcBef>
                <a:spcPts val="0"/>
              </a:spcBef>
              <a:spcAft>
                <a:spcPts val="0"/>
              </a:spcAft>
              <a:buSzPts val="1600"/>
              <a:buChar char="-"/>
            </a:pPr>
            <a:r>
              <a:rPr lang="en" sz="1600"/>
              <a:t>Payload Bay</a:t>
            </a:r>
            <a:endParaRPr sz="1600"/>
          </a:p>
          <a:p>
            <a:pPr marL="0" lvl="0" indent="0" algn="l" rtl="0">
              <a:lnSpc>
                <a:spcPct val="100000"/>
              </a:lnSpc>
              <a:spcBef>
                <a:spcPts val="1000"/>
              </a:spcBef>
              <a:spcAft>
                <a:spcPts val="0"/>
              </a:spcAft>
              <a:buNone/>
            </a:pPr>
            <a:r>
              <a:rPr lang="en"/>
              <a:t>Detail B</a:t>
            </a:r>
            <a:endParaRPr/>
          </a:p>
          <a:p>
            <a:pPr marL="457200" lvl="0" indent="-330200" algn="l" rtl="0">
              <a:lnSpc>
                <a:spcPct val="100000"/>
              </a:lnSpc>
              <a:spcBef>
                <a:spcPts val="0"/>
              </a:spcBef>
              <a:spcAft>
                <a:spcPts val="0"/>
              </a:spcAft>
              <a:buSzPts val="1600"/>
              <a:buChar char="-"/>
            </a:pPr>
            <a:r>
              <a:rPr lang="en" sz="1600"/>
              <a:t>Tail connection/pivot</a:t>
            </a:r>
            <a:endParaRPr sz="1600"/>
          </a:p>
          <a:p>
            <a:pPr marL="0" lvl="0" indent="0" algn="l" rtl="0">
              <a:lnSpc>
                <a:spcPct val="100000"/>
              </a:lnSpc>
              <a:spcBef>
                <a:spcPts val="1000"/>
              </a:spcBef>
              <a:spcAft>
                <a:spcPts val="0"/>
              </a:spcAft>
              <a:buNone/>
            </a:pPr>
            <a:r>
              <a:rPr lang="en"/>
              <a:t>Detail C</a:t>
            </a:r>
            <a:endParaRPr/>
          </a:p>
          <a:p>
            <a:pPr marL="457200" lvl="0" indent="-330200" algn="l" rtl="0">
              <a:lnSpc>
                <a:spcPct val="100000"/>
              </a:lnSpc>
              <a:spcBef>
                <a:spcPts val="0"/>
              </a:spcBef>
              <a:spcAft>
                <a:spcPts val="1000"/>
              </a:spcAft>
              <a:buSzPts val="1600"/>
              <a:buChar char="-"/>
            </a:pPr>
            <a:r>
              <a:rPr lang="en" sz="1600"/>
              <a:t>Tail actuation servo and control linkage</a:t>
            </a:r>
            <a:endParaRPr sz="1600"/>
          </a:p>
        </p:txBody>
      </p:sp>
      <p:cxnSp>
        <p:nvCxnSpPr>
          <p:cNvPr id="283" name="Google Shape;283;p24"/>
          <p:cNvCxnSpPr/>
          <p:nvPr/>
        </p:nvCxnSpPr>
        <p:spPr>
          <a:xfrm>
            <a:off x="2481075" y="-68125"/>
            <a:ext cx="0" cy="5301900"/>
          </a:xfrm>
          <a:prstGeom prst="straightConnector1">
            <a:avLst/>
          </a:prstGeom>
          <a:noFill/>
          <a:ln w="28575" cap="flat" cmpd="sng">
            <a:solidFill>
              <a:schemeClr val="accent5"/>
            </a:solidFill>
            <a:prstDash val="solid"/>
            <a:round/>
            <a:headEnd type="none" w="med" len="med"/>
            <a:tailEnd type="non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p11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Organizational Chart</a:t>
            </a:r>
            <a:endParaRPr/>
          </a:p>
          <a:p>
            <a:pPr marL="0" lvl="0" indent="0" algn="l" rtl="0">
              <a:spcBef>
                <a:spcPts val="0"/>
              </a:spcBef>
              <a:spcAft>
                <a:spcPts val="0"/>
              </a:spcAft>
              <a:buNone/>
            </a:pPr>
            <a:endParaRPr/>
          </a:p>
        </p:txBody>
      </p:sp>
      <p:pic>
        <p:nvPicPr>
          <p:cNvPr id="2082" name="Google Shape;2082;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27950" y="656403"/>
            <a:ext cx="1143001" cy="1142969"/>
          </a:xfrm>
          <a:prstGeom prst="rect">
            <a:avLst/>
          </a:prstGeom>
          <a:noFill/>
          <a:ln>
            <a:noFill/>
          </a:ln>
        </p:spPr>
      </p:pic>
      <p:sp>
        <p:nvSpPr>
          <p:cNvPr id="2083" name="Google Shape;2083;p114"/>
          <p:cNvSpPr txBox="1"/>
          <p:nvPr/>
        </p:nvSpPr>
        <p:spPr>
          <a:xfrm>
            <a:off x="5514400" y="899800"/>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Matt Rhode</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Advisor</a:t>
            </a:r>
            <a:endParaRPr i="1">
              <a:latin typeface="Average"/>
              <a:ea typeface="Average"/>
              <a:cs typeface="Average"/>
              <a:sym typeface="Average"/>
            </a:endParaRPr>
          </a:p>
        </p:txBody>
      </p:sp>
      <p:sp>
        <p:nvSpPr>
          <p:cNvPr id="2084" name="Google Shape;2084;p114"/>
          <p:cNvSpPr txBox="1"/>
          <p:nvPr/>
        </p:nvSpPr>
        <p:spPr>
          <a:xfrm>
            <a:off x="1794300" y="885963"/>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Dale Lawrence</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Customer</a:t>
            </a:r>
            <a:endParaRPr i="1">
              <a:latin typeface="Average"/>
              <a:ea typeface="Average"/>
              <a:cs typeface="Average"/>
              <a:sym typeface="Average"/>
            </a:endParaRPr>
          </a:p>
        </p:txBody>
      </p:sp>
      <p:sp>
        <p:nvSpPr>
          <p:cNvPr id="2085" name="Google Shape;2085;p114"/>
          <p:cNvSpPr txBox="1"/>
          <p:nvPr/>
        </p:nvSpPr>
        <p:spPr>
          <a:xfrm>
            <a:off x="3654350" y="2007600"/>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David Cease</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Project Manager</a:t>
            </a:r>
            <a:endParaRPr i="1">
              <a:latin typeface="Average"/>
              <a:ea typeface="Average"/>
              <a:cs typeface="Average"/>
              <a:sym typeface="Average"/>
            </a:endParaRPr>
          </a:p>
        </p:txBody>
      </p:sp>
      <p:sp>
        <p:nvSpPr>
          <p:cNvPr id="2086" name="Google Shape;2086;p114"/>
          <p:cNvSpPr txBox="1"/>
          <p:nvPr/>
        </p:nvSpPr>
        <p:spPr>
          <a:xfrm>
            <a:off x="2739950" y="286467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Nolan Ferguson</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Systems Engineer</a:t>
            </a:r>
            <a:endParaRPr i="1">
              <a:latin typeface="Average"/>
              <a:ea typeface="Average"/>
              <a:cs typeface="Average"/>
              <a:sym typeface="Average"/>
            </a:endParaRPr>
          </a:p>
        </p:txBody>
      </p:sp>
      <p:sp>
        <p:nvSpPr>
          <p:cNvPr id="2087" name="Google Shape;2087;p114"/>
          <p:cNvSpPr txBox="1"/>
          <p:nvPr/>
        </p:nvSpPr>
        <p:spPr>
          <a:xfrm>
            <a:off x="4963550" y="286467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Paolo Wilczak</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CFO</a:t>
            </a:r>
            <a:endParaRPr i="1">
              <a:latin typeface="Average"/>
              <a:ea typeface="Average"/>
              <a:cs typeface="Average"/>
              <a:sym typeface="Average"/>
            </a:endParaRPr>
          </a:p>
        </p:txBody>
      </p:sp>
      <p:sp>
        <p:nvSpPr>
          <p:cNvPr id="2088" name="Google Shape;2088;p114"/>
          <p:cNvSpPr txBox="1"/>
          <p:nvPr/>
        </p:nvSpPr>
        <p:spPr>
          <a:xfrm>
            <a:off x="6985850" y="286472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Jake Marvin</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Safety</a:t>
            </a:r>
            <a:endParaRPr i="1">
              <a:latin typeface="Average"/>
              <a:ea typeface="Average"/>
              <a:cs typeface="Average"/>
              <a:sym typeface="Average"/>
            </a:endParaRPr>
          </a:p>
        </p:txBody>
      </p:sp>
      <p:sp>
        <p:nvSpPr>
          <p:cNvPr id="2089" name="Google Shape;2089;p114"/>
          <p:cNvSpPr txBox="1"/>
          <p:nvPr/>
        </p:nvSpPr>
        <p:spPr>
          <a:xfrm>
            <a:off x="7700" y="2864750"/>
            <a:ext cx="23199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Jared Dempewolf</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Testing and Verification</a:t>
            </a:r>
            <a:endParaRPr i="1">
              <a:latin typeface="Average"/>
              <a:ea typeface="Average"/>
              <a:cs typeface="Average"/>
              <a:sym typeface="Average"/>
            </a:endParaRPr>
          </a:p>
        </p:txBody>
      </p:sp>
      <p:sp>
        <p:nvSpPr>
          <p:cNvPr id="2090" name="Google Shape;2090;p114"/>
          <p:cNvSpPr txBox="1"/>
          <p:nvPr/>
        </p:nvSpPr>
        <p:spPr>
          <a:xfrm>
            <a:off x="3439550" y="3779075"/>
            <a:ext cx="19770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Braden Barkemeyer</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Aerodynamics</a:t>
            </a:r>
            <a:endParaRPr i="1">
              <a:latin typeface="Average"/>
              <a:ea typeface="Average"/>
              <a:cs typeface="Average"/>
              <a:sym typeface="Average"/>
            </a:endParaRPr>
          </a:p>
        </p:txBody>
      </p:sp>
      <p:sp>
        <p:nvSpPr>
          <p:cNvPr id="2091" name="Google Shape;2091;p114"/>
          <p:cNvSpPr txBox="1"/>
          <p:nvPr/>
        </p:nvSpPr>
        <p:spPr>
          <a:xfrm>
            <a:off x="5573150" y="377907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Tyler Faragallah</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Manufacturing</a:t>
            </a:r>
            <a:endParaRPr i="1">
              <a:latin typeface="Average"/>
              <a:ea typeface="Average"/>
              <a:cs typeface="Average"/>
              <a:sym typeface="Average"/>
            </a:endParaRPr>
          </a:p>
        </p:txBody>
      </p:sp>
      <p:sp>
        <p:nvSpPr>
          <p:cNvPr id="2092" name="Google Shape;2092;p114"/>
          <p:cNvSpPr txBox="1"/>
          <p:nvPr/>
        </p:nvSpPr>
        <p:spPr>
          <a:xfrm>
            <a:off x="7325750" y="377907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Ryan Lansdon</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Electronics</a:t>
            </a:r>
            <a:endParaRPr i="1">
              <a:latin typeface="Average"/>
              <a:ea typeface="Average"/>
              <a:cs typeface="Average"/>
              <a:sym typeface="Average"/>
            </a:endParaRPr>
          </a:p>
        </p:txBody>
      </p:sp>
      <p:sp>
        <p:nvSpPr>
          <p:cNvPr id="2093" name="Google Shape;2093;p114"/>
          <p:cNvSpPr txBox="1"/>
          <p:nvPr/>
        </p:nvSpPr>
        <p:spPr>
          <a:xfrm>
            <a:off x="1763150" y="377907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Kyle Mcgue</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Thermal</a:t>
            </a:r>
            <a:endParaRPr i="1">
              <a:latin typeface="Average"/>
              <a:ea typeface="Average"/>
              <a:cs typeface="Average"/>
              <a:sym typeface="Average"/>
            </a:endParaRPr>
          </a:p>
        </p:txBody>
      </p:sp>
      <p:sp>
        <p:nvSpPr>
          <p:cNvPr id="2094" name="Google Shape;2094;p114"/>
          <p:cNvSpPr txBox="1"/>
          <p:nvPr/>
        </p:nvSpPr>
        <p:spPr>
          <a:xfrm>
            <a:off x="162950" y="3779075"/>
            <a:ext cx="1690200" cy="8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rage"/>
                <a:ea typeface="Average"/>
                <a:cs typeface="Average"/>
                <a:sym typeface="Average"/>
              </a:rPr>
              <a:t>Kelly Crombie</a:t>
            </a:r>
            <a:endParaRPr>
              <a:latin typeface="Average"/>
              <a:ea typeface="Average"/>
              <a:cs typeface="Average"/>
              <a:sym typeface="Average"/>
            </a:endParaRPr>
          </a:p>
          <a:p>
            <a:pPr marL="0" lvl="0" indent="0" algn="ctr" rtl="0">
              <a:spcBef>
                <a:spcPts val="0"/>
              </a:spcBef>
              <a:spcAft>
                <a:spcPts val="0"/>
              </a:spcAft>
              <a:buNone/>
            </a:pPr>
            <a:r>
              <a:rPr lang="en" i="1">
                <a:latin typeface="Average"/>
                <a:ea typeface="Average"/>
                <a:cs typeface="Average"/>
                <a:sym typeface="Average"/>
              </a:rPr>
              <a:t>Software</a:t>
            </a:r>
            <a:endParaRPr i="1">
              <a:latin typeface="Average"/>
              <a:ea typeface="Average"/>
              <a:cs typeface="Average"/>
              <a:sym typeface="Average"/>
            </a:endParaRPr>
          </a:p>
        </p:txBody>
      </p:sp>
      <p:sp>
        <p:nvSpPr>
          <p:cNvPr id="2095" name="Google Shape;2095;p114"/>
          <p:cNvSpPr/>
          <p:nvPr/>
        </p:nvSpPr>
        <p:spPr>
          <a:xfrm>
            <a:off x="2017825" y="925838"/>
            <a:ext cx="12363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14"/>
          <p:cNvSpPr/>
          <p:nvPr/>
        </p:nvSpPr>
        <p:spPr>
          <a:xfrm>
            <a:off x="5788000" y="939675"/>
            <a:ext cx="11430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14"/>
          <p:cNvSpPr/>
          <p:nvPr/>
        </p:nvSpPr>
        <p:spPr>
          <a:xfrm>
            <a:off x="3636900" y="2050175"/>
            <a:ext cx="16902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14"/>
          <p:cNvSpPr/>
          <p:nvPr/>
        </p:nvSpPr>
        <p:spPr>
          <a:xfrm>
            <a:off x="172925" y="2888350"/>
            <a:ext cx="20376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14"/>
          <p:cNvSpPr/>
          <p:nvPr/>
        </p:nvSpPr>
        <p:spPr>
          <a:xfrm>
            <a:off x="2769025" y="2888375"/>
            <a:ext cx="16437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14"/>
          <p:cNvSpPr/>
          <p:nvPr/>
        </p:nvSpPr>
        <p:spPr>
          <a:xfrm>
            <a:off x="5116200" y="2884675"/>
            <a:ext cx="13479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14"/>
          <p:cNvSpPr/>
          <p:nvPr/>
        </p:nvSpPr>
        <p:spPr>
          <a:xfrm>
            <a:off x="7259450" y="2888375"/>
            <a:ext cx="11430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14"/>
          <p:cNvSpPr/>
          <p:nvPr/>
        </p:nvSpPr>
        <p:spPr>
          <a:xfrm>
            <a:off x="207900" y="3802775"/>
            <a:ext cx="15510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14"/>
          <p:cNvSpPr/>
          <p:nvPr/>
        </p:nvSpPr>
        <p:spPr>
          <a:xfrm>
            <a:off x="1960500" y="3802775"/>
            <a:ext cx="12363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14"/>
          <p:cNvSpPr/>
          <p:nvPr/>
        </p:nvSpPr>
        <p:spPr>
          <a:xfrm>
            <a:off x="3560700" y="3802775"/>
            <a:ext cx="17076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14"/>
          <p:cNvSpPr/>
          <p:nvPr/>
        </p:nvSpPr>
        <p:spPr>
          <a:xfrm>
            <a:off x="5694300" y="3802775"/>
            <a:ext cx="14286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14"/>
          <p:cNvSpPr/>
          <p:nvPr/>
        </p:nvSpPr>
        <p:spPr>
          <a:xfrm>
            <a:off x="7523100" y="3802775"/>
            <a:ext cx="1236300" cy="563700"/>
          </a:xfrm>
          <a:prstGeom prst="roundRect">
            <a:avLst>
              <a:gd name="adj" fmla="val 16667"/>
            </a:avLst>
          </a:prstGeom>
          <a:solidFill>
            <a:srgbClr val="6AA84F">
              <a:alpha val="2135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7" name="Google Shape;2107;p114"/>
          <p:cNvCxnSpPr>
            <a:endCxn id="2096" idx="1"/>
          </p:cNvCxnSpPr>
          <p:nvPr/>
        </p:nvCxnSpPr>
        <p:spPr>
          <a:xfrm rot="10800000" flipH="1">
            <a:off x="5071000" y="1221525"/>
            <a:ext cx="717000" cy="6300"/>
          </a:xfrm>
          <a:prstGeom prst="straightConnector1">
            <a:avLst/>
          </a:prstGeom>
          <a:noFill/>
          <a:ln w="9525" cap="flat" cmpd="sng">
            <a:solidFill>
              <a:srgbClr val="000000"/>
            </a:solidFill>
            <a:prstDash val="solid"/>
            <a:round/>
            <a:headEnd type="none" w="med" len="med"/>
            <a:tailEnd type="triangle" w="med" len="med"/>
          </a:ln>
        </p:spPr>
      </p:cxnSp>
      <p:cxnSp>
        <p:nvCxnSpPr>
          <p:cNvPr id="2108" name="Google Shape;2108;p114"/>
          <p:cNvCxnSpPr>
            <a:endCxn id="2095" idx="3"/>
          </p:cNvCxnSpPr>
          <p:nvPr/>
        </p:nvCxnSpPr>
        <p:spPr>
          <a:xfrm rot="10800000">
            <a:off x="3254125" y="1207688"/>
            <a:ext cx="673800" cy="6300"/>
          </a:xfrm>
          <a:prstGeom prst="straightConnector1">
            <a:avLst/>
          </a:prstGeom>
          <a:noFill/>
          <a:ln w="9525" cap="flat" cmpd="sng">
            <a:solidFill>
              <a:srgbClr val="000000"/>
            </a:solidFill>
            <a:prstDash val="solid"/>
            <a:round/>
            <a:headEnd type="none" w="med" len="med"/>
            <a:tailEnd type="triangle" w="med" len="med"/>
          </a:ln>
        </p:spPr>
      </p:cxnSp>
      <p:cxnSp>
        <p:nvCxnSpPr>
          <p:cNvPr id="2109" name="Google Shape;2109;p114"/>
          <p:cNvCxnSpPr>
            <a:endCxn id="2085" idx="0"/>
          </p:cNvCxnSpPr>
          <p:nvPr/>
        </p:nvCxnSpPr>
        <p:spPr>
          <a:xfrm>
            <a:off x="4499450" y="1799400"/>
            <a:ext cx="0" cy="208200"/>
          </a:xfrm>
          <a:prstGeom prst="straightConnector1">
            <a:avLst/>
          </a:prstGeom>
          <a:noFill/>
          <a:ln w="9525" cap="flat" cmpd="sng">
            <a:solidFill>
              <a:srgbClr val="000000"/>
            </a:solidFill>
            <a:prstDash val="solid"/>
            <a:round/>
            <a:headEnd type="none" w="med" len="med"/>
            <a:tailEnd type="triangle" w="med" len="med"/>
          </a:ln>
        </p:spPr>
      </p:cxnSp>
      <p:cxnSp>
        <p:nvCxnSpPr>
          <p:cNvPr id="2110" name="Google Shape;2110;p114"/>
          <p:cNvCxnSpPr>
            <a:stCxn id="2097" idx="2"/>
            <a:endCxn id="2099" idx="0"/>
          </p:cNvCxnSpPr>
          <p:nvPr/>
        </p:nvCxnSpPr>
        <p:spPr>
          <a:xfrm rot="5400000">
            <a:off x="3899250" y="2305625"/>
            <a:ext cx="274500" cy="8910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2111" name="Google Shape;2111;p114"/>
          <p:cNvCxnSpPr>
            <a:stCxn id="2097" idx="2"/>
            <a:endCxn id="2100" idx="0"/>
          </p:cNvCxnSpPr>
          <p:nvPr/>
        </p:nvCxnSpPr>
        <p:spPr>
          <a:xfrm rot="-5400000" flipH="1">
            <a:off x="5000700" y="2095175"/>
            <a:ext cx="270900" cy="1308300"/>
          </a:xfrm>
          <a:prstGeom prst="bentConnector3">
            <a:avLst>
              <a:gd name="adj1" fmla="val 49982"/>
            </a:avLst>
          </a:prstGeom>
          <a:noFill/>
          <a:ln w="9525" cap="flat" cmpd="sng">
            <a:solidFill>
              <a:srgbClr val="000000"/>
            </a:solidFill>
            <a:prstDash val="solid"/>
            <a:round/>
            <a:headEnd type="none" w="med" len="med"/>
            <a:tailEnd type="none" w="med" len="med"/>
          </a:ln>
        </p:spPr>
      </p:cxnSp>
      <p:cxnSp>
        <p:nvCxnSpPr>
          <p:cNvPr id="2112" name="Google Shape;2112;p114"/>
          <p:cNvCxnSpPr>
            <a:stCxn id="2097" idx="2"/>
            <a:endCxn id="2098" idx="0"/>
          </p:cNvCxnSpPr>
          <p:nvPr/>
        </p:nvCxnSpPr>
        <p:spPr>
          <a:xfrm rot="5400000">
            <a:off x="2699550" y="1105925"/>
            <a:ext cx="274500" cy="3290400"/>
          </a:xfrm>
          <a:prstGeom prst="bentConnector3">
            <a:avLst>
              <a:gd name="adj1" fmla="val 49995"/>
            </a:avLst>
          </a:prstGeom>
          <a:noFill/>
          <a:ln w="9525" cap="flat" cmpd="sng">
            <a:solidFill>
              <a:srgbClr val="000000"/>
            </a:solidFill>
            <a:prstDash val="solid"/>
            <a:round/>
            <a:headEnd type="none" w="med" len="med"/>
            <a:tailEnd type="none" w="med" len="med"/>
          </a:ln>
        </p:spPr>
      </p:cxnSp>
      <p:cxnSp>
        <p:nvCxnSpPr>
          <p:cNvPr id="2113" name="Google Shape;2113;p114"/>
          <p:cNvCxnSpPr>
            <a:stCxn id="2097" idx="2"/>
            <a:endCxn id="2101" idx="0"/>
          </p:cNvCxnSpPr>
          <p:nvPr/>
        </p:nvCxnSpPr>
        <p:spPr>
          <a:xfrm rot="-5400000" flipH="1">
            <a:off x="6019200" y="1076675"/>
            <a:ext cx="274500" cy="33489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2114" name="Google Shape;2114;p114"/>
          <p:cNvCxnSpPr>
            <a:stCxn id="2097" idx="2"/>
            <a:endCxn id="2103" idx="0"/>
          </p:cNvCxnSpPr>
          <p:nvPr/>
        </p:nvCxnSpPr>
        <p:spPr>
          <a:xfrm rot="5400000">
            <a:off x="2935800" y="2256575"/>
            <a:ext cx="1188900" cy="1903500"/>
          </a:xfrm>
          <a:prstGeom prst="bentConnector3">
            <a:avLst>
              <a:gd name="adj1" fmla="val 11433"/>
            </a:avLst>
          </a:prstGeom>
          <a:noFill/>
          <a:ln w="9525" cap="flat" cmpd="sng">
            <a:solidFill>
              <a:srgbClr val="000000"/>
            </a:solidFill>
            <a:prstDash val="solid"/>
            <a:round/>
            <a:headEnd type="none" w="med" len="med"/>
            <a:tailEnd type="none" w="med" len="med"/>
          </a:ln>
        </p:spPr>
      </p:cxnSp>
      <p:cxnSp>
        <p:nvCxnSpPr>
          <p:cNvPr id="2115" name="Google Shape;2115;p114"/>
          <p:cNvCxnSpPr>
            <a:endCxn id="2097" idx="2"/>
          </p:cNvCxnSpPr>
          <p:nvPr/>
        </p:nvCxnSpPr>
        <p:spPr>
          <a:xfrm rot="5400000" flipH="1">
            <a:off x="4007850" y="3088025"/>
            <a:ext cx="1194300" cy="246000"/>
          </a:xfrm>
          <a:prstGeom prst="bentConnector3">
            <a:avLst>
              <a:gd name="adj1" fmla="val 88619"/>
            </a:avLst>
          </a:prstGeom>
          <a:noFill/>
          <a:ln w="9525" cap="flat" cmpd="sng">
            <a:solidFill>
              <a:srgbClr val="000000"/>
            </a:solidFill>
            <a:prstDash val="solid"/>
            <a:round/>
            <a:headEnd type="none" w="med" len="med"/>
            <a:tailEnd type="none" w="med" len="med"/>
          </a:ln>
        </p:spPr>
      </p:cxnSp>
      <p:cxnSp>
        <p:nvCxnSpPr>
          <p:cNvPr id="2116" name="Google Shape;2116;p114"/>
          <p:cNvCxnSpPr/>
          <p:nvPr/>
        </p:nvCxnSpPr>
        <p:spPr>
          <a:xfrm rot="-5400000" flipH="1">
            <a:off x="1974063" y="3159300"/>
            <a:ext cx="840900" cy="6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2117" name="Google Shape;2117;p114"/>
          <p:cNvCxnSpPr>
            <a:endCxn id="2102" idx="0"/>
          </p:cNvCxnSpPr>
          <p:nvPr/>
        </p:nvCxnSpPr>
        <p:spPr>
          <a:xfrm flipH="1">
            <a:off x="983400" y="3580775"/>
            <a:ext cx="1410300" cy="222000"/>
          </a:xfrm>
          <a:prstGeom prst="bentConnector2">
            <a:avLst/>
          </a:prstGeom>
          <a:noFill/>
          <a:ln w="9525" cap="flat" cmpd="sng">
            <a:solidFill>
              <a:srgbClr val="000000"/>
            </a:solidFill>
            <a:prstDash val="solid"/>
            <a:round/>
            <a:headEnd type="none" w="med" len="med"/>
            <a:tailEnd type="none" w="med" len="med"/>
          </a:ln>
        </p:spPr>
      </p:cxnSp>
      <p:cxnSp>
        <p:nvCxnSpPr>
          <p:cNvPr id="2118" name="Google Shape;2118;p114"/>
          <p:cNvCxnSpPr>
            <a:stCxn id="2105" idx="0"/>
          </p:cNvCxnSpPr>
          <p:nvPr/>
        </p:nvCxnSpPr>
        <p:spPr>
          <a:xfrm rot="-5400000">
            <a:off x="6035850" y="3122525"/>
            <a:ext cx="1053000" cy="307500"/>
          </a:xfrm>
          <a:prstGeom prst="bentConnector3">
            <a:avLst>
              <a:gd name="adj1" fmla="val 17336"/>
            </a:avLst>
          </a:prstGeom>
          <a:noFill/>
          <a:ln w="9525" cap="flat" cmpd="sng">
            <a:solidFill>
              <a:srgbClr val="000000"/>
            </a:solidFill>
            <a:prstDash val="solid"/>
            <a:round/>
            <a:headEnd type="none" w="med" len="med"/>
            <a:tailEnd type="none" w="med" len="med"/>
          </a:ln>
        </p:spPr>
      </p:cxnSp>
      <p:cxnSp>
        <p:nvCxnSpPr>
          <p:cNvPr id="2119" name="Google Shape;2119;p114"/>
          <p:cNvCxnSpPr>
            <a:endCxn id="2106" idx="0"/>
          </p:cNvCxnSpPr>
          <p:nvPr/>
        </p:nvCxnSpPr>
        <p:spPr>
          <a:xfrm>
            <a:off x="6726150" y="3620075"/>
            <a:ext cx="1415100" cy="182700"/>
          </a:xfrm>
          <a:prstGeom prst="bentConnector2">
            <a:avLst/>
          </a:prstGeom>
          <a:noFill/>
          <a:ln w="9525" cap="flat" cmpd="sng">
            <a:solidFill>
              <a:srgbClr val="000000"/>
            </a:solidFill>
            <a:prstDash val="solid"/>
            <a:round/>
            <a:headEnd type="none" w="med" len="med"/>
            <a:tailEnd type="none" w="med" len="med"/>
          </a:ln>
        </p:spPr>
      </p:cxnSp>
      <p:sp>
        <p:nvSpPr>
          <p:cNvPr id="2120" name="Google Shape;2120;p11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121" name="Google Shape;2121;p11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122" name="Google Shape;2122;p114"/>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123" name="Google Shape;2123;p114"/>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124" name="Google Shape;2124;p114"/>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125" name="Google Shape;2125;p11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p115"/>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6000">
                <a:solidFill>
                  <a:srgbClr val="000000"/>
                </a:solidFill>
              </a:rPr>
              <a:t>Manufacturing Backup Slides</a:t>
            </a:r>
            <a:endParaRPr sz="6000">
              <a:solidFill>
                <a:srgbClr val="000000"/>
              </a:solidFill>
            </a:endParaRPr>
          </a:p>
        </p:txBody>
      </p:sp>
      <p:sp>
        <p:nvSpPr>
          <p:cNvPr id="2131" name="Google Shape;2131;p11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132" name="Google Shape;2132;p11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133" name="Google Shape;2133;p115"/>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134" name="Google Shape;2134;p115"/>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135" name="Google Shape;2135;p115"/>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136" name="Google Shape;2136;p11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101</a:t>
            </a:fld>
            <a:endParaRPr/>
          </a:p>
        </p:txBody>
      </p:sp>
      <p:sp>
        <p:nvSpPr>
          <p:cNvPr id="2137" name="Google Shape;2137;p11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11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143" name="Google Shape;2143;p11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144" name="Google Shape;2144;p116"/>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145" name="Google Shape;2145;p116"/>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146" name="Google Shape;2146;p11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Manufacturing Overview</a:t>
            </a:r>
            <a:endParaRPr/>
          </a:p>
        </p:txBody>
      </p:sp>
      <p:sp>
        <p:nvSpPr>
          <p:cNvPr id="2147" name="Google Shape;2147;p116"/>
          <p:cNvSpPr txBox="1"/>
          <p:nvPr/>
        </p:nvSpPr>
        <p:spPr>
          <a:xfrm>
            <a:off x="3382275" y="690988"/>
            <a:ext cx="1398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Raleway Medium"/>
                <a:ea typeface="Raleway Medium"/>
                <a:cs typeface="Raleway Medium"/>
                <a:sym typeface="Raleway Medium"/>
              </a:rPr>
              <a:t>Manufactured </a:t>
            </a:r>
            <a:endParaRPr u="sng">
              <a:latin typeface="Raleway Medium"/>
              <a:ea typeface="Raleway Medium"/>
              <a:cs typeface="Raleway Medium"/>
              <a:sym typeface="Raleway Medium"/>
            </a:endParaRPr>
          </a:p>
        </p:txBody>
      </p:sp>
      <p:sp>
        <p:nvSpPr>
          <p:cNvPr id="2148" name="Google Shape;2148;p116"/>
          <p:cNvSpPr txBox="1"/>
          <p:nvPr/>
        </p:nvSpPr>
        <p:spPr>
          <a:xfrm>
            <a:off x="2834213" y="998050"/>
            <a:ext cx="2442600" cy="11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Wings/Booms</a:t>
            </a:r>
            <a:endParaRPr sz="1200">
              <a:latin typeface="Lato"/>
              <a:ea typeface="Lato"/>
              <a:cs typeface="Lato"/>
              <a:sym typeface="Lato"/>
            </a:endParaRPr>
          </a:p>
          <a:p>
            <a:pPr marL="45720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Motor Mount</a:t>
            </a:r>
            <a:endParaRPr sz="1200">
              <a:latin typeface="Lato"/>
              <a:ea typeface="Lato"/>
              <a:cs typeface="Lato"/>
              <a:sym typeface="Lato"/>
            </a:endParaRPr>
          </a:p>
          <a:p>
            <a:pPr marL="45720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Safety-System Connections</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p:txBody>
      </p:sp>
      <p:pic>
        <p:nvPicPr>
          <p:cNvPr id="2149" name="Google Shape;2149;p1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31030">
            <a:off x="5497372" y="2816072"/>
            <a:ext cx="3526648" cy="1734051"/>
          </a:xfrm>
          <a:prstGeom prst="rect">
            <a:avLst/>
          </a:prstGeom>
          <a:noFill/>
          <a:ln>
            <a:noFill/>
          </a:ln>
        </p:spPr>
      </p:pic>
      <p:pic>
        <p:nvPicPr>
          <p:cNvPr id="2150" name="Google Shape;2150;p1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18551" y="1996113"/>
            <a:ext cx="4178201" cy="1306776"/>
          </a:xfrm>
          <a:prstGeom prst="rect">
            <a:avLst/>
          </a:prstGeom>
          <a:noFill/>
          <a:ln>
            <a:noFill/>
          </a:ln>
        </p:spPr>
      </p:pic>
      <p:sp>
        <p:nvSpPr>
          <p:cNvPr id="2151" name="Google Shape;2151;p116"/>
          <p:cNvSpPr/>
          <p:nvPr/>
        </p:nvSpPr>
        <p:spPr>
          <a:xfrm flipH="1">
            <a:off x="6877150" y="4361325"/>
            <a:ext cx="35100" cy="2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16"/>
          <p:cNvSpPr/>
          <p:nvPr/>
        </p:nvSpPr>
        <p:spPr>
          <a:xfrm flipH="1">
            <a:off x="7163975" y="4361325"/>
            <a:ext cx="35100" cy="2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16"/>
          <p:cNvSpPr txBox="1"/>
          <p:nvPr/>
        </p:nvSpPr>
        <p:spPr>
          <a:xfrm>
            <a:off x="6533650" y="4432000"/>
            <a:ext cx="1454100" cy="3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Lifting Orbiter</a:t>
            </a:r>
            <a:endParaRPr>
              <a:latin typeface="Raleway"/>
              <a:ea typeface="Raleway"/>
              <a:cs typeface="Raleway"/>
              <a:sym typeface="Raleway"/>
            </a:endParaRPr>
          </a:p>
        </p:txBody>
      </p:sp>
      <p:sp>
        <p:nvSpPr>
          <p:cNvPr id="2154" name="Google Shape;2154;p116"/>
          <p:cNvSpPr txBox="1"/>
          <p:nvPr/>
        </p:nvSpPr>
        <p:spPr>
          <a:xfrm>
            <a:off x="3562350" y="2133475"/>
            <a:ext cx="1398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Raleway Medium"/>
                <a:ea typeface="Raleway Medium"/>
                <a:cs typeface="Raleway Medium"/>
                <a:sym typeface="Raleway Medium"/>
              </a:rPr>
              <a:t>Software</a:t>
            </a:r>
            <a:endParaRPr u="sng">
              <a:latin typeface="Raleway Medium"/>
              <a:ea typeface="Raleway Medium"/>
              <a:cs typeface="Raleway Medium"/>
              <a:sym typeface="Raleway Medium"/>
            </a:endParaRPr>
          </a:p>
        </p:txBody>
      </p:sp>
      <p:sp>
        <p:nvSpPr>
          <p:cNvPr id="2155" name="Google Shape;2155;p116"/>
          <p:cNvSpPr txBox="1"/>
          <p:nvPr/>
        </p:nvSpPr>
        <p:spPr>
          <a:xfrm>
            <a:off x="2834225" y="2495188"/>
            <a:ext cx="2442600" cy="11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Data Transmission Code</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Orbit Acquisition Code</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Motor Control Code</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Tail Actuation Control Code</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Venting Code</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Thermal Control Code</a:t>
            </a:r>
            <a:endParaRPr sz="1200">
              <a:latin typeface="Lato"/>
              <a:ea typeface="Lato"/>
              <a:cs typeface="Lato"/>
              <a:sym typeface="Lato"/>
            </a:endParaRPr>
          </a:p>
        </p:txBody>
      </p:sp>
      <p:sp>
        <p:nvSpPr>
          <p:cNvPr id="2156" name="Google Shape;2156;p116"/>
          <p:cNvSpPr txBox="1"/>
          <p:nvPr/>
        </p:nvSpPr>
        <p:spPr>
          <a:xfrm>
            <a:off x="6039250" y="691000"/>
            <a:ext cx="8379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Raleway Medium"/>
                <a:ea typeface="Raleway Medium"/>
                <a:cs typeface="Raleway Medium"/>
                <a:sym typeface="Raleway Medium"/>
              </a:rPr>
              <a:t>Testing </a:t>
            </a:r>
            <a:endParaRPr u="sng">
              <a:latin typeface="Raleway Medium"/>
              <a:ea typeface="Raleway Medium"/>
              <a:cs typeface="Raleway Medium"/>
              <a:sym typeface="Raleway Medium"/>
            </a:endParaRPr>
          </a:p>
        </p:txBody>
      </p:sp>
      <p:sp>
        <p:nvSpPr>
          <p:cNvPr id="2157" name="Google Shape;2157;p116"/>
          <p:cNvSpPr txBox="1"/>
          <p:nvPr/>
        </p:nvSpPr>
        <p:spPr>
          <a:xfrm>
            <a:off x="5453501" y="2133463"/>
            <a:ext cx="22260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Raleway Medium"/>
                <a:ea typeface="Raleway Medium"/>
                <a:cs typeface="Raleway Medium"/>
                <a:sym typeface="Raleway Medium"/>
              </a:rPr>
              <a:t>Electronics Assembled</a:t>
            </a:r>
            <a:endParaRPr u="sng">
              <a:latin typeface="Raleway Medium"/>
              <a:ea typeface="Raleway Medium"/>
              <a:cs typeface="Raleway Medium"/>
              <a:sym typeface="Raleway Medium"/>
            </a:endParaRPr>
          </a:p>
        </p:txBody>
      </p:sp>
      <p:sp>
        <p:nvSpPr>
          <p:cNvPr id="2158" name="Google Shape;2158;p116"/>
          <p:cNvSpPr txBox="1"/>
          <p:nvPr/>
        </p:nvSpPr>
        <p:spPr>
          <a:xfrm>
            <a:off x="5206738" y="1016500"/>
            <a:ext cx="2502900" cy="11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Balloon Vent</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Drop Test assembly</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Tether/Force scale assembly</a:t>
            </a:r>
            <a:endParaRPr sz="1200">
              <a:latin typeface="Lato"/>
              <a:ea typeface="Lato"/>
              <a:cs typeface="Lato"/>
              <a:sym typeface="Lato"/>
            </a:endParaRPr>
          </a:p>
          <a:p>
            <a:pPr marL="457200" lvl="0" indent="0" algn="l" rtl="0">
              <a:spcBef>
                <a:spcPts val="0"/>
              </a:spcBef>
              <a:spcAft>
                <a:spcPts val="0"/>
              </a:spcAft>
              <a:buNone/>
            </a:pPr>
            <a:endParaRPr sz="1200">
              <a:latin typeface="Lato"/>
              <a:ea typeface="Lato"/>
              <a:cs typeface="Lato"/>
              <a:sym typeface="Lato"/>
            </a:endParaRPr>
          </a:p>
        </p:txBody>
      </p:sp>
      <p:sp>
        <p:nvSpPr>
          <p:cNvPr id="2159" name="Google Shape;2159;p116"/>
          <p:cNvSpPr txBox="1"/>
          <p:nvPr/>
        </p:nvSpPr>
        <p:spPr>
          <a:xfrm>
            <a:off x="5236900" y="2421738"/>
            <a:ext cx="2424600" cy="58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Electronics Bay</a:t>
            </a:r>
            <a:endParaRPr sz="1200">
              <a:latin typeface="Lato"/>
              <a:ea typeface="Lato"/>
              <a:cs typeface="Lato"/>
              <a:sym typeface="Lato"/>
            </a:endParaRPr>
          </a:p>
        </p:txBody>
      </p:sp>
      <p:sp>
        <p:nvSpPr>
          <p:cNvPr id="2160" name="Google Shape;2160;p116"/>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161" name="Google Shape;2161;p11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sp>
        <p:nvSpPr>
          <p:cNvPr id="2162" name="Google Shape;2162;p11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11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Purchased Components</a:t>
            </a:r>
            <a:endParaRPr/>
          </a:p>
        </p:txBody>
      </p:sp>
      <p:sp>
        <p:nvSpPr>
          <p:cNvPr id="2168" name="Google Shape;2168;p117"/>
          <p:cNvSpPr txBox="1"/>
          <p:nvPr/>
        </p:nvSpPr>
        <p:spPr>
          <a:xfrm>
            <a:off x="3356225" y="799875"/>
            <a:ext cx="1398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Raleway Medium"/>
                <a:ea typeface="Raleway Medium"/>
                <a:cs typeface="Raleway Medium"/>
                <a:sym typeface="Raleway Medium"/>
              </a:rPr>
              <a:t>Electronics</a:t>
            </a:r>
            <a:endParaRPr u="sng">
              <a:latin typeface="Raleway Medium"/>
              <a:ea typeface="Raleway Medium"/>
              <a:cs typeface="Raleway Medium"/>
              <a:sym typeface="Raleway Medium"/>
            </a:endParaRPr>
          </a:p>
        </p:txBody>
      </p:sp>
      <p:sp>
        <p:nvSpPr>
          <p:cNvPr id="2169" name="Google Shape;2169;p117"/>
          <p:cNvSpPr txBox="1"/>
          <p:nvPr/>
        </p:nvSpPr>
        <p:spPr>
          <a:xfrm>
            <a:off x="2696600" y="1103475"/>
            <a:ext cx="2442600" cy="3428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200">
                <a:latin typeface="Lato"/>
                <a:ea typeface="Lato"/>
                <a:cs typeface="Lato"/>
                <a:sym typeface="Lato"/>
              </a:rPr>
              <a:t>Battery</a:t>
            </a:r>
            <a:endParaRPr sz="1200">
              <a:latin typeface="Lato"/>
              <a:ea typeface="Lato"/>
              <a:cs typeface="Lato"/>
              <a:sym typeface="Lato"/>
            </a:endParaRPr>
          </a:p>
          <a:p>
            <a:pPr marL="45720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ESC</a:t>
            </a:r>
            <a:endParaRPr sz="1200">
              <a:latin typeface="Lato"/>
              <a:ea typeface="Lato"/>
              <a:cs typeface="Lato"/>
              <a:sym typeface="Lato"/>
            </a:endParaRPr>
          </a:p>
          <a:p>
            <a:pPr marL="45720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Motor</a:t>
            </a:r>
            <a:endParaRPr sz="1200">
              <a:latin typeface="Lato"/>
              <a:ea typeface="Lato"/>
              <a:cs typeface="Lato"/>
              <a:sym typeface="Lato"/>
            </a:endParaRPr>
          </a:p>
          <a:p>
            <a:pPr marL="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Arduino</a:t>
            </a:r>
            <a:endParaRPr sz="1200">
              <a:latin typeface="Lato"/>
              <a:ea typeface="Lato"/>
              <a:cs typeface="Lato"/>
              <a:sym typeface="Lato"/>
            </a:endParaRPr>
          </a:p>
          <a:p>
            <a:pPr marL="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Servos</a:t>
            </a:r>
            <a:endParaRPr sz="1200">
              <a:latin typeface="Lato"/>
              <a:ea typeface="Lato"/>
              <a:cs typeface="Lato"/>
              <a:sym typeface="Lato"/>
            </a:endParaRPr>
          </a:p>
          <a:p>
            <a:pPr marL="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Thermal Resistors</a:t>
            </a:r>
            <a:endParaRPr sz="1200">
              <a:latin typeface="Lato"/>
              <a:ea typeface="Lato"/>
              <a:cs typeface="Lato"/>
              <a:sym typeface="Lato"/>
            </a:endParaRPr>
          </a:p>
          <a:p>
            <a:pPr marL="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Relay Switch (p-MOSFET)</a:t>
            </a:r>
            <a:endParaRPr sz="1200">
              <a:latin typeface="Lato"/>
              <a:ea typeface="Lato"/>
              <a:cs typeface="Lato"/>
              <a:sym typeface="Lato"/>
            </a:endParaRPr>
          </a:p>
          <a:p>
            <a:pPr marL="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IMU</a:t>
            </a:r>
            <a:endParaRPr sz="1200">
              <a:latin typeface="Lato"/>
              <a:ea typeface="Lato"/>
              <a:cs typeface="Lato"/>
              <a:sym typeface="Lato"/>
            </a:endParaRPr>
          </a:p>
          <a:p>
            <a:pPr marL="0" lvl="0" indent="0" algn="ctr" rtl="0">
              <a:lnSpc>
                <a:spcPct val="100000"/>
              </a:lnSpc>
              <a:spcBef>
                <a:spcPts val="0"/>
              </a:spcBef>
              <a:spcAft>
                <a:spcPts val="0"/>
              </a:spcAft>
              <a:buNone/>
            </a:pPr>
            <a:endParaRPr sz="1200">
              <a:latin typeface="Lato"/>
              <a:ea typeface="Lato"/>
              <a:cs typeface="Lato"/>
              <a:sym typeface="Lato"/>
            </a:endParaRPr>
          </a:p>
          <a:p>
            <a:pPr marL="0" lvl="0" indent="0" algn="ctr" rtl="0">
              <a:lnSpc>
                <a:spcPct val="100000"/>
              </a:lnSpc>
              <a:spcBef>
                <a:spcPts val="0"/>
              </a:spcBef>
              <a:spcAft>
                <a:spcPts val="0"/>
              </a:spcAft>
              <a:buNone/>
            </a:pPr>
            <a:r>
              <a:rPr lang="en" sz="1200">
                <a:latin typeface="Lato"/>
                <a:ea typeface="Lato"/>
                <a:cs typeface="Lato"/>
                <a:sym typeface="Lato"/>
              </a:rPr>
              <a:t>Transceivers</a:t>
            </a:r>
            <a:endParaRPr sz="1200">
              <a:latin typeface="Lato"/>
              <a:ea typeface="Lato"/>
              <a:cs typeface="Lato"/>
              <a:sym typeface="Lato"/>
            </a:endParaRPr>
          </a:p>
        </p:txBody>
      </p:sp>
      <p:sp>
        <p:nvSpPr>
          <p:cNvPr id="2170" name="Google Shape;2170;p117"/>
          <p:cNvSpPr txBox="1"/>
          <p:nvPr/>
        </p:nvSpPr>
        <p:spPr>
          <a:xfrm>
            <a:off x="1248525" y="799875"/>
            <a:ext cx="1398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Raleway Medium"/>
                <a:ea typeface="Raleway Medium"/>
                <a:cs typeface="Raleway Medium"/>
                <a:sym typeface="Raleway Medium"/>
              </a:rPr>
              <a:t>Hardware</a:t>
            </a:r>
            <a:endParaRPr u="sng">
              <a:latin typeface="Raleway Medium"/>
              <a:ea typeface="Raleway Medium"/>
              <a:cs typeface="Raleway Medium"/>
              <a:sym typeface="Raleway Medium"/>
            </a:endParaRPr>
          </a:p>
        </p:txBody>
      </p:sp>
      <p:pic>
        <p:nvPicPr>
          <p:cNvPr id="2171" name="Google Shape;2171;p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70475" y="1167775"/>
            <a:ext cx="2149827" cy="3074053"/>
          </a:xfrm>
          <a:prstGeom prst="rect">
            <a:avLst/>
          </a:prstGeom>
          <a:noFill/>
          <a:ln>
            <a:noFill/>
          </a:ln>
        </p:spPr>
      </p:pic>
      <p:sp>
        <p:nvSpPr>
          <p:cNvPr id="2172" name="Google Shape;2172;p117"/>
          <p:cNvSpPr txBox="1"/>
          <p:nvPr/>
        </p:nvSpPr>
        <p:spPr>
          <a:xfrm>
            <a:off x="543800" y="1125376"/>
            <a:ext cx="2442600" cy="34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Foam</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3D Printing Filament</a:t>
            </a:r>
            <a:endParaRPr sz="1200">
              <a:latin typeface="Lato"/>
              <a:ea typeface="Lato"/>
              <a:cs typeface="Lato"/>
              <a:sym typeface="Lato"/>
            </a:endParaRPr>
          </a:p>
          <a:p>
            <a:pPr marL="45720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Carbon Spars</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Kevlar Tether</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Propeller</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Balloon</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Swivels and Slip Rings</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Load Cell</a:t>
            </a:r>
            <a:endParaRPr sz="1200">
              <a:latin typeface="Lato"/>
              <a:ea typeface="Lato"/>
              <a:cs typeface="Lato"/>
              <a:sym typeface="Lato"/>
            </a:endParaRPr>
          </a:p>
          <a:p>
            <a:pPr marL="0" lvl="0" indent="0" algn="ctr" rtl="0">
              <a:spcBef>
                <a:spcPts val="0"/>
              </a:spcBef>
              <a:spcAft>
                <a:spcPts val="0"/>
              </a:spcAft>
              <a:buNone/>
            </a:pP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Tether Deployment Spool</a:t>
            </a:r>
            <a:endParaRPr sz="1200">
              <a:latin typeface="Lato"/>
              <a:ea typeface="Lato"/>
              <a:cs typeface="Lato"/>
              <a:sym typeface="Lato"/>
            </a:endParaRPr>
          </a:p>
        </p:txBody>
      </p:sp>
      <p:sp>
        <p:nvSpPr>
          <p:cNvPr id="2173" name="Google Shape;2173;p117"/>
          <p:cNvSpPr txBox="1"/>
          <p:nvPr/>
        </p:nvSpPr>
        <p:spPr>
          <a:xfrm>
            <a:off x="7120188" y="4241825"/>
            <a:ext cx="1454100" cy="3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a:ea typeface="Raleway"/>
                <a:cs typeface="Raleway"/>
                <a:sym typeface="Raleway"/>
              </a:rPr>
              <a:t>Motor Mount with ESC</a:t>
            </a:r>
            <a:endParaRPr>
              <a:latin typeface="Raleway"/>
              <a:ea typeface="Raleway"/>
              <a:cs typeface="Raleway"/>
              <a:sym typeface="Raleway"/>
            </a:endParaRPr>
          </a:p>
        </p:txBody>
      </p:sp>
      <p:sp>
        <p:nvSpPr>
          <p:cNvPr id="2174" name="Google Shape;2174;p11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sp>
        <p:nvSpPr>
          <p:cNvPr id="2175" name="Google Shape;2175;p11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176" name="Google Shape;2176;p11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177" name="Google Shape;2177;p117"/>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178" name="Google Shape;2178;p117"/>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179" name="Google Shape;2179;p117"/>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180" name="Google Shape;2180;p117"/>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11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Vent for Balloon Neck</a:t>
            </a:r>
            <a:endParaRPr/>
          </a:p>
        </p:txBody>
      </p:sp>
      <p:sp>
        <p:nvSpPr>
          <p:cNvPr id="2186" name="Google Shape;2186;p118"/>
          <p:cNvSpPr txBox="1"/>
          <p:nvPr/>
        </p:nvSpPr>
        <p:spPr>
          <a:xfrm>
            <a:off x="354975" y="1563825"/>
            <a:ext cx="4848900" cy="12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0">
              <a:latin typeface="Lato"/>
              <a:ea typeface="Lato"/>
              <a:cs typeface="Lato"/>
              <a:sym typeface="Lato"/>
            </a:endParaRPr>
          </a:p>
        </p:txBody>
      </p:sp>
      <p:pic>
        <p:nvPicPr>
          <p:cNvPr id="2187" name="Google Shape;2187;p1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40830" y="2327900"/>
            <a:ext cx="1686092" cy="2344275"/>
          </a:xfrm>
          <a:prstGeom prst="rect">
            <a:avLst/>
          </a:prstGeom>
          <a:noFill/>
          <a:ln>
            <a:noFill/>
          </a:ln>
        </p:spPr>
      </p:pic>
      <p:pic>
        <p:nvPicPr>
          <p:cNvPr id="2188" name="Google Shape;2188;p1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21700" y="2339975"/>
            <a:ext cx="1181100" cy="2320115"/>
          </a:xfrm>
          <a:prstGeom prst="rect">
            <a:avLst/>
          </a:prstGeom>
          <a:noFill/>
          <a:ln w="28575" cap="flat" cmpd="sng">
            <a:solidFill>
              <a:srgbClr val="FF0000"/>
            </a:solidFill>
            <a:prstDash val="solid"/>
            <a:round/>
            <a:headEnd type="none" w="sm" len="sm"/>
            <a:tailEnd type="none" w="sm" len="sm"/>
          </a:ln>
        </p:spPr>
      </p:pic>
      <p:pic>
        <p:nvPicPr>
          <p:cNvPr id="2189" name="Google Shape;2189;p1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58902" y="1074925"/>
            <a:ext cx="4485100" cy="1110175"/>
          </a:xfrm>
          <a:prstGeom prst="rect">
            <a:avLst/>
          </a:prstGeom>
          <a:noFill/>
          <a:ln>
            <a:noFill/>
          </a:ln>
        </p:spPr>
      </p:pic>
      <p:sp>
        <p:nvSpPr>
          <p:cNvPr id="2190" name="Google Shape;2190;p118"/>
          <p:cNvSpPr/>
          <p:nvPr/>
        </p:nvSpPr>
        <p:spPr>
          <a:xfrm rot="-5400000">
            <a:off x="6213587" y="1534901"/>
            <a:ext cx="150600" cy="190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1" name="Google Shape;2191;p118"/>
          <p:cNvCxnSpPr>
            <a:endCxn id="2190" idx="1"/>
          </p:cNvCxnSpPr>
          <p:nvPr/>
        </p:nvCxnSpPr>
        <p:spPr>
          <a:xfrm rot="10800000">
            <a:off x="6221641" y="1683246"/>
            <a:ext cx="810600" cy="677400"/>
          </a:xfrm>
          <a:prstGeom prst="straightConnector1">
            <a:avLst/>
          </a:prstGeom>
          <a:noFill/>
          <a:ln w="28575" cap="flat" cmpd="sng">
            <a:solidFill>
              <a:srgbClr val="FF0000"/>
            </a:solidFill>
            <a:prstDash val="solid"/>
            <a:round/>
            <a:headEnd type="none" w="med" len="med"/>
            <a:tailEnd type="none" w="med" len="med"/>
          </a:ln>
        </p:spPr>
      </p:cxnSp>
      <p:cxnSp>
        <p:nvCxnSpPr>
          <p:cNvPr id="2192" name="Google Shape;2192;p118"/>
          <p:cNvCxnSpPr>
            <a:endCxn id="2190" idx="5"/>
          </p:cNvCxnSpPr>
          <p:nvPr/>
        </p:nvCxnSpPr>
        <p:spPr>
          <a:xfrm rot="10800000">
            <a:off x="6356132" y="1576755"/>
            <a:ext cx="1861200" cy="733800"/>
          </a:xfrm>
          <a:prstGeom prst="straightConnector1">
            <a:avLst/>
          </a:prstGeom>
          <a:noFill/>
          <a:ln w="28575" cap="flat" cmpd="sng">
            <a:solidFill>
              <a:srgbClr val="FF0000"/>
            </a:solidFill>
            <a:prstDash val="solid"/>
            <a:round/>
            <a:headEnd type="none" w="med" len="med"/>
            <a:tailEnd type="none" w="med" len="med"/>
          </a:ln>
        </p:spPr>
      </p:cxnSp>
      <p:sp>
        <p:nvSpPr>
          <p:cNvPr id="2193" name="Google Shape;2193;p118"/>
          <p:cNvSpPr txBox="1"/>
          <p:nvPr/>
        </p:nvSpPr>
        <p:spPr>
          <a:xfrm>
            <a:off x="139150" y="1017100"/>
            <a:ext cx="4426200" cy="3532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Verified functional vent with improved servo actuation (24 Jan)</a:t>
            </a:r>
            <a:endParaRPr>
              <a:latin typeface="Lato"/>
              <a:ea typeface="Lato"/>
              <a:cs typeface="Lato"/>
              <a:sym typeface="Lato"/>
            </a:endParaRPr>
          </a:p>
          <a:p>
            <a:pPr marL="457200" lvl="0" indent="0" algn="l" rtl="0">
              <a:lnSpc>
                <a:spcPct val="115000"/>
              </a:lnSpc>
              <a:spcBef>
                <a:spcPts val="0"/>
              </a:spcBef>
              <a:spcAft>
                <a:spcPts val="0"/>
              </a:spcAft>
              <a:buNone/>
            </a:pPr>
            <a:endParaRPr>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a:latin typeface="Lato"/>
                <a:ea typeface="Lato"/>
                <a:cs typeface="Lato"/>
                <a:sym typeface="Lato"/>
              </a:rPr>
              <a:t>Vent has flight heritage</a:t>
            </a:r>
            <a:endParaRPr>
              <a:latin typeface="Lato"/>
              <a:ea typeface="Lato"/>
              <a:cs typeface="Lato"/>
              <a:sym typeface="Lato"/>
            </a:endParaRPr>
          </a:p>
          <a:p>
            <a:pPr marL="914400" lvl="1" indent="-298450" algn="l" rtl="0">
              <a:lnSpc>
                <a:spcPct val="115000"/>
              </a:lnSpc>
              <a:spcBef>
                <a:spcPts val="0"/>
              </a:spcBef>
              <a:spcAft>
                <a:spcPts val="0"/>
              </a:spcAft>
              <a:buClr>
                <a:schemeClr val="accent1"/>
              </a:buClr>
              <a:buSzPts val="1100"/>
              <a:buFont typeface="Lato"/>
              <a:buChar char="○"/>
            </a:pPr>
            <a:r>
              <a:rPr lang="en">
                <a:latin typeface="Lato"/>
                <a:ea typeface="Lato"/>
                <a:cs typeface="Lato"/>
                <a:sym typeface="Lato"/>
              </a:rPr>
              <a:t>Verified to work up to 32.5 km</a:t>
            </a:r>
            <a:endParaRPr>
              <a:latin typeface="Lato"/>
              <a:ea typeface="Lato"/>
              <a:cs typeface="Lato"/>
              <a:sym typeface="Lato"/>
            </a:endParaRPr>
          </a:p>
          <a:p>
            <a:pPr marL="0" lvl="0" indent="0" algn="l" rtl="0">
              <a:lnSpc>
                <a:spcPct val="115000"/>
              </a:lnSpc>
              <a:spcBef>
                <a:spcPts val="0"/>
              </a:spcBef>
              <a:spcAft>
                <a:spcPts val="0"/>
              </a:spcAft>
              <a:buNone/>
            </a:pPr>
            <a:endParaRPr>
              <a:latin typeface="Lato"/>
              <a:ea typeface="Lato"/>
              <a:cs typeface="Lato"/>
              <a:sym typeface="Lato"/>
            </a:endParaRPr>
          </a:p>
          <a:p>
            <a:pPr marL="457200" lvl="0" indent="-311150" algn="l" rtl="0">
              <a:lnSpc>
                <a:spcPct val="115000"/>
              </a:lnSpc>
              <a:spcBef>
                <a:spcPts val="0"/>
              </a:spcBef>
              <a:spcAft>
                <a:spcPts val="0"/>
              </a:spcAft>
              <a:buClr>
                <a:schemeClr val="accent1"/>
              </a:buClr>
              <a:buSzPts val="1300"/>
              <a:buFont typeface="Lato"/>
              <a:buChar char="●"/>
            </a:pPr>
            <a:r>
              <a:rPr lang="en">
                <a:latin typeface="Lato"/>
                <a:ea typeface="Lato"/>
                <a:cs typeface="Lato"/>
                <a:sym typeface="Lato"/>
              </a:rPr>
              <a:t>Vent affixed to balloon neck using fiber tape</a:t>
            </a:r>
            <a:endParaRPr>
              <a:latin typeface="Lato"/>
              <a:ea typeface="Lato"/>
              <a:cs typeface="Lato"/>
              <a:sym typeface="Lato"/>
            </a:endParaRPr>
          </a:p>
          <a:p>
            <a:pPr marL="457200" lvl="0" indent="0" algn="l" rtl="0">
              <a:lnSpc>
                <a:spcPct val="115000"/>
              </a:lnSpc>
              <a:spcBef>
                <a:spcPts val="0"/>
              </a:spcBef>
              <a:spcAft>
                <a:spcPts val="0"/>
              </a:spcAft>
              <a:buNone/>
            </a:pPr>
            <a:endParaRPr>
              <a:latin typeface="Lato"/>
              <a:ea typeface="Lato"/>
              <a:cs typeface="Lato"/>
              <a:sym typeface="Lato"/>
            </a:endParaRPr>
          </a:p>
          <a:p>
            <a:pPr marL="0" lvl="0" indent="0" algn="l" rtl="0">
              <a:lnSpc>
                <a:spcPct val="115000"/>
              </a:lnSpc>
              <a:spcBef>
                <a:spcPts val="0"/>
              </a:spcBef>
              <a:spcAft>
                <a:spcPts val="0"/>
              </a:spcAft>
              <a:buNone/>
            </a:pPr>
            <a:endParaRPr>
              <a:latin typeface="Lato"/>
              <a:ea typeface="Lato"/>
              <a:cs typeface="Lato"/>
              <a:sym typeface="Lato"/>
            </a:endParaRPr>
          </a:p>
        </p:txBody>
      </p:sp>
      <p:sp>
        <p:nvSpPr>
          <p:cNvPr id="2194" name="Google Shape;2194;p11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sp>
        <p:nvSpPr>
          <p:cNvPr id="2195" name="Google Shape;2195;p11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196" name="Google Shape;2196;p11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197" name="Google Shape;2197;p118"/>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198" name="Google Shape;2198;p118"/>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199" name="Google Shape;2199;p118"/>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200" name="Google Shape;2200;p118"/>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11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Tether Connection</a:t>
            </a:r>
            <a:endParaRPr/>
          </a:p>
        </p:txBody>
      </p:sp>
      <p:sp>
        <p:nvSpPr>
          <p:cNvPr id="2206" name="Google Shape;2206;p11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105</a:t>
            </a:fld>
            <a:endParaRPr/>
          </a:p>
        </p:txBody>
      </p:sp>
      <p:pic>
        <p:nvPicPr>
          <p:cNvPr id="2207" name="Google Shape;2207;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25" y="775575"/>
            <a:ext cx="8532400" cy="2757800"/>
          </a:xfrm>
          <a:prstGeom prst="rect">
            <a:avLst/>
          </a:prstGeom>
          <a:noFill/>
          <a:ln>
            <a:noFill/>
          </a:ln>
        </p:spPr>
      </p:pic>
      <p:sp>
        <p:nvSpPr>
          <p:cNvPr id="2208" name="Google Shape;2208;p119"/>
          <p:cNvSpPr txBox="1">
            <a:spLocks noGrp="1"/>
          </p:cNvSpPr>
          <p:nvPr>
            <p:ph type="title"/>
          </p:nvPr>
        </p:nvSpPr>
        <p:spPr>
          <a:xfrm>
            <a:off x="1547400" y="671700"/>
            <a:ext cx="7596600" cy="497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Slip ring and comm lines</a:t>
            </a:r>
            <a:endParaRPr/>
          </a:p>
        </p:txBody>
      </p:sp>
      <p:cxnSp>
        <p:nvCxnSpPr>
          <p:cNvPr id="2209" name="Google Shape;2209;p119"/>
          <p:cNvCxnSpPr/>
          <p:nvPr/>
        </p:nvCxnSpPr>
        <p:spPr>
          <a:xfrm flipH="1">
            <a:off x="1591275" y="1078950"/>
            <a:ext cx="458700" cy="584400"/>
          </a:xfrm>
          <a:prstGeom prst="straightConnector1">
            <a:avLst/>
          </a:prstGeom>
          <a:noFill/>
          <a:ln w="28575" cap="flat" cmpd="sng">
            <a:solidFill>
              <a:srgbClr val="FFFFFF"/>
            </a:solidFill>
            <a:prstDash val="solid"/>
            <a:round/>
            <a:headEnd type="none" w="med" len="med"/>
            <a:tailEnd type="triangle" w="med" len="med"/>
          </a:ln>
        </p:spPr>
      </p:cxnSp>
      <p:cxnSp>
        <p:nvCxnSpPr>
          <p:cNvPr id="2210" name="Google Shape;2210;p119"/>
          <p:cNvCxnSpPr/>
          <p:nvPr/>
        </p:nvCxnSpPr>
        <p:spPr>
          <a:xfrm>
            <a:off x="3434625" y="1060950"/>
            <a:ext cx="755100" cy="656400"/>
          </a:xfrm>
          <a:prstGeom prst="straightConnector1">
            <a:avLst/>
          </a:prstGeom>
          <a:noFill/>
          <a:ln w="28575" cap="flat" cmpd="sng">
            <a:solidFill>
              <a:srgbClr val="FFFFFF"/>
            </a:solidFill>
            <a:prstDash val="solid"/>
            <a:round/>
            <a:headEnd type="none" w="med" len="med"/>
            <a:tailEnd type="triangle" w="med" len="med"/>
          </a:ln>
        </p:spPr>
      </p:cxnSp>
      <p:cxnSp>
        <p:nvCxnSpPr>
          <p:cNvPr id="2211" name="Google Shape;2211;p119"/>
          <p:cNvCxnSpPr/>
          <p:nvPr/>
        </p:nvCxnSpPr>
        <p:spPr>
          <a:xfrm flipH="1">
            <a:off x="1818300" y="1165325"/>
            <a:ext cx="723300" cy="492300"/>
          </a:xfrm>
          <a:prstGeom prst="straightConnector1">
            <a:avLst/>
          </a:prstGeom>
          <a:noFill/>
          <a:ln w="28575" cap="flat" cmpd="sng">
            <a:solidFill>
              <a:schemeClr val="dk2"/>
            </a:solidFill>
            <a:prstDash val="solid"/>
            <a:round/>
            <a:headEnd type="none" w="med" len="med"/>
            <a:tailEnd type="triangle" w="med" len="med"/>
          </a:ln>
        </p:spPr>
      </p:cxnSp>
      <p:cxnSp>
        <p:nvCxnSpPr>
          <p:cNvPr id="2212" name="Google Shape;2212;p119"/>
          <p:cNvCxnSpPr/>
          <p:nvPr/>
        </p:nvCxnSpPr>
        <p:spPr>
          <a:xfrm>
            <a:off x="4007200" y="1125000"/>
            <a:ext cx="1437600" cy="713400"/>
          </a:xfrm>
          <a:prstGeom prst="straightConnector1">
            <a:avLst/>
          </a:prstGeom>
          <a:noFill/>
          <a:ln w="28575" cap="flat" cmpd="sng">
            <a:solidFill>
              <a:schemeClr val="dk2"/>
            </a:solidFill>
            <a:prstDash val="solid"/>
            <a:round/>
            <a:headEnd type="none" w="med" len="med"/>
            <a:tailEnd type="triangle" w="med" len="med"/>
          </a:ln>
        </p:spPr>
      </p:cxnSp>
      <p:sp>
        <p:nvSpPr>
          <p:cNvPr id="2213" name="Google Shape;2213;p119"/>
          <p:cNvSpPr txBox="1"/>
          <p:nvPr/>
        </p:nvSpPr>
        <p:spPr>
          <a:xfrm>
            <a:off x="970025" y="3163025"/>
            <a:ext cx="4426200" cy="14409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Font typeface="Lato"/>
              <a:buChar char="●"/>
            </a:pPr>
            <a:r>
              <a:rPr lang="en">
                <a:latin typeface="Lato"/>
                <a:ea typeface="Lato"/>
                <a:cs typeface="Lato"/>
                <a:sym typeface="Lato"/>
              </a:rPr>
              <a:t>Slip ring prevents comm lines from tangling with tether</a:t>
            </a:r>
            <a:endParaRPr>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a:latin typeface="Lato"/>
                <a:ea typeface="Lato"/>
                <a:cs typeface="Lato"/>
                <a:sym typeface="Lato"/>
              </a:rPr>
              <a:t>Tether connected with fishing swivel</a:t>
            </a:r>
            <a:endParaRPr>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a:latin typeface="Lato"/>
                <a:ea typeface="Lato"/>
                <a:cs typeface="Lato"/>
                <a:sym typeface="Lato"/>
              </a:rPr>
              <a:t>Tether wraps around wing </a:t>
            </a:r>
            <a:endParaRPr>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a:latin typeface="Lato"/>
                <a:ea typeface="Lato"/>
                <a:cs typeface="Lato"/>
                <a:sym typeface="Lato"/>
              </a:rPr>
              <a:t>Tether attached to vent via hose-clamp</a:t>
            </a:r>
            <a:endParaRPr>
              <a:latin typeface="Lato"/>
              <a:ea typeface="Lato"/>
              <a:cs typeface="Lato"/>
              <a:sym typeface="Lato"/>
            </a:endParaRPr>
          </a:p>
          <a:p>
            <a:pPr marL="457200" lvl="0" indent="0" algn="l" rtl="0">
              <a:lnSpc>
                <a:spcPct val="115000"/>
              </a:lnSpc>
              <a:spcBef>
                <a:spcPts val="0"/>
              </a:spcBef>
              <a:spcAft>
                <a:spcPts val="0"/>
              </a:spcAft>
              <a:buNone/>
            </a:pPr>
            <a:endParaRPr>
              <a:latin typeface="Lato"/>
              <a:ea typeface="Lato"/>
              <a:cs typeface="Lato"/>
              <a:sym typeface="Lato"/>
            </a:endParaRPr>
          </a:p>
          <a:p>
            <a:pPr marL="0" lvl="0" indent="0" algn="l" rtl="0">
              <a:lnSpc>
                <a:spcPct val="115000"/>
              </a:lnSpc>
              <a:spcBef>
                <a:spcPts val="0"/>
              </a:spcBef>
              <a:spcAft>
                <a:spcPts val="0"/>
              </a:spcAft>
              <a:buNone/>
            </a:pPr>
            <a:endParaRPr>
              <a:latin typeface="Lato"/>
              <a:ea typeface="Lato"/>
              <a:cs typeface="Lato"/>
              <a:sym typeface="Lato"/>
            </a:endParaRPr>
          </a:p>
        </p:txBody>
      </p:sp>
      <p:sp>
        <p:nvSpPr>
          <p:cNvPr id="2214" name="Google Shape;2214;p11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215" name="Google Shape;2215;p11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216" name="Google Shape;2216;p119"/>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217" name="Google Shape;2217;p119"/>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218" name="Google Shape;2218;p119"/>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219" name="Google Shape;2219;p119"/>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12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Wings: Hot Wire Cutting</a:t>
            </a:r>
            <a:endParaRPr/>
          </a:p>
        </p:txBody>
      </p:sp>
      <p:sp>
        <p:nvSpPr>
          <p:cNvPr id="2225" name="Google Shape;2225;p120"/>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Completed training with current student </a:t>
            </a:r>
            <a:endParaRPr sz="1800">
              <a:solidFill>
                <a:srgbClr val="000000"/>
              </a:solidFill>
            </a:endParaRPr>
          </a:p>
          <a:p>
            <a:pPr marL="457200" lvl="0" indent="0" algn="l" rtl="0">
              <a:spcBef>
                <a:spcPts val="0"/>
              </a:spcBef>
              <a:spcAft>
                <a:spcPts val="0"/>
              </a:spcAft>
              <a:buNone/>
            </a:pPr>
            <a:r>
              <a:rPr lang="en" sz="1800">
                <a:solidFill>
                  <a:srgbClr val="000000"/>
                </a:solidFill>
              </a:rPr>
              <a:t>Operator (30 Jan)</a:t>
            </a:r>
            <a:endParaRPr sz="1800">
              <a:solidFill>
                <a:srgbClr val="000000"/>
              </a:solidFill>
            </a:endParaRPr>
          </a:p>
          <a:p>
            <a:pPr marL="457200" lvl="0" indent="0" algn="l" rtl="0">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Small test cuts completed on Monday (03 Feb) </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Use Profili Pro 2 Program to create G-code</a:t>
            </a:r>
            <a:br>
              <a:rPr lang="en" sz="1800">
                <a:solidFill>
                  <a:srgbClr val="000000"/>
                </a:solidFill>
              </a:rPr>
            </a:b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Prototype airfoil section scheduled for </a:t>
            </a:r>
            <a:br>
              <a:rPr lang="en" sz="1800">
                <a:solidFill>
                  <a:srgbClr val="000000"/>
                </a:solidFill>
              </a:rPr>
            </a:br>
            <a:r>
              <a:rPr lang="en" sz="1800">
                <a:solidFill>
                  <a:srgbClr val="000000"/>
                </a:solidFill>
              </a:rPr>
              <a:t>Friday (07 Feb)</a:t>
            </a:r>
            <a:endParaRPr sz="1800">
              <a:solidFill>
                <a:srgbClr val="000000"/>
              </a:solidFill>
            </a:endParaRPr>
          </a:p>
        </p:txBody>
      </p:sp>
      <p:pic>
        <p:nvPicPr>
          <p:cNvPr id="2226" name="Google Shape;2226;p1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08400" y="1035800"/>
            <a:ext cx="2531799" cy="3375752"/>
          </a:xfrm>
          <a:prstGeom prst="rect">
            <a:avLst/>
          </a:prstGeom>
          <a:noFill/>
          <a:ln>
            <a:noFill/>
          </a:ln>
        </p:spPr>
      </p:pic>
      <p:sp>
        <p:nvSpPr>
          <p:cNvPr id="2227" name="Google Shape;2227;p120"/>
          <p:cNvSpPr txBox="1"/>
          <p:nvPr/>
        </p:nvSpPr>
        <p:spPr>
          <a:xfrm>
            <a:off x="6479300" y="4411550"/>
            <a:ext cx="2342400" cy="3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Hot Wire Cutting Station</a:t>
            </a:r>
            <a:endParaRPr>
              <a:latin typeface="Raleway"/>
              <a:ea typeface="Raleway"/>
              <a:cs typeface="Raleway"/>
              <a:sym typeface="Raleway"/>
            </a:endParaRPr>
          </a:p>
        </p:txBody>
      </p:sp>
      <p:sp>
        <p:nvSpPr>
          <p:cNvPr id="2228" name="Google Shape;2228;p12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106</a:t>
            </a:fld>
            <a:endParaRPr/>
          </a:p>
        </p:txBody>
      </p:sp>
      <p:sp>
        <p:nvSpPr>
          <p:cNvPr id="2229" name="Google Shape;2229;p12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230" name="Google Shape;2230;p12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231" name="Google Shape;2231;p120"/>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232" name="Google Shape;2232;p120"/>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233" name="Google Shape;2233;p120"/>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2238" name="Google Shape;2238;p12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Wings: Spar Alignment Sketch For Main Airfoil</a:t>
            </a:r>
            <a:endParaRPr/>
          </a:p>
        </p:txBody>
      </p:sp>
      <p:pic>
        <p:nvPicPr>
          <p:cNvPr id="2239" name="Google Shape;2239;p1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2412" y="750625"/>
            <a:ext cx="4426174" cy="1428932"/>
          </a:xfrm>
          <a:prstGeom prst="rect">
            <a:avLst/>
          </a:prstGeom>
          <a:noFill/>
          <a:ln>
            <a:noFill/>
          </a:ln>
        </p:spPr>
      </p:pic>
      <p:pic>
        <p:nvPicPr>
          <p:cNvPr id="2240" name="Google Shape;2240;p1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10521" y="1602338"/>
            <a:ext cx="1842485" cy="2456647"/>
          </a:xfrm>
          <a:prstGeom prst="rect">
            <a:avLst/>
          </a:prstGeom>
          <a:noFill/>
          <a:ln>
            <a:noFill/>
          </a:ln>
        </p:spPr>
      </p:pic>
      <p:pic>
        <p:nvPicPr>
          <p:cNvPr id="2241" name="Google Shape;2241;p121"/>
          <p:cNvPicPr preferRelativeResize="0"/>
          <p:nvPr/>
        </p:nvPicPr>
        <p:blipFill>
          <a:blip r:embed="rId5">
            <a:alphaModFix/>
          </a:blip>
          <a:stretch>
            <a:fillRect/>
          </a:stretch>
        </p:blipFill>
        <p:spPr>
          <a:xfrm rot="-5400000">
            <a:off x="2119513" y="569538"/>
            <a:ext cx="1191975" cy="4986851"/>
          </a:xfrm>
          <a:prstGeom prst="rect">
            <a:avLst/>
          </a:prstGeom>
          <a:noFill/>
          <a:ln>
            <a:noFill/>
          </a:ln>
        </p:spPr>
      </p:pic>
      <p:pic>
        <p:nvPicPr>
          <p:cNvPr id="2242" name="Google Shape;2242;p1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4214549" y="1918363"/>
            <a:ext cx="4178201" cy="1306776"/>
          </a:xfrm>
          <a:prstGeom prst="rect">
            <a:avLst/>
          </a:prstGeom>
          <a:noFill/>
          <a:ln>
            <a:noFill/>
          </a:ln>
        </p:spPr>
      </p:pic>
      <p:sp>
        <p:nvSpPr>
          <p:cNvPr id="2243" name="Google Shape;2243;p121"/>
          <p:cNvSpPr txBox="1"/>
          <p:nvPr/>
        </p:nvSpPr>
        <p:spPr>
          <a:xfrm>
            <a:off x="7404700" y="4049875"/>
            <a:ext cx="1454100" cy="3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a:ea typeface="Raleway"/>
                <a:cs typeface="Raleway"/>
                <a:sym typeface="Raleway"/>
              </a:rPr>
              <a:t>Carbon Fiber Spars</a:t>
            </a:r>
            <a:endParaRPr>
              <a:latin typeface="Raleway"/>
              <a:ea typeface="Raleway"/>
              <a:cs typeface="Raleway"/>
              <a:sym typeface="Raleway"/>
            </a:endParaRPr>
          </a:p>
        </p:txBody>
      </p:sp>
      <p:sp>
        <p:nvSpPr>
          <p:cNvPr id="2244" name="Google Shape;2244;p121"/>
          <p:cNvSpPr/>
          <p:nvPr/>
        </p:nvSpPr>
        <p:spPr>
          <a:xfrm>
            <a:off x="440825" y="1122050"/>
            <a:ext cx="4240800" cy="788700"/>
          </a:xfrm>
          <a:prstGeom prst="rect">
            <a:avLst/>
          </a:prstGeom>
          <a:noFill/>
          <a:ln w="38100"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2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107</a:t>
            </a:fld>
            <a:endParaRPr/>
          </a:p>
        </p:txBody>
      </p:sp>
      <p:sp>
        <p:nvSpPr>
          <p:cNvPr id="2246" name="Google Shape;2246;p121"/>
          <p:cNvSpPr txBox="1"/>
          <p:nvPr/>
        </p:nvSpPr>
        <p:spPr>
          <a:xfrm>
            <a:off x="1305650" y="2406525"/>
            <a:ext cx="548700" cy="204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0000"/>
                </a:solidFill>
                <a:latin typeface="Lato"/>
                <a:ea typeface="Lato"/>
                <a:cs typeface="Lato"/>
                <a:sym typeface="Lato"/>
              </a:rPr>
              <a:t>95.5 cm</a:t>
            </a:r>
            <a:endParaRPr sz="800">
              <a:solidFill>
                <a:srgbClr val="FF0000"/>
              </a:solidFill>
              <a:latin typeface="Lato"/>
              <a:ea typeface="Lato"/>
              <a:cs typeface="Lato"/>
              <a:sym typeface="Lato"/>
            </a:endParaRPr>
          </a:p>
        </p:txBody>
      </p:sp>
      <p:sp>
        <p:nvSpPr>
          <p:cNvPr id="2247" name="Google Shape;2247;p121"/>
          <p:cNvSpPr txBox="1"/>
          <p:nvPr/>
        </p:nvSpPr>
        <p:spPr>
          <a:xfrm>
            <a:off x="2931850" y="2406525"/>
            <a:ext cx="548700" cy="204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0000"/>
                </a:solidFill>
                <a:latin typeface="Lato"/>
                <a:ea typeface="Lato"/>
                <a:cs typeface="Lato"/>
                <a:sym typeface="Lato"/>
              </a:rPr>
              <a:t>95.5 cm</a:t>
            </a:r>
            <a:endParaRPr sz="800">
              <a:solidFill>
                <a:srgbClr val="FF0000"/>
              </a:solidFill>
              <a:latin typeface="Lato"/>
              <a:ea typeface="Lato"/>
              <a:cs typeface="Lato"/>
              <a:sym typeface="Lato"/>
            </a:endParaRPr>
          </a:p>
        </p:txBody>
      </p:sp>
      <p:sp>
        <p:nvSpPr>
          <p:cNvPr id="2248" name="Google Shape;2248;p121"/>
          <p:cNvSpPr txBox="1"/>
          <p:nvPr/>
        </p:nvSpPr>
        <p:spPr>
          <a:xfrm>
            <a:off x="4558050" y="2406525"/>
            <a:ext cx="548700" cy="204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0000"/>
                </a:solidFill>
                <a:latin typeface="Lato"/>
                <a:ea typeface="Lato"/>
                <a:cs typeface="Lato"/>
                <a:sym typeface="Lato"/>
              </a:rPr>
              <a:t>95.5 cm</a:t>
            </a:r>
            <a:endParaRPr sz="800">
              <a:solidFill>
                <a:srgbClr val="FF0000"/>
              </a:solidFill>
              <a:latin typeface="Lato"/>
              <a:ea typeface="Lato"/>
              <a:cs typeface="Lato"/>
              <a:sym typeface="Lato"/>
            </a:endParaRPr>
          </a:p>
        </p:txBody>
      </p:sp>
      <p:sp>
        <p:nvSpPr>
          <p:cNvPr id="2249" name="Google Shape;2249;p121"/>
          <p:cNvSpPr txBox="1"/>
          <p:nvPr/>
        </p:nvSpPr>
        <p:spPr>
          <a:xfrm>
            <a:off x="3892125" y="3244469"/>
            <a:ext cx="548700" cy="1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0000"/>
                </a:solidFill>
                <a:latin typeface="Lato"/>
                <a:ea typeface="Lato"/>
                <a:cs typeface="Lato"/>
                <a:sym typeface="Lato"/>
              </a:rPr>
              <a:t>91.5 cm</a:t>
            </a:r>
            <a:endParaRPr sz="800">
              <a:solidFill>
                <a:srgbClr val="FF0000"/>
              </a:solidFill>
              <a:latin typeface="Lato"/>
              <a:ea typeface="Lato"/>
              <a:cs typeface="Lato"/>
              <a:sym typeface="Lato"/>
            </a:endParaRPr>
          </a:p>
        </p:txBody>
      </p:sp>
      <p:sp>
        <p:nvSpPr>
          <p:cNvPr id="2250" name="Google Shape;2250;p121"/>
          <p:cNvSpPr txBox="1"/>
          <p:nvPr/>
        </p:nvSpPr>
        <p:spPr>
          <a:xfrm>
            <a:off x="4322525" y="3115775"/>
            <a:ext cx="249600" cy="204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51" name="Google Shape;2251;p121"/>
          <p:cNvSpPr txBox="1"/>
          <p:nvPr/>
        </p:nvSpPr>
        <p:spPr>
          <a:xfrm>
            <a:off x="1655525" y="3115775"/>
            <a:ext cx="198900" cy="204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52" name="Google Shape;2252;p121"/>
          <p:cNvSpPr txBox="1"/>
          <p:nvPr/>
        </p:nvSpPr>
        <p:spPr>
          <a:xfrm>
            <a:off x="1135425" y="3244469"/>
            <a:ext cx="548700" cy="1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0000"/>
                </a:solidFill>
                <a:latin typeface="Lato"/>
                <a:ea typeface="Lato"/>
                <a:cs typeface="Lato"/>
                <a:sym typeface="Lato"/>
              </a:rPr>
              <a:t>91.5 cm</a:t>
            </a:r>
            <a:endParaRPr sz="800">
              <a:solidFill>
                <a:srgbClr val="FF0000"/>
              </a:solidFill>
              <a:latin typeface="Lato"/>
              <a:ea typeface="Lato"/>
              <a:cs typeface="Lato"/>
              <a:sym typeface="Lato"/>
            </a:endParaRPr>
          </a:p>
        </p:txBody>
      </p:sp>
      <p:sp>
        <p:nvSpPr>
          <p:cNvPr id="2253" name="Google Shape;2253;p12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254" name="Google Shape;2254;p12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255" name="Google Shape;2255;p121"/>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256" name="Google Shape;2256;p121"/>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257" name="Google Shape;2257;p121"/>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258" name="Google Shape;2258;p121"/>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p12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Tail Boom: Spar Attachment Sketch</a:t>
            </a:r>
            <a:endParaRPr/>
          </a:p>
        </p:txBody>
      </p:sp>
      <p:sp>
        <p:nvSpPr>
          <p:cNvPr id="2264" name="Google Shape;2264;p122"/>
          <p:cNvSpPr txBox="1"/>
          <p:nvPr/>
        </p:nvSpPr>
        <p:spPr>
          <a:xfrm>
            <a:off x="-87075" y="560400"/>
            <a:ext cx="7886700" cy="2694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Two carbon fiber rods</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Placed on either side of the electronics package</a:t>
            </a:r>
            <a:endParaRPr>
              <a:latin typeface="Lato"/>
              <a:ea typeface="Lato"/>
              <a:cs typeface="Lato"/>
              <a:sym typeface="Lato"/>
            </a:endParaRPr>
          </a:p>
        </p:txBody>
      </p:sp>
      <p:sp>
        <p:nvSpPr>
          <p:cNvPr id="2265" name="Google Shape;2265;p122"/>
          <p:cNvSpPr txBox="1"/>
          <p:nvPr/>
        </p:nvSpPr>
        <p:spPr>
          <a:xfrm>
            <a:off x="3397300" y="4109100"/>
            <a:ext cx="18300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Medium"/>
                <a:ea typeface="Raleway Medium"/>
                <a:cs typeface="Raleway Medium"/>
                <a:sym typeface="Raleway Medium"/>
              </a:rPr>
              <a:t>Spar Attachment</a:t>
            </a:r>
            <a:endParaRPr>
              <a:latin typeface="Raleway Medium"/>
              <a:ea typeface="Raleway Medium"/>
              <a:cs typeface="Raleway Medium"/>
              <a:sym typeface="Raleway Medium"/>
            </a:endParaRPr>
          </a:p>
        </p:txBody>
      </p:sp>
      <p:sp>
        <p:nvSpPr>
          <p:cNvPr id="2266" name="Google Shape;2266;p12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108</a:t>
            </a:fld>
            <a:endParaRPr/>
          </a:p>
        </p:txBody>
      </p:sp>
      <p:sp>
        <p:nvSpPr>
          <p:cNvPr id="2267" name="Google Shape;2267;p12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268" name="Google Shape;2268;p12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269" name="Google Shape;2269;p122"/>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270" name="Google Shape;2270;p122"/>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271" name="Google Shape;2271;p122"/>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pic>
        <p:nvPicPr>
          <p:cNvPr id="2272" name="Google Shape;2272;p1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430621"/>
            <a:ext cx="9144000" cy="228225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Tail Boom: Spar Attachment Sketch</a:t>
            </a:r>
            <a:endParaRPr/>
          </a:p>
        </p:txBody>
      </p:sp>
      <p:pic>
        <p:nvPicPr>
          <p:cNvPr id="2278" name="Google Shape;2278;p1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26550" y="605250"/>
            <a:ext cx="5393789" cy="4152662"/>
          </a:xfrm>
          <a:prstGeom prst="rect">
            <a:avLst/>
          </a:prstGeom>
          <a:noFill/>
          <a:ln>
            <a:noFill/>
          </a:ln>
        </p:spPr>
      </p:pic>
      <p:sp>
        <p:nvSpPr>
          <p:cNvPr id="2279" name="Google Shape;2279;p12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109</a:t>
            </a:fld>
            <a:endParaRPr/>
          </a:p>
        </p:txBody>
      </p:sp>
      <p:sp>
        <p:nvSpPr>
          <p:cNvPr id="2280" name="Google Shape;2280;p12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281" name="Google Shape;2281;p12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282" name="Google Shape;2282;p123"/>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283" name="Google Shape;2283;p123"/>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284" name="Google Shape;2284;p123"/>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285" name="Google Shape;2285;p123"/>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Description - Data Rates</a:t>
            </a:r>
            <a:endParaRPr/>
          </a:p>
        </p:txBody>
      </p:sp>
      <p:sp>
        <p:nvSpPr>
          <p:cNvPr id="289" name="Google Shape;289;p2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90" name="Google Shape;290;p2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291" name="Google Shape;291;p2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92" name="Google Shape;292;p25"/>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93" name="Google Shape;293;p2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94" name="Google Shape;294;p2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95" name="Google Shape;295;p2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296" name="Google Shape;296;p25"/>
          <p:cNvPicPr preferRelativeResize="0"/>
          <p:nvPr/>
        </p:nvPicPr>
        <p:blipFill>
          <a:blip r:embed="rId3">
            <a:alphaModFix/>
          </a:blip>
          <a:stretch>
            <a:fillRect/>
          </a:stretch>
        </p:blipFill>
        <p:spPr>
          <a:xfrm>
            <a:off x="284925" y="1042325"/>
            <a:ext cx="4706725" cy="1619325"/>
          </a:xfrm>
          <a:prstGeom prst="rect">
            <a:avLst/>
          </a:prstGeom>
          <a:noFill/>
          <a:ln>
            <a:noFill/>
          </a:ln>
        </p:spPr>
      </p:pic>
      <p:sp>
        <p:nvSpPr>
          <p:cNvPr id="297" name="Google Shape;297;p25"/>
          <p:cNvSpPr txBox="1"/>
          <p:nvPr/>
        </p:nvSpPr>
        <p:spPr>
          <a:xfrm>
            <a:off x="5217975" y="1042325"/>
            <a:ext cx="3616800" cy="2487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Packets will consist of 128 bits</a:t>
            </a:r>
            <a:endParaRPr/>
          </a:p>
          <a:p>
            <a:pPr marL="457200" lvl="0" indent="-317500" algn="l" rtl="0">
              <a:spcBef>
                <a:spcPts val="0"/>
              </a:spcBef>
              <a:spcAft>
                <a:spcPts val="0"/>
              </a:spcAft>
              <a:buSzPts val="1400"/>
              <a:buChar char="●"/>
            </a:pPr>
            <a:r>
              <a:rPr lang="en"/>
              <a:t>0.016 kB/s transmission rate</a:t>
            </a:r>
            <a:endParaRPr/>
          </a:p>
          <a:p>
            <a:pPr marL="457200" lvl="0" indent="-317500" algn="l" rtl="0">
              <a:spcBef>
                <a:spcPts val="0"/>
              </a:spcBef>
              <a:spcAft>
                <a:spcPts val="0"/>
              </a:spcAft>
              <a:buSzPts val="1400"/>
              <a:buChar char="●"/>
            </a:pPr>
            <a:r>
              <a:rPr lang="en"/>
              <a:t>Incorporates 20 bit packet identifier to count lost packets</a:t>
            </a:r>
            <a:endParaRPr/>
          </a:p>
          <a:p>
            <a:pPr marL="457200" lvl="0" indent="-317500" algn="l" rtl="0">
              <a:spcBef>
                <a:spcPts val="0"/>
              </a:spcBef>
              <a:spcAft>
                <a:spcPts val="0"/>
              </a:spcAft>
              <a:buSzPts val="1400"/>
              <a:buChar char="●"/>
            </a:pPr>
            <a:r>
              <a:rPr lang="en"/>
              <a:t>2 bit start and stop</a:t>
            </a:r>
            <a:endParaRPr/>
          </a:p>
          <a:p>
            <a:pPr marL="457200" lvl="0" indent="-317500" algn="l" rtl="0">
              <a:spcBef>
                <a:spcPts val="0"/>
              </a:spcBef>
              <a:spcAft>
                <a:spcPts val="0"/>
              </a:spcAft>
              <a:buSzPts val="1400"/>
              <a:buChar char="●"/>
            </a:pPr>
            <a:r>
              <a:rPr lang="en"/>
              <a:t>5 bits padding in case of data overrun</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12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Tail Boom: Spar Attachment CAD</a:t>
            </a:r>
            <a:endParaRPr/>
          </a:p>
        </p:txBody>
      </p:sp>
      <p:pic>
        <p:nvPicPr>
          <p:cNvPr id="2291" name="Google Shape;2291;p1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3316" y="1028006"/>
            <a:ext cx="7915901" cy="3373001"/>
          </a:xfrm>
          <a:prstGeom prst="rect">
            <a:avLst/>
          </a:prstGeom>
          <a:noFill/>
          <a:ln>
            <a:noFill/>
          </a:ln>
        </p:spPr>
      </p:pic>
      <p:sp>
        <p:nvSpPr>
          <p:cNvPr id="2292" name="Google Shape;2292;p124"/>
          <p:cNvSpPr txBox="1"/>
          <p:nvPr/>
        </p:nvSpPr>
        <p:spPr>
          <a:xfrm>
            <a:off x="-45009" y="577431"/>
            <a:ext cx="1277400" cy="346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Lato"/>
                <a:ea typeface="Lato"/>
                <a:cs typeface="Lato"/>
                <a:sym typeface="Lato"/>
              </a:rPr>
              <a:t>Payload Bay</a:t>
            </a:r>
            <a:endParaRPr b="1">
              <a:latin typeface="Lato"/>
              <a:ea typeface="Lato"/>
              <a:cs typeface="Lato"/>
              <a:sym typeface="Lato"/>
            </a:endParaRPr>
          </a:p>
        </p:txBody>
      </p:sp>
      <p:sp>
        <p:nvSpPr>
          <p:cNvPr id="2293" name="Google Shape;2293;p124"/>
          <p:cNvSpPr txBox="1"/>
          <p:nvPr/>
        </p:nvSpPr>
        <p:spPr>
          <a:xfrm>
            <a:off x="1618141" y="1182056"/>
            <a:ext cx="1779900" cy="416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Lato"/>
                <a:ea typeface="Lato"/>
                <a:cs typeface="Lato"/>
                <a:sym typeface="Lato"/>
              </a:rPr>
              <a:t>Tail control servo</a:t>
            </a:r>
            <a:endParaRPr b="1">
              <a:latin typeface="Lato"/>
              <a:ea typeface="Lato"/>
              <a:cs typeface="Lato"/>
              <a:sym typeface="Lato"/>
            </a:endParaRPr>
          </a:p>
        </p:txBody>
      </p:sp>
      <p:sp>
        <p:nvSpPr>
          <p:cNvPr id="2294" name="Google Shape;2294;p124"/>
          <p:cNvSpPr txBox="1"/>
          <p:nvPr/>
        </p:nvSpPr>
        <p:spPr>
          <a:xfrm>
            <a:off x="4443216" y="2724281"/>
            <a:ext cx="1627800" cy="34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Lato"/>
                <a:ea typeface="Lato"/>
                <a:cs typeface="Lato"/>
                <a:sym typeface="Lato"/>
              </a:rPr>
              <a:t>Tail control horn</a:t>
            </a:r>
            <a:endParaRPr b="1">
              <a:latin typeface="Lato"/>
              <a:ea typeface="Lato"/>
              <a:cs typeface="Lato"/>
              <a:sym typeface="Lato"/>
            </a:endParaRPr>
          </a:p>
        </p:txBody>
      </p:sp>
      <p:cxnSp>
        <p:nvCxnSpPr>
          <p:cNvPr id="2295" name="Google Shape;2295;p124"/>
          <p:cNvCxnSpPr>
            <a:stCxn id="2292" idx="2"/>
          </p:cNvCxnSpPr>
          <p:nvPr/>
        </p:nvCxnSpPr>
        <p:spPr>
          <a:xfrm flipH="1">
            <a:off x="449091" y="923931"/>
            <a:ext cx="144600" cy="1399200"/>
          </a:xfrm>
          <a:prstGeom prst="straightConnector1">
            <a:avLst/>
          </a:prstGeom>
          <a:noFill/>
          <a:ln w="28575" cap="flat" cmpd="sng">
            <a:solidFill>
              <a:srgbClr val="000000"/>
            </a:solidFill>
            <a:prstDash val="solid"/>
            <a:round/>
            <a:headEnd type="none" w="med" len="med"/>
            <a:tailEnd type="triangle" w="med" len="med"/>
          </a:ln>
        </p:spPr>
      </p:cxnSp>
      <p:cxnSp>
        <p:nvCxnSpPr>
          <p:cNvPr id="2296" name="Google Shape;2296;p124"/>
          <p:cNvCxnSpPr>
            <a:stCxn id="2293" idx="2"/>
          </p:cNvCxnSpPr>
          <p:nvPr/>
        </p:nvCxnSpPr>
        <p:spPr>
          <a:xfrm flipH="1">
            <a:off x="977191" y="1598456"/>
            <a:ext cx="1530900" cy="929100"/>
          </a:xfrm>
          <a:prstGeom prst="straightConnector1">
            <a:avLst/>
          </a:prstGeom>
          <a:noFill/>
          <a:ln w="28575" cap="flat" cmpd="sng">
            <a:solidFill>
              <a:srgbClr val="000000"/>
            </a:solidFill>
            <a:prstDash val="solid"/>
            <a:round/>
            <a:headEnd type="none" w="med" len="med"/>
            <a:tailEnd type="triangle" w="med" len="med"/>
          </a:ln>
        </p:spPr>
      </p:cxnSp>
      <p:cxnSp>
        <p:nvCxnSpPr>
          <p:cNvPr id="2297" name="Google Shape;2297;p124"/>
          <p:cNvCxnSpPr>
            <a:stCxn id="2294" idx="3"/>
          </p:cNvCxnSpPr>
          <p:nvPr/>
        </p:nvCxnSpPr>
        <p:spPr>
          <a:xfrm>
            <a:off x="6071016" y="2897531"/>
            <a:ext cx="654600" cy="234900"/>
          </a:xfrm>
          <a:prstGeom prst="straightConnector1">
            <a:avLst/>
          </a:prstGeom>
          <a:noFill/>
          <a:ln w="28575" cap="flat" cmpd="sng">
            <a:solidFill>
              <a:srgbClr val="000000"/>
            </a:solidFill>
            <a:prstDash val="solid"/>
            <a:round/>
            <a:headEnd type="none" w="med" len="med"/>
            <a:tailEnd type="triangle" w="med" len="med"/>
          </a:ln>
        </p:spPr>
      </p:cxnSp>
      <p:sp>
        <p:nvSpPr>
          <p:cNvPr id="2298" name="Google Shape;2298;p124"/>
          <p:cNvSpPr txBox="1"/>
          <p:nvPr/>
        </p:nvSpPr>
        <p:spPr>
          <a:xfrm>
            <a:off x="159800" y="4317475"/>
            <a:ext cx="5697000" cy="2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80000"/>
                </a:solidFill>
                <a:latin typeface="Lato"/>
                <a:ea typeface="Lato"/>
                <a:cs typeface="Lato"/>
                <a:sym typeface="Lato"/>
              </a:rPr>
              <a:t>NOTE: Control link between servo and control horn not shown</a:t>
            </a:r>
            <a:endParaRPr b="1">
              <a:solidFill>
                <a:srgbClr val="980000"/>
              </a:solidFill>
              <a:latin typeface="Lato"/>
              <a:ea typeface="Lato"/>
              <a:cs typeface="Lato"/>
              <a:sym typeface="Lato"/>
            </a:endParaRPr>
          </a:p>
        </p:txBody>
      </p:sp>
      <p:sp>
        <p:nvSpPr>
          <p:cNvPr id="2299" name="Google Shape;2299;p12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110</a:t>
            </a:fld>
            <a:endParaRPr/>
          </a:p>
        </p:txBody>
      </p:sp>
      <p:sp>
        <p:nvSpPr>
          <p:cNvPr id="2300" name="Google Shape;2300;p12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01" name="Google Shape;2301;p12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02" name="Google Shape;2302;p124"/>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03" name="Google Shape;2303;p124"/>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04" name="Google Shape;2304;p124"/>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305" name="Google Shape;2305;p124"/>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2310" name="Google Shape;2310;p12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3D Printing: Payload Bay</a:t>
            </a:r>
            <a:endParaRPr/>
          </a:p>
        </p:txBody>
      </p:sp>
      <p:sp>
        <p:nvSpPr>
          <p:cNvPr id="2311" name="Google Shape;2311;p125"/>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3D printed chassis to keep electronics aligned</a:t>
            </a:r>
            <a:br>
              <a:rPr lang="en" sz="1800">
                <a:solidFill>
                  <a:srgbClr val="000000"/>
                </a:solidFill>
              </a:rPr>
            </a:br>
            <a:endParaRPr sz="1800">
              <a:solidFill>
                <a:srgbClr val="000000"/>
              </a:solidFill>
            </a:endParaRPr>
          </a:p>
          <a:p>
            <a:pPr marL="457200" lvl="0" indent="-342900" algn="l" rtl="0">
              <a:spcBef>
                <a:spcPts val="0"/>
              </a:spcBef>
              <a:spcAft>
                <a:spcPts val="0"/>
              </a:spcAft>
              <a:buClr>
                <a:srgbClr val="000000"/>
              </a:buClr>
              <a:buSzPts val="1800"/>
              <a:buChar char="●"/>
            </a:pPr>
            <a:r>
              <a:rPr lang="en" sz="1800" b="1">
                <a:solidFill>
                  <a:srgbClr val="000000"/>
                </a:solidFill>
              </a:rPr>
              <a:t>NOT</a:t>
            </a:r>
            <a:r>
              <a:rPr lang="en" sz="1800">
                <a:solidFill>
                  <a:srgbClr val="000000"/>
                </a:solidFill>
              </a:rPr>
              <a:t> a structural element</a:t>
            </a:r>
            <a:endParaRPr sz="1800">
              <a:solidFill>
                <a:srgbClr val="000000"/>
              </a:solidFill>
            </a:endParaRPr>
          </a:p>
        </p:txBody>
      </p:sp>
      <p:pic>
        <p:nvPicPr>
          <p:cNvPr id="2312" name="Google Shape;2312;p1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604700" y="1075300"/>
            <a:ext cx="2472498" cy="3296674"/>
          </a:xfrm>
          <a:prstGeom prst="rect">
            <a:avLst/>
          </a:prstGeom>
          <a:noFill/>
          <a:ln>
            <a:noFill/>
          </a:ln>
        </p:spPr>
      </p:pic>
      <p:sp>
        <p:nvSpPr>
          <p:cNvPr id="2313" name="Google Shape;2313;p125"/>
          <p:cNvSpPr txBox="1"/>
          <p:nvPr/>
        </p:nvSpPr>
        <p:spPr>
          <a:xfrm>
            <a:off x="6205788" y="4394225"/>
            <a:ext cx="1454100" cy="3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3D Printer</a:t>
            </a:r>
            <a:endParaRPr>
              <a:latin typeface="Lato"/>
              <a:ea typeface="Lato"/>
              <a:cs typeface="Lato"/>
              <a:sym typeface="Lato"/>
            </a:endParaRPr>
          </a:p>
        </p:txBody>
      </p:sp>
      <p:pic>
        <p:nvPicPr>
          <p:cNvPr id="2314" name="Google Shape;2314;p1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7475" y="1925775"/>
            <a:ext cx="4603153" cy="2446199"/>
          </a:xfrm>
          <a:prstGeom prst="rect">
            <a:avLst/>
          </a:prstGeom>
          <a:noFill/>
          <a:ln>
            <a:noFill/>
          </a:ln>
        </p:spPr>
      </p:pic>
      <p:sp>
        <p:nvSpPr>
          <p:cNvPr id="2315" name="Google Shape;2315;p125"/>
          <p:cNvSpPr txBox="1"/>
          <p:nvPr/>
        </p:nvSpPr>
        <p:spPr>
          <a:xfrm>
            <a:off x="2042000" y="4350363"/>
            <a:ext cx="14541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Electronics Bay</a:t>
            </a:r>
            <a:endParaRPr>
              <a:latin typeface="Lato"/>
              <a:ea typeface="Lato"/>
              <a:cs typeface="Lato"/>
              <a:sym typeface="Lato"/>
            </a:endParaRPr>
          </a:p>
        </p:txBody>
      </p:sp>
      <p:sp>
        <p:nvSpPr>
          <p:cNvPr id="2316" name="Google Shape;2316;p12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111</a:t>
            </a:fld>
            <a:endParaRPr/>
          </a:p>
        </p:txBody>
      </p:sp>
      <p:sp>
        <p:nvSpPr>
          <p:cNvPr id="2317" name="Google Shape;2317;p12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18" name="Google Shape;2318;p12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19" name="Google Shape;2319;p125"/>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20" name="Google Shape;2320;p125"/>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21" name="Google Shape;2321;p125"/>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12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Overview Status</a:t>
            </a:r>
            <a:endParaRPr/>
          </a:p>
        </p:txBody>
      </p:sp>
      <p:graphicFrame>
        <p:nvGraphicFramePr>
          <p:cNvPr id="2327" name="Google Shape;2327;p126"/>
          <p:cNvGraphicFramePr/>
          <p:nvPr/>
        </p:nvGraphicFramePr>
        <p:xfrm>
          <a:off x="577825" y="817563"/>
          <a:ext cx="3000000" cy="3000000"/>
        </p:xfrm>
        <a:graphic>
          <a:graphicData uri="http://schemas.openxmlformats.org/drawingml/2006/table">
            <a:tbl>
              <a:tblPr>
                <a:noFill/>
                <a:tableStyleId>{A2069706-E4F4-4FCE-916B-764D82D2E448}</a:tableStyleId>
              </a:tblPr>
              <a:tblGrid>
                <a:gridCol w="2130975">
                  <a:extLst>
                    <a:ext uri="{9D8B030D-6E8A-4147-A177-3AD203B41FA5}">
                      <a16:colId xmlns:a16="http://schemas.microsoft.com/office/drawing/2014/main" val="20000"/>
                    </a:ext>
                  </a:extLst>
                </a:gridCol>
                <a:gridCol w="2606075">
                  <a:extLst>
                    <a:ext uri="{9D8B030D-6E8A-4147-A177-3AD203B41FA5}">
                      <a16:colId xmlns:a16="http://schemas.microsoft.com/office/drawing/2014/main" val="20001"/>
                    </a:ext>
                  </a:extLst>
                </a:gridCol>
                <a:gridCol w="2296600">
                  <a:extLst>
                    <a:ext uri="{9D8B030D-6E8A-4147-A177-3AD203B41FA5}">
                      <a16:colId xmlns:a16="http://schemas.microsoft.com/office/drawing/2014/main" val="20002"/>
                    </a:ext>
                  </a:extLst>
                </a:gridCol>
              </a:tblGrid>
              <a:tr h="396000">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Electronics Component</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Status</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Next Step</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Arduino Mega</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Completed Preliminary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Integrate Main Functions</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ESC</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Completed Preliminary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Develop Motor Control Loop</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29542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Motor</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Completed Preliminary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Develop Motor Control Loop</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GPS</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Completed Preliminary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Data Transmission Test</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IMU</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Completed Preliminary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Develop β Angle Determination</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5"/>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Vent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Completed Preliminary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Develop Vent Control Loop</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6"/>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Temperature Sensors</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Basic Wiring Complete, No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Preliminary Arduino Interfacing</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7"/>
                  </a:ext>
                </a:extLst>
              </a:tr>
              <a:tr h="396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XBee Transceiver</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No Interfacing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000">
                          <a:latin typeface="Oswald"/>
                          <a:ea typeface="Oswald"/>
                          <a:cs typeface="Oswald"/>
                          <a:sym typeface="Oswald"/>
                        </a:rPr>
                        <a:t>Preliminary Arduino Interfacing and Data Transmission Test</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8"/>
                  </a:ext>
                </a:extLst>
              </a:tr>
            </a:tbl>
          </a:graphicData>
        </a:graphic>
      </p:graphicFrame>
      <p:sp>
        <p:nvSpPr>
          <p:cNvPr id="2328" name="Google Shape;2328;p12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112</a:t>
            </a:fld>
            <a:endParaRPr/>
          </a:p>
        </p:txBody>
      </p:sp>
      <p:sp>
        <p:nvSpPr>
          <p:cNvPr id="2329" name="Google Shape;2329;p12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30" name="Google Shape;2330;p12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31" name="Google Shape;2331;p126"/>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32" name="Google Shape;2332;p126"/>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33" name="Google Shape;2333;p126"/>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334" name="Google Shape;2334;p12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339" name="Google Shape;2339;p12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Drilling into Foam for Carbon Spar Mounting</a:t>
            </a:r>
            <a:endParaRPr/>
          </a:p>
        </p:txBody>
      </p:sp>
      <p:pic>
        <p:nvPicPr>
          <p:cNvPr id="2340" name="Google Shape;2340;p127"/>
          <p:cNvPicPr preferRelativeResize="0"/>
          <p:nvPr/>
        </p:nvPicPr>
        <p:blipFill>
          <a:blip r:embed="rId3">
            <a:alphaModFix/>
          </a:blip>
          <a:stretch>
            <a:fillRect/>
          </a:stretch>
        </p:blipFill>
        <p:spPr>
          <a:xfrm>
            <a:off x="-169850" y="1047075"/>
            <a:ext cx="9370500" cy="9370500"/>
          </a:xfrm>
          <a:prstGeom prst="rect">
            <a:avLst/>
          </a:prstGeom>
          <a:noFill/>
          <a:ln>
            <a:noFill/>
          </a:ln>
        </p:spPr>
      </p:pic>
      <p:sp>
        <p:nvSpPr>
          <p:cNvPr id="2341" name="Google Shape;2341;p127"/>
          <p:cNvSpPr txBox="1"/>
          <p:nvPr/>
        </p:nvSpPr>
        <p:spPr>
          <a:xfrm>
            <a:off x="110525" y="1125125"/>
            <a:ext cx="37671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Tools capable of drilling into foam for carbon spar mounting: Standard Spade Bit</a:t>
            </a:r>
            <a:endParaRPr>
              <a:latin typeface="Lato"/>
              <a:ea typeface="Lato"/>
              <a:cs typeface="Lato"/>
              <a:sym typeface="Lato"/>
            </a:endParaRPr>
          </a:p>
        </p:txBody>
      </p:sp>
      <p:sp>
        <p:nvSpPr>
          <p:cNvPr id="2342" name="Google Shape;2342;p12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113</a:t>
            </a:fld>
            <a:endParaRPr/>
          </a:p>
        </p:txBody>
      </p:sp>
      <p:sp>
        <p:nvSpPr>
          <p:cNvPr id="2343" name="Google Shape;2343;p127"/>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12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Hot Wire Cutting G-Code</a:t>
            </a:r>
            <a:endParaRPr/>
          </a:p>
        </p:txBody>
      </p:sp>
      <p:pic>
        <p:nvPicPr>
          <p:cNvPr id="2349" name="Google Shape;2349;p128"/>
          <p:cNvPicPr preferRelativeResize="0"/>
          <p:nvPr/>
        </p:nvPicPr>
        <p:blipFill>
          <a:blip r:embed="rId3">
            <a:alphaModFix/>
          </a:blip>
          <a:stretch>
            <a:fillRect/>
          </a:stretch>
        </p:blipFill>
        <p:spPr>
          <a:xfrm>
            <a:off x="1790775" y="637850"/>
            <a:ext cx="4534350" cy="3867800"/>
          </a:xfrm>
          <a:prstGeom prst="rect">
            <a:avLst/>
          </a:prstGeom>
          <a:noFill/>
          <a:ln>
            <a:noFill/>
          </a:ln>
        </p:spPr>
      </p:pic>
      <p:sp>
        <p:nvSpPr>
          <p:cNvPr id="2350" name="Google Shape;2350;p12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114</a:t>
            </a:fld>
            <a:endParaRPr/>
          </a:p>
        </p:txBody>
      </p:sp>
      <p:sp>
        <p:nvSpPr>
          <p:cNvPr id="2351" name="Google Shape;2351;p12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52" name="Google Shape;2352;p12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53" name="Google Shape;2353;p128"/>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54" name="Google Shape;2354;p128"/>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55" name="Google Shape;2355;p128"/>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356" name="Google Shape;2356;p128"/>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12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Servo Shot #2</a:t>
            </a:r>
            <a:endParaRPr/>
          </a:p>
        </p:txBody>
      </p:sp>
      <p:sp>
        <p:nvSpPr>
          <p:cNvPr id="2362" name="Google Shape;2362;p12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115</a:t>
            </a:fld>
            <a:endParaRPr/>
          </a:p>
        </p:txBody>
      </p:sp>
      <p:pic>
        <p:nvPicPr>
          <p:cNvPr id="2363" name="Google Shape;2363;p1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5350" y="677450"/>
            <a:ext cx="8768076" cy="3912524"/>
          </a:xfrm>
          <a:prstGeom prst="rect">
            <a:avLst/>
          </a:prstGeom>
          <a:noFill/>
          <a:ln>
            <a:noFill/>
          </a:ln>
        </p:spPr>
      </p:pic>
      <p:sp>
        <p:nvSpPr>
          <p:cNvPr id="2364" name="Google Shape;2364;p12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65" name="Google Shape;2365;p12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66" name="Google Shape;2366;p129"/>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67" name="Google Shape;2367;p129"/>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68" name="Google Shape;2368;p129"/>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369" name="Google Shape;2369;p129"/>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2374" name="Google Shape;2374;p13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a:t>
            </a:r>
            <a:endParaRPr/>
          </a:p>
        </p:txBody>
      </p:sp>
      <p:sp>
        <p:nvSpPr>
          <p:cNvPr id="2375" name="Google Shape;2375;p13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116</a:t>
            </a:fld>
            <a:endParaRPr/>
          </a:p>
        </p:txBody>
      </p:sp>
      <p:graphicFrame>
        <p:nvGraphicFramePr>
          <p:cNvPr id="2376" name="Google Shape;2376;p130"/>
          <p:cNvGraphicFramePr/>
          <p:nvPr/>
        </p:nvGraphicFramePr>
        <p:xfrm>
          <a:off x="76200" y="1278413"/>
          <a:ext cx="3000000" cy="3000000"/>
        </p:xfrm>
        <a:graphic>
          <a:graphicData uri="http://schemas.openxmlformats.org/drawingml/2006/table">
            <a:tbl>
              <a:tblPr>
                <a:noFill/>
                <a:tableStyleId>{A2069706-E4F4-4FCE-916B-764D82D2E448}</a:tableStyleId>
              </a:tblPr>
              <a:tblGrid>
                <a:gridCol w="1428275">
                  <a:extLst>
                    <a:ext uri="{9D8B030D-6E8A-4147-A177-3AD203B41FA5}">
                      <a16:colId xmlns:a16="http://schemas.microsoft.com/office/drawing/2014/main" val="20000"/>
                    </a:ext>
                  </a:extLst>
                </a:gridCol>
                <a:gridCol w="1687025">
                  <a:extLst>
                    <a:ext uri="{9D8B030D-6E8A-4147-A177-3AD203B41FA5}">
                      <a16:colId xmlns:a16="http://schemas.microsoft.com/office/drawing/2014/main" val="20001"/>
                    </a:ext>
                  </a:extLst>
                </a:gridCol>
                <a:gridCol w="1151100">
                  <a:extLst>
                    <a:ext uri="{9D8B030D-6E8A-4147-A177-3AD203B41FA5}">
                      <a16:colId xmlns:a16="http://schemas.microsoft.com/office/drawing/2014/main" val="20002"/>
                    </a:ext>
                  </a:extLst>
                </a:gridCol>
                <a:gridCol w="1215250">
                  <a:extLst>
                    <a:ext uri="{9D8B030D-6E8A-4147-A177-3AD203B41FA5}">
                      <a16:colId xmlns:a16="http://schemas.microsoft.com/office/drawing/2014/main" val="20003"/>
                    </a:ext>
                  </a:extLst>
                </a:gridCol>
                <a:gridCol w="1137975">
                  <a:extLst>
                    <a:ext uri="{9D8B030D-6E8A-4147-A177-3AD203B41FA5}">
                      <a16:colId xmlns:a16="http://schemas.microsoft.com/office/drawing/2014/main" val="20004"/>
                    </a:ext>
                  </a:extLst>
                </a:gridCol>
                <a:gridCol w="2226050">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r>
                        <a:rPr lang="en">
                          <a:solidFill>
                            <a:srgbClr val="FF9900"/>
                          </a:solidFill>
                          <a:latin typeface="Oswald"/>
                          <a:ea typeface="Oswald"/>
                          <a:cs typeface="Oswald"/>
                          <a:sym typeface="Oswald"/>
                        </a:rPr>
                        <a:t>Component</a:t>
                      </a:r>
                      <a:endParaRPr>
                        <a:solidFill>
                          <a:srgbClr val="FF9900"/>
                        </a:solidFill>
                        <a:latin typeface="Oswald"/>
                        <a:ea typeface="Oswald"/>
                        <a:cs typeface="Oswald"/>
                        <a:sym typeface="Oswald"/>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9900"/>
                          </a:solidFill>
                          <a:latin typeface="Oswald"/>
                          <a:ea typeface="Oswald"/>
                          <a:cs typeface="Oswald"/>
                          <a:sym typeface="Oswald"/>
                        </a:rPr>
                        <a:t>Chosen</a:t>
                      </a:r>
                      <a:endParaRPr>
                        <a:solidFill>
                          <a:srgbClr val="FF9900"/>
                        </a:solidFill>
                        <a:latin typeface="Oswald"/>
                        <a:ea typeface="Oswald"/>
                        <a:cs typeface="Oswald"/>
                        <a:sym typeface="Oswald"/>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9900"/>
                          </a:solidFill>
                          <a:latin typeface="Oswald"/>
                          <a:ea typeface="Oswald"/>
                          <a:cs typeface="Oswald"/>
                          <a:sym typeface="Oswald"/>
                        </a:rPr>
                        <a:t>Voltage [V]</a:t>
                      </a:r>
                      <a:endParaRPr>
                        <a:solidFill>
                          <a:srgbClr val="FF9900"/>
                        </a:solidFill>
                        <a:latin typeface="Oswald"/>
                        <a:ea typeface="Oswald"/>
                        <a:cs typeface="Oswald"/>
                        <a:sym typeface="Oswald"/>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9900"/>
                          </a:solidFill>
                          <a:latin typeface="Oswald"/>
                          <a:ea typeface="Oswald"/>
                          <a:cs typeface="Oswald"/>
                          <a:sym typeface="Oswald"/>
                        </a:rPr>
                        <a:t>Current [mA]</a:t>
                      </a:r>
                      <a:endParaRPr>
                        <a:solidFill>
                          <a:srgbClr val="FF9900"/>
                        </a:solidFill>
                        <a:latin typeface="Oswald"/>
                        <a:ea typeface="Oswald"/>
                        <a:cs typeface="Oswald"/>
                        <a:sym typeface="Oswald"/>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9900"/>
                          </a:solidFill>
                          <a:latin typeface="Oswald"/>
                          <a:ea typeface="Oswald"/>
                          <a:cs typeface="Oswald"/>
                          <a:sym typeface="Oswald"/>
                        </a:rPr>
                        <a:t>Mass [g]</a:t>
                      </a:r>
                      <a:endParaRPr>
                        <a:solidFill>
                          <a:srgbClr val="FF9900"/>
                        </a:solidFill>
                        <a:latin typeface="Oswald"/>
                        <a:ea typeface="Oswald"/>
                        <a:cs typeface="Oswald"/>
                        <a:sym typeface="Oswald"/>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FF9900"/>
                          </a:solidFill>
                          <a:latin typeface="Oswald"/>
                          <a:ea typeface="Oswald"/>
                          <a:cs typeface="Oswald"/>
                          <a:sym typeface="Oswald"/>
                        </a:rPr>
                        <a:t>Powered by:</a:t>
                      </a:r>
                      <a:endParaRPr>
                        <a:solidFill>
                          <a:srgbClr val="FF9900"/>
                        </a:solidFill>
                        <a:latin typeface="Oswald"/>
                        <a:ea typeface="Oswald"/>
                        <a:cs typeface="Oswald"/>
                        <a:sym typeface="Oswald"/>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GPS</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Adafruit Ultimate</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3.3</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25</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8.5</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3.3V Arduino pin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1"/>
                  </a:ext>
                </a:extLst>
              </a:tr>
              <a:tr h="3962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Arduino</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Arduino Mega</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7.6</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100</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53</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LG MU1 barrel connector</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extLst>
                  <a:ext uri="{0D108BD9-81ED-4DB2-BD59-A6C34878D82A}">
                    <a16:rowId xmlns:a16="http://schemas.microsoft.com/office/drawing/2014/main" val="10002"/>
                  </a:ext>
                </a:extLst>
              </a:tr>
              <a:tr h="3962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IMU</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Sparkfun 9DoF Razor IMU</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5</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10</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15</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5V Arduino pin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3"/>
                  </a:ext>
                </a:extLst>
              </a:tr>
              <a:tr h="3962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Radio Transceiver</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Radio Transceiver</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3.3</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150</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3</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tc>
                  <a:txBody>
                    <a:bodyPr/>
                    <a:lstStyle/>
                    <a:p>
                      <a:pPr marL="0" lvl="0" indent="0" algn="l" rtl="0">
                        <a:spcBef>
                          <a:spcPts val="0"/>
                        </a:spcBef>
                        <a:spcAft>
                          <a:spcPts val="0"/>
                        </a:spcAft>
                        <a:buNone/>
                      </a:pPr>
                      <a:r>
                        <a:rPr lang="en">
                          <a:latin typeface="Oswald"/>
                          <a:ea typeface="Oswald"/>
                          <a:cs typeface="Oswald"/>
                          <a:sym typeface="Oswald"/>
                        </a:rPr>
                        <a:t>3.3V Arduino pin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8C8C8"/>
                    </a:solidFill>
                  </a:tcPr>
                </a:tc>
                <a:extLst>
                  <a:ext uri="{0D108BD9-81ED-4DB2-BD59-A6C34878D82A}">
                    <a16:rowId xmlns:a16="http://schemas.microsoft.com/office/drawing/2014/main" val="10004"/>
                  </a:ext>
                </a:extLst>
              </a:tr>
              <a:tr h="3962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Arduino Battery</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2 x LG MU1 18650</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7.6</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NA</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2 x 49 = 98</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NA</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5"/>
                  </a:ext>
                </a:extLst>
              </a:tr>
              <a:tr h="3962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Temperature Sensor</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TMP36</a:t>
                      </a:r>
                      <a:endParaRPr sz="1200">
                        <a:latin typeface="Oswald"/>
                        <a:ea typeface="Oswald"/>
                        <a:cs typeface="Oswald"/>
                        <a:sym typeface="Oswald"/>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3.3</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5</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1</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l" rtl="0">
                        <a:spcBef>
                          <a:spcPts val="0"/>
                        </a:spcBef>
                        <a:spcAft>
                          <a:spcPts val="0"/>
                        </a:spcAft>
                        <a:buNone/>
                      </a:pPr>
                      <a:r>
                        <a:rPr lang="en">
                          <a:latin typeface="Oswald"/>
                          <a:ea typeface="Oswald"/>
                          <a:cs typeface="Oswald"/>
                          <a:sym typeface="Oswald"/>
                        </a:rPr>
                        <a:t>3.3V Arduino pin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6"/>
                  </a:ext>
                </a:extLst>
              </a:tr>
            </a:tbl>
          </a:graphicData>
        </a:graphic>
      </p:graphicFrame>
      <p:sp>
        <p:nvSpPr>
          <p:cNvPr id="2377" name="Google Shape;2377;p13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78" name="Google Shape;2378;p13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79" name="Google Shape;2379;p130"/>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80" name="Google Shape;2380;p130"/>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81" name="Google Shape;2381;p130"/>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131"/>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Software Backup Slides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2387" name="Google Shape;2387;p1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13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Data Transmission</a:t>
            </a:r>
            <a:endParaRPr/>
          </a:p>
        </p:txBody>
      </p:sp>
      <p:sp>
        <p:nvSpPr>
          <p:cNvPr id="2393" name="Google Shape;2393;p132"/>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IMU, GPS, and temperature sensor measurements will be transmitted to ground receiver</a:t>
            </a:r>
            <a:endParaRPr sz="1800">
              <a:solidFill>
                <a:srgbClr val="000000"/>
              </a:solidFill>
            </a:endParaRPr>
          </a:p>
          <a:p>
            <a:pPr marL="0" lvl="0" indent="0" algn="l" rtl="0">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Data transmission test will be held 2/15 to determine data rate, transmission rate, and transmission range</a:t>
            </a:r>
            <a:endParaRPr sz="1800">
              <a:solidFill>
                <a:srgbClr val="000000"/>
              </a:solidFill>
            </a:endParaRPr>
          </a:p>
        </p:txBody>
      </p:sp>
      <p:sp>
        <p:nvSpPr>
          <p:cNvPr id="2394" name="Google Shape;2394;p13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118</a:t>
            </a:fld>
            <a:endParaRPr/>
          </a:p>
        </p:txBody>
      </p:sp>
      <p:sp>
        <p:nvSpPr>
          <p:cNvPr id="2395" name="Google Shape;2395;p13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396" name="Google Shape;2396;p13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397" name="Google Shape;2397;p132"/>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398" name="Google Shape;2398;p132"/>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399" name="Google Shape;2399;p132"/>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13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Orbit Acquisition</a:t>
            </a:r>
            <a:endParaRPr/>
          </a:p>
        </p:txBody>
      </p:sp>
      <p:sp>
        <p:nvSpPr>
          <p:cNvPr id="2405" name="Google Shape;2405;p133"/>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Motor will be throttled to attain orbit</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Throttle amount will be determined with scaled flight test</a:t>
            </a:r>
            <a:endParaRPr sz="1800">
              <a:solidFill>
                <a:srgbClr val="000000"/>
              </a:solidFill>
            </a:endParaRPr>
          </a:p>
          <a:p>
            <a:pPr marL="0" lvl="0" indent="0" algn="l" rtl="0">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If orbit is not acquired, motor will turn off and try again after a minute</a:t>
            </a:r>
            <a:endParaRPr sz="1800">
              <a:solidFill>
                <a:srgbClr val="000000"/>
              </a:solidFill>
            </a:endParaRPr>
          </a:p>
          <a:p>
            <a:pPr marL="0" lvl="0" indent="0" algn="l" rtl="0">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Motor has been successfully interfaced with Arduino Mega</a:t>
            </a:r>
            <a:endParaRPr sz="1800">
              <a:solidFill>
                <a:srgbClr val="000000"/>
              </a:solidFill>
            </a:endParaRPr>
          </a:p>
        </p:txBody>
      </p:sp>
      <p:sp>
        <p:nvSpPr>
          <p:cNvPr id="2406" name="Google Shape;2406;p13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119</a:t>
            </a:fld>
            <a:endParaRPr/>
          </a:p>
        </p:txBody>
      </p:sp>
      <p:sp>
        <p:nvSpPr>
          <p:cNvPr id="2407" name="Google Shape;2407;p13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408" name="Google Shape;2408;p13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409" name="Google Shape;2409;p133"/>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410" name="Google Shape;2410;p133"/>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411" name="Google Shape;2411;p133"/>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6"/>
          <p:cNvSpPr/>
          <p:nvPr/>
        </p:nvSpPr>
        <p:spPr>
          <a:xfrm>
            <a:off x="6075100" y="-75750"/>
            <a:ext cx="3921900" cy="59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339525" y="515550"/>
            <a:ext cx="9686700" cy="478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Description - Functional Block Diagram</a:t>
            </a:r>
            <a:endParaRPr/>
          </a:p>
        </p:txBody>
      </p:sp>
      <p:sp>
        <p:nvSpPr>
          <p:cNvPr id="305" name="Google Shape;305;p2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cxnSp>
        <p:nvCxnSpPr>
          <p:cNvPr id="306" name="Google Shape;306;p26"/>
          <p:cNvCxnSpPr/>
          <p:nvPr/>
        </p:nvCxnSpPr>
        <p:spPr>
          <a:xfrm>
            <a:off x="-398975" y="515550"/>
            <a:ext cx="9746100" cy="0"/>
          </a:xfrm>
          <a:prstGeom prst="straightConnector1">
            <a:avLst/>
          </a:prstGeom>
          <a:noFill/>
          <a:ln w="38100" cap="flat" cmpd="sng">
            <a:solidFill>
              <a:schemeClr val="accent5"/>
            </a:solidFill>
            <a:prstDash val="solid"/>
            <a:round/>
            <a:headEnd type="none" w="med" len="med"/>
            <a:tailEnd type="none" w="med" len="med"/>
          </a:ln>
        </p:spPr>
      </p:cxnSp>
      <p:grpSp>
        <p:nvGrpSpPr>
          <p:cNvPr id="307" name="Google Shape;307;p26"/>
          <p:cNvGrpSpPr/>
          <p:nvPr/>
        </p:nvGrpSpPr>
        <p:grpSpPr>
          <a:xfrm>
            <a:off x="456877" y="515562"/>
            <a:ext cx="8230247" cy="4629526"/>
            <a:chOff x="456877" y="515562"/>
            <a:chExt cx="8230247" cy="4629526"/>
          </a:xfrm>
        </p:grpSpPr>
        <p:pic>
          <p:nvPicPr>
            <p:cNvPr id="308" name="Google Shape;308;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6877" y="515562"/>
              <a:ext cx="8230247" cy="4629526"/>
            </a:xfrm>
            <a:prstGeom prst="rect">
              <a:avLst/>
            </a:prstGeom>
            <a:noFill/>
            <a:ln>
              <a:noFill/>
            </a:ln>
          </p:spPr>
        </p:pic>
        <p:sp>
          <p:nvSpPr>
            <p:cNvPr id="309" name="Google Shape;309;p26"/>
            <p:cNvSpPr txBox="1"/>
            <p:nvPr/>
          </p:nvSpPr>
          <p:spPr>
            <a:xfrm>
              <a:off x="1628225" y="4245650"/>
              <a:ext cx="8397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10Hz</a:t>
              </a:r>
              <a:endParaRPr b="1"/>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134"/>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Venting Backup Slides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2417" name="Google Shape;2417;p1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120</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2422" name="Google Shape;2422;p135"/>
          <p:cNvSpPr txBox="1"/>
          <p:nvPr/>
        </p:nvSpPr>
        <p:spPr>
          <a:xfrm>
            <a:off x="6900" y="912000"/>
            <a:ext cx="6922200" cy="3618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Oswald"/>
              <a:buChar char="●"/>
            </a:pPr>
            <a:r>
              <a:rPr lang="en">
                <a:latin typeface="Oswald"/>
                <a:ea typeface="Oswald"/>
                <a:cs typeface="Oswald"/>
                <a:sym typeface="Oswald"/>
              </a:rPr>
              <a:t>Balloon will transport the payload to maximum altitude of 35 </a:t>
            </a:r>
            <a:r>
              <a:rPr lang="en" i="1">
                <a:latin typeface="Oswald"/>
                <a:ea typeface="Oswald"/>
                <a:cs typeface="Oswald"/>
                <a:sym typeface="Oswald"/>
              </a:rPr>
              <a:t>km</a:t>
            </a:r>
            <a:endParaRPr i="1">
              <a:latin typeface="Oswald"/>
              <a:ea typeface="Oswald"/>
              <a:cs typeface="Oswald"/>
              <a:sym typeface="Oswald"/>
            </a:endParaRPr>
          </a:p>
          <a:p>
            <a:pPr marL="1371600" lvl="2" indent="-317500" algn="l" rtl="0">
              <a:spcBef>
                <a:spcPts val="0"/>
              </a:spcBef>
              <a:spcAft>
                <a:spcPts val="0"/>
              </a:spcAft>
              <a:buClr>
                <a:srgbClr val="000000"/>
              </a:buClr>
              <a:buSzPts val="1400"/>
              <a:buFont typeface="Oswald"/>
              <a:buChar char="■"/>
            </a:pPr>
            <a:r>
              <a:rPr lang="en">
                <a:latin typeface="Oswald"/>
                <a:ea typeface="Oswald"/>
                <a:cs typeface="Oswald"/>
                <a:sym typeface="Oswald"/>
              </a:rPr>
              <a:t>Burst altitude/diameter is the most significant factor to consider</a:t>
            </a: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457200" lvl="0" indent="-317500" algn="l" rtl="0">
              <a:spcBef>
                <a:spcPts val="0"/>
              </a:spcBef>
              <a:spcAft>
                <a:spcPts val="0"/>
              </a:spcAft>
              <a:buClr>
                <a:srgbClr val="000000"/>
              </a:buClr>
              <a:buSzPts val="1400"/>
              <a:buFont typeface="Oswald"/>
              <a:buChar char="●"/>
            </a:pPr>
            <a:r>
              <a:rPr lang="en">
                <a:latin typeface="Oswald"/>
                <a:ea typeface="Oswald"/>
                <a:cs typeface="Oswald"/>
                <a:sym typeface="Oswald"/>
              </a:rPr>
              <a:t>Balloon will be neutrally buoyant at 30 </a:t>
            </a:r>
            <a:r>
              <a:rPr lang="en" i="1">
                <a:latin typeface="Oswald"/>
                <a:ea typeface="Oswald"/>
                <a:cs typeface="Oswald"/>
                <a:sym typeface="Oswald"/>
              </a:rPr>
              <a:t>km</a:t>
            </a:r>
            <a:endParaRPr i="1">
              <a:latin typeface="Oswald"/>
              <a:ea typeface="Oswald"/>
              <a:cs typeface="Oswald"/>
              <a:sym typeface="Oswald"/>
            </a:endParaRPr>
          </a:p>
          <a:p>
            <a:pPr marL="1371600" lvl="2" indent="-317500" algn="l" rtl="0">
              <a:spcBef>
                <a:spcPts val="0"/>
              </a:spcBef>
              <a:spcAft>
                <a:spcPts val="0"/>
              </a:spcAft>
              <a:buClr>
                <a:srgbClr val="000000"/>
              </a:buClr>
              <a:buSzPts val="1400"/>
              <a:buFont typeface="Oswald"/>
              <a:buChar char="■"/>
            </a:pPr>
            <a:r>
              <a:rPr lang="en">
                <a:latin typeface="Oswald"/>
                <a:ea typeface="Oswald"/>
                <a:cs typeface="Oswald"/>
                <a:sym typeface="Oswald"/>
              </a:rPr>
              <a:t>This will determine our mass budget</a:t>
            </a:r>
            <a:endParaRPr>
              <a:latin typeface="Oswald"/>
              <a:ea typeface="Oswald"/>
              <a:cs typeface="Oswald"/>
              <a:sym typeface="Oswald"/>
            </a:endParaRPr>
          </a:p>
          <a:p>
            <a:pPr marL="457200" lvl="0" indent="0" algn="l" rtl="0">
              <a:spcBef>
                <a:spcPts val="1600"/>
              </a:spcBef>
              <a:spcAft>
                <a:spcPts val="0"/>
              </a:spcAft>
              <a:buNone/>
            </a:pPr>
            <a:endParaRPr>
              <a:latin typeface="Oswald"/>
              <a:ea typeface="Oswald"/>
              <a:cs typeface="Oswald"/>
              <a:sym typeface="Oswald"/>
            </a:endParaRPr>
          </a:p>
          <a:p>
            <a:pPr marL="457200" lvl="0" indent="-317500" algn="l" rtl="0">
              <a:spcBef>
                <a:spcPts val="0"/>
              </a:spcBef>
              <a:spcAft>
                <a:spcPts val="0"/>
              </a:spcAft>
              <a:buClr>
                <a:srgbClr val="000000"/>
              </a:buClr>
              <a:buSzPts val="1400"/>
              <a:buFont typeface="Oswald"/>
              <a:buChar char="●"/>
            </a:pPr>
            <a:r>
              <a:rPr lang="en">
                <a:latin typeface="Oswald"/>
                <a:ea typeface="Oswald"/>
                <a:cs typeface="Oswald"/>
                <a:sym typeface="Oswald"/>
              </a:rPr>
              <a:t>Customer Requirements</a:t>
            </a:r>
            <a:endParaRPr>
              <a:latin typeface="Oswald"/>
              <a:ea typeface="Oswald"/>
              <a:cs typeface="Oswald"/>
              <a:sym typeface="Oswald"/>
            </a:endParaRPr>
          </a:p>
          <a:p>
            <a:pPr marL="914400" lvl="1" indent="-317500" algn="l" rtl="0">
              <a:spcBef>
                <a:spcPts val="0"/>
              </a:spcBef>
              <a:spcAft>
                <a:spcPts val="0"/>
              </a:spcAft>
              <a:buClr>
                <a:srgbClr val="000000"/>
              </a:buClr>
              <a:buSzPts val="1400"/>
              <a:buFont typeface="Oswald"/>
              <a:buChar char="○"/>
            </a:pPr>
            <a:r>
              <a:rPr lang="en">
                <a:latin typeface="Oswald"/>
                <a:ea typeface="Oswald"/>
                <a:cs typeface="Oswald"/>
                <a:sym typeface="Oswald"/>
              </a:rPr>
              <a:t>Balloon and its payload must meet all FAA guidelines</a:t>
            </a:r>
            <a:endParaRPr>
              <a:latin typeface="Oswald"/>
              <a:ea typeface="Oswald"/>
              <a:cs typeface="Oswald"/>
              <a:sym typeface="Oswald"/>
            </a:endParaRPr>
          </a:p>
          <a:p>
            <a:pPr marL="1828800" lvl="3" indent="-317500" algn="l" rtl="0">
              <a:spcBef>
                <a:spcPts val="0"/>
              </a:spcBef>
              <a:spcAft>
                <a:spcPts val="0"/>
              </a:spcAft>
              <a:buClr>
                <a:srgbClr val="000000"/>
              </a:buClr>
              <a:buSzPts val="1400"/>
              <a:buFont typeface="Oswald"/>
              <a:buChar char="●"/>
            </a:pPr>
            <a:r>
              <a:rPr lang="en">
                <a:latin typeface="Oswald"/>
                <a:ea typeface="Oswald"/>
                <a:cs typeface="Oswald"/>
                <a:sym typeface="Oswald"/>
              </a:rPr>
              <a:t>Per customer request, balloon will meet FAA criteria for remaining unregulated</a:t>
            </a:r>
            <a:endParaRPr>
              <a:latin typeface="Oswald"/>
              <a:ea typeface="Oswald"/>
              <a:cs typeface="Oswald"/>
              <a:sym typeface="Oswald"/>
            </a:endParaRPr>
          </a:p>
          <a:p>
            <a:pPr marL="1828800" lvl="3" indent="-317500" algn="l" rtl="0">
              <a:spcBef>
                <a:spcPts val="0"/>
              </a:spcBef>
              <a:spcAft>
                <a:spcPts val="0"/>
              </a:spcAft>
              <a:buClr>
                <a:srgbClr val="000000"/>
              </a:buClr>
              <a:buSzPts val="1400"/>
              <a:buFont typeface="Oswald"/>
              <a:buChar char="●"/>
            </a:pPr>
            <a:r>
              <a:rPr lang="en">
                <a:latin typeface="Oswald"/>
                <a:ea typeface="Oswald"/>
                <a:cs typeface="Oswald"/>
                <a:sym typeface="Oswald"/>
              </a:rPr>
              <a:t>FAA guidelines can be found in appendix</a:t>
            </a:r>
            <a:endParaRPr>
              <a:latin typeface="Oswald"/>
              <a:ea typeface="Oswald"/>
              <a:cs typeface="Oswald"/>
              <a:sym typeface="Oswald"/>
            </a:endParaRPr>
          </a:p>
          <a:p>
            <a:pPr marL="0" lvl="0" indent="0" algn="l" rtl="0">
              <a:spcBef>
                <a:spcPts val="0"/>
              </a:spcBef>
              <a:spcAft>
                <a:spcPts val="0"/>
              </a:spcAft>
              <a:buNone/>
            </a:pPr>
            <a:endParaRPr sz="1800">
              <a:latin typeface="Open Sans"/>
              <a:ea typeface="Open Sans"/>
              <a:cs typeface="Open Sans"/>
              <a:sym typeface="Open Sans"/>
            </a:endParaRPr>
          </a:p>
          <a:p>
            <a:pPr marL="457200" lvl="0" indent="0" algn="l" rtl="0">
              <a:lnSpc>
                <a:spcPct val="115000"/>
              </a:lnSpc>
              <a:spcBef>
                <a:spcPts val="1600"/>
              </a:spcBef>
              <a:spcAft>
                <a:spcPts val="0"/>
              </a:spcAft>
              <a:buNone/>
            </a:pPr>
            <a:endParaRPr>
              <a:latin typeface="Open Sans"/>
              <a:ea typeface="Open Sans"/>
              <a:cs typeface="Open Sans"/>
              <a:sym typeface="Open Sans"/>
            </a:endParaRPr>
          </a:p>
          <a:p>
            <a:pPr marL="457200" lvl="0" indent="0" algn="l" rtl="0">
              <a:lnSpc>
                <a:spcPct val="115000"/>
              </a:lnSpc>
              <a:spcBef>
                <a:spcPts val="1600"/>
              </a:spcBef>
              <a:spcAft>
                <a:spcPts val="1600"/>
              </a:spcAft>
              <a:buNone/>
            </a:pPr>
            <a:endParaRPr>
              <a:latin typeface="Open Sans"/>
              <a:ea typeface="Open Sans"/>
              <a:cs typeface="Open Sans"/>
              <a:sym typeface="Open Sans"/>
            </a:endParaRPr>
          </a:p>
        </p:txBody>
      </p:sp>
      <p:sp>
        <p:nvSpPr>
          <p:cNvPr id="2423" name="Google Shape;2423;p13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Balloon Purpose</a:t>
            </a:r>
            <a:endParaRPr/>
          </a:p>
          <a:p>
            <a:pPr marL="0" lvl="0" indent="0" algn="l" rtl="0">
              <a:spcBef>
                <a:spcPts val="0"/>
              </a:spcBef>
              <a:spcAft>
                <a:spcPts val="0"/>
              </a:spcAft>
              <a:buNone/>
            </a:pPr>
            <a:endParaRPr/>
          </a:p>
        </p:txBody>
      </p:sp>
      <p:sp>
        <p:nvSpPr>
          <p:cNvPr id="2424" name="Google Shape;2424;p13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121</a:t>
            </a:fld>
            <a:endParaRPr/>
          </a:p>
        </p:txBody>
      </p:sp>
      <p:sp>
        <p:nvSpPr>
          <p:cNvPr id="2425" name="Google Shape;2425;p135"/>
          <p:cNvSpPr txBox="1"/>
          <p:nvPr/>
        </p:nvSpPr>
        <p:spPr>
          <a:xfrm>
            <a:off x="89200" y="4111450"/>
            <a:ext cx="2591400" cy="6117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swald"/>
                <a:ea typeface="Oswald"/>
                <a:cs typeface="Oswald"/>
                <a:sym typeface="Oswald"/>
              </a:rPr>
              <a:t>FR 5.0: </a:t>
            </a:r>
            <a:r>
              <a:rPr lang="en">
                <a:solidFill>
                  <a:srgbClr val="333333"/>
                </a:solidFill>
                <a:latin typeface="Oswald"/>
                <a:ea typeface="Oswald"/>
                <a:cs typeface="Oswald"/>
                <a:sym typeface="Oswald"/>
              </a:rPr>
              <a:t>Balloon and payload system must meet all FAA guidelines.</a:t>
            </a: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p:txBody>
      </p:sp>
      <p:pic>
        <p:nvPicPr>
          <p:cNvPr id="2426" name="Google Shape;2426;p1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05975" y="1121025"/>
            <a:ext cx="1661750" cy="3158000"/>
          </a:xfrm>
          <a:prstGeom prst="rect">
            <a:avLst/>
          </a:prstGeom>
          <a:noFill/>
          <a:ln>
            <a:noFill/>
          </a:ln>
        </p:spPr>
      </p:pic>
      <p:sp>
        <p:nvSpPr>
          <p:cNvPr id="2427" name="Google Shape;2427;p135"/>
          <p:cNvSpPr txBox="1"/>
          <p:nvPr/>
        </p:nvSpPr>
        <p:spPr>
          <a:xfrm>
            <a:off x="6624300" y="4381875"/>
            <a:ext cx="1597200" cy="27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High Altitude Balloon</a:t>
            </a:r>
            <a:endParaRPr>
              <a:solidFill>
                <a:srgbClr val="FFFFFF"/>
              </a:solidFill>
              <a:latin typeface="Oswald"/>
              <a:ea typeface="Oswald"/>
              <a:cs typeface="Oswald"/>
              <a:sym typeface="Oswald"/>
            </a:endParaRPr>
          </a:p>
        </p:txBody>
      </p:sp>
      <p:sp>
        <p:nvSpPr>
          <p:cNvPr id="2428" name="Google Shape;2428;p135"/>
          <p:cNvSpPr txBox="1"/>
          <p:nvPr/>
        </p:nvSpPr>
        <p:spPr>
          <a:xfrm>
            <a:off x="6739188" y="4241825"/>
            <a:ext cx="1454100" cy="3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a:ea typeface="Raleway"/>
                <a:cs typeface="Raleway"/>
                <a:sym typeface="Raleway"/>
              </a:rPr>
              <a:t>High Altitude Balloon</a:t>
            </a:r>
            <a:endParaRPr>
              <a:latin typeface="Raleway"/>
              <a:ea typeface="Raleway"/>
              <a:cs typeface="Raleway"/>
              <a:sym typeface="Raleway"/>
            </a:endParaRPr>
          </a:p>
        </p:txBody>
      </p:sp>
      <p:sp>
        <p:nvSpPr>
          <p:cNvPr id="2429" name="Google Shape;2429;p13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430" name="Google Shape;2430;p13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431" name="Google Shape;2431;p135"/>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432" name="Google Shape;2432;p135"/>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433" name="Google Shape;2433;p135"/>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434" name="Google Shape;2434;p135"/>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p13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Venting Design</a:t>
            </a:r>
            <a:endParaRPr/>
          </a:p>
        </p:txBody>
      </p:sp>
      <p:sp>
        <p:nvSpPr>
          <p:cNvPr id="2440" name="Google Shape;2440;p13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122</a:t>
            </a:fld>
            <a:endParaRPr/>
          </a:p>
        </p:txBody>
      </p:sp>
      <p:sp>
        <p:nvSpPr>
          <p:cNvPr id="2441" name="Google Shape;2441;p136"/>
          <p:cNvSpPr txBox="1"/>
          <p:nvPr/>
        </p:nvSpPr>
        <p:spPr>
          <a:xfrm>
            <a:off x="622600" y="834850"/>
            <a:ext cx="5037300" cy="357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Oswald"/>
              <a:buChar char="●"/>
            </a:pPr>
            <a:r>
              <a:rPr lang="en">
                <a:latin typeface="Oswald"/>
                <a:ea typeface="Oswald"/>
                <a:cs typeface="Oswald"/>
                <a:sym typeface="Oswald"/>
              </a:rPr>
              <a:t>Reusing venting system from HYFLITS mission</a:t>
            </a:r>
            <a:endParaRPr>
              <a:latin typeface="Oswald"/>
              <a:ea typeface="Oswald"/>
              <a:cs typeface="Oswald"/>
              <a:sym typeface="Oswald"/>
            </a:endParaRPr>
          </a:p>
          <a:p>
            <a:pPr marL="914400" lvl="1" indent="-317500" algn="l" rtl="0">
              <a:spcBef>
                <a:spcPts val="0"/>
              </a:spcBef>
              <a:spcAft>
                <a:spcPts val="0"/>
              </a:spcAft>
              <a:buSzPts val="1400"/>
              <a:buFont typeface="Oswald"/>
              <a:buChar char="○"/>
            </a:pPr>
            <a:r>
              <a:rPr lang="en">
                <a:latin typeface="Oswald"/>
                <a:ea typeface="Oswald"/>
                <a:cs typeface="Oswald"/>
                <a:sym typeface="Oswald"/>
              </a:rPr>
              <a:t>Verified to operate in atmospheric conditions</a:t>
            </a:r>
            <a:endParaRPr>
              <a:latin typeface="Oswald"/>
              <a:ea typeface="Oswald"/>
              <a:cs typeface="Oswald"/>
              <a:sym typeface="Oswald"/>
            </a:endParaRPr>
          </a:p>
          <a:p>
            <a:pPr marL="914400" lvl="1" indent="-317500" algn="l" rtl="0">
              <a:spcBef>
                <a:spcPts val="0"/>
              </a:spcBef>
              <a:spcAft>
                <a:spcPts val="0"/>
              </a:spcAft>
              <a:buSzPts val="1400"/>
              <a:buFont typeface="Oswald"/>
              <a:buChar char="○"/>
            </a:pPr>
            <a:r>
              <a:rPr lang="en">
                <a:latin typeface="Oswald"/>
                <a:ea typeface="Oswald"/>
                <a:cs typeface="Oswald"/>
                <a:sym typeface="Oswald"/>
              </a:rPr>
              <a:t>Can be sufficiently mounted to balloon</a:t>
            </a:r>
            <a:endParaRPr>
              <a:latin typeface="Oswald"/>
              <a:ea typeface="Oswald"/>
              <a:cs typeface="Oswald"/>
              <a:sym typeface="Oswald"/>
            </a:endParaRPr>
          </a:p>
          <a:p>
            <a:pPr marL="914400" lvl="1" indent="-317500" algn="l" rtl="0">
              <a:spcBef>
                <a:spcPts val="0"/>
              </a:spcBef>
              <a:spcAft>
                <a:spcPts val="0"/>
              </a:spcAft>
              <a:buSzPts val="1400"/>
              <a:buFont typeface="Oswald"/>
              <a:buChar char="○"/>
            </a:pPr>
            <a:r>
              <a:rPr lang="en">
                <a:latin typeface="Oswald"/>
                <a:ea typeface="Oswald"/>
                <a:cs typeface="Oswald"/>
                <a:sym typeface="Oswald"/>
              </a:rPr>
              <a:t>Venting has been experimentally modelled for this vent</a:t>
            </a:r>
            <a:endParaRPr>
              <a:latin typeface="Oswald"/>
              <a:ea typeface="Oswald"/>
              <a:cs typeface="Oswald"/>
              <a:sym typeface="Oswald"/>
            </a:endParaRPr>
          </a:p>
        </p:txBody>
      </p:sp>
      <p:pic>
        <p:nvPicPr>
          <p:cNvPr id="2442" name="Google Shape;2442;p1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14">
            <a:off x="3427806" y="2679199"/>
            <a:ext cx="2481827" cy="1208602"/>
          </a:xfrm>
          <a:prstGeom prst="rect">
            <a:avLst/>
          </a:prstGeom>
          <a:noFill/>
          <a:ln>
            <a:noFill/>
          </a:ln>
        </p:spPr>
      </p:pic>
      <p:pic>
        <p:nvPicPr>
          <p:cNvPr id="2443" name="Google Shape;2443;p1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48250" y="1156962"/>
            <a:ext cx="1775100" cy="3343950"/>
          </a:xfrm>
          <a:prstGeom prst="rect">
            <a:avLst/>
          </a:prstGeom>
          <a:noFill/>
          <a:ln w="28575" cap="flat" cmpd="sng">
            <a:solidFill>
              <a:srgbClr val="FF0000"/>
            </a:solidFill>
            <a:prstDash val="solid"/>
            <a:round/>
            <a:headEnd type="none" w="sm" len="sm"/>
            <a:tailEnd type="none" w="sm" len="sm"/>
          </a:ln>
        </p:spPr>
      </p:pic>
      <p:sp>
        <p:nvSpPr>
          <p:cNvPr id="2444" name="Google Shape;2444;p136"/>
          <p:cNvSpPr txBox="1"/>
          <p:nvPr/>
        </p:nvSpPr>
        <p:spPr>
          <a:xfrm>
            <a:off x="89200" y="3947600"/>
            <a:ext cx="3511200" cy="7581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33333"/>
                </a:solidFill>
                <a:latin typeface="Oswald"/>
                <a:ea typeface="Oswald"/>
                <a:cs typeface="Oswald"/>
                <a:sym typeface="Oswald"/>
              </a:rPr>
              <a:t>FR 6.0: System must be capable of mission termination at end-of-life, determined when battery has 5% remaining. </a:t>
            </a:r>
            <a:endParaRPr>
              <a:solidFill>
                <a:srgbClr val="333333"/>
              </a:solidFill>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p:txBody>
      </p:sp>
      <p:pic>
        <p:nvPicPr>
          <p:cNvPr id="2445" name="Google Shape;2445;p1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6739001" y="2297949"/>
            <a:ext cx="3793648" cy="1186500"/>
          </a:xfrm>
          <a:prstGeom prst="rect">
            <a:avLst/>
          </a:prstGeom>
          <a:noFill/>
          <a:ln>
            <a:noFill/>
          </a:ln>
        </p:spPr>
      </p:pic>
      <p:sp>
        <p:nvSpPr>
          <p:cNvPr id="2446" name="Google Shape;2446;p136"/>
          <p:cNvSpPr/>
          <p:nvPr/>
        </p:nvSpPr>
        <p:spPr>
          <a:xfrm>
            <a:off x="8538455" y="2252218"/>
            <a:ext cx="241500" cy="241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47" name="Google Shape;2447;p136"/>
          <p:cNvCxnSpPr>
            <a:endCxn id="2446" idx="7"/>
          </p:cNvCxnSpPr>
          <p:nvPr/>
        </p:nvCxnSpPr>
        <p:spPr>
          <a:xfrm>
            <a:off x="7348988" y="1149985"/>
            <a:ext cx="1395600" cy="1137600"/>
          </a:xfrm>
          <a:prstGeom prst="straightConnector1">
            <a:avLst/>
          </a:prstGeom>
          <a:noFill/>
          <a:ln w="28575" cap="flat" cmpd="sng">
            <a:solidFill>
              <a:srgbClr val="FF0000"/>
            </a:solidFill>
            <a:prstDash val="solid"/>
            <a:round/>
            <a:headEnd type="none" w="med" len="med"/>
            <a:tailEnd type="none" w="med" len="med"/>
          </a:ln>
        </p:spPr>
      </p:cxnSp>
      <p:cxnSp>
        <p:nvCxnSpPr>
          <p:cNvPr id="2448" name="Google Shape;2448;p136"/>
          <p:cNvCxnSpPr>
            <a:endCxn id="2446" idx="5"/>
          </p:cNvCxnSpPr>
          <p:nvPr/>
        </p:nvCxnSpPr>
        <p:spPr>
          <a:xfrm rot="10800000" flipH="1">
            <a:off x="7341188" y="2458351"/>
            <a:ext cx="1403400" cy="2066100"/>
          </a:xfrm>
          <a:prstGeom prst="straightConnector1">
            <a:avLst/>
          </a:prstGeom>
          <a:noFill/>
          <a:ln w="28575" cap="flat" cmpd="sng">
            <a:solidFill>
              <a:srgbClr val="FF0000"/>
            </a:solidFill>
            <a:prstDash val="solid"/>
            <a:round/>
            <a:headEnd type="none" w="med" len="med"/>
            <a:tailEnd type="none" w="med" len="med"/>
          </a:ln>
        </p:spPr>
      </p:cxnSp>
      <p:sp>
        <p:nvSpPr>
          <p:cNvPr id="2449" name="Google Shape;2449;p13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450" name="Google Shape;2450;p13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451" name="Google Shape;2451;p136"/>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452" name="Google Shape;2452;p136"/>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453" name="Google Shape;2453;p136"/>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454" name="Google Shape;2454;p13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13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Venting Control System</a:t>
            </a:r>
            <a:endParaRPr/>
          </a:p>
          <a:p>
            <a:pPr marL="0" lvl="0" indent="0" algn="l" rtl="0">
              <a:spcBef>
                <a:spcPts val="0"/>
              </a:spcBef>
              <a:spcAft>
                <a:spcPts val="0"/>
              </a:spcAft>
              <a:buNone/>
            </a:pPr>
            <a:endParaRPr/>
          </a:p>
        </p:txBody>
      </p:sp>
      <p:sp>
        <p:nvSpPr>
          <p:cNvPr id="2460" name="Google Shape;2460;p13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123</a:t>
            </a:fld>
            <a:endParaRPr/>
          </a:p>
        </p:txBody>
      </p:sp>
      <p:sp>
        <p:nvSpPr>
          <p:cNvPr id="2461" name="Google Shape;2461;p137"/>
          <p:cNvSpPr txBox="1"/>
          <p:nvPr/>
        </p:nvSpPr>
        <p:spPr>
          <a:xfrm>
            <a:off x="6518400" y="1275975"/>
            <a:ext cx="2354100" cy="11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2462" name="Google Shape;2462;p137"/>
          <p:cNvSpPr txBox="1"/>
          <p:nvPr/>
        </p:nvSpPr>
        <p:spPr>
          <a:xfrm>
            <a:off x="6190500" y="1184050"/>
            <a:ext cx="2899800" cy="357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Oswald"/>
              <a:buChar char="●"/>
            </a:pPr>
            <a:r>
              <a:rPr lang="en">
                <a:latin typeface="Oswald"/>
                <a:ea typeface="Oswald"/>
                <a:cs typeface="Oswald"/>
                <a:sym typeface="Oswald"/>
              </a:rPr>
              <a:t>GPS, battery data fed into control system</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Vent until desired altitude is reached</a:t>
            </a:r>
            <a:endParaRPr>
              <a:latin typeface="Oswald"/>
              <a:ea typeface="Oswald"/>
              <a:cs typeface="Oswald"/>
              <a:sym typeface="Oswald"/>
            </a:endParaRPr>
          </a:p>
          <a:p>
            <a:pPr marL="457200" lvl="0" indent="0" algn="l" rtl="0">
              <a:spcBef>
                <a:spcPts val="0"/>
              </a:spcBef>
              <a:spcAft>
                <a:spcPts val="0"/>
              </a:spcAft>
              <a:buNone/>
            </a:pPr>
            <a:endParaRPr>
              <a:solidFill>
                <a:srgbClr val="FFFFFF"/>
              </a:solidFill>
              <a:latin typeface="Oswald"/>
              <a:ea typeface="Oswald"/>
              <a:cs typeface="Oswald"/>
              <a:sym typeface="Oswald"/>
            </a:endParaRPr>
          </a:p>
          <a:p>
            <a:pPr marL="457200" lvl="0" indent="0" algn="l" rtl="0">
              <a:spcBef>
                <a:spcPts val="0"/>
              </a:spcBef>
              <a:spcAft>
                <a:spcPts val="0"/>
              </a:spcAft>
              <a:buNone/>
            </a:pPr>
            <a:endParaRPr>
              <a:solidFill>
                <a:srgbClr val="FFFFFF"/>
              </a:solidFill>
              <a:latin typeface="Oswald"/>
              <a:ea typeface="Oswald"/>
              <a:cs typeface="Oswald"/>
              <a:sym typeface="Oswald"/>
            </a:endParaRPr>
          </a:p>
          <a:p>
            <a:pPr marL="457200" lvl="0" indent="0" algn="l" rtl="0">
              <a:spcBef>
                <a:spcPts val="0"/>
              </a:spcBef>
              <a:spcAft>
                <a:spcPts val="0"/>
              </a:spcAft>
              <a:buNone/>
            </a:pPr>
            <a:r>
              <a:rPr lang="en">
                <a:solidFill>
                  <a:srgbClr val="FFFFFF"/>
                </a:solidFill>
                <a:latin typeface="Oswald"/>
                <a:ea typeface="Oswald"/>
                <a:cs typeface="Oswald"/>
                <a:sym typeface="Oswald"/>
              </a:rPr>
              <a:t>Add battery information into this control system (check battery info, vent if battery &lt;5%)</a:t>
            </a:r>
            <a:endParaRPr>
              <a:solidFill>
                <a:srgbClr val="FFFFFF"/>
              </a:solidFill>
              <a:latin typeface="Oswald"/>
              <a:ea typeface="Oswald"/>
              <a:cs typeface="Oswald"/>
              <a:sym typeface="Oswald"/>
            </a:endParaRPr>
          </a:p>
        </p:txBody>
      </p:sp>
      <p:sp>
        <p:nvSpPr>
          <p:cNvPr id="2463" name="Google Shape;2463;p137"/>
          <p:cNvSpPr txBox="1"/>
          <p:nvPr/>
        </p:nvSpPr>
        <p:spPr>
          <a:xfrm>
            <a:off x="6281000" y="3693850"/>
            <a:ext cx="2809200" cy="9729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33333"/>
                </a:solidFill>
                <a:latin typeface="Oswald"/>
                <a:ea typeface="Oswald"/>
                <a:cs typeface="Oswald"/>
                <a:sym typeface="Oswald"/>
              </a:rPr>
              <a:t>FR 6.0: System must be capable of mission termination at end-of-life, determined when battery has 5% remaining. </a:t>
            </a:r>
            <a:endParaRPr>
              <a:solidFill>
                <a:srgbClr val="FFFFFF"/>
              </a:solidFill>
              <a:latin typeface="Oswald"/>
              <a:ea typeface="Oswald"/>
              <a:cs typeface="Oswald"/>
              <a:sym typeface="Oswald"/>
            </a:endParaRPr>
          </a:p>
        </p:txBody>
      </p:sp>
      <p:pic>
        <p:nvPicPr>
          <p:cNvPr id="2464" name="Google Shape;2464;p1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0300" y="1027575"/>
            <a:ext cx="6020199" cy="3334901"/>
          </a:xfrm>
          <a:prstGeom prst="rect">
            <a:avLst/>
          </a:prstGeom>
          <a:noFill/>
          <a:ln>
            <a:noFill/>
          </a:ln>
        </p:spPr>
      </p:pic>
      <p:sp>
        <p:nvSpPr>
          <p:cNvPr id="2465" name="Google Shape;2465;p13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466" name="Google Shape;2466;p13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467" name="Google Shape;2467;p137"/>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468" name="Google Shape;2468;p137"/>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469" name="Google Shape;2469;p137"/>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470" name="Google Shape;2470;p137"/>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sp>
        <p:nvSpPr>
          <p:cNvPr id="2475" name="Google Shape;2475;p13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Venting Model</a:t>
            </a:r>
            <a:endParaRPr/>
          </a:p>
        </p:txBody>
      </p:sp>
      <p:sp>
        <p:nvSpPr>
          <p:cNvPr id="2476" name="Google Shape;2476;p13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124</a:t>
            </a:fld>
            <a:endParaRPr/>
          </a:p>
        </p:txBody>
      </p:sp>
      <p:sp>
        <p:nvSpPr>
          <p:cNvPr id="2477" name="Google Shape;2477;p138"/>
          <p:cNvSpPr txBox="1"/>
          <p:nvPr/>
        </p:nvSpPr>
        <p:spPr>
          <a:xfrm>
            <a:off x="7006875" y="1953600"/>
            <a:ext cx="1978200" cy="1236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verage"/>
              <a:buChar char="●"/>
            </a:pPr>
            <a:r>
              <a:rPr lang="en">
                <a:latin typeface="Average"/>
                <a:ea typeface="Average"/>
                <a:cs typeface="Average"/>
                <a:sym typeface="Average"/>
              </a:rPr>
              <a:t>Neutral buoyancy acquired after roughly 1 hour of venting</a:t>
            </a:r>
            <a:endParaRPr>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highlight>
                <a:srgbClr val="FF0000"/>
              </a:highlight>
              <a:latin typeface="Average"/>
              <a:ea typeface="Average"/>
              <a:cs typeface="Average"/>
              <a:sym typeface="Average"/>
            </a:endParaRPr>
          </a:p>
        </p:txBody>
      </p:sp>
      <p:pic>
        <p:nvPicPr>
          <p:cNvPr id="2478" name="Google Shape;2478;p138"/>
          <p:cNvPicPr preferRelativeResize="0"/>
          <p:nvPr/>
        </p:nvPicPr>
        <p:blipFill rotWithShape="1">
          <a:blip r:embed="rId3" cstate="screen">
            <a:alphaModFix/>
            <a:extLst>
              <a:ext uri="{28A0092B-C50C-407E-A947-70E740481C1C}">
                <a14:useLocalDpi xmlns:a14="http://schemas.microsoft.com/office/drawing/2010/main"/>
              </a:ext>
            </a:extLst>
          </a:blip>
          <a:srcRect l="8491" t="3517" r="7517" b="3684"/>
          <a:stretch/>
        </p:blipFill>
        <p:spPr>
          <a:xfrm>
            <a:off x="283025" y="560400"/>
            <a:ext cx="6577138" cy="4179824"/>
          </a:xfrm>
          <a:prstGeom prst="rect">
            <a:avLst/>
          </a:prstGeom>
          <a:noFill/>
          <a:ln>
            <a:noFill/>
          </a:ln>
        </p:spPr>
      </p:pic>
      <p:sp>
        <p:nvSpPr>
          <p:cNvPr id="2479" name="Google Shape;2479;p13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480" name="Google Shape;2480;p13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481" name="Google Shape;2481;p138"/>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482" name="Google Shape;2482;p138"/>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483" name="Google Shape;2483;p138"/>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484" name="Google Shape;2484;p138"/>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139"/>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Tether Backup Slides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2490" name="Google Shape;2490;p1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p14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Venting Purpose and Concerns</a:t>
            </a:r>
            <a:endParaRPr/>
          </a:p>
        </p:txBody>
      </p:sp>
      <p:sp>
        <p:nvSpPr>
          <p:cNvPr id="2496" name="Google Shape;2496;p14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126</a:t>
            </a:fld>
            <a:endParaRPr/>
          </a:p>
        </p:txBody>
      </p:sp>
      <p:sp>
        <p:nvSpPr>
          <p:cNvPr id="2497" name="Google Shape;2497;p140"/>
          <p:cNvSpPr txBox="1"/>
          <p:nvPr/>
        </p:nvSpPr>
        <p:spPr>
          <a:xfrm>
            <a:off x="6415450" y="1138473"/>
            <a:ext cx="2393100" cy="2671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Oswald"/>
              <a:buChar char="●"/>
            </a:pPr>
            <a:r>
              <a:rPr lang="en" sz="1800">
                <a:latin typeface="Oswald"/>
                <a:ea typeface="Oswald"/>
                <a:cs typeface="Oswald"/>
                <a:sym typeface="Oswald"/>
              </a:rPr>
              <a:t>Need to vent gas to become neutrally buoyant</a:t>
            </a:r>
            <a:endParaRPr sz="1800">
              <a:latin typeface="Oswald"/>
              <a:ea typeface="Oswald"/>
              <a:cs typeface="Oswald"/>
              <a:sym typeface="Oswald"/>
            </a:endParaRPr>
          </a:p>
          <a:p>
            <a:pPr marL="457200" lvl="0" indent="0" algn="l" rtl="0">
              <a:spcBef>
                <a:spcPts val="1000"/>
              </a:spcBef>
              <a:spcAft>
                <a:spcPts val="0"/>
              </a:spcAft>
              <a:buNone/>
            </a:pPr>
            <a:endParaRPr sz="1800">
              <a:latin typeface="Oswald"/>
              <a:ea typeface="Oswald"/>
              <a:cs typeface="Oswald"/>
              <a:sym typeface="Oswald"/>
            </a:endParaRPr>
          </a:p>
          <a:p>
            <a:pPr marL="457200" lvl="0" indent="-342900" algn="l" rtl="0">
              <a:spcBef>
                <a:spcPts val="1000"/>
              </a:spcBef>
              <a:spcAft>
                <a:spcPts val="0"/>
              </a:spcAft>
              <a:buSzPts val="1800"/>
              <a:buFont typeface="Oswald"/>
              <a:buChar char="●"/>
            </a:pPr>
            <a:r>
              <a:rPr lang="en" sz="1800">
                <a:latin typeface="Oswald"/>
                <a:ea typeface="Oswald"/>
                <a:cs typeface="Oswald"/>
                <a:sym typeface="Oswald"/>
              </a:rPr>
              <a:t>Neutral buoyancy decreases force needed to lift balloon</a:t>
            </a:r>
            <a:endParaRPr sz="1800">
              <a:latin typeface="Oswald"/>
              <a:ea typeface="Oswald"/>
              <a:cs typeface="Oswald"/>
              <a:sym typeface="Oswald"/>
            </a:endParaRPr>
          </a:p>
        </p:txBody>
      </p:sp>
      <p:pic>
        <p:nvPicPr>
          <p:cNvPr id="2498" name="Google Shape;2498;p1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712800"/>
            <a:ext cx="5897092" cy="3964475"/>
          </a:xfrm>
          <a:prstGeom prst="rect">
            <a:avLst/>
          </a:prstGeom>
          <a:noFill/>
          <a:ln>
            <a:noFill/>
          </a:ln>
        </p:spPr>
      </p:pic>
      <p:pic>
        <p:nvPicPr>
          <p:cNvPr id="2499" name="Google Shape;2499;p1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825900" y="3094150"/>
            <a:ext cx="2159451" cy="1511624"/>
          </a:xfrm>
          <a:prstGeom prst="rect">
            <a:avLst/>
          </a:prstGeom>
          <a:noFill/>
          <a:ln w="28575" cap="flat" cmpd="sng">
            <a:solidFill>
              <a:srgbClr val="FF0000"/>
            </a:solidFill>
            <a:prstDash val="solid"/>
            <a:round/>
            <a:headEnd type="none" w="sm" len="sm"/>
            <a:tailEnd type="none" w="sm" len="sm"/>
          </a:ln>
        </p:spPr>
      </p:pic>
      <p:cxnSp>
        <p:nvCxnSpPr>
          <p:cNvPr id="2500" name="Google Shape;2500;p140"/>
          <p:cNvCxnSpPr>
            <a:stCxn id="2499" idx="1"/>
          </p:cNvCxnSpPr>
          <p:nvPr/>
        </p:nvCxnSpPr>
        <p:spPr>
          <a:xfrm rot="10800000">
            <a:off x="2415900" y="3662762"/>
            <a:ext cx="1410000" cy="187200"/>
          </a:xfrm>
          <a:prstGeom prst="straightConnector1">
            <a:avLst/>
          </a:prstGeom>
          <a:noFill/>
          <a:ln w="28575" cap="flat" cmpd="sng">
            <a:solidFill>
              <a:srgbClr val="FF0000"/>
            </a:solidFill>
            <a:prstDash val="solid"/>
            <a:round/>
            <a:headEnd type="none" w="med" len="med"/>
            <a:tailEnd type="triangle" w="med" len="med"/>
          </a:ln>
        </p:spPr>
      </p:cxnSp>
      <p:sp>
        <p:nvSpPr>
          <p:cNvPr id="2501" name="Google Shape;2501;p140"/>
          <p:cNvSpPr txBox="1"/>
          <p:nvPr/>
        </p:nvSpPr>
        <p:spPr>
          <a:xfrm>
            <a:off x="3911575" y="2680198"/>
            <a:ext cx="1988100" cy="43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a:solidFill>
                  <a:srgbClr val="FF0000"/>
                </a:solidFill>
                <a:latin typeface="Oswald"/>
                <a:ea typeface="Oswald"/>
                <a:cs typeface="Oswald"/>
                <a:sym typeface="Oswald"/>
              </a:rPr>
              <a:t>Slip Ring Connector</a:t>
            </a:r>
            <a:endParaRPr>
              <a:solidFill>
                <a:srgbClr val="FF0000"/>
              </a:solidFill>
            </a:endParaRPr>
          </a:p>
        </p:txBody>
      </p:sp>
      <p:sp>
        <p:nvSpPr>
          <p:cNvPr id="2502" name="Google Shape;2502;p14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03" name="Google Shape;2503;p14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504" name="Google Shape;2504;p140"/>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505" name="Google Shape;2505;p140"/>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506" name="Google Shape;2506;p140"/>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507" name="Google Shape;2507;p140"/>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p14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Tether Connection</a:t>
            </a:r>
            <a:endParaRPr/>
          </a:p>
        </p:txBody>
      </p:sp>
      <p:sp>
        <p:nvSpPr>
          <p:cNvPr id="2513" name="Google Shape;2513;p14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127</a:t>
            </a:fld>
            <a:endParaRPr/>
          </a:p>
        </p:txBody>
      </p:sp>
      <p:sp>
        <p:nvSpPr>
          <p:cNvPr id="2514" name="Google Shape;2514;p141"/>
          <p:cNvSpPr txBox="1"/>
          <p:nvPr/>
        </p:nvSpPr>
        <p:spPr>
          <a:xfrm>
            <a:off x="89200" y="3608375"/>
            <a:ext cx="3194700" cy="1146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swald"/>
                <a:ea typeface="Oswald"/>
                <a:cs typeface="Oswald"/>
                <a:sym typeface="Oswald"/>
              </a:rPr>
              <a:t>FR 5.0: </a:t>
            </a:r>
            <a:r>
              <a:rPr lang="en">
                <a:solidFill>
                  <a:srgbClr val="333333"/>
                </a:solidFill>
                <a:latin typeface="Oswald"/>
                <a:ea typeface="Oswald"/>
                <a:cs typeface="Oswald"/>
                <a:sym typeface="Oswald"/>
              </a:rPr>
              <a:t>Balloon and payload system must meet all FAA guidelines.</a:t>
            </a:r>
            <a:endParaRPr>
              <a:solidFill>
                <a:srgbClr val="333333"/>
              </a:solidFill>
              <a:latin typeface="Oswald"/>
              <a:ea typeface="Oswald"/>
              <a:cs typeface="Oswald"/>
              <a:sym typeface="Oswald"/>
            </a:endParaRPr>
          </a:p>
          <a:p>
            <a:pPr marL="0" lvl="0" indent="0" algn="l" rtl="0">
              <a:spcBef>
                <a:spcPts val="0"/>
              </a:spcBef>
              <a:spcAft>
                <a:spcPts val="0"/>
              </a:spcAft>
              <a:buNone/>
            </a:pPr>
            <a:r>
              <a:rPr lang="en">
                <a:solidFill>
                  <a:srgbClr val="333333"/>
                </a:solidFill>
                <a:latin typeface="Oswald"/>
                <a:ea typeface="Oswald"/>
                <a:cs typeface="Oswald"/>
                <a:sym typeface="Oswald"/>
              </a:rPr>
              <a:t>FR 8.0: Launch setup must be able to be conducted by a maximum of two people, but ideally one person.</a:t>
            </a: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p:txBody>
      </p:sp>
      <p:pic>
        <p:nvPicPr>
          <p:cNvPr id="2515" name="Google Shape;2515;p1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25" y="775575"/>
            <a:ext cx="8532400" cy="2757800"/>
          </a:xfrm>
          <a:prstGeom prst="rect">
            <a:avLst/>
          </a:prstGeom>
          <a:noFill/>
          <a:ln>
            <a:noFill/>
          </a:ln>
        </p:spPr>
      </p:pic>
      <p:sp>
        <p:nvSpPr>
          <p:cNvPr id="2516" name="Google Shape;2516;p141"/>
          <p:cNvSpPr txBox="1">
            <a:spLocks noGrp="1"/>
          </p:cNvSpPr>
          <p:nvPr>
            <p:ph type="title"/>
          </p:nvPr>
        </p:nvSpPr>
        <p:spPr>
          <a:xfrm>
            <a:off x="1547400" y="671700"/>
            <a:ext cx="7596600" cy="497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Slip ring and comm lines</a:t>
            </a:r>
            <a:endParaRPr/>
          </a:p>
        </p:txBody>
      </p:sp>
      <p:cxnSp>
        <p:nvCxnSpPr>
          <p:cNvPr id="2517" name="Google Shape;2517;p141"/>
          <p:cNvCxnSpPr/>
          <p:nvPr/>
        </p:nvCxnSpPr>
        <p:spPr>
          <a:xfrm flipH="1">
            <a:off x="1591275" y="1078950"/>
            <a:ext cx="458700" cy="584400"/>
          </a:xfrm>
          <a:prstGeom prst="straightConnector1">
            <a:avLst/>
          </a:prstGeom>
          <a:noFill/>
          <a:ln w="28575" cap="flat" cmpd="sng">
            <a:solidFill>
              <a:srgbClr val="FFFFFF"/>
            </a:solidFill>
            <a:prstDash val="solid"/>
            <a:round/>
            <a:headEnd type="none" w="med" len="med"/>
            <a:tailEnd type="triangle" w="med" len="med"/>
          </a:ln>
        </p:spPr>
      </p:cxnSp>
      <p:cxnSp>
        <p:nvCxnSpPr>
          <p:cNvPr id="2518" name="Google Shape;2518;p141"/>
          <p:cNvCxnSpPr/>
          <p:nvPr/>
        </p:nvCxnSpPr>
        <p:spPr>
          <a:xfrm>
            <a:off x="3434625" y="1060950"/>
            <a:ext cx="755100" cy="656400"/>
          </a:xfrm>
          <a:prstGeom prst="straightConnector1">
            <a:avLst/>
          </a:prstGeom>
          <a:noFill/>
          <a:ln w="28575" cap="flat" cmpd="sng">
            <a:solidFill>
              <a:srgbClr val="FFFFFF"/>
            </a:solidFill>
            <a:prstDash val="solid"/>
            <a:round/>
            <a:headEnd type="none" w="med" len="med"/>
            <a:tailEnd type="triangle" w="med" len="med"/>
          </a:ln>
        </p:spPr>
      </p:cxnSp>
      <p:cxnSp>
        <p:nvCxnSpPr>
          <p:cNvPr id="2519" name="Google Shape;2519;p141"/>
          <p:cNvCxnSpPr/>
          <p:nvPr/>
        </p:nvCxnSpPr>
        <p:spPr>
          <a:xfrm flipH="1">
            <a:off x="1818300" y="1165325"/>
            <a:ext cx="723300" cy="492300"/>
          </a:xfrm>
          <a:prstGeom prst="straightConnector1">
            <a:avLst/>
          </a:prstGeom>
          <a:noFill/>
          <a:ln w="28575" cap="flat" cmpd="sng">
            <a:solidFill>
              <a:schemeClr val="dk2"/>
            </a:solidFill>
            <a:prstDash val="solid"/>
            <a:round/>
            <a:headEnd type="none" w="med" len="med"/>
            <a:tailEnd type="triangle" w="med" len="med"/>
          </a:ln>
        </p:spPr>
      </p:cxnSp>
      <p:cxnSp>
        <p:nvCxnSpPr>
          <p:cNvPr id="2520" name="Google Shape;2520;p141"/>
          <p:cNvCxnSpPr/>
          <p:nvPr/>
        </p:nvCxnSpPr>
        <p:spPr>
          <a:xfrm>
            <a:off x="4007200" y="1125000"/>
            <a:ext cx="1437600" cy="713400"/>
          </a:xfrm>
          <a:prstGeom prst="straightConnector1">
            <a:avLst/>
          </a:prstGeom>
          <a:noFill/>
          <a:ln w="28575" cap="flat" cmpd="sng">
            <a:solidFill>
              <a:schemeClr val="dk2"/>
            </a:solidFill>
            <a:prstDash val="solid"/>
            <a:round/>
            <a:headEnd type="none" w="med" len="med"/>
            <a:tailEnd type="triangle" w="med" len="med"/>
          </a:ln>
        </p:spPr>
      </p:cxnSp>
      <p:sp>
        <p:nvSpPr>
          <p:cNvPr id="2521" name="Google Shape;2521;p14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22" name="Google Shape;2522;p14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523" name="Google Shape;2523;p141"/>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524" name="Google Shape;2524;p141"/>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525" name="Google Shape;2525;p141"/>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526" name="Google Shape;2526;p141"/>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pic>
        <p:nvPicPr>
          <p:cNvPr id="2531" name="Google Shape;2531;p1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77500" y="1017552"/>
            <a:ext cx="5484175" cy="3488648"/>
          </a:xfrm>
          <a:prstGeom prst="rect">
            <a:avLst/>
          </a:prstGeom>
          <a:noFill/>
          <a:ln>
            <a:noFill/>
          </a:ln>
        </p:spPr>
      </p:pic>
      <p:sp>
        <p:nvSpPr>
          <p:cNvPr id="2532" name="Google Shape;2532;p14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Tether Deployment Method</a:t>
            </a:r>
            <a:endParaRPr/>
          </a:p>
        </p:txBody>
      </p:sp>
      <p:sp>
        <p:nvSpPr>
          <p:cNvPr id="2533" name="Google Shape;2533;p14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128</a:t>
            </a:fld>
            <a:endParaRPr/>
          </a:p>
        </p:txBody>
      </p:sp>
      <p:sp>
        <p:nvSpPr>
          <p:cNvPr id="2534" name="Google Shape;2534;p142"/>
          <p:cNvSpPr txBox="1"/>
          <p:nvPr/>
        </p:nvSpPr>
        <p:spPr>
          <a:xfrm>
            <a:off x="19900" y="1855800"/>
            <a:ext cx="5037300" cy="1426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Oswald"/>
              <a:buChar char="●"/>
            </a:pPr>
            <a:r>
              <a:rPr lang="en">
                <a:latin typeface="Oswald"/>
                <a:ea typeface="Oswald"/>
                <a:cs typeface="Oswald"/>
                <a:sym typeface="Oswald"/>
              </a:rPr>
              <a:t>Simple and reliable ground based passive deployment method</a:t>
            </a:r>
            <a:endParaRPr>
              <a:latin typeface="Oswald"/>
              <a:ea typeface="Oswald"/>
              <a:cs typeface="Oswald"/>
              <a:sym typeface="Oswald"/>
            </a:endParaRPr>
          </a:p>
          <a:p>
            <a:pPr marL="457200" lvl="0" indent="-317500" algn="l" rtl="0">
              <a:spcBef>
                <a:spcPts val="1000"/>
              </a:spcBef>
              <a:spcAft>
                <a:spcPts val="1000"/>
              </a:spcAft>
              <a:buSzPts val="1400"/>
              <a:buFont typeface="Oswald"/>
              <a:buChar char="●"/>
            </a:pPr>
            <a:r>
              <a:rPr lang="en">
                <a:latin typeface="Oswald"/>
                <a:ea typeface="Oswald"/>
                <a:cs typeface="Oswald"/>
                <a:sym typeface="Oswald"/>
              </a:rPr>
              <a:t>Suitable due to our low tether length of 4.96 m</a:t>
            </a:r>
            <a:endParaRPr>
              <a:latin typeface="Oswald"/>
              <a:ea typeface="Oswald"/>
              <a:cs typeface="Oswald"/>
              <a:sym typeface="Oswald"/>
            </a:endParaRPr>
          </a:p>
        </p:txBody>
      </p:sp>
      <p:sp>
        <p:nvSpPr>
          <p:cNvPr id="2535" name="Google Shape;2535;p142"/>
          <p:cNvSpPr txBox="1"/>
          <p:nvPr/>
        </p:nvSpPr>
        <p:spPr>
          <a:xfrm>
            <a:off x="5057200" y="4235700"/>
            <a:ext cx="5037300" cy="497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1000"/>
              </a:spcAft>
              <a:buNone/>
            </a:pPr>
            <a:r>
              <a:rPr lang="en">
                <a:latin typeface="Oswald"/>
                <a:ea typeface="Oswald"/>
                <a:cs typeface="Oswald"/>
                <a:sym typeface="Oswald"/>
              </a:rPr>
              <a:t>Tether Deployment System</a:t>
            </a:r>
            <a:endParaRPr>
              <a:latin typeface="Oswald"/>
              <a:ea typeface="Oswald"/>
              <a:cs typeface="Oswald"/>
              <a:sym typeface="Oswald"/>
            </a:endParaRPr>
          </a:p>
        </p:txBody>
      </p:sp>
      <p:sp>
        <p:nvSpPr>
          <p:cNvPr id="2536" name="Google Shape;2536;p142"/>
          <p:cNvSpPr txBox="1"/>
          <p:nvPr/>
        </p:nvSpPr>
        <p:spPr>
          <a:xfrm>
            <a:off x="89200" y="3608375"/>
            <a:ext cx="3194700" cy="1146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swald"/>
                <a:ea typeface="Oswald"/>
                <a:cs typeface="Oswald"/>
                <a:sym typeface="Oswald"/>
              </a:rPr>
              <a:t>FR 5.0: </a:t>
            </a:r>
            <a:r>
              <a:rPr lang="en">
                <a:solidFill>
                  <a:srgbClr val="333333"/>
                </a:solidFill>
                <a:latin typeface="Oswald"/>
                <a:ea typeface="Oswald"/>
                <a:cs typeface="Oswald"/>
                <a:sym typeface="Oswald"/>
              </a:rPr>
              <a:t>Balloon and payload system must meet all FAA guidelines.</a:t>
            </a:r>
            <a:endParaRPr>
              <a:solidFill>
                <a:srgbClr val="333333"/>
              </a:solidFill>
              <a:latin typeface="Oswald"/>
              <a:ea typeface="Oswald"/>
              <a:cs typeface="Oswald"/>
              <a:sym typeface="Oswald"/>
            </a:endParaRPr>
          </a:p>
          <a:p>
            <a:pPr marL="0" lvl="0" indent="0" algn="l" rtl="0">
              <a:spcBef>
                <a:spcPts val="0"/>
              </a:spcBef>
              <a:spcAft>
                <a:spcPts val="0"/>
              </a:spcAft>
              <a:buNone/>
            </a:pPr>
            <a:r>
              <a:rPr lang="en">
                <a:solidFill>
                  <a:srgbClr val="333333"/>
                </a:solidFill>
                <a:latin typeface="Oswald"/>
                <a:ea typeface="Oswald"/>
                <a:cs typeface="Oswald"/>
                <a:sym typeface="Oswald"/>
              </a:rPr>
              <a:t>FR 8.0: Launch setup must be able to be conducted by a maximum of two people, but ideally one person.</a:t>
            </a: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p:txBody>
      </p:sp>
      <p:sp>
        <p:nvSpPr>
          <p:cNvPr id="2537" name="Google Shape;2537;p14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38" name="Google Shape;2538;p14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539" name="Google Shape;2539;p142"/>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540" name="Google Shape;2540;p142"/>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541" name="Google Shape;2541;p142"/>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542" name="Google Shape;2542;p142"/>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47" name="Google Shape;2547;p14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Alternate Tether Deployment Method</a:t>
            </a:r>
            <a:endParaRPr/>
          </a:p>
        </p:txBody>
      </p:sp>
      <p:sp>
        <p:nvSpPr>
          <p:cNvPr id="2548" name="Google Shape;2548;p14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129</a:t>
            </a:fld>
            <a:endParaRPr/>
          </a:p>
        </p:txBody>
      </p:sp>
      <p:sp>
        <p:nvSpPr>
          <p:cNvPr id="2549" name="Google Shape;2549;p143"/>
          <p:cNvSpPr txBox="1"/>
          <p:nvPr/>
        </p:nvSpPr>
        <p:spPr>
          <a:xfrm>
            <a:off x="19900" y="560400"/>
            <a:ext cx="5037300" cy="357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Oswald"/>
              <a:buChar char="●"/>
            </a:pPr>
            <a:r>
              <a:rPr lang="en">
                <a:latin typeface="Oswald"/>
                <a:ea typeface="Oswald"/>
                <a:cs typeface="Oswald"/>
                <a:sym typeface="Oswald"/>
              </a:rPr>
              <a:t>Modelled after passive unspooling devices used in sounding balloon missions</a:t>
            </a:r>
            <a:endParaRPr>
              <a:latin typeface="Oswald"/>
              <a:ea typeface="Oswald"/>
              <a:cs typeface="Oswald"/>
              <a:sym typeface="Oswald"/>
            </a:endParaRPr>
          </a:p>
          <a:p>
            <a:pPr marL="457200" lvl="0" indent="-317500" algn="l" rtl="0">
              <a:spcBef>
                <a:spcPts val="1000"/>
              </a:spcBef>
              <a:spcAft>
                <a:spcPts val="1000"/>
              </a:spcAft>
              <a:buClr>
                <a:srgbClr val="FFFFFF"/>
              </a:buClr>
              <a:buSzPts val="1400"/>
              <a:buFont typeface="Oswald"/>
              <a:buChar char="●"/>
            </a:pPr>
            <a:r>
              <a:rPr lang="en">
                <a:latin typeface="Oswald"/>
                <a:ea typeface="Oswald"/>
                <a:cs typeface="Oswald"/>
                <a:sym typeface="Oswald"/>
              </a:rPr>
              <a:t>With a deployment rate slower than the ascent rate of the balloon there is an increased likelihood to clear obstacles in the launch zone</a:t>
            </a:r>
            <a:endParaRPr>
              <a:latin typeface="Oswald"/>
              <a:ea typeface="Oswald"/>
              <a:cs typeface="Oswald"/>
              <a:sym typeface="Oswald"/>
            </a:endParaRPr>
          </a:p>
        </p:txBody>
      </p:sp>
      <p:pic>
        <p:nvPicPr>
          <p:cNvPr id="2550" name="Google Shape;2550;p1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05400" y="1957100"/>
            <a:ext cx="3179300" cy="2470247"/>
          </a:xfrm>
          <a:prstGeom prst="rect">
            <a:avLst/>
          </a:prstGeom>
          <a:noFill/>
          <a:ln>
            <a:noFill/>
          </a:ln>
        </p:spPr>
      </p:pic>
      <p:sp>
        <p:nvSpPr>
          <p:cNvPr id="2551" name="Google Shape;2551;p143"/>
          <p:cNvSpPr txBox="1"/>
          <p:nvPr/>
        </p:nvSpPr>
        <p:spPr>
          <a:xfrm>
            <a:off x="6107300" y="4445900"/>
            <a:ext cx="25755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a:solidFill>
                  <a:srgbClr val="FFFFFF"/>
                </a:solidFill>
                <a:latin typeface="Oswald"/>
                <a:ea typeface="Oswald"/>
                <a:cs typeface="Oswald"/>
                <a:sym typeface="Oswald"/>
              </a:rPr>
              <a:t>Radiosonde RS41 Deployment Spool</a:t>
            </a:r>
            <a:endParaRPr>
              <a:solidFill>
                <a:srgbClr val="FFFFFF"/>
              </a:solidFill>
              <a:latin typeface="Oswald"/>
              <a:ea typeface="Oswald"/>
              <a:cs typeface="Oswald"/>
              <a:sym typeface="Oswald"/>
            </a:endParaRPr>
          </a:p>
        </p:txBody>
      </p:sp>
      <p:sp>
        <p:nvSpPr>
          <p:cNvPr id="2552" name="Google Shape;2552;p143"/>
          <p:cNvSpPr txBox="1"/>
          <p:nvPr/>
        </p:nvSpPr>
        <p:spPr>
          <a:xfrm>
            <a:off x="89200" y="3608375"/>
            <a:ext cx="3194700" cy="1146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swald"/>
                <a:ea typeface="Oswald"/>
                <a:cs typeface="Oswald"/>
                <a:sym typeface="Oswald"/>
              </a:rPr>
              <a:t>FR 5.0: </a:t>
            </a:r>
            <a:r>
              <a:rPr lang="en">
                <a:solidFill>
                  <a:srgbClr val="333333"/>
                </a:solidFill>
                <a:latin typeface="Oswald"/>
                <a:ea typeface="Oswald"/>
                <a:cs typeface="Oswald"/>
                <a:sym typeface="Oswald"/>
              </a:rPr>
              <a:t>Balloon and payload system must meet all FAA guidelines.</a:t>
            </a:r>
            <a:endParaRPr>
              <a:solidFill>
                <a:srgbClr val="333333"/>
              </a:solidFill>
              <a:latin typeface="Oswald"/>
              <a:ea typeface="Oswald"/>
              <a:cs typeface="Oswald"/>
              <a:sym typeface="Oswald"/>
            </a:endParaRPr>
          </a:p>
          <a:p>
            <a:pPr marL="0" lvl="0" indent="0" algn="l" rtl="0">
              <a:spcBef>
                <a:spcPts val="0"/>
              </a:spcBef>
              <a:spcAft>
                <a:spcPts val="0"/>
              </a:spcAft>
              <a:buNone/>
            </a:pPr>
            <a:r>
              <a:rPr lang="en">
                <a:solidFill>
                  <a:srgbClr val="333333"/>
                </a:solidFill>
                <a:latin typeface="Oswald"/>
                <a:ea typeface="Oswald"/>
                <a:cs typeface="Oswald"/>
                <a:sym typeface="Oswald"/>
              </a:rPr>
              <a:t>FR 8.0: Launch setup must be able to be conducted by a maximum of two people, but ideally one person.</a:t>
            </a: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a:p>
            <a:pPr marL="0" lvl="0" indent="0" algn="l" rtl="0">
              <a:spcBef>
                <a:spcPts val="0"/>
              </a:spcBef>
              <a:spcAft>
                <a:spcPts val="0"/>
              </a:spcAft>
              <a:buNone/>
            </a:pPr>
            <a:endParaRPr>
              <a:solidFill>
                <a:srgbClr val="FFFFFF"/>
              </a:solidFill>
              <a:latin typeface="Oswald"/>
              <a:ea typeface="Oswald"/>
              <a:cs typeface="Oswald"/>
              <a:sym typeface="Oswald"/>
            </a:endParaRPr>
          </a:p>
        </p:txBody>
      </p:sp>
      <p:sp>
        <p:nvSpPr>
          <p:cNvPr id="2553" name="Google Shape;2553;p14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54" name="Google Shape;2554;p14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555" name="Google Shape;2555;p143"/>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556" name="Google Shape;2556;p143"/>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557" name="Google Shape;2557;p143"/>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558" name="Google Shape;2558;p143"/>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Wiring Schematic </a:t>
            </a:r>
            <a:endParaRPr/>
          </a:p>
        </p:txBody>
      </p:sp>
      <p:sp>
        <p:nvSpPr>
          <p:cNvPr id="315" name="Google Shape;315;p2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316" name="Google Shape;316;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438" y="512575"/>
            <a:ext cx="7552663" cy="4269276"/>
          </a:xfrm>
          <a:prstGeom prst="rect">
            <a:avLst/>
          </a:prstGeom>
          <a:noFill/>
          <a:ln>
            <a:noFill/>
          </a:ln>
        </p:spPr>
      </p:pic>
      <p:sp>
        <p:nvSpPr>
          <p:cNvPr id="317" name="Google Shape;317;p2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318" name="Google Shape;318;p2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319" name="Google Shape;319;p27"/>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320" name="Google Shape;320;p2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321" name="Google Shape;321;p2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322" name="Google Shape;322;p2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563" name="Google Shape;2563;p14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Notable Risks to the Project Success - cont.</a:t>
            </a:r>
            <a:endParaRPr/>
          </a:p>
          <a:p>
            <a:pPr marL="0" lvl="0" indent="0" algn="l" rtl="0">
              <a:spcBef>
                <a:spcPts val="0"/>
              </a:spcBef>
              <a:spcAft>
                <a:spcPts val="0"/>
              </a:spcAft>
              <a:buNone/>
            </a:pPr>
            <a:endParaRPr/>
          </a:p>
        </p:txBody>
      </p:sp>
      <p:sp>
        <p:nvSpPr>
          <p:cNvPr id="2564" name="Google Shape;2564;p14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130</a:t>
            </a:fld>
            <a:endParaRPr/>
          </a:p>
        </p:txBody>
      </p:sp>
      <p:graphicFrame>
        <p:nvGraphicFramePr>
          <p:cNvPr id="2565" name="Google Shape;2565;p144"/>
          <p:cNvGraphicFramePr/>
          <p:nvPr/>
        </p:nvGraphicFramePr>
        <p:xfrm>
          <a:off x="73525" y="1169988"/>
          <a:ext cx="3000000" cy="3000000"/>
        </p:xfrm>
        <a:graphic>
          <a:graphicData uri="http://schemas.openxmlformats.org/drawingml/2006/table">
            <a:tbl>
              <a:tblPr>
                <a:noFill/>
                <a:tableStyleId>{A2069706-E4F4-4FCE-916B-764D82D2E448}</a:tableStyleId>
              </a:tblPr>
              <a:tblGrid>
                <a:gridCol w="2346525">
                  <a:extLst>
                    <a:ext uri="{9D8B030D-6E8A-4147-A177-3AD203B41FA5}">
                      <a16:colId xmlns:a16="http://schemas.microsoft.com/office/drawing/2014/main" val="20000"/>
                    </a:ext>
                  </a:extLst>
                </a:gridCol>
                <a:gridCol w="2715075">
                  <a:extLst>
                    <a:ext uri="{9D8B030D-6E8A-4147-A177-3AD203B41FA5}">
                      <a16:colId xmlns:a16="http://schemas.microsoft.com/office/drawing/2014/main" val="20001"/>
                    </a:ext>
                  </a:extLst>
                </a:gridCol>
                <a:gridCol w="1401150">
                  <a:extLst>
                    <a:ext uri="{9D8B030D-6E8A-4147-A177-3AD203B41FA5}">
                      <a16:colId xmlns:a16="http://schemas.microsoft.com/office/drawing/2014/main" val="20002"/>
                    </a:ext>
                  </a:extLst>
                </a:gridCol>
                <a:gridCol w="132902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a:latin typeface="Oswald"/>
                          <a:ea typeface="Oswald"/>
                          <a:cs typeface="Oswald"/>
                          <a:sym typeface="Oswald"/>
                        </a:rPr>
                        <a:t>Risk</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Mitigation Plan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Pre-Mitigation Likelihood</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Pre-Mitigation Impact</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a:latin typeface="Oswald"/>
                          <a:ea typeface="Oswald"/>
                          <a:cs typeface="Oswald"/>
                          <a:sym typeface="Oswald"/>
                        </a:rPr>
                        <a:t>Tether breaks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Tensile testing</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Impulse Generator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en" sz="1100">
                          <a:latin typeface="Oswald"/>
                          <a:ea typeface="Oswald"/>
                          <a:cs typeface="Oswald"/>
                          <a:sym typeface="Oswald"/>
                        </a:rPr>
                        <a:t>Improbable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a:latin typeface="Oswald"/>
                          <a:ea typeface="Oswald"/>
                          <a:cs typeface="Oswald"/>
                          <a:sym typeface="Oswald"/>
                        </a:rPr>
                        <a:t>Vent too much</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Pressure Tank Tests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major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High 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latin typeface="Oswald"/>
                          <a:ea typeface="Oswald"/>
                          <a:cs typeface="Oswald"/>
                          <a:sym typeface="Oswald"/>
                        </a:rPr>
                        <a:t>Wing stalls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Tetherball</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Moored</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CFD Analysis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minor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sz="1100">
                        <a:latin typeface="Oswald"/>
                        <a:ea typeface="Oswald"/>
                        <a:cs typeface="Oswald"/>
                        <a:sym typeface="Oswald"/>
                      </a:endParaRPr>
                    </a:p>
                    <a:p>
                      <a:pPr marL="0" lvl="0" indent="0" algn="l" rtl="0">
                        <a:spcBef>
                          <a:spcPts val="0"/>
                        </a:spcBef>
                        <a:spcAft>
                          <a:spcPts val="0"/>
                        </a:spcAft>
                        <a:buNone/>
                      </a:pPr>
                      <a:r>
                        <a:rPr lang="en" sz="1100">
                          <a:latin typeface="Oswald"/>
                          <a:ea typeface="Oswald"/>
                          <a:cs typeface="Oswald"/>
                          <a:sym typeface="Oswald"/>
                        </a:rPr>
                        <a:t>Stability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Tetherball</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RECUV Flight Room Testing</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major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latin typeface="Oswald"/>
                          <a:ea typeface="Oswald"/>
                          <a:cs typeface="Oswald"/>
                          <a:sym typeface="Oswald"/>
                        </a:rPr>
                        <a:t>Software talk/initiate control surfaces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Tetherball</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Moored</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Observational Studies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bl>
          </a:graphicData>
        </a:graphic>
      </p:graphicFrame>
      <p:sp>
        <p:nvSpPr>
          <p:cNvPr id="2566" name="Google Shape;2566;p14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67" name="Google Shape;2567;p14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568" name="Google Shape;2568;p144"/>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569" name="Google Shape;2569;p144"/>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570" name="Google Shape;2570;p144"/>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571" name="Google Shape;2571;p144"/>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sp>
        <p:nvSpPr>
          <p:cNvPr id="2576" name="Google Shape;2576;p145"/>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Risk Backup Slides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2577" name="Google Shape;2577;p1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14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Notable Risks to the Project Success</a:t>
            </a:r>
            <a:endParaRPr/>
          </a:p>
          <a:p>
            <a:pPr marL="0" lvl="0" indent="0" algn="l" rtl="0">
              <a:spcBef>
                <a:spcPts val="0"/>
              </a:spcBef>
              <a:spcAft>
                <a:spcPts val="0"/>
              </a:spcAft>
              <a:buNone/>
            </a:pPr>
            <a:endParaRPr/>
          </a:p>
        </p:txBody>
      </p:sp>
      <p:sp>
        <p:nvSpPr>
          <p:cNvPr id="2583" name="Google Shape;2583;p14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132</a:t>
            </a:fld>
            <a:endParaRPr/>
          </a:p>
        </p:txBody>
      </p:sp>
      <p:graphicFrame>
        <p:nvGraphicFramePr>
          <p:cNvPr id="2584" name="Google Shape;2584;p146"/>
          <p:cNvGraphicFramePr/>
          <p:nvPr/>
        </p:nvGraphicFramePr>
        <p:xfrm>
          <a:off x="73525" y="560388"/>
          <a:ext cx="3000000" cy="3000000"/>
        </p:xfrm>
        <a:graphic>
          <a:graphicData uri="http://schemas.openxmlformats.org/drawingml/2006/table">
            <a:tbl>
              <a:tblPr>
                <a:noFill/>
                <a:tableStyleId>{A2069706-E4F4-4FCE-916B-764D82D2E448}</a:tableStyleId>
              </a:tblPr>
              <a:tblGrid>
                <a:gridCol w="2346525">
                  <a:extLst>
                    <a:ext uri="{9D8B030D-6E8A-4147-A177-3AD203B41FA5}">
                      <a16:colId xmlns:a16="http://schemas.microsoft.com/office/drawing/2014/main" val="20000"/>
                    </a:ext>
                  </a:extLst>
                </a:gridCol>
                <a:gridCol w="2715075">
                  <a:extLst>
                    <a:ext uri="{9D8B030D-6E8A-4147-A177-3AD203B41FA5}">
                      <a16:colId xmlns:a16="http://schemas.microsoft.com/office/drawing/2014/main" val="20001"/>
                    </a:ext>
                  </a:extLst>
                </a:gridCol>
                <a:gridCol w="1401150">
                  <a:extLst>
                    <a:ext uri="{9D8B030D-6E8A-4147-A177-3AD203B41FA5}">
                      <a16:colId xmlns:a16="http://schemas.microsoft.com/office/drawing/2014/main" val="20002"/>
                    </a:ext>
                  </a:extLst>
                </a:gridCol>
                <a:gridCol w="132902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a:latin typeface="Oswald"/>
                          <a:ea typeface="Oswald"/>
                          <a:cs typeface="Oswald"/>
                          <a:sym typeface="Oswald"/>
                        </a:rPr>
                        <a:t>Risk</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Mitigation Plan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Pre-Mitigation Likelihood</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Pre-Mitigation Impact</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a:latin typeface="Oswald"/>
                          <a:ea typeface="Oswald"/>
                          <a:cs typeface="Oswald"/>
                          <a:sym typeface="Oswald"/>
                        </a:rPr>
                        <a:t>Unable to do actual flight test due to external factors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Conduct early and manufacture early to allow more time allotted for launching</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100">
                          <a:latin typeface="Oswald"/>
                          <a:ea typeface="Oswald"/>
                          <a:cs typeface="Oswald"/>
                          <a:sym typeface="Oswald"/>
                        </a:rPr>
                        <a:t>Catastrophic</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sz="1100">
                        <a:latin typeface="Oswald"/>
                        <a:ea typeface="Oswald"/>
                        <a:cs typeface="Oswald"/>
                        <a:sym typeface="Oswald"/>
                      </a:endParaRPr>
                    </a:p>
                    <a:p>
                      <a:pPr marL="0" lvl="0" indent="0" algn="l" rtl="0">
                        <a:spcBef>
                          <a:spcPts val="0"/>
                        </a:spcBef>
                        <a:spcAft>
                          <a:spcPts val="0"/>
                        </a:spcAft>
                        <a:buNone/>
                      </a:pPr>
                      <a:r>
                        <a:rPr lang="en" sz="1100">
                          <a:latin typeface="Oswald"/>
                          <a:ea typeface="Oswald"/>
                          <a:cs typeface="Oswald"/>
                          <a:sym typeface="Oswald"/>
                        </a:rPr>
                        <a:t>Ground tests not accurate or don’t scale properly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Compare results to CFD programs (such as XFLR, Fluent)</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Compare results to hand computations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100">
                          <a:latin typeface="Oswald"/>
                          <a:ea typeface="Oswald"/>
                          <a:cs typeface="Oswald"/>
                          <a:sym typeface="Oswald"/>
                        </a:rPr>
                        <a:t>High 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latin typeface="Oswald"/>
                          <a:ea typeface="Oswald"/>
                          <a:cs typeface="Oswald"/>
                          <a:sym typeface="Oswald"/>
                        </a:rPr>
                        <a:t>Unable to initiate orbit at altitude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Tetherball test</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Moored test</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100">
                          <a:latin typeface="Oswald"/>
                          <a:ea typeface="Oswald"/>
                          <a:cs typeface="Oswald"/>
                          <a:sym typeface="Oswald"/>
                        </a:rPr>
                        <a:t>Catastrophic</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a:latin typeface="Oswald"/>
                          <a:ea typeface="Oswald"/>
                          <a:cs typeface="Oswald"/>
                          <a:sym typeface="Oswald"/>
                        </a:rPr>
                        <a:t>Data transmission error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Will test reliability around mountainous surroundings of Boulder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1100">
                        <a:latin typeface="Oswald"/>
                        <a:ea typeface="Oswald"/>
                        <a:cs typeface="Oswald"/>
                        <a:sym typeface="Oswald"/>
                      </a:endParaRPr>
                    </a:p>
                    <a:p>
                      <a:pPr marL="0" lvl="0" indent="0" algn="l" rtl="0">
                        <a:spcBef>
                          <a:spcPts val="0"/>
                        </a:spcBef>
                        <a:spcAft>
                          <a:spcPts val="0"/>
                        </a:spcAft>
                        <a:buNone/>
                      </a:pPr>
                      <a:r>
                        <a:rPr lang="en" sz="1100">
                          <a:latin typeface="Oswald"/>
                          <a:ea typeface="Oswald"/>
                          <a:cs typeface="Oswald"/>
                          <a:sym typeface="Oswald"/>
                        </a:rPr>
                        <a:t>Balloon burst</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Will purchase stronger balloon material (Totex)</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Adding a Factor of Safety to max. height</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a:latin typeface="Oswald"/>
                          <a:ea typeface="Oswald"/>
                          <a:cs typeface="Oswald"/>
                          <a:sym typeface="Oswald"/>
                        </a:rPr>
                        <a:t>CDAS Failure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Conduct Drop tests</a:t>
                      </a:r>
                      <a:endParaRPr sz="1100">
                        <a:latin typeface="Oswald"/>
                        <a:ea typeface="Oswald"/>
                        <a:cs typeface="Oswald"/>
                        <a:sym typeface="Oswald"/>
                      </a:endParaRPr>
                    </a:p>
                    <a:p>
                      <a:pPr marL="457200" lvl="0" indent="0" algn="l" rtl="0">
                        <a:spcBef>
                          <a:spcPts val="0"/>
                        </a:spcBef>
                        <a:spcAft>
                          <a:spcPts val="0"/>
                        </a:spcAft>
                        <a:buNone/>
                      </a:pP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Major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2585" name="Google Shape;2585;p14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86" name="Google Shape;2586;p14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587" name="Google Shape;2587;p146"/>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588" name="Google Shape;2588;p146"/>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589" name="Google Shape;2589;p146"/>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590" name="Google Shape;2590;p14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2595" name="Google Shape;2595;p14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Notable Risks to the Project Success - cont.</a:t>
            </a:r>
            <a:endParaRPr/>
          </a:p>
          <a:p>
            <a:pPr marL="0" lvl="0" indent="0" algn="l" rtl="0">
              <a:spcBef>
                <a:spcPts val="0"/>
              </a:spcBef>
              <a:spcAft>
                <a:spcPts val="0"/>
              </a:spcAft>
              <a:buNone/>
            </a:pPr>
            <a:endParaRPr/>
          </a:p>
        </p:txBody>
      </p:sp>
      <p:sp>
        <p:nvSpPr>
          <p:cNvPr id="2596" name="Google Shape;2596;p14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133</a:t>
            </a:fld>
            <a:endParaRPr/>
          </a:p>
        </p:txBody>
      </p:sp>
      <p:graphicFrame>
        <p:nvGraphicFramePr>
          <p:cNvPr id="2597" name="Google Shape;2597;p147"/>
          <p:cNvGraphicFramePr/>
          <p:nvPr/>
        </p:nvGraphicFramePr>
        <p:xfrm>
          <a:off x="73525" y="1169988"/>
          <a:ext cx="3000000" cy="3000000"/>
        </p:xfrm>
        <a:graphic>
          <a:graphicData uri="http://schemas.openxmlformats.org/drawingml/2006/table">
            <a:tbl>
              <a:tblPr>
                <a:noFill/>
                <a:tableStyleId>{A2069706-E4F4-4FCE-916B-764D82D2E448}</a:tableStyleId>
              </a:tblPr>
              <a:tblGrid>
                <a:gridCol w="2346525">
                  <a:extLst>
                    <a:ext uri="{9D8B030D-6E8A-4147-A177-3AD203B41FA5}">
                      <a16:colId xmlns:a16="http://schemas.microsoft.com/office/drawing/2014/main" val="20000"/>
                    </a:ext>
                  </a:extLst>
                </a:gridCol>
                <a:gridCol w="2715075">
                  <a:extLst>
                    <a:ext uri="{9D8B030D-6E8A-4147-A177-3AD203B41FA5}">
                      <a16:colId xmlns:a16="http://schemas.microsoft.com/office/drawing/2014/main" val="20001"/>
                    </a:ext>
                  </a:extLst>
                </a:gridCol>
                <a:gridCol w="1401150">
                  <a:extLst>
                    <a:ext uri="{9D8B030D-6E8A-4147-A177-3AD203B41FA5}">
                      <a16:colId xmlns:a16="http://schemas.microsoft.com/office/drawing/2014/main" val="20002"/>
                    </a:ext>
                  </a:extLst>
                </a:gridCol>
                <a:gridCol w="132902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a:latin typeface="Oswald"/>
                          <a:ea typeface="Oswald"/>
                          <a:cs typeface="Oswald"/>
                          <a:sym typeface="Oswald"/>
                        </a:rPr>
                        <a:t>Risk</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Mitigation Plan</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Pre-Mitigation Likelihood</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tc>
                  <a:txBody>
                    <a:bodyPr/>
                    <a:lstStyle/>
                    <a:p>
                      <a:pPr marL="0" lvl="0" indent="0" algn="ctr" rtl="0">
                        <a:spcBef>
                          <a:spcPts val="0"/>
                        </a:spcBef>
                        <a:spcAft>
                          <a:spcPts val="0"/>
                        </a:spcAft>
                        <a:buNone/>
                      </a:pPr>
                      <a:r>
                        <a:rPr lang="en">
                          <a:latin typeface="Oswald"/>
                          <a:ea typeface="Oswald"/>
                          <a:cs typeface="Oswald"/>
                          <a:sym typeface="Oswald"/>
                        </a:rPr>
                        <a:t>Pre-Mitigation Impact</a:t>
                      </a:r>
                      <a:endParaRPr>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DADAD"/>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a:latin typeface="Oswald"/>
                          <a:ea typeface="Oswald"/>
                          <a:cs typeface="Oswald"/>
                          <a:sym typeface="Oswald"/>
                        </a:rPr>
                        <a:t>Q_diss too hot/cold</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Tvac Testing</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Dry Ice Testing</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 </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Low 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a:latin typeface="Oswald"/>
                          <a:ea typeface="Oswald"/>
                          <a:cs typeface="Oswald"/>
                          <a:sym typeface="Oswald"/>
                        </a:rPr>
                        <a:t>Propeller disturbances propagating to sensors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Place further apart</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 </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Low 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latin typeface="Oswald"/>
                          <a:ea typeface="Oswald"/>
                          <a:cs typeface="Oswald"/>
                          <a:sym typeface="Oswald"/>
                        </a:rPr>
                        <a:t>Unit system costs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Plan out material(s) bought prior to buying</a:t>
                      </a:r>
                      <a:endParaRPr sz="1100">
                        <a:latin typeface="Oswald"/>
                        <a:ea typeface="Oswald"/>
                        <a:cs typeface="Oswald"/>
                        <a:sym typeface="Oswald"/>
                      </a:endParaRPr>
                    </a:p>
                    <a:p>
                      <a:pPr marL="457200" lvl="0" indent="-298450" algn="l" rtl="0">
                        <a:spcBef>
                          <a:spcPts val="0"/>
                        </a:spcBef>
                        <a:spcAft>
                          <a:spcPts val="0"/>
                        </a:spcAft>
                        <a:buSzPts val="1100"/>
                        <a:buFont typeface="Oswald"/>
                        <a:buChar char="●"/>
                      </a:pPr>
                      <a:r>
                        <a:rPr lang="en" sz="1100">
                          <a:latin typeface="Oswald"/>
                          <a:ea typeface="Oswald"/>
                          <a:cs typeface="Oswald"/>
                          <a:sym typeface="Oswald"/>
                        </a:rPr>
                        <a:t>Budget Plan</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en" sz="1100">
                          <a:latin typeface="Oswald"/>
                          <a:ea typeface="Oswald"/>
                          <a:cs typeface="Oswald"/>
                          <a:sym typeface="Oswald"/>
                        </a:rPr>
                        <a:t>major</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en" sz="1100">
                          <a:latin typeface="Oswald"/>
                          <a:ea typeface="Oswald"/>
                          <a:cs typeface="Oswald"/>
                          <a:sym typeface="Oswald"/>
                        </a:rPr>
                        <a:t>improbable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a:latin typeface="Oswald"/>
                          <a:ea typeface="Oswald"/>
                          <a:cs typeface="Oswald"/>
                          <a:sym typeface="Oswald"/>
                        </a:rPr>
                        <a:t>Wing being in wake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Tetherball Test</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1100">
                        <a:latin typeface="Oswald"/>
                        <a:ea typeface="Oswald"/>
                        <a:cs typeface="Oswald"/>
                        <a:sym typeface="Oswald"/>
                      </a:endParaRPr>
                    </a:p>
                    <a:p>
                      <a:pPr marL="0" lvl="0" indent="0" algn="l" rtl="0">
                        <a:spcBef>
                          <a:spcPts val="0"/>
                        </a:spcBef>
                        <a:spcAft>
                          <a:spcPts val="0"/>
                        </a:spcAft>
                        <a:buNone/>
                      </a:pPr>
                      <a:r>
                        <a:rPr lang="en" sz="1100">
                          <a:latin typeface="Oswald"/>
                          <a:ea typeface="Oswald"/>
                          <a:cs typeface="Oswald"/>
                          <a:sym typeface="Oswald"/>
                        </a:rPr>
                        <a:t>Foam strength</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457200" lvl="0" indent="-298450" algn="l" rtl="0">
                        <a:spcBef>
                          <a:spcPts val="0"/>
                        </a:spcBef>
                        <a:spcAft>
                          <a:spcPts val="0"/>
                        </a:spcAft>
                        <a:buSzPts val="1100"/>
                        <a:buFont typeface="Oswald"/>
                        <a:buChar char="●"/>
                      </a:pPr>
                      <a:r>
                        <a:rPr lang="en" sz="1100">
                          <a:latin typeface="Oswald"/>
                          <a:ea typeface="Oswald"/>
                          <a:cs typeface="Oswald"/>
                          <a:sym typeface="Oswald"/>
                        </a:rPr>
                        <a:t>Torsion Tests</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severe</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100">
                          <a:latin typeface="Oswald"/>
                          <a:ea typeface="Oswald"/>
                          <a:cs typeface="Oswald"/>
                          <a:sym typeface="Oswald"/>
                        </a:rPr>
                        <a:t>Low likely</a:t>
                      </a:r>
                      <a:endParaRPr sz="1100">
                        <a:latin typeface="Oswald"/>
                        <a:ea typeface="Oswald"/>
                        <a:cs typeface="Oswald"/>
                        <a:sym typeface="Oswal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bl>
          </a:graphicData>
        </a:graphic>
      </p:graphicFrame>
      <p:sp>
        <p:nvSpPr>
          <p:cNvPr id="2598" name="Google Shape;2598;p14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599" name="Google Shape;2599;p14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600" name="Google Shape;2600;p147"/>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601" name="Google Shape;2601;p147"/>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602" name="Google Shape;2602;p147"/>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603" name="Google Shape;2603;p147"/>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sp>
        <p:nvSpPr>
          <p:cNvPr id="2608" name="Google Shape;2608;p148"/>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Testing Backup Slides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2609" name="Google Shape;2609;p1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613"/>
        <p:cNvGrpSpPr/>
        <p:nvPr/>
      </p:nvGrpSpPr>
      <p:grpSpPr>
        <a:xfrm>
          <a:off x="0" y="0"/>
          <a:ext cx="0" cy="0"/>
          <a:chOff x="0" y="0"/>
          <a:chExt cx="0" cy="0"/>
        </a:xfrm>
      </p:grpSpPr>
      <p:sp>
        <p:nvSpPr>
          <p:cNvPr id="2614" name="Google Shape;2614;p14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Schedule: Old Test Plan</a:t>
            </a:r>
            <a:endParaRPr/>
          </a:p>
        </p:txBody>
      </p:sp>
      <p:graphicFrame>
        <p:nvGraphicFramePr>
          <p:cNvPr id="2615" name="Google Shape;2615;p149"/>
          <p:cNvGraphicFramePr/>
          <p:nvPr/>
        </p:nvGraphicFramePr>
        <p:xfrm>
          <a:off x="506025" y="470988"/>
          <a:ext cx="3000000" cy="3000000"/>
        </p:xfrm>
        <a:graphic>
          <a:graphicData uri="http://schemas.openxmlformats.org/drawingml/2006/table">
            <a:tbl>
              <a:tblPr>
                <a:noFill/>
                <a:tableStyleId>{A2069706-E4F4-4FCE-916B-764D82D2E448}</a:tableStyleId>
              </a:tblPr>
              <a:tblGrid>
                <a:gridCol w="1803425">
                  <a:extLst>
                    <a:ext uri="{9D8B030D-6E8A-4147-A177-3AD203B41FA5}">
                      <a16:colId xmlns:a16="http://schemas.microsoft.com/office/drawing/2014/main" val="20000"/>
                    </a:ext>
                  </a:extLst>
                </a:gridCol>
                <a:gridCol w="2205500">
                  <a:extLst>
                    <a:ext uri="{9D8B030D-6E8A-4147-A177-3AD203B41FA5}">
                      <a16:colId xmlns:a16="http://schemas.microsoft.com/office/drawing/2014/main" val="20001"/>
                    </a:ext>
                  </a:extLst>
                </a:gridCol>
                <a:gridCol w="1943600">
                  <a:extLst>
                    <a:ext uri="{9D8B030D-6E8A-4147-A177-3AD203B41FA5}">
                      <a16:colId xmlns:a16="http://schemas.microsoft.com/office/drawing/2014/main" val="20002"/>
                    </a:ext>
                  </a:extLst>
                </a:gridCol>
                <a:gridCol w="1150000">
                  <a:extLst>
                    <a:ext uri="{9D8B030D-6E8A-4147-A177-3AD203B41FA5}">
                      <a16:colId xmlns:a16="http://schemas.microsoft.com/office/drawing/2014/main" val="20003"/>
                    </a:ext>
                  </a:extLst>
                </a:gridCol>
              </a:tblGrid>
              <a:tr h="412575">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Test</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Location</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Special Equipment</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Planned Date</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Tether Break</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Building</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Tether, load cell</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1/27/20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Balloon Neck</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CU Aerospace Building</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Balloon, tether, load cell</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2/1/20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532000">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Thermal</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Building</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Thermal Vacuum, electronics package</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2/4/20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Vent Adhesion</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CU Aerospace Building</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Balloon, vent</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2/8/20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Venting</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Building</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Balloon, vent, pressure tank</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2/11/20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5"/>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CDAS</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Building</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Balloon, tether, CDAS</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2/15/20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6"/>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Tetherball</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Building/Courtyard, CU Boulder South</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Tether, orbiter</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2/18/20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7"/>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Moored</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Courtyard, CU Boulder South</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Balloon, tether, orbiter</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2/25/20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8"/>
                  </a:ext>
                </a:extLst>
              </a:tr>
              <a:tr h="412575">
                <a:tc>
                  <a:txBody>
                    <a:bodyPr/>
                    <a:lstStyle/>
                    <a:p>
                      <a:pPr marL="0" lvl="0" indent="0" algn="l" rtl="0">
                        <a:lnSpc>
                          <a:spcPct val="115000"/>
                        </a:lnSpc>
                        <a:spcBef>
                          <a:spcPts val="0"/>
                        </a:spcBef>
                        <a:spcAft>
                          <a:spcPts val="0"/>
                        </a:spcAft>
                        <a:buNone/>
                      </a:pPr>
                      <a:r>
                        <a:rPr lang="en" sz="1200">
                          <a:latin typeface="Oswald"/>
                          <a:ea typeface="Oswald"/>
                          <a:cs typeface="Oswald"/>
                          <a:sym typeface="Oswald"/>
                        </a:rPr>
                        <a:t>Final Flight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CU Aerospace Courtyard, CU Boulder South</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Full HALO System</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Oswald"/>
                          <a:ea typeface="Oswald"/>
                          <a:cs typeface="Oswald"/>
                          <a:sym typeface="Oswald"/>
                        </a:rPr>
                        <a:t>4/10/20</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9"/>
                  </a:ext>
                </a:extLst>
              </a:tr>
            </a:tbl>
          </a:graphicData>
        </a:graphic>
      </p:graphicFrame>
      <p:sp>
        <p:nvSpPr>
          <p:cNvPr id="2616" name="Google Shape;2616;p14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135</a:t>
            </a:fld>
            <a:endParaRPr/>
          </a:p>
        </p:txBody>
      </p:sp>
      <p:sp>
        <p:nvSpPr>
          <p:cNvPr id="2617" name="Google Shape;2617;p14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618" name="Google Shape;2618;p14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619" name="Google Shape;2619;p149"/>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620" name="Google Shape;2620;p149"/>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621" name="Google Shape;2621;p149"/>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622" name="Google Shape;2622;p149"/>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Google Shape;2627;p150"/>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628" name="Google Shape;2628;p150"/>
          <p:cNvSpPr txBox="1">
            <a:spLocks noGrp="1"/>
          </p:cNvSpPr>
          <p:nvPr>
            <p:ph type="title"/>
          </p:nvPr>
        </p:nvSpPr>
        <p:spPr>
          <a:xfrm>
            <a:off x="-6525" y="63000"/>
            <a:ext cx="7596600" cy="99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Parachute Deployment Drop Test</a:t>
            </a:r>
            <a:endParaRPr/>
          </a:p>
          <a:p>
            <a:pPr marL="0" lvl="0" indent="0" algn="l" rtl="0">
              <a:spcBef>
                <a:spcPts val="0"/>
              </a:spcBef>
              <a:spcAft>
                <a:spcPts val="0"/>
              </a:spcAft>
              <a:buNone/>
            </a:pPr>
            <a:endParaRPr/>
          </a:p>
          <a:p>
            <a:pPr marL="0" lvl="0" indent="0" algn="l" rtl="0">
              <a:spcBef>
                <a:spcPts val="0"/>
              </a:spcBef>
              <a:spcAft>
                <a:spcPts val="0"/>
              </a:spcAft>
              <a:buNone/>
            </a:pPr>
            <a:r>
              <a:rPr lang="en" sz="1800"/>
              <a:t>Controlled Descent Arrest System (CDAS)</a:t>
            </a:r>
            <a:endParaRPr sz="1800"/>
          </a:p>
        </p:txBody>
      </p:sp>
      <p:sp>
        <p:nvSpPr>
          <p:cNvPr id="2629" name="Google Shape;2629;p15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136</a:t>
            </a:fld>
            <a:endParaRPr/>
          </a:p>
        </p:txBody>
      </p:sp>
      <p:pic>
        <p:nvPicPr>
          <p:cNvPr id="2630" name="Google Shape;2630;p1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89100" y="1166200"/>
            <a:ext cx="3495150" cy="349515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634"/>
        <p:cNvGrpSpPr/>
        <p:nvPr/>
      </p:nvGrpSpPr>
      <p:grpSpPr>
        <a:xfrm>
          <a:off x="0" y="0"/>
          <a:ext cx="0" cy="0"/>
          <a:chOff x="0" y="0"/>
          <a:chExt cx="0" cy="0"/>
        </a:xfrm>
      </p:grpSpPr>
      <p:sp>
        <p:nvSpPr>
          <p:cNvPr id="2635" name="Google Shape;2635;p151"/>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FAA Backup Slides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2636" name="Google Shape;2636;p1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137</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640"/>
        <p:cNvGrpSpPr/>
        <p:nvPr/>
      </p:nvGrpSpPr>
      <p:grpSpPr>
        <a:xfrm>
          <a:off x="0" y="0"/>
          <a:ext cx="0" cy="0"/>
          <a:chOff x="0" y="0"/>
          <a:chExt cx="0" cy="0"/>
        </a:xfrm>
      </p:grpSpPr>
      <p:sp>
        <p:nvSpPr>
          <p:cNvPr id="2641" name="Google Shape;2641;p15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642" name="Google Shape;2642;p15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643" name="Google Shape;2643;p152"/>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Manufacturing</a:t>
            </a:r>
            <a:endParaRPr sz="800">
              <a:latin typeface="Times New Roman"/>
              <a:ea typeface="Times New Roman"/>
              <a:cs typeface="Times New Roman"/>
              <a:sym typeface="Times New Roman"/>
            </a:endParaRPr>
          </a:p>
        </p:txBody>
      </p:sp>
      <p:sp>
        <p:nvSpPr>
          <p:cNvPr id="2644" name="Google Shape;2644;p152"/>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645" name="Google Shape;2645;p152"/>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646" name="Google Shape;2646;p15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FAA Regulations - General</a:t>
            </a:r>
            <a:endParaRPr/>
          </a:p>
        </p:txBody>
      </p:sp>
      <p:sp>
        <p:nvSpPr>
          <p:cNvPr id="2647" name="Google Shape;2647;p15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138</a:t>
            </a:fld>
            <a:endParaRPr/>
          </a:p>
        </p:txBody>
      </p:sp>
      <p:pic>
        <p:nvPicPr>
          <p:cNvPr id="2648" name="Google Shape;2648;p152"/>
          <p:cNvPicPr preferRelativeResize="0"/>
          <p:nvPr/>
        </p:nvPicPr>
        <p:blipFill>
          <a:blip r:embed="rId3">
            <a:alphaModFix/>
          </a:blip>
          <a:stretch>
            <a:fillRect/>
          </a:stretch>
        </p:blipFill>
        <p:spPr>
          <a:xfrm>
            <a:off x="3034406" y="589513"/>
            <a:ext cx="4555669" cy="3964475"/>
          </a:xfrm>
          <a:prstGeom prst="rect">
            <a:avLst/>
          </a:prstGeom>
          <a:noFill/>
          <a:ln>
            <a:noFill/>
          </a:ln>
        </p:spPr>
      </p:pic>
      <p:pic>
        <p:nvPicPr>
          <p:cNvPr id="2649" name="Google Shape;2649;p15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0149" y="479125"/>
            <a:ext cx="2940450" cy="4501050"/>
          </a:xfrm>
          <a:prstGeom prst="rect">
            <a:avLst/>
          </a:prstGeom>
          <a:noFill/>
          <a:ln>
            <a:noFill/>
          </a:ln>
        </p:spPr>
      </p:pic>
      <p:sp>
        <p:nvSpPr>
          <p:cNvPr id="2650" name="Google Shape;2650;p152"/>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655" name="Google Shape;2655;p15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656" name="Google Shape;2656;p15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657" name="Google Shape;2657;p153"/>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Manufacturing</a:t>
            </a:r>
            <a:endParaRPr sz="800">
              <a:latin typeface="Times New Roman"/>
              <a:ea typeface="Times New Roman"/>
              <a:cs typeface="Times New Roman"/>
              <a:sym typeface="Times New Roman"/>
            </a:endParaRPr>
          </a:p>
        </p:txBody>
      </p:sp>
      <p:sp>
        <p:nvSpPr>
          <p:cNvPr id="2658" name="Google Shape;2658;p153"/>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659" name="Google Shape;2659;p153"/>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660" name="Google Shape;2660;p15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FAA Regulations - Moored Balloons and Kites</a:t>
            </a:r>
            <a:endParaRPr/>
          </a:p>
        </p:txBody>
      </p:sp>
      <p:sp>
        <p:nvSpPr>
          <p:cNvPr id="2661" name="Google Shape;2661;p15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139</a:t>
            </a:fld>
            <a:endParaRPr/>
          </a:p>
        </p:txBody>
      </p:sp>
      <p:pic>
        <p:nvPicPr>
          <p:cNvPr id="2662" name="Google Shape;2662;p153"/>
          <p:cNvPicPr preferRelativeResize="0"/>
          <p:nvPr/>
        </p:nvPicPr>
        <p:blipFill>
          <a:blip r:embed="rId3">
            <a:alphaModFix/>
          </a:blip>
          <a:stretch>
            <a:fillRect/>
          </a:stretch>
        </p:blipFill>
        <p:spPr>
          <a:xfrm>
            <a:off x="107944" y="536025"/>
            <a:ext cx="3663431" cy="4245826"/>
          </a:xfrm>
          <a:prstGeom prst="rect">
            <a:avLst/>
          </a:prstGeom>
          <a:noFill/>
          <a:ln>
            <a:noFill/>
          </a:ln>
        </p:spPr>
      </p:pic>
      <p:pic>
        <p:nvPicPr>
          <p:cNvPr id="2663" name="Google Shape;2663;p153"/>
          <p:cNvPicPr preferRelativeResize="0"/>
          <p:nvPr/>
        </p:nvPicPr>
        <p:blipFill>
          <a:blip r:embed="rId4">
            <a:alphaModFix/>
          </a:blip>
          <a:stretch>
            <a:fillRect/>
          </a:stretch>
        </p:blipFill>
        <p:spPr>
          <a:xfrm>
            <a:off x="3951487" y="1143775"/>
            <a:ext cx="5266125" cy="3638083"/>
          </a:xfrm>
          <a:prstGeom prst="rect">
            <a:avLst/>
          </a:prstGeom>
          <a:noFill/>
          <a:ln>
            <a:noFill/>
          </a:ln>
        </p:spPr>
      </p:pic>
      <p:pic>
        <p:nvPicPr>
          <p:cNvPr id="2664" name="Google Shape;2664;p153"/>
          <p:cNvPicPr preferRelativeResize="0"/>
          <p:nvPr/>
        </p:nvPicPr>
        <p:blipFill>
          <a:blip r:embed="rId3">
            <a:alphaModFix/>
          </a:blip>
          <a:stretch>
            <a:fillRect/>
          </a:stretch>
        </p:blipFill>
        <p:spPr>
          <a:xfrm>
            <a:off x="28664" y="468550"/>
            <a:ext cx="3975476" cy="4607474"/>
          </a:xfrm>
          <a:prstGeom prst="rect">
            <a:avLst/>
          </a:prstGeom>
          <a:noFill/>
          <a:ln>
            <a:noFill/>
          </a:ln>
        </p:spPr>
      </p:pic>
      <p:sp>
        <p:nvSpPr>
          <p:cNvPr id="2665" name="Google Shape;2665;p153"/>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8"/>
          <p:cNvSpPr txBox="1">
            <a:spLocks noGrp="1"/>
          </p:cNvSpPr>
          <p:nvPr>
            <p:ph type="title"/>
          </p:nvPr>
        </p:nvSpPr>
        <p:spPr>
          <a:xfrm>
            <a:off x="0"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 Arduino Mega Shield</a:t>
            </a:r>
            <a:endParaRPr/>
          </a:p>
        </p:txBody>
      </p:sp>
      <p:sp>
        <p:nvSpPr>
          <p:cNvPr id="328" name="Google Shape;328;p2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29" name="Google Shape;329;p28"/>
          <p:cNvPicPr preferRelativeResize="0"/>
          <p:nvPr/>
        </p:nvPicPr>
        <p:blipFill>
          <a:blip r:embed="rId3">
            <a:alphaModFix/>
          </a:blip>
          <a:stretch>
            <a:fillRect/>
          </a:stretch>
        </p:blipFill>
        <p:spPr>
          <a:xfrm>
            <a:off x="484774" y="502325"/>
            <a:ext cx="7105299" cy="4251225"/>
          </a:xfrm>
          <a:prstGeom prst="rect">
            <a:avLst/>
          </a:prstGeom>
          <a:noFill/>
          <a:ln>
            <a:noFill/>
          </a:ln>
        </p:spPr>
      </p:pic>
      <p:pic>
        <p:nvPicPr>
          <p:cNvPr id="330" name="Google Shape;330;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8650" y="502325"/>
            <a:ext cx="7715250" cy="4740225"/>
          </a:xfrm>
          <a:prstGeom prst="rect">
            <a:avLst/>
          </a:prstGeom>
          <a:noFill/>
          <a:ln>
            <a:noFill/>
          </a:ln>
        </p:spPr>
      </p:pic>
      <p:grpSp>
        <p:nvGrpSpPr>
          <p:cNvPr id="331" name="Google Shape;331;p28"/>
          <p:cNvGrpSpPr/>
          <p:nvPr/>
        </p:nvGrpSpPr>
        <p:grpSpPr>
          <a:xfrm>
            <a:off x="-118650" y="502325"/>
            <a:ext cx="7715250" cy="4740225"/>
            <a:chOff x="-125175" y="502325"/>
            <a:chExt cx="7715250" cy="4740225"/>
          </a:xfrm>
        </p:grpSpPr>
        <p:pic>
          <p:nvPicPr>
            <p:cNvPr id="332" name="Google Shape;332;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5175" y="502325"/>
              <a:ext cx="7715250" cy="4740225"/>
            </a:xfrm>
            <a:prstGeom prst="rect">
              <a:avLst/>
            </a:prstGeom>
            <a:noFill/>
            <a:ln>
              <a:noFill/>
            </a:ln>
          </p:spPr>
        </p:pic>
        <p:pic>
          <p:nvPicPr>
            <p:cNvPr id="333" name="Google Shape;333;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30788" y="776088"/>
              <a:ext cx="1691724" cy="2599999"/>
            </a:xfrm>
            <a:prstGeom prst="rect">
              <a:avLst/>
            </a:prstGeom>
            <a:noFill/>
            <a:ln>
              <a:noFill/>
            </a:ln>
          </p:spPr>
        </p:pic>
        <p:pic>
          <p:nvPicPr>
            <p:cNvPr id="334" name="Google Shape;334;p2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123024" y="502325"/>
              <a:ext cx="1121950" cy="1062500"/>
            </a:xfrm>
            <a:prstGeom prst="rect">
              <a:avLst/>
            </a:prstGeom>
            <a:noFill/>
            <a:ln>
              <a:noFill/>
            </a:ln>
          </p:spPr>
        </p:pic>
        <p:pic>
          <p:nvPicPr>
            <p:cNvPr id="335" name="Google Shape;335;p2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4197749" y="1933237"/>
              <a:ext cx="2284176" cy="170152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200"/>
                                          </p:stCondLst>
                                        </p:cTn>
                                        <p:tgtEl>
                                          <p:spTgt spid="329"/>
                                        </p:tgtEl>
                                        <p:attrNameLst>
                                          <p:attrName>style.visibility</p:attrName>
                                        </p:attrNameLst>
                                      </p:cBhvr>
                                      <p:to>
                                        <p:strVal val="hidden"/>
                                      </p:to>
                                    </p:set>
                                  </p:childTnLst>
                                </p:cTn>
                              </p:par>
                            </p:childTnLst>
                          </p:cTn>
                        </p:par>
                        <p:par>
                          <p:cTn id="7" fill="hold">
                            <p:stCondLst>
                              <p:cond delay="200"/>
                            </p:stCondLst>
                            <p:childTnLst>
                              <p:par>
                                <p:cTn id="8" presetID="10" presetClass="entr" presetSubtype="0" fill="hold" nodeType="afterEffect">
                                  <p:stCondLst>
                                    <p:cond delay="0"/>
                                  </p:stCondLst>
                                  <p:childTnLst>
                                    <p:set>
                                      <p:cBhvr>
                                        <p:cTn id="9" dur="1" fill="hold">
                                          <p:stCondLst>
                                            <p:cond delay="0"/>
                                          </p:stCondLst>
                                        </p:cTn>
                                        <p:tgtEl>
                                          <p:spTgt spid="330"/>
                                        </p:tgtEl>
                                        <p:attrNameLst>
                                          <p:attrName>style.visibility</p:attrName>
                                        </p:attrNameLst>
                                      </p:cBhvr>
                                      <p:to>
                                        <p:strVal val="visible"/>
                                      </p:to>
                                    </p:set>
                                    <p:animEffect transition="in" filter="fade">
                                      <p:cBhvr>
                                        <p:cTn id="10" dur="1000"/>
                                        <p:tgtEl>
                                          <p:spTgt spid="3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200"/>
                                          </p:stCondLst>
                                        </p:cTn>
                                        <p:tgtEl>
                                          <p:spTgt spid="330"/>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Plug &amp; Play</a:t>
            </a:r>
            <a:endParaRPr/>
          </a:p>
        </p:txBody>
      </p:sp>
      <p:sp>
        <p:nvSpPr>
          <p:cNvPr id="341" name="Google Shape;341;p2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342" name="Google Shape;342;p29"/>
          <p:cNvGrpSpPr/>
          <p:nvPr/>
        </p:nvGrpSpPr>
        <p:grpSpPr>
          <a:xfrm>
            <a:off x="-125175" y="502325"/>
            <a:ext cx="7715250" cy="4740225"/>
            <a:chOff x="-125175" y="502325"/>
            <a:chExt cx="7715250" cy="4740225"/>
          </a:xfrm>
        </p:grpSpPr>
        <p:pic>
          <p:nvPicPr>
            <p:cNvPr id="343" name="Google Shape;343;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5175" y="502325"/>
              <a:ext cx="7715250" cy="4740225"/>
            </a:xfrm>
            <a:prstGeom prst="rect">
              <a:avLst/>
            </a:prstGeom>
            <a:noFill/>
            <a:ln>
              <a:noFill/>
            </a:ln>
          </p:spPr>
        </p:pic>
        <p:pic>
          <p:nvPicPr>
            <p:cNvPr id="344" name="Google Shape;344;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30788" y="776088"/>
              <a:ext cx="1691724" cy="2599999"/>
            </a:xfrm>
            <a:prstGeom prst="rect">
              <a:avLst/>
            </a:prstGeom>
            <a:noFill/>
            <a:ln>
              <a:noFill/>
            </a:ln>
          </p:spPr>
        </p:pic>
        <p:pic>
          <p:nvPicPr>
            <p:cNvPr id="345" name="Google Shape;345;p2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123024" y="502325"/>
              <a:ext cx="1121950" cy="1062500"/>
            </a:xfrm>
            <a:prstGeom prst="rect">
              <a:avLst/>
            </a:prstGeom>
            <a:noFill/>
            <a:ln>
              <a:noFill/>
            </a:ln>
          </p:spPr>
        </p:pic>
        <p:pic>
          <p:nvPicPr>
            <p:cNvPr id="346" name="Google Shape;346;p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4197749" y="1933237"/>
              <a:ext cx="2284176" cy="1701524"/>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cxnSp>
        <p:nvCxnSpPr>
          <p:cNvPr id="351" name="Google Shape;351;p30"/>
          <p:cNvCxnSpPr/>
          <p:nvPr/>
        </p:nvCxnSpPr>
        <p:spPr>
          <a:xfrm>
            <a:off x="5623075" y="992150"/>
            <a:ext cx="0" cy="2169600"/>
          </a:xfrm>
          <a:prstGeom prst="straightConnector1">
            <a:avLst/>
          </a:prstGeom>
          <a:noFill/>
          <a:ln w="9525" cap="flat" cmpd="sng">
            <a:solidFill>
              <a:schemeClr val="dk2"/>
            </a:solidFill>
            <a:prstDash val="dot"/>
            <a:round/>
            <a:headEnd type="none" w="med" len="med"/>
            <a:tailEnd type="none" w="med" len="med"/>
          </a:ln>
        </p:spPr>
      </p:cxnSp>
      <p:sp>
        <p:nvSpPr>
          <p:cNvPr id="352" name="Google Shape;352;p30"/>
          <p:cNvSpPr/>
          <p:nvPr/>
        </p:nvSpPr>
        <p:spPr>
          <a:xfrm>
            <a:off x="722025" y="992150"/>
            <a:ext cx="6507600" cy="19878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Overview</a:t>
            </a:r>
            <a:endParaRPr/>
          </a:p>
        </p:txBody>
      </p:sp>
      <p:sp>
        <p:nvSpPr>
          <p:cNvPr id="354" name="Google Shape;354;p30"/>
          <p:cNvSpPr txBox="1"/>
          <p:nvPr/>
        </p:nvSpPr>
        <p:spPr>
          <a:xfrm>
            <a:off x="6301000" y="4089825"/>
            <a:ext cx="18078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aleway"/>
                <a:ea typeface="Raleway"/>
                <a:cs typeface="Raleway"/>
                <a:sym typeface="Raleway"/>
              </a:rPr>
              <a:t>Mission Duration (Hr)</a:t>
            </a:r>
            <a:endParaRPr sz="1200" b="1">
              <a:latin typeface="Raleway"/>
              <a:ea typeface="Raleway"/>
              <a:cs typeface="Raleway"/>
              <a:sym typeface="Raleway"/>
            </a:endParaRPr>
          </a:p>
        </p:txBody>
      </p:sp>
      <p:sp>
        <p:nvSpPr>
          <p:cNvPr id="355" name="Google Shape;355;p30"/>
          <p:cNvSpPr/>
          <p:nvPr/>
        </p:nvSpPr>
        <p:spPr>
          <a:xfrm>
            <a:off x="1113025" y="3032825"/>
            <a:ext cx="1008300" cy="9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aleway"/>
                <a:ea typeface="Raleway"/>
                <a:cs typeface="Raleway"/>
                <a:sym typeface="Raleway"/>
              </a:rPr>
              <a:t>Ground OP’s</a:t>
            </a:r>
            <a:endParaRPr/>
          </a:p>
        </p:txBody>
      </p:sp>
      <p:sp>
        <p:nvSpPr>
          <p:cNvPr id="356" name="Google Shape;356;p30"/>
          <p:cNvSpPr/>
          <p:nvPr/>
        </p:nvSpPr>
        <p:spPr>
          <a:xfrm>
            <a:off x="2121175" y="3032925"/>
            <a:ext cx="855900" cy="9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aleway"/>
                <a:ea typeface="Raleway"/>
                <a:cs typeface="Raleway"/>
                <a:sym typeface="Raleway"/>
              </a:rPr>
              <a:t>Launch and Ascent</a:t>
            </a:r>
            <a:endParaRPr/>
          </a:p>
        </p:txBody>
      </p:sp>
      <p:sp>
        <p:nvSpPr>
          <p:cNvPr id="357" name="Google Shape;357;p30"/>
          <p:cNvSpPr/>
          <p:nvPr/>
        </p:nvSpPr>
        <p:spPr>
          <a:xfrm>
            <a:off x="2977075" y="3035625"/>
            <a:ext cx="1008300" cy="9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aleway"/>
                <a:ea typeface="Raleway"/>
                <a:cs typeface="Raleway"/>
                <a:sym typeface="Raleway"/>
              </a:rPr>
              <a:t>Neutral Buoyancy </a:t>
            </a:r>
            <a:endParaRPr/>
          </a:p>
        </p:txBody>
      </p:sp>
      <p:sp>
        <p:nvSpPr>
          <p:cNvPr id="358" name="Google Shape;358;p30"/>
          <p:cNvSpPr/>
          <p:nvPr/>
        </p:nvSpPr>
        <p:spPr>
          <a:xfrm>
            <a:off x="3985375" y="3032925"/>
            <a:ext cx="1637700" cy="9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aleway"/>
                <a:ea typeface="Raleway"/>
                <a:cs typeface="Raleway"/>
                <a:sym typeface="Raleway"/>
              </a:rPr>
              <a:t>Vertical Oscillations</a:t>
            </a:r>
            <a:endParaRPr/>
          </a:p>
        </p:txBody>
      </p:sp>
      <p:sp>
        <p:nvSpPr>
          <p:cNvPr id="359" name="Google Shape;359;p30"/>
          <p:cNvSpPr/>
          <p:nvPr/>
        </p:nvSpPr>
        <p:spPr>
          <a:xfrm>
            <a:off x="5622925" y="3032925"/>
            <a:ext cx="1167300" cy="9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aleway"/>
                <a:ea typeface="Raleway"/>
                <a:cs typeface="Raleway"/>
                <a:sym typeface="Raleway"/>
              </a:rPr>
              <a:t>Termination</a:t>
            </a:r>
            <a:endParaRPr/>
          </a:p>
        </p:txBody>
      </p:sp>
      <p:cxnSp>
        <p:nvCxnSpPr>
          <p:cNvPr id="360" name="Google Shape;360;p30"/>
          <p:cNvCxnSpPr/>
          <p:nvPr/>
        </p:nvCxnSpPr>
        <p:spPr>
          <a:xfrm>
            <a:off x="980475" y="3950013"/>
            <a:ext cx="6614400" cy="2700"/>
          </a:xfrm>
          <a:prstGeom prst="straightConnector1">
            <a:avLst/>
          </a:prstGeom>
          <a:noFill/>
          <a:ln w="28575" cap="flat" cmpd="sng">
            <a:solidFill>
              <a:schemeClr val="dk2"/>
            </a:solidFill>
            <a:prstDash val="solid"/>
            <a:round/>
            <a:headEnd type="oval" w="med" len="med"/>
            <a:tailEnd type="triangle" w="med" len="med"/>
          </a:ln>
        </p:spPr>
      </p:cxnSp>
      <p:cxnSp>
        <p:nvCxnSpPr>
          <p:cNvPr id="361" name="Google Shape;361;p30"/>
          <p:cNvCxnSpPr/>
          <p:nvPr/>
        </p:nvCxnSpPr>
        <p:spPr>
          <a:xfrm>
            <a:off x="2121175" y="3888900"/>
            <a:ext cx="0" cy="2406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30"/>
          <p:cNvCxnSpPr/>
          <p:nvPr/>
        </p:nvCxnSpPr>
        <p:spPr>
          <a:xfrm>
            <a:off x="2977075" y="3888900"/>
            <a:ext cx="0" cy="24060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p30"/>
          <p:cNvCxnSpPr/>
          <p:nvPr/>
        </p:nvCxnSpPr>
        <p:spPr>
          <a:xfrm>
            <a:off x="1117100" y="3831075"/>
            <a:ext cx="0" cy="240600"/>
          </a:xfrm>
          <a:prstGeom prst="straightConnector1">
            <a:avLst/>
          </a:prstGeom>
          <a:noFill/>
          <a:ln w="9525" cap="flat" cmpd="sng">
            <a:solidFill>
              <a:schemeClr val="dk2"/>
            </a:solidFill>
            <a:prstDash val="solid"/>
            <a:round/>
            <a:headEnd type="none" w="med" len="med"/>
            <a:tailEnd type="none" w="med" len="med"/>
          </a:ln>
        </p:spPr>
      </p:cxnSp>
      <p:sp>
        <p:nvSpPr>
          <p:cNvPr id="364" name="Google Shape;364;p30"/>
          <p:cNvSpPr txBox="1"/>
          <p:nvPr/>
        </p:nvSpPr>
        <p:spPr>
          <a:xfrm>
            <a:off x="875750" y="4071675"/>
            <a:ext cx="4827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-1.5</a:t>
            </a:r>
            <a:endParaRPr sz="1100">
              <a:latin typeface="Lato"/>
              <a:ea typeface="Lato"/>
              <a:cs typeface="Lato"/>
              <a:sym typeface="Lato"/>
            </a:endParaRPr>
          </a:p>
        </p:txBody>
      </p:sp>
      <p:sp>
        <p:nvSpPr>
          <p:cNvPr id="365" name="Google Shape;365;p30"/>
          <p:cNvSpPr txBox="1"/>
          <p:nvPr/>
        </p:nvSpPr>
        <p:spPr>
          <a:xfrm>
            <a:off x="1879825" y="4071675"/>
            <a:ext cx="4827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Lato"/>
                <a:ea typeface="Lato"/>
                <a:cs typeface="Lato"/>
                <a:sym typeface="Lato"/>
              </a:rPr>
              <a:t>0</a:t>
            </a:r>
            <a:endParaRPr sz="1100">
              <a:latin typeface="Lato"/>
              <a:ea typeface="Lato"/>
              <a:cs typeface="Lato"/>
              <a:sym typeface="Lato"/>
            </a:endParaRPr>
          </a:p>
        </p:txBody>
      </p:sp>
      <p:cxnSp>
        <p:nvCxnSpPr>
          <p:cNvPr id="366" name="Google Shape;366;p30"/>
          <p:cNvCxnSpPr/>
          <p:nvPr/>
        </p:nvCxnSpPr>
        <p:spPr>
          <a:xfrm>
            <a:off x="3985375" y="3888900"/>
            <a:ext cx="0" cy="2406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30"/>
          <p:cNvCxnSpPr/>
          <p:nvPr/>
        </p:nvCxnSpPr>
        <p:spPr>
          <a:xfrm>
            <a:off x="5623075" y="3888900"/>
            <a:ext cx="0" cy="2406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30"/>
          <p:cNvCxnSpPr/>
          <p:nvPr/>
        </p:nvCxnSpPr>
        <p:spPr>
          <a:xfrm>
            <a:off x="6790225" y="3888900"/>
            <a:ext cx="0" cy="240600"/>
          </a:xfrm>
          <a:prstGeom prst="straightConnector1">
            <a:avLst/>
          </a:prstGeom>
          <a:noFill/>
          <a:ln w="9525" cap="flat" cmpd="sng">
            <a:solidFill>
              <a:schemeClr val="dk2"/>
            </a:solidFill>
            <a:prstDash val="solid"/>
            <a:round/>
            <a:headEnd type="none" w="med" len="med"/>
            <a:tailEnd type="none" w="med" len="med"/>
          </a:ln>
        </p:spPr>
      </p:cxnSp>
      <p:sp>
        <p:nvSpPr>
          <p:cNvPr id="369" name="Google Shape;369;p30"/>
          <p:cNvSpPr/>
          <p:nvPr/>
        </p:nvSpPr>
        <p:spPr>
          <a:xfrm>
            <a:off x="755700" y="2996075"/>
            <a:ext cx="7131300" cy="9906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0"/>
          <p:cNvSpPr txBox="1"/>
          <p:nvPr/>
        </p:nvSpPr>
        <p:spPr>
          <a:xfrm>
            <a:off x="7887000" y="3256425"/>
            <a:ext cx="12570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CONOPs</a:t>
            </a:r>
            <a:endParaRPr>
              <a:latin typeface="Raleway"/>
              <a:ea typeface="Raleway"/>
              <a:cs typeface="Raleway"/>
              <a:sym typeface="Raleway"/>
            </a:endParaRPr>
          </a:p>
        </p:txBody>
      </p:sp>
      <p:sp>
        <p:nvSpPr>
          <p:cNvPr id="371" name="Google Shape;371;p30"/>
          <p:cNvSpPr/>
          <p:nvPr/>
        </p:nvSpPr>
        <p:spPr>
          <a:xfrm>
            <a:off x="1078450" y="2184825"/>
            <a:ext cx="1008300" cy="811250"/>
          </a:xfrm>
          <a:prstGeom prst="flowChartPunchedCard">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Raleway Medium"/>
                <a:ea typeface="Raleway Medium"/>
                <a:cs typeface="Raleway Medium"/>
                <a:sym typeface="Raleway Medium"/>
              </a:rPr>
              <a:t>Component Operational Verification Tests</a:t>
            </a:r>
            <a:endParaRPr sz="1100">
              <a:latin typeface="Raleway Medium"/>
              <a:ea typeface="Raleway Medium"/>
              <a:cs typeface="Raleway Medium"/>
              <a:sym typeface="Raleway Medium"/>
            </a:endParaRPr>
          </a:p>
        </p:txBody>
      </p:sp>
      <p:sp>
        <p:nvSpPr>
          <p:cNvPr id="372" name="Google Shape;372;p30"/>
          <p:cNvSpPr/>
          <p:nvPr/>
        </p:nvSpPr>
        <p:spPr>
          <a:xfrm>
            <a:off x="3009250" y="2316300"/>
            <a:ext cx="915600" cy="534300"/>
          </a:xfrm>
          <a:prstGeom prst="snip1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aleway Medium"/>
                <a:ea typeface="Raleway Medium"/>
                <a:cs typeface="Raleway Medium"/>
                <a:sym typeface="Raleway Medium"/>
              </a:rPr>
              <a:t>Neutral Buoyancy Acquisition</a:t>
            </a:r>
            <a:endParaRPr sz="1000">
              <a:latin typeface="Raleway Medium"/>
              <a:ea typeface="Raleway Medium"/>
              <a:cs typeface="Raleway Medium"/>
              <a:sym typeface="Raleway Medium"/>
            </a:endParaRPr>
          </a:p>
        </p:txBody>
      </p:sp>
      <p:sp>
        <p:nvSpPr>
          <p:cNvPr id="373" name="Google Shape;373;p30"/>
          <p:cNvSpPr/>
          <p:nvPr/>
        </p:nvSpPr>
        <p:spPr>
          <a:xfrm>
            <a:off x="2135575" y="2369538"/>
            <a:ext cx="822600" cy="369000"/>
          </a:xfrm>
          <a:prstGeom prst="snip1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Raleway Medium"/>
                <a:ea typeface="Raleway Medium"/>
                <a:cs typeface="Raleway Medium"/>
                <a:sym typeface="Raleway Medium"/>
              </a:rPr>
              <a:t>Launch</a:t>
            </a:r>
            <a:endParaRPr sz="1100">
              <a:latin typeface="Raleway Medium"/>
              <a:ea typeface="Raleway Medium"/>
              <a:cs typeface="Raleway Medium"/>
              <a:sym typeface="Raleway Medium"/>
            </a:endParaRPr>
          </a:p>
        </p:txBody>
      </p:sp>
      <p:sp>
        <p:nvSpPr>
          <p:cNvPr id="374" name="Google Shape;374;p30"/>
          <p:cNvSpPr/>
          <p:nvPr/>
        </p:nvSpPr>
        <p:spPr>
          <a:xfrm>
            <a:off x="2732050" y="1879375"/>
            <a:ext cx="550800" cy="332700"/>
          </a:xfrm>
          <a:prstGeom prst="round2SameRect">
            <a:avLst>
              <a:gd name="adj1" fmla="val 16667"/>
              <a:gd name="adj2"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Raleway Medium"/>
                <a:ea typeface="Raleway Medium"/>
                <a:cs typeface="Raleway Medium"/>
                <a:sym typeface="Raleway Medium"/>
              </a:rPr>
              <a:t>GPS</a:t>
            </a:r>
            <a:endParaRPr/>
          </a:p>
        </p:txBody>
      </p:sp>
      <p:cxnSp>
        <p:nvCxnSpPr>
          <p:cNvPr id="375" name="Google Shape;375;p30"/>
          <p:cNvCxnSpPr>
            <a:stCxn id="373" idx="3"/>
            <a:endCxn id="374" idx="2"/>
          </p:cNvCxnSpPr>
          <p:nvPr/>
        </p:nvCxnSpPr>
        <p:spPr>
          <a:xfrm rot="-5400000">
            <a:off x="2477575" y="2115138"/>
            <a:ext cx="323700" cy="185100"/>
          </a:xfrm>
          <a:prstGeom prst="curvedConnector2">
            <a:avLst/>
          </a:prstGeom>
          <a:noFill/>
          <a:ln w="9525" cap="flat" cmpd="sng">
            <a:solidFill>
              <a:schemeClr val="dk2"/>
            </a:solidFill>
            <a:prstDash val="solid"/>
            <a:round/>
            <a:headEnd type="none" w="med" len="med"/>
            <a:tailEnd type="stealth" w="med" len="med"/>
          </a:ln>
        </p:spPr>
      </p:cxnSp>
      <p:cxnSp>
        <p:nvCxnSpPr>
          <p:cNvPr id="376" name="Google Shape;376;p30"/>
          <p:cNvCxnSpPr>
            <a:stCxn id="374" idx="0"/>
            <a:endCxn id="372" idx="3"/>
          </p:cNvCxnSpPr>
          <p:nvPr/>
        </p:nvCxnSpPr>
        <p:spPr>
          <a:xfrm>
            <a:off x="3282850" y="2045725"/>
            <a:ext cx="184200" cy="270600"/>
          </a:xfrm>
          <a:prstGeom prst="curvedConnector2">
            <a:avLst/>
          </a:prstGeom>
          <a:noFill/>
          <a:ln w="9525" cap="flat" cmpd="sng">
            <a:solidFill>
              <a:schemeClr val="dk2"/>
            </a:solidFill>
            <a:prstDash val="solid"/>
            <a:round/>
            <a:headEnd type="none" w="med" len="med"/>
            <a:tailEnd type="stealth" w="med" len="med"/>
          </a:ln>
        </p:spPr>
      </p:cxnSp>
      <p:sp>
        <p:nvSpPr>
          <p:cNvPr id="377" name="Google Shape;377;p30"/>
          <p:cNvSpPr/>
          <p:nvPr/>
        </p:nvSpPr>
        <p:spPr>
          <a:xfrm>
            <a:off x="3990000" y="2288525"/>
            <a:ext cx="1602900" cy="270600"/>
          </a:xfrm>
          <a:prstGeom prst="snip1Rect">
            <a:avLst>
              <a:gd name="adj" fmla="val 29421"/>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aleway Medium"/>
                <a:ea typeface="Raleway Medium"/>
                <a:cs typeface="Raleway Medium"/>
                <a:sym typeface="Raleway Medium"/>
              </a:rPr>
              <a:t>Orbit Acquisition</a:t>
            </a:r>
            <a:endParaRPr sz="1000">
              <a:latin typeface="Raleway Medium"/>
              <a:ea typeface="Raleway Medium"/>
              <a:cs typeface="Raleway Medium"/>
              <a:sym typeface="Raleway Medium"/>
            </a:endParaRPr>
          </a:p>
        </p:txBody>
      </p:sp>
      <p:sp>
        <p:nvSpPr>
          <p:cNvPr id="378" name="Google Shape;378;p30"/>
          <p:cNvSpPr/>
          <p:nvPr/>
        </p:nvSpPr>
        <p:spPr>
          <a:xfrm>
            <a:off x="2121325" y="1266000"/>
            <a:ext cx="3485100" cy="369000"/>
          </a:xfrm>
          <a:prstGeom prst="snip1Rect">
            <a:avLst>
              <a:gd name="adj" fmla="val 29421"/>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aleway Medium"/>
                <a:ea typeface="Raleway Medium"/>
                <a:cs typeface="Raleway Medium"/>
                <a:sym typeface="Raleway Medium"/>
              </a:rPr>
              <a:t>Thermal Control</a:t>
            </a:r>
            <a:endParaRPr sz="1000">
              <a:latin typeface="Raleway Medium"/>
              <a:ea typeface="Raleway Medium"/>
              <a:cs typeface="Raleway Medium"/>
              <a:sym typeface="Raleway Medium"/>
            </a:endParaRPr>
          </a:p>
        </p:txBody>
      </p:sp>
      <p:sp>
        <p:nvSpPr>
          <p:cNvPr id="379" name="Google Shape;379;p30"/>
          <p:cNvSpPr/>
          <p:nvPr/>
        </p:nvSpPr>
        <p:spPr>
          <a:xfrm>
            <a:off x="3973675" y="1960725"/>
            <a:ext cx="1602900" cy="270600"/>
          </a:xfrm>
          <a:prstGeom prst="snip1Rect">
            <a:avLst>
              <a:gd name="adj" fmla="val 29421"/>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aleway Medium"/>
                <a:ea typeface="Raleway Medium"/>
                <a:cs typeface="Raleway Medium"/>
                <a:sym typeface="Raleway Medium"/>
              </a:rPr>
              <a:t>Motor Throttle</a:t>
            </a:r>
            <a:endParaRPr sz="1000">
              <a:latin typeface="Raleway Medium"/>
              <a:ea typeface="Raleway Medium"/>
              <a:cs typeface="Raleway Medium"/>
              <a:sym typeface="Raleway Medium"/>
            </a:endParaRPr>
          </a:p>
        </p:txBody>
      </p:sp>
      <p:sp>
        <p:nvSpPr>
          <p:cNvPr id="380" name="Google Shape;380;p30"/>
          <p:cNvSpPr/>
          <p:nvPr/>
        </p:nvSpPr>
        <p:spPr>
          <a:xfrm>
            <a:off x="3990000" y="2614375"/>
            <a:ext cx="1602900" cy="270600"/>
          </a:xfrm>
          <a:prstGeom prst="snip1Rect">
            <a:avLst>
              <a:gd name="adj" fmla="val 29421"/>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aleway Medium"/>
                <a:ea typeface="Raleway Medium"/>
                <a:cs typeface="Raleway Medium"/>
                <a:sym typeface="Raleway Medium"/>
              </a:rPr>
              <a:t>Actuate Tail Servos</a:t>
            </a:r>
            <a:endParaRPr sz="1000">
              <a:latin typeface="Raleway Medium"/>
              <a:ea typeface="Raleway Medium"/>
              <a:cs typeface="Raleway Medium"/>
              <a:sym typeface="Raleway Medium"/>
            </a:endParaRPr>
          </a:p>
        </p:txBody>
      </p:sp>
      <p:sp>
        <p:nvSpPr>
          <p:cNvPr id="381" name="Google Shape;381;p30"/>
          <p:cNvSpPr/>
          <p:nvPr/>
        </p:nvSpPr>
        <p:spPr>
          <a:xfrm>
            <a:off x="5748775" y="2128400"/>
            <a:ext cx="915600" cy="534300"/>
          </a:xfrm>
          <a:prstGeom prst="snip1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aleway Medium"/>
                <a:ea typeface="Raleway Medium"/>
                <a:cs typeface="Raleway Medium"/>
                <a:sym typeface="Raleway Medium"/>
              </a:rPr>
              <a:t>Terminate Flight</a:t>
            </a:r>
            <a:endParaRPr sz="1000">
              <a:latin typeface="Raleway Medium"/>
              <a:ea typeface="Raleway Medium"/>
              <a:cs typeface="Raleway Medium"/>
              <a:sym typeface="Raleway Medium"/>
            </a:endParaRPr>
          </a:p>
        </p:txBody>
      </p:sp>
      <p:sp>
        <p:nvSpPr>
          <p:cNvPr id="382" name="Google Shape;382;p30"/>
          <p:cNvSpPr/>
          <p:nvPr/>
        </p:nvSpPr>
        <p:spPr>
          <a:xfrm>
            <a:off x="2121325" y="869050"/>
            <a:ext cx="4630500" cy="369000"/>
          </a:xfrm>
          <a:prstGeom prst="snip1Rect">
            <a:avLst>
              <a:gd name="adj" fmla="val 29421"/>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aleway Medium"/>
                <a:ea typeface="Raleway Medium"/>
                <a:cs typeface="Raleway Medium"/>
                <a:sym typeface="Raleway Medium"/>
              </a:rPr>
              <a:t>Transmit Data</a:t>
            </a:r>
            <a:endParaRPr sz="1000">
              <a:latin typeface="Raleway Medium"/>
              <a:ea typeface="Raleway Medium"/>
              <a:cs typeface="Raleway Medium"/>
              <a:sym typeface="Raleway Medium"/>
            </a:endParaRPr>
          </a:p>
        </p:txBody>
      </p:sp>
      <p:cxnSp>
        <p:nvCxnSpPr>
          <p:cNvPr id="383" name="Google Shape;383;p30"/>
          <p:cNvCxnSpPr/>
          <p:nvPr/>
        </p:nvCxnSpPr>
        <p:spPr>
          <a:xfrm>
            <a:off x="2124375" y="872400"/>
            <a:ext cx="0" cy="2169600"/>
          </a:xfrm>
          <a:prstGeom prst="straightConnector1">
            <a:avLst/>
          </a:prstGeom>
          <a:noFill/>
          <a:ln w="9525" cap="flat" cmpd="sng">
            <a:solidFill>
              <a:schemeClr val="dk2"/>
            </a:solidFill>
            <a:prstDash val="dot"/>
            <a:round/>
            <a:headEnd type="none" w="med" len="med"/>
            <a:tailEnd type="none" w="med" len="med"/>
          </a:ln>
        </p:spPr>
      </p:cxnSp>
      <p:sp>
        <p:nvSpPr>
          <p:cNvPr id="384" name="Google Shape;384;p30"/>
          <p:cNvSpPr txBox="1"/>
          <p:nvPr/>
        </p:nvSpPr>
        <p:spPr>
          <a:xfrm>
            <a:off x="7321300" y="1580450"/>
            <a:ext cx="1167300" cy="81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a:ea typeface="Raleway"/>
                <a:cs typeface="Raleway"/>
                <a:sym typeface="Raleway"/>
              </a:rPr>
              <a:t>System </a:t>
            </a:r>
            <a:endParaRPr>
              <a:latin typeface="Raleway"/>
              <a:ea typeface="Raleway"/>
              <a:cs typeface="Raleway"/>
              <a:sym typeface="Raleway"/>
            </a:endParaRPr>
          </a:p>
          <a:p>
            <a:pPr marL="0" lvl="0" indent="0" algn="ctr" rtl="0">
              <a:spcBef>
                <a:spcPts val="0"/>
              </a:spcBef>
              <a:spcAft>
                <a:spcPts val="0"/>
              </a:spcAft>
              <a:buNone/>
            </a:pPr>
            <a:r>
              <a:rPr lang="en">
                <a:latin typeface="Raleway"/>
                <a:ea typeface="Raleway"/>
                <a:cs typeface="Raleway"/>
                <a:sym typeface="Raleway"/>
              </a:rPr>
              <a:t>Level </a:t>
            </a:r>
            <a:endParaRPr>
              <a:latin typeface="Raleway"/>
              <a:ea typeface="Raleway"/>
              <a:cs typeface="Raleway"/>
              <a:sym typeface="Raleway"/>
            </a:endParaRPr>
          </a:p>
          <a:p>
            <a:pPr marL="0" lvl="0" indent="0" algn="ctr" rtl="0">
              <a:spcBef>
                <a:spcPts val="0"/>
              </a:spcBef>
              <a:spcAft>
                <a:spcPts val="0"/>
              </a:spcAft>
              <a:buNone/>
            </a:pPr>
            <a:r>
              <a:rPr lang="en">
                <a:latin typeface="Raleway"/>
                <a:ea typeface="Raleway"/>
                <a:cs typeface="Raleway"/>
                <a:sym typeface="Raleway"/>
              </a:rPr>
              <a:t>Software</a:t>
            </a:r>
            <a:endParaRPr>
              <a:latin typeface="Raleway"/>
              <a:ea typeface="Raleway"/>
              <a:cs typeface="Raleway"/>
              <a:sym typeface="Raleway"/>
            </a:endParaRPr>
          </a:p>
          <a:p>
            <a:pPr marL="0" lvl="0" indent="0" algn="l" rtl="0">
              <a:spcBef>
                <a:spcPts val="0"/>
              </a:spcBef>
              <a:spcAft>
                <a:spcPts val="0"/>
              </a:spcAft>
              <a:buNone/>
            </a:pPr>
            <a:endParaRPr>
              <a:latin typeface="Lato"/>
              <a:ea typeface="Lato"/>
              <a:cs typeface="Lato"/>
              <a:sym typeface="Lato"/>
            </a:endParaRPr>
          </a:p>
        </p:txBody>
      </p:sp>
      <p:cxnSp>
        <p:nvCxnSpPr>
          <p:cNvPr id="385" name="Google Shape;385;p30"/>
          <p:cNvCxnSpPr/>
          <p:nvPr/>
        </p:nvCxnSpPr>
        <p:spPr>
          <a:xfrm>
            <a:off x="6790225" y="872400"/>
            <a:ext cx="0" cy="2169600"/>
          </a:xfrm>
          <a:prstGeom prst="straightConnector1">
            <a:avLst/>
          </a:prstGeom>
          <a:noFill/>
          <a:ln w="9525" cap="flat" cmpd="sng">
            <a:solidFill>
              <a:schemeClr val="dk2"/>
            </a:solidFill>
            <a:prstDash val="dot"/>
            <a:round/>
            <a:headEnd type="none" w="med" len="med"/>
            <a:tailEnd type="none" w="med" len="med"/>
          </a:ln>
        </p:spPr>
      </p:cxnSp>
      <p:sp>
        <p:nvSpPr>
          <p:cNvPr id="386" name="Google Shape;386;p3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87" name="Google Shape;387;p30"/>
          <p:cNvSpPr txBox="1"/>
          <p:nvPr/>
        </p:nvSpPr>
        <p:spPr>
          <a:xfrm>
            <a:off x="5381725" y="4089825"/>
            <a:ext cx="4827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Lato"/>
                <a:ea typeface="Lato"/>
                <a:cs typeface="Lato"/>
                <a:sym typeface="Lato"/>
              </a:rPr>
              <a:t>~8</a:t>
            </a:r>
            <a:endParaRPr sz="1100">
              <a:latin typeface="Lato"/>
              <a:ea typeface="Lato"/>
              <a:cs typeface="Lato"/>
              <a:sym typeface="Lato"/>
            </a:endParaRPr>
          </a:p>
        </p:txBody>
      </p:sp>
      <p:sp>
        <p:nvSpPr>
          <p:cNvPr id="388" name="Google Shape;388;p30"/>
          <p:cNvSpPr txBox="1"/>
          <p:nvPr/>
        </p:nvSpPr>
        <p:spPr>
          <a:xfrm>
            <a:off x="3734475" y="4089825"/>
            <a:ext cx="4827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Lato"/>
                <a:ea typeface="Lato"/>
                <a:cs typeface="Lato"/>
                <a:sym typeface="Lato"/>
              </a:rPr>
              <a:t>1</a:t>
            </a:r>
            <a:endParaRPr sz="1100">
              <a:latin typeface="Lato"/>
              <a:ea typeface="Lato"/>
              <a:cs typeface="Lato"/>
              <a:sym typeface="Lato"/>
            </a:endParaRPr>
          </a:p>
        </p:txBody>
      </p:sp>
      <p:sp>
        <p:nvSpPr>
          <p:cNvPr id="389" name="Google Shape;389;p3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390" name="Google Shape;390;p3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391" name="Google Shape;391;p30"/>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392" name="Google Shape;392;p3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393" name="Google Shape;393;p3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394" name="Google Shape;394;p3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400" name="Google Shape;400;p3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401" name="Google Shape;401;p31"/>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Orbit Acquisition</a:t>
            </a:r>
            <a:endParaRPr sz="3000">
              <a:latin typeface="Times New Roman"/>
              <a:ea typeface="Times New Roman"/>
              <a:cs typeface="Times New Roman"/>
              <a:sym typeface="Times New Roman"/>
            </a:endParaRPr>
          </a:p>
        </p:txBody>
      </p:sp>
      <p:sp>
        <p:nvSpPr>
          <p:cNvPr id="402" name="Google Shape;402;p31"/>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Descent Arrest</a:t>
            </a:r>
            <a:endParaRPr sz="3000">
              <a:latin typeface="Times New Roman"/>
              <a:ea typeface="Times New Roman"/>
              <a:cs typeface="Times New Roman"/>
              <a:sym typeface="Times New Roman"/>
            </a:endParaRPr>
          </a:p>
        </p:txBody>
      </p:sp>
      <p:sp>
        <p:nvSpPr>
          <p:cNvPr id="403" name="Google Shape;403;p31"/>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Lift Generation</a:t>
            </a:r>
            <a:endParaRPr sz="3000">
              <a:latin typeface="Times New Roman"/>
              <a:ea typeface="Times New Roman"/>
              <a:cs typeface="Times New Roman"/>
              <a:sym typeface="Times New Roman"/>
            </a:endParaRPr>
          </a:p>
        </p:txBody>
      </p:sp>
      <p:sp>
        <p:nvSpPr>
          <p:cNvPr id="404" name="Google Shape;404;p31"/>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Neutral Buoyancy</a:t>
            </a:r>
            <a:endParaRPr sz="3000">
              <a:latin typeface="Times New Roman"/>
              <a:ea typeface="Times New Roman"/>
              <a:cs typeface="Times New Roman"/>
              <a:sym typeface="Times New Roman"/>
            </a:endParaRPr>
          </a:p>
        </p:txBody>
      </p:sp>
      <p:sp>
        <p:nvSpPr>
          <p:cNvPr id="405" name="Google Shape;405;p31"/>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Data Transmission</a:t>
            </a:r>
            <a:endParaRPr sz="3000">
              <a:latin typeface="Times New Roman"/>
              <a:ea typeface="Times New Roman"/>
              <a:cs typeface="Times New Roman"/>
              <a:sym typeface="Times New Roman"/>
            </a:endParaRPr>
          </a:p>
        </p:txBody>
      </p:sp>
      <p:sp>
        <p:nvSpPr>
          <p:cNvPr id="406" name="Google Shape;406;p31"/>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Survivability</a:t>
            </a:r>
            <a:endParaRPr sz="3000">
              <a:latin typeface="Times New Roman"/>
              <a:ea typeface="Times New Roman"/>
              <a:cs typeface="Times New Roman"/>
              <a:sym typeface="Times New Roman"/>
            </a:endParaRPr>
          </a:p>
        </p:txBody>
      </p:sp>
      <p:sp>
        <p:nvSpPr>
          <p:cNvPr id="407" name="Google Shape;407;p3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408" name="Google Shape;408;p3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409" name="Google Shape;409;p31"/>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410" name="Google Shape;410;p3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411" name="Google Shape;411;p3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412" name="Google Shape;412;p3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418" name="Google Shape;418;p3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19" name="Google Shape;419;p32"/>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Descent Arrest</a:t>
            </a:r>
            <a:endParaRPr sz="3000">
              <a:latin typeface="Times New Roman"/>
              <a:ea typeface="Times New Roman"/>
              <a:cs typeface="Times New Roman"/>
              <a:sym typeface="Times New Roman"/>
            </a:endParaRPr>
          </a:p>
        </p:txBody>
      </p:sp>
      <p:sp>
        <p:nvSpPr>
          <p:cNvPr id="420" name="Google Shape;420;p32"/>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Lift Generation</a:t>
            </a:r>
            <a:endParaRPr sz="3000">
              <a:latin typeface="Times New Roman"/>
              <a:ea typeface="Times New Roman"/>
              <a:cs typeface="Times New Roman"/>
              <a:sym typeface="Times New Roman"/>
            </a:endParaRPr>
          </a:p>
        </p:txBody>
      </p:sp>
      <p:sp>
        <p:nvSpPr>
          <p:cNvPr id="421" name="Google Shape;421;p32"/>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Neutral Buoyancy</a:t>
            </a:r>
            <a:endParaRPr sz="3000">
              <a:latin typeface="Times New Roman"/>
              <a:ea typeface="Times New Roman"/>
              <a:cs typeface="Times New Roman"/>
              <a:sym typeface="Times New Roman"/>
            </a:endParaRPr>
          </a:p>
        </p:txBody>
      </p:sp>
      <p:sp>
        <p:nvSpPr>
          <p:cNvPr id="422" name="Google Shape;422;p32"/>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Data Transmission</a:t>
            </a:r>
            <a:endParaRPr sz="3000">
              <a:latin typeface="Times New Roman"/>
              <a:ea typeface="Times New Roman"/>
              <a:cs typeface="Times New Roman"/>
              <a:sym typeface="Times New Roman"/>
            </a:endParaRPr>
          </a:p>
        </p:txBody>
      </p:sp>
      <p:sp>
        <p:nvSpPr>
          <p:cNvPr id="423" name="Google Shape;423;p32"/>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Survivability</a:t>
            </a:r>
            <a:endParaRPr sz="3000">
              <a:latin typeface="Times New Roman"/>
              <a:ea typeface="Times New Roman"/>
              <a:cs typeface="Times New Roman"/>
              <a:sym typeface="Times New Roman"/>
            </a:endParaRPr>
          </a:p>
        </p:txBody>
      </p:sp>
      <p:sp>
        <p:nvSpPr>
          <p:cNvPr id="424" name="Google Shape;424;p32"/>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25" name="Google Shape;425;p32"/>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426" name="Google Shape;426;p32"/>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27" name="Google Shape;427;p32"/>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428" name="Google Shape;428;p3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429" name="Google Shape;429;p3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430" name="Google Shape;430;p32"/>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431" name="Google Shape;431;p3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432" name="Google Shape;432;p3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433" name="Google Shape;433;p3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439" name="Google Shape;439;p3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40" name="Google Shape;440;p33"/>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Neutral Buoyancy</a:t>
            </a:r>
            <a:endParaRPr sz="3000">
              <a:latin typeface="Times New Roman"/>
              <a:ea typeface="Times New Roman"/>
              <a:cs typeface="Times New Roman"/>
              <a:sym typeface="Times New Roman"/>
            </a:endParaRPr>
          </a:p>
        </p:txBody>
      </p:sp>
      <p:sp>
        <p:nvSpPr>
          <p:cNvPr id="441" name="Google Shape;441;p33"/>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Data Transmission</a:t>
            </a:r>
            <a:endParaRPr sz="3000">
              <a:latin typeface="Times New Roman"/>
              <a:ea typeface="Times New Roman"/>
              <a:cs typeface="Times New Roman"/>
              <a:sym typeface="Times New Roman"/>
            </a:endParaRPr>
          </a:p>
        </p:txBody>
      </p:sp>
      <p:sp>
        <p:nvSpPr>
          <p:cNvPr id="442" name="Google Shape;442;p33"/>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Survivability</a:t>
            </a:r>
            <a:endParaRPr sz="3000">
              <a:latin typeface="Times New Roman"/>
              <a:ea typeface="Times New Roman"/>
              <a:cs typeface="Times New Roman"/>
              <a:sym typeface="Times New Roman"/>
            </a:endParaRPr>
          </a:p>
        </p:txBody>
      </p:sp>
      <p:sp>
        <p:nvSpPr>
          <p:cNvPr id="443" name="Google Shape;443;p33"/>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44" name="Google Shape;444;p33"/>
          <p:cNvSpPr txBox="1"/>
          <p:nvPr/>
        </p:nvSpPr>
        <p:spPr>
          <a:xfrm>
            <a:off x="3215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445" name="Google Shape;445;p33"/>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46" name="Google Shape;446;p33"/>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447" name="Google Shape;447;p33"/>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48" name="Google Shape;448;p33"/>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449" name="Google Shape;449;p33"/>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50" name="Google Shape;450;p33"/>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451" name="Google Shape;451;p33"/>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Lift Generation</a:t>
            </a:r>
            <a:endParaRPr sz="3000">
              <a:latin typeface="Times New Roman"/>
              <a:ea typeface="Times New Roman"/>
              <a:cs typeface="Times New Roman"/>
              <a:sym typeface="Times New Roman"/>
            </a:endParaRPr>
          </a:p>
        </p:txBody>
      </p:sp>
      <p:sp>
        <p:nvSpPr>
          <p:cNvPr id="452" name="Google Shape;452;p3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453" name="Google Shape;453;p3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454" name="Google Shape;454;p3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455" name="Google Shape;455;p3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456" name="Google Shape;456;p3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457" name="Google Shape;457;p3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91" name="Google Shape;91;p16"/>
          <p:cNvSpPr txBox="1"/>
          <p:nvPr/>
        </p:nvSpPr>
        <p:spPr>
          <a:xfrm>
            <a:off x="263125" y="680625"/>
            <a:ext cx="5845800" cy="339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Continuation of the Hypersonic Flight in the Turbulent Stratosphere (HYFLITS) mission</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Measuring turbulence in stratosphere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Turbulence is not well understood in the stratosphere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United States Air Force (USAF) hopes to use turbulence data for development of hypersonic vehicles</a:t>
            </a:r>
            <a:endParaRPr>
              <a:latin typeface="Lato"/>
              <a:ea typeface="Lato"/>
              <a:cs typeface="Lato"/>
              <a:sym typeface="Lato"/>
            </a:endParaRPr>
          </a:p>
          <a:p>
            <a:pPr marL="0" lvl="0" indent="0" algn="l" rtl="0">
              <a:spcBef>
                <a:spcPts val="0"/>
              </a:spcBef>
              <a:spcAft>
                <a:spcPts val="0"/>
              </a:spcAft>
              <a:buNone/>
            </a:pP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p:txBody>
      </p:sp>
      <p:pic>
        <p:nvPicPr>
          <p:cNvPr id="92" name="Google Shape;92;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20575" y="1153775"/>
            <a:ext cx="2447149" cy="3140750"/>
          </a:xfrm>
          <a:prstGeom prst="rect">
            <a:avLst/>
          </a:prstGeom>
          <a:noFill/>
          <a:ln>
            <a:noFill/>
          </a:ln>
        </p:spPr>
      </p:pic>
      <p:pic>
        <p:nvPicPr>
          <p:cNvPr id="93" name="Google Shape;93;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86750" y="2771675"/>
            <a:ext cx="3998549" cy="1522850"/>
          </a:xfrm>
          <a:prstGeom prst="rect">
            <a:avLst/>
          </a:prstGeom>
          <a:noFill/>
          <a:ln>
            <a:noFill/>
          </a:ln>
        </p:spPr>
      </p:pic>
      <p:sp>
        <p:nvSpPr>
          <p:cNvPr id="94" name="Google Shape;94;p16"/>
          <p:cNvSpPr txBox="1"/>
          <p:nvPr/>
        </p:nvSpPr>
        <p:spPr>
          <a:xfrm>
            <a:off x="-6525" y="63000"/>
            <a:ext cx="75966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Motivation</a:t>
            </a:r>
            <a:endParaRPr sz="2000"/>
          </a:p>
        </p:txBody>
      </p:sp>
      <p:sp>
        <p:nvSpPr>
          <p:cNvPr id="95" name="Google Shape;95;p16"/>
          <p:cNvSpPr txBox="1"/>
          <p:nvPr/>
        </p:nvSpPr>
        <p:spPr>
          <a:xfrm>
            <a:off x="6519488" y="4228075"/>
            <a:ext cx="2049300" cy="3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ato"/>
                <a:ea typeface="Lato"/>
                <a:cs typeface="Lato"/>
                <a:sym typeface="Lato"/>
              </a:rPr>
              <a:t>HYFLITS Launch</a:t>
            </a:r>
            <a:endParaRPr sz="1200">
              <a:latin typeface="Lato"/>
              <a:ea typeface="Lato"/>
              <a:cs typeface="Lato"/>
              <a:sym typeface="Lato"/>
            </a:endParaRPr>
          </a:p>
        </p:txBody>
      </p:sp>
      <p:sp>
        <p:nvSpPr>
          <p:cNvPr id="96" name="Google Shape;96;p16"/>
          <p:cNvSpPr txBox="1"/>
          <p:nvPr/>
        </p:nvSpPr>
        <p:spPr>
          <a:xfrm>
            <a:off x="2161378" y="4243425"/>
            <a:ext cx="25668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USAF Hypersonic Concept</a:t>
            </a:r>
            <a:endParaRPr sz="1200">
              <a:latin typeface="Lato"/>
              <a:ea typeface="Lato"/>
              <a:cs typeface="Lato"/>
              <a:sym typeface="Lato"/>
            </a:endParaRPr>
          </a:p>
        </p:txBody>
      </p:sp>
      <p:sp>
        <p:nvSpPr>
          <p:cNvPr id="97" name="Google Shape;97;p1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98" name="Google Shape;98;p16"/>
          <p:cNvSpPr/>
          <p:nvPr/>
        </p:nvSpPr>
        <p:spPr>
          <a:xfrm>
            <a:off x="9917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99" name="Google Shape;99;p16"/>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00" name="Google Shape;100;p16"/>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01" name="Google Shape;101;p16"/>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02" name="Google Shape;102;p16"/>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463" name="Google Shape;463;p3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64" name="Google Shape;464;p34"/>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65" name="Google Shape;465;p34"/>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Neutral Buoyancy</a:t>
            </a:r>
            <a:endParaRPr sz="3000">
              <a:latin typeface="Times New Roman"/>
              <a:ea typeface="Times New Roman"/>
              <a:cs typeface="Times New Roman"/>
              <a:sym typeface="Times New Roman"/>
            </a:endParaRPr>
          </a:p>
        </p:txBody>
      </p:sp>
      <p:sp>
        <p:nvSpPr>
          <p:cNvPr id="466" name="Google Shape;466;p34"/>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Data Transmission</a:t>
            </a:r>
            <a:endParaRPr sz="3000">
              <a:latin typeface="Times New Roman"/>
              <a:ea typeface="Times New Roman"/>
              <a:cs typeface="Times New Roman"/>
              <a:sym typeface="Times New Roman"/>
            </a:endParaRPr>
          </a:p>
        </p:txBody>
      </p:sp>
      <p:sp>
        <p:nvSpPr>
          <p:cNvPr id="467" name="Google Shape;467;p34"/>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Survivability</a:t>
            </a:r>
            <a:endParaRPr sz="3000">
              <a:latin typeface="Times New Roman"/>
              <a:ea typeface="Times New Roman"/>
              <a:cs typeface="Times New Roman"/>
              <a:sym typeface="Times New Roman"/>
            </a:endParaRPr>
          </a:p>
        </p:txBody>
      </p:sp>
      <p:sp>
        <p:nvSpPr>
          <p:cNvPr id="468" name="Google Shape;468;p34"/>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469" name="Google Shape;469;p34"/>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70" name="Google Shape;470;p34"/>
          <p:cNvSpPr txBox="1"/>
          <p:nvPr/>
        </p:nvSpPr>
        <p:spPr>
          <a:xfrm>
            <a:off x="3215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471" name="Google Shape;471;p34"/>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72" name="Google Shape;472;p34"/>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73" name="Google Shape;473;p34"/>
          <p:cNvSpPr txBox="1"/>
          <p:nvPr/>
        </p:nvSpPr>
        <p:spPr>
          <a:xfrm>
            <a:off x="5882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474" name="Google Shape;474;p34"/>
          <p:cNvSpPr/>
          <p:nvPr/>
        </p:nvSpPr>
        <p:spPr>
          <a:xfrm>
            <a:off x="5874884"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75" name="Google Shape;475;p34"/>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76" name="Google Shape;476;p34"/>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477" name="Google Shape;477;p34"/>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78" name="Google Shape;478;p34"/>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479" name="Google Shape;479;p3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480" name="Google Shape;480;p3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481" name="Google Shape;481;p34"/>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482" name="Google Shape;482;p34"/>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483" name="Google Shape;483;p3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484" name="Google Shape;484;p3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485" name="Google Shape;485;p34"/>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486" name="Google Shape;486;p34"/>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492" name="Google Shape;492;p3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493" name="Google Shape;493;p35"/>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Data Transmission</a:t>
            </a:r>
            <a:endParaRPr sz="3000">
              <a:latin typeface="Times New Roman"/>
              <a:ea typeface="Times New Roman"/>
              <a:cs typeface="Times New Roman"/>
              <a:sym typeface="Times New Roman"/>
            </a:endParaRPr>
          </a:p>
        </p:txBody>
      </p:sp>
      <p:sp>
        <p:nvSpPr>
          <p:cNvPr id="494" name="Google Shape;494;p35"/>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Survivability</a:t>
            </a:r>
            <a:endParaRPr sz="3000">
              <a:latin typeface="Times New Roman"/>
              <a:ea typeface="Times New Roman"/>
              <a:cs typeface="Times New Roman"/>
              <a:sym typeface="Times New Roman"/>
            </a:endParaRPr>
          </a:p>
        </p:txBody>
      </p:sp>
      <p:sp>
        <p:nvSpPr>
          <p:cNvPr id="495" name="Google Shape;495;p35"/>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96" name="Google Shape;496;p35"/>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497" name="Google Shape;497;p35"/>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498" name="Google Shape;498;p35"/>
          <p:cNvSpPr txBox="1"/>
          <p:nvPr/>
        </p:nvSpPr>
        <p:spPr>
          <a:xfrm>
            <a:off x="3215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499" name="Google Shape;499;p35"/>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00" name="Google Shape;500;p35"/>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501" name="Google Shape;501;p35"/>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02" name="Google Shape;502;p35"/>
          <p:cNvSpPr txBox="1"/>
          <p:nvPr/>
        </p:nvSpPr>
        <p:spPr>
          <a:xfrm>
            <a:off x="5882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503" name="Google Shape;503;p35"/>
          <p:cNvSpPr/>
          <p:nvPr/>
        </p:nvSpPr>
        <p:spPr>
          <a:xfrm>
            <a:off x="5883400"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04" name="Google Shape;504;p35"/>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505" name="Google Shape;505;p35"/>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06" name="Google Shape;506;p35"/>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507" name="Google Shape;507;p35"/>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08" name="Google Shape;508;p35"/>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509" name="Google Shape;509;p35"/>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10" name="Google Shape;510;p35"/>
          <p:cNvSpPr txBox="1"/>
          <p:nvPr/>
        </p:nvSpPr>
        <p:spPr>
          <a:xfrm>
            <a:off x="549225" y="32776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511" name="Google Shape;511;p35"/>
          <p:cNvSpPr/>
          <p:nvPr/>
        </p:nvSpPr>
        <p:spPr>
          <a:xfrm>
            <a:off x="549400" y="29616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12" name="Google Shape;512;p35"/>
          <p:cNvSpPr txBox="1"/>
          <p:nvPr/>
        </p:nvSpPr>
        <p:spPr>
          <a:xfrm>
            <a:off x="549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513" name="Google Shape;513;p3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514" name="Google Shape;514;p3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515" name="Google Shape;515;p3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516" name="Google Shape;516;p3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517" name="Google Shape;517;p3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518" name="Google Shape;518;p3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524" name="Google Shape;524;p3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525" name="Google Shape;525;p36"/>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Times New Roman"/>
                <a:ea typeface="Times New Roman"/>
                <a:cs typeface="Times New Roman"/>
                <a:sym typeface="Times New Roman"/>
              </a:rPr>
              <a:t>Survivability</a:t>
            </a:r>
            <a:endParaRPr sz="3000">
              <a:latin typeface="Times New Roman"/>
              <a:ea typeface="Times New Roman"/>
              <a:cs typeface="Times New Roman"/>
              <a:sym typeface="Times New Roman"/>
            </a:endParaRPr>
          </a:p>
        </p:txBody>
      </p:sp>
      <p:sp>
        <p:nvSpPr>
          <p:cNvPr id="526" name="Google Shape;526;p36"/>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27" name="Google Shape;527;p36"/>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528" name="Google Shape;528;p36"/>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29" name="Google Shape;529;p36"/>
          <p:cNvSpPr txBox="1"/>
          <p:nvPr/>
        </p:nvSpPr>
        <p:spPr>
          <a:xfrm>
            <a:off x="3215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530" name="Google Shape;530;p36"/>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31" name="Google Shape;531;p36"/>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532" name="Google Shape;532;p36"/>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33" name="Google Shape;533;p36"/>
          <p:cNvSpPr txBox="1"/>
          <p:nvPr/>
        </p:nvSpPr>
        <p:spPr>
          <a:xfrm>
            <a:off x="5882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534" name="Google Shape;534;p36"/>
          <p:cNvSpPr/>
          <p:nvPr/>
        </p:nvSpPr>
        <p:spPr>
          <a:xfrm>
            <a:off x="5883400"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35" name="Google Shape;535;p36"/>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536" name="Google Shape;536;p36"/>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37" name="Google Shape;537;p36"/>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538" name="Google Shape;538;p36"/>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39" name="Google Shape;539;p36"/>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540" name="Google Shape;540;p36"/>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41" name="Google Shape;541;p36"/>
          <p:cNvSpPr txBox="1"/>
          <p:nvPr/>
        </p:nvSpPr>
        <p:spPr>
          <a:xfrm>
            <a:off x="549225" y="32776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542" name="Google Shape;542;p36"/>
          <p:cNvSpPr/>
          <p:nvPr/>
        </p:nvSpPr>
        <p:spPr>
          <a:xfrm>
            <a:off x="549400" y="29616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43" name="Google Shape;543;p36"/>
          <p:cNvSpPr txBox="1"/>
          <p:nvPr/>
        </p:nvSpPr>
        <p:spPr>
          <a:xfrm>
            <a:off x="549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544" name="Google Shape;544;p36"/>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45" name="Google Shape;545;p36"/>
          <p:cNvSpPr txBox="1"/>
          <p:nvPr/>
        </p:nvSpPr>
        <p:spPr>
          <a:xfrm>
            <a:off x="32156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Data Transmission Test</a:t>
            </a:r>
            <a:endParaRPr>
              <a:latin typeface="Lato"/>
              <a:ea typeface="Lato"/>
              <a:cs typeface="Lato"/>
              <a:sym typeface="Lato"/>
            </a:endParaRPr>
          </a:p>
        </p:txBody>
      </p:sp>
      <p:sp>
        <p:nvSpPr>
          <p:cNvPr id="546" name="Google Shape;546;p36"/>
          <p:cNvSpPr/>
          <p:nvPr/>
        </p:nvSpPr>
        <p:spPr>
          <a:xfrm>
            <a:off x="3216400" y="2961600"/>
            <a:ext cx="2525700" cy="3936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47" name="Google Shape;547;p36"/>
          <p:cNvSpPr txBox="1"/>
          <p:nvPr/>
        </p:nvSpPr>
        <p:spPr>
          <a:xfrm>
            <a:off x="3216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Data Transmission</a:t>
            </a:r>
            <a:endParaRPr b="1">
              <a:latin typeface="Lato"/>
              <a:ea typeface="Lato"/>
              <a:cs typeface="Lato"/>
              <a:sym typeface="Lato"/>
            </a:endParaRPr>
          </a:p>
        </p:txBody>
      </p:sp>
      <p:sp>
        <p:nvSpPr>
          <p:cNvPr id="548" name="Google Shape;548;p3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549" name="Google Shape;549;p3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550" name="Google Shape;550;p36"/>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551" name="Google Shape;551;p36"/>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552" name="Google Shape;552;p36"/>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553" name="Google Shape;553;p36"/>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559" name="Google Shape;559;p3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560" name="Google Shape;560;p37"/>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61" name="Google Shape;561;p37"/>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562" name="Google Shape;562;p37"/>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63" name="Google Shape;563;p37"/>
          <p:cNvSpPr txBox="1"/>
          <p:nvPr/>
        </p:nvSpPr>
        <p:spPr>
          <a:xfrm>
            <a:off x="3215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564" name="Google Shape;564;p37"/>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65" name="Google Shape;565;p37"/>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566" name="Google Shape;566;p37"/>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67" name="Google Shape;567;p37"/>
          <p:cNvSpPr txBox="1"/>
          <p:nvPr/>
        </p:nvSpPr>
        <p:spPr>
          <a:xfrm>
            <a:off x="5882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568" name="Google Shape;568;p37"/>
          <p:cNvSpPr/>
          <p:nvPr/>
        </p:nvSpPr>
        <p:spPr>
          <a:xfrm>
            <a:off x="5883400"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69" name="Google Shape;569;p37"/>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570" name="Google Shape;570;p37"/>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71" name="Google Shape;571;p37"/>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572" name="Google Shape;572;p37"/>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73" name="Google Shape;573;p37"/>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574" name="Google Shape;574;p37"/>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75" name="Google Shape;575;p37"/>
          <p:cNvSpPr txBox="1"/>
          <p:nvPr/>
        </p:nvSpPr>
        <p:spPr>
          <a:xfrm>
            <a:off x="549225" y="32776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576" name="Google Shape;576;p37"/>
          <p:cNvSpPr/>
          <p:nvPr/>
        </p:nvSpPr>
        <p:spPr>
          <a:xfrm>
            <a:off x="549400" y="29616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77" name="Google Shape;577;p37"/>
          <p:cNvSpPr txBox="1"/>
          <p:nvPr/>
        </p:nvSpPr>
        <p:spPr>
          <a:xfrm>
            <a:off x="549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578" name="Google Shape;578;p37"/>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79" name="Google Shape;579;p37"/>
          <p:cNvSpPr txBox="1"/>
          <p:nvPr/>
        </p:nvSpPr>
        <p:spPr>
          <a:xfrm>
            <a:off x="32156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Data Transmission Test</a:t>
            </a:r>
            <a:endParaRPr>
              <a:latin typeface="Lato"/>
              <a:ea typeface="Lato"/>
              <a:cs typeface="Lato"/>
              <a:sym typeface="Lato"/>
            </a:endParaRPr>
          </a:p>
        </p:txBody>
      </p:sp>
      <p:sp>
        <p:nvSpPr>
          <p:cNvPr id="580" name="Google Shape;580;p37"/>
          <p:cNvSpPr/>
          <p:nvPr/>
        </p:nvSpPr>
        <p:spPr>
          <a:xfrm>
            <a:off x="3216400" y="2961600"/>
            <a:ext cx="2525700" cy="3936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81" name="Google Shape;581;p37"/>
          <p:cNvSpPr txBox="1"/>
          <p:nvPr/>
        </p:nvSpPr>
        <p:spPr>
          <a:xfrm>
            <a:off x="3216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Data Transmission</a:t>
            </a:r>
            <a:endParaRPr b="1">
              <a:latin typeface="Lato"/>
              <a:ea typeface="Lato"/>
              <a:cs typeface="Lato"/>
              <a:sym typeface="Lato"/>
            </a:endParaRPr>
          </a:p>
        </p:txBody>
      </p:sp>
      <p:sp>
        <p:nvSpPr>
          <p:cNvPr id="582" name="Google Shape;582;p3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583" name="Google Shape;583;p3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584" name="Google Shape;584;p3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585" name="Google Shape;585;p3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586" name="Google Shape;586;p3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587" name="Google Shape;587;p3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588" name="Google Shape;588;p37"/>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589" name="Google Shape;589;p37"/>
          <p:cNvSpPr txBox="1"/>
          <p:nvPr/>
        </p:nvSpPr>
        <p:spPr>
          <a:xfrm>
            <a:off x="5883225" y="29728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590" name="Google Shape;590;p37"/>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591" name="Google Shape;591;p37"/>
          <p:cNvSpPr txBox="1"/>
          <p:nvPr/>
        </p:nvSpPr>
        <p:spPr>
          <a:xfrm>
            <a:off x="58832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592" name="Google Shape;592;p37"/>
          <p:cNvSpPr/>
          <p:nvPr/>
        </p:nvSpPr>
        <p:spPr>
          <a:xfrm>
            <a:off x="5883400" y="2961600"/>
            <a:ext cx="2525700" cy="3936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593" name="Google Shape;593;p37"/>
          <p:cNvSpPr txBox="1"/>
          <p:nvPr/>
        </p:nvSpPr>
        <p:spPr>
          <a:xfrm>
            <a:off x="5883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Survivability</a:t>
            </a:r>
            <a:endParaRPr b="1">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599" name="Google Shape;599;p3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600" name="Google Shape;600;p38"/>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601" name="Google Shape;601;p38"/>
          <p:cNvSpPr txBox="1"/>
          <p:nvPr/>
        </p:nvSpPr>
        <p:spPr>
          <a:xfrm>
            <a:off x="5883225" y="29728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602" name="Google Shape;602;p38"/>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03" name="Google Shape;603;p38"/>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604" name="Google Shape;604;p38"/>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05" name="Google Shape;605;p38"/>
          <p:cNvSpPr/>
          <p:nvPr/>
        </p:nvSpPr>
        <p:spPr>
          <a:xfrm>
            <a:off x="3760750" y="1779925"/>
            <a:ext cx="1264800" cy="1974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txBox="1"/>
          <p:nvPr/>
        </p:nvSpPr>
        <p:spPr>
          <a:xfrm>
            <a:off x="3215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607" name="Google Shape;607;p38"/>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08" name="Google Shape;608;p38"/>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609" name="Google Shape;609;p38"/>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10" name="Google Shape;610;p38"/>
          <p:cNvSpPr/>
          <p:nvPr/>
        </p:nvSpPr>
        <p:spPr>
          <a:xfrm>
            <a:off x="6425050" y="1788375"/>
            <a:ext cx="1753800" cy="1701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txBox="1"/>
          <p:nvPr/>
        </p:nvSpPr>
        <p:spPr>
          <a:xfrm>
            <a:off x="5882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612" name="Google Shape;612;p38"/>
          <p:cNvSpPr/>
          <p:nvPr/>
        </p:nvSpPr>
        <p:spPr>
          <a:xfrm>
            <a:off x="5883400"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13" name="Google Shape;613;p38"/>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614" name="Google Shape;614;p38"/>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15" name="Google Shape;615;p38"/>
          <p:cNvSpPr/>
          <p:nvPr/>
        </p:nvSpPr>
        <p:spPr>
          <a:xfrm>
            <a:off x="1087900" y="1793175"/>
            <a:ext cx="740100" cy="1701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txBox="1"/>
          <p:nvPr/>
        </p:nvSpPr>
        <p:spPr>
          <a:xfrm>
            <a:off x="548625" y="16774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617" name="Google Shape;617;p38"/>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18" name="Google Shape;618;p38"/>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619" name="Google Shape;619;p38"/>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20" name="Google Shape;620;p38"/>
          <p:cNvSpPr txBox="1"/>
          <p:nvPr/>
        </p:nvSpPr>
        <p:spPr>
          <a:xfrm>
            <a:off x="549225" y="32776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621" name="Google Shape;621;p38"/>
          <p:cNvSpPr/>
          <p:nvPr/>
        </p:nvSpPr>
        <p:spPr>
          <a:xfrm>
            <a:off x="549400" y="29616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22" name="Google Shape;622;p38"/>
          <p:cNvSpPr txBox="1"/>
          <p:nvPr/>
        </p:nvSpPr>
        <p:spPr>
          <a:xfrm>
            <a:off x="549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623" name="Google Shape;623;p38"/>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24" name="Google Shape;624;p38"/>
          <p:cNvSpPr txBox="1"/>
          <p:nvPr/>
        </p:nvSpPr>
        <p:spPr>
          <a:xfrm>
            <a:off x="32156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Data Transmission Test</a:t>
            </a:r>
            <a:endParaRPr>
              <a:latin typeface="Lato"/>
              <a:ea typeface="Lato"/>
              <a:cs typeface="Lato"/>
              <a:sym typeface="Lato"/>
            </a:endParaRPr>
          </a:p>
        </p:txBody>
      </p:sp>
      <p:sp>
        <p:nvSpPr>
          <p:cNvPr id="625" name="Google Shape;625;p38"/>
          <p:cNvSpPr/>
          <p:nvPr/>
        </p:nvSpPr>
        <p:spPr>
          <a:xfrm>
            <a:off x="3216400" y="2961600"/>
            <a:ext cx="2525700" cy="3936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26" name="Google Shape;626;p38"/>
          <p:cNvSpPr txBox="1"/>
          <p:nvPr/>
        </p:nvSpPr>
        <p:spPr>
          <a:xfrm>
            <a:off x="3216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Data Transmission</a:t>
            </a:r>
            <a:endParaRPr b="1">
              <a:latin typeface="Lato"/>
              <a:ea typeface="Lato"/>
              <a:cs typeface="Lato"/>
              <a:sym typeface="Lato"/>
            </a:endParaRPr>
          </a:p>
        </p:txBody>
      </p:sp>
      <p:sp>
        <p:nvSpPr>
          <p:cNvPr id="627" name="Google Shape;627;p38"/>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628" name="Google Shape;628;p38"/>
          <p:cNvSpPr/>
          <p:nvPr/>
        </p:nvSpPr>
        <p:spPr>
          <a:xfrm>
            <a:off x="6408400" y="3744575"/>
            <a:ext cx="371100" cy="2565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6408400" y="3592800"/>
            <a:ext cx="1914000" cy="1974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6408400" y="3390450"/>
            <a:ext cx="1560000" cy="1701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txBox="1"/>
          <p:nvPr/>
        </p:nvSpPr>
        <p:spPr>
          <a:xfrm>
            <a:off x="58832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a:t>
            </a:r>
            <a:r>
              <a:rPr lang="en">
                <a:highlight>
                  <a:srgbClr val="00FF00"/>
                </a:highlight>
                <a:latin typeface="Lato"/>
                <a:ea typeface="Lato"/>
                <a:cs typeface="Lato"/>
                <a:sym typeface="Lato"/>
              </a:rPr>
              <a:t>urvivability Test</a:t>
            </a:r>
            <a:endParaRPr>
              <a:highlight>
                <a:srgbClr val="00FF00"/>
              </a:highlight>
              <a:latin typeface="Lato"/>
              <a:ea typeface="Lato"/>
              <a:cs typeface="Lato"/>
              <a:sym typeface="Lato"/>
            </a:endParaRPr>
          </a:p>
        </p:txBody>
      </p:sp>
      <p:sp>
        <p:nvSpPr>
          <p:cNvPr id="632" name="Google Shape;632;p38"/>
          <p:cNvSpPr/>
          <p:nvPr/>
        </p:nvSpPr>
        <p:spPr>
          <a:xfrm>
            <a:off x="5883400" y="2961600"/>
            <a:ext cx="2525700" cy="3936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633" name="Google Shape;633;p38"/>
          <p:cNvSpPr txBox="1"/>
          <p:nvPr/>
        </p:nvSpPr>
        <p:spPr>
          <a:xfrm>
            <a:off x="5883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Survivability</a:t>
            </a:r>
            <a:endParaRPr b="1">
              <a:latin typeface="Lato"/>
              <a:ea typeface="Lato"/>
              <a:cs typeface="Lato"/>
              <a:sym typeface="Lato"/>
            </a:endParaRPr>
          </a:p>
        </p:txBody>
      </p:sp>
      <p:sp>
        <p:nvSpPr>
          <p:cNvPr id="634" name="Google Shape;634;p3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635" name="Google Shape;635;p3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636" name="Google Shape;636;p38"/>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637" name="Google Shape;637;p38"/>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638" name="Google Shape;638;p38"/>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639" name="Google Shape;639;p3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640" name="Google Shape;640;p38"/>
          <p:cNvSpPr txBox="1"/>
          <p:nvPr/>
        </p:nvSpPr>
        <p:spPr>
          <a:xfrm>
            <a:off x="549575" y="526725"/>
            <a:ext cx="2525700" cy="3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highlight>
                  <a:srgbClr val="00FF00"/>
                </a:highlight>
              </a:rPr>
              <a:t>Completed Tests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9"/>
          <p:cNvSpPr txBox="1">
            <a:spLocks noGrp="1"/>
          </p:cNvSpPr>
          <p:nvPr>
            <p:ph type="body" idx="1"/>
          </p:nvPr>
        </p:nvSpPr>
        <p:spPr>
          <a:xfrm>
            <a:off x="317775" y="510800"/>
            <a:ext cx="4222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7.0: As specified by the customer, the balloon must contain a controlled descent arrest system (CDAS) to prevent harm to property or person upon balloon burst.</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Successful deployment of the parachute</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Successful arresting of descent speed</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Parachute tied to bottle mass</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Thrown off roof</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Radios for communication</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Timed descent of about 3.8sec.</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Conducted on 1/29/20 at CU Aerospace building</a:t>
            </a:r>
            <a:endParaRPr>
              <a:solidFill>
                <a:srgbClr val="000000"/>
              </a:solidFill>
            </a:endParaRPr>
          </a:p>
          <a:p>
            <a:pPr marL="0" lvl="0" indent="0" algn="l" rtl="0">
              <a:spcBef>
                <a:spcPts val="1600"/>
              </a:spcBef>
              <a:spcAft>
                <a:spcPts val="1600"/>
              </a:spcAft>
              <a:buNone/>
            </a:pPr>
            <a:endParaRPr sz="1800">
              <a:solidFill>
                <a:srgbClr val="000000"/>
              </a:solidFill>
            </a:endParaRPr>
          </a:p>
        </p:txBody>
      </p:sp>
      <p:sp>
        <p:nvSpPr>
          <p:cNvPr id="646" name="Google Shape;646;p3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CDAS Deployment Test: Overview</a:t>
            </a:r>
            <a:endParaRPr/>
          </a:p>
        </p:txBody>
      </p:sp>
      <p:sp>
        <p:nvSpPr>
          <p:cNvPr id="647" name="Google Shape;647;p3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648" name="Google Shape;648;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75100" y="1166200"/>
            <a:ext cx="3495150" cy="3495150"/>
          </a:xfrm>
          <a:prstGeom prst="rect">
            <a:avLst/>
          </a:prstGeom>
          <a:noFill/>
          <a:ln>
            <a:noFill/>
          </a:ln>
        </p:spPr>
      </p:pic>
      <p:sp>
        <p:nvSpPr>
          <p:cNvPr id="649" name="Google Shape;649;p3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650" name="Google Shape;650;p3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651" name="Google Shape;651;p39"/>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652" name="Google Shape;652;p39"/>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653" name="Google Shape;653;p39"/>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654" name="Google Shape;654;p3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CDAS Deployment Test: Results</a:t>
            </a:r>
            <a:endParaRPr/>
          </a:p>
        </p:txBody>
      </p:sp>
      <p:sp>
        <p:nvSpPr>
          <p:cNvPr id="660" name="Google Shape;660;p4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661" name="Google Shape;661;p4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662" name="Google Shape;662;p4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663" name="Google Shape;663;p40"/>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664" name="Google Shape;664;p4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665" name="Google Shape;665;p4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666" name="Google Shape;666;p4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667" name="Google Shape;667;p40"/>
          <p:cNvSpPr txBox="1"/>
          <p:nvPr/>
        </p:nvSpPr>
        <p:spPr>
          <a:xfrm>
            <a:off x="378000" y="3744825"/>
            <a:ext cx="3630000" cy="10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Measured descent duration: 3.51 sec	        </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Maximum estimated velocity: 6.2 m/s 	    </a:t>
            </a:r>
            <a:endParaRPr b="1"/>
          </a:p>
        </p:txBody>
      </p:sp>
      <p:pic>
        <p:nvPicPr>
          <p:cNvPr id="668" name="Google Shape;668;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712800"/>
            <a:ext cx="4008126" cy="3026778"/>
          </a:xfrm>
          <a:prstGeom prst="rect">
            <a:avLst/>
          </a:prstGeom>
          <a:noFill/>
          <a:ln>
            <a:noFill/>
          </a:ln>
        </p:spPr>
      </p:pic>
      <p:pic>
        <p:nvPicPr>
          <p:cNvPr id="669" name="Google Shape;669;p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68550" y="712800"/>
            <a:ext cx="3757789" cy="3026774"/>
          </a:xfrm>
          <a:prstGeom prst="rect">
            <a:avLst/>
          </a:prstGeom>
          <a:noFill/>
          <a:ln>
            <a:noFill/>
          </a:ln>
        </p:spPr>
      </p:pic>
      <p:sp>
        <p:nvSpPr>
          <p:cNvPr id="670" name="Google Shape;670;p40"/>
          <p:cNvSpPr txBox="1"/>
          <p:nvPr/>
        </p:nvSpPr>
        <p:spPr>
          <a:xfrm>
            <a:off x="4481250" y="3746575"/>
            <a:ext cx="3757800" cy="10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Experimental Velocity: 5.9 m/s</a:t>
            </a:r>
            <a:endParaRPr b="1"/>
          </a:p>
        </p:txBody>
      </p:sp>
      <p:cxnSp>
        <p:nvCxnSpPr>
          <p:cNvPr id="671" name="Google Shape;671;p40"/>
          <p:cNvCxnSpPr/>
          <p:nvPr/>
        </p:nvCxnSpPr>
        <p:spPr>
          <a:xfrm>
            <a:off x="3746700" y="4377925"/>
            <a:ext cx="6567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1"/>
          <p:cNvSpPr txBox="1">
            <a:spLocks noGrp="1"/>
          </p:cNvSpPr>
          <p:nvPr>
            <p:ph type="body" idx="1"/>
          </p:nvPr>
        </p:nvSpPr>
        <p:spPr>
          <a:xfrm>
            <a:off x="317775" y="739400"/>
            <a:ext cx="4222800" cy="4042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Verified </a:t>
            </a:r>
            <a:r>
              <a:rPr lang="en" sz="1400" u="sng">
                <a:solidFill>
                  <a:schemeClr val="dk1"/>
                </a:solidFill>
              </a:rPr>
              <a:t>FR 7.0: As specified by the customer, the balloon must contain a controlled descent arrest system (CDAS) to prevent harm to property or person upon balloon burst.</a:t>
            </a:r>
            <a:endParaRPr u="sng">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Drag force acting on orbiter is expected to be higher than the drag force experienced in this test</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Orbiter has significantly higher surface area than the bottle used</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Worst case-scenario test</a:t>
            </a:r>
            <a:endParaRPr>
              <a:solidFill>
                <a:srgbClr val="000000"/>
              </a:solidFill>
            </a:endParaRPr>
          </a:p>
          <a:p>
            <a:pPr marL="0" lvl="0" indent="0" algn="l" rtl="0">
              <a:spcBef>
                <a:spcPts val="1600"/>
              </a:spcBef>
              <a:spcAft>
                <a:spcPts val="1600"/>
              </a:spcAft>
              <a:buNone/>
            </a:pPr>
            <a:endParaRPr sz="1800"/>
          </a:p>
        </p:txBody>
      </p:sp>
      <p:sp>
        <p:nvSpPr>
          <p:cNvPr id="677" name="Google Shape;677;p4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CDAS Deployment Test: Implications</a:t>
            </a:r>
            <a:endParaRPr/>
          </a:p>
        </p:txBody>
      </p:sp>
      <p:sp>
        <p:nvSpPr>
          <p:cNvPr id="678" name="Google Shape;678;p4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679" name="Google Shape;679;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75100" y="1166200"/>
            <a:ext cx="3495150" cy="3495150"/>
          </a:xfrm>
          <a:prstGeom prst="rect">
            <a:avLst/>
          </a:prstGeom>
          <a:noFill/>
          <a:ln>
            <a:noFill/>
          </a:ln>
        </p:spPr>
      </p:pic>
      <p:sp>
        <p:nvSpPr>
          <p:cNvPr id="680" name="Google Shape;680;p4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681" name="Google Shape;681;p4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682" name="Google Shape;682;p41"/>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683" name="Google Shape;683;p4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684" name="Google Shape;684;p4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685" name="Google Shape;685;p4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IMU - </a:t>
            </a:r>
            <a:r>
              <a:rPr lang="en" sz="1800"/>
              <a:t>𝛽 </a:t>
            </a:r>
            <a:r>
              <a:rPr lang="en"/>
              <a:t>Angle Test: Overview</a:t>
            </a:r>
            <a:endParaRPr/>
          </a:p>
        </p:txBody>
      </p:sp>
      <p:sp>
        <p:nvSpPr>
          <p:cNvPr id="691" name="Google Shape;691;p4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92" name="Google Shape;692;p42"/>
          <p:cNvSpPr txBox="1">
            <a:spLocks noGrp="1"/>
          </p:cNvSpPr>
          <p:nvPr>
            <p:ph type="body" idx="1"/>
          </p:nvPr>
        </p:nvSpPr>
        <p:spPr>
          <a:xfrm>
            <a:off x="165375" y="739400"/>
            <a:ext cx="4793400" cy="380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42900" algn="l" rtl="0">
              <a:spcBef>
                <a:spcPts val="0"/>
              </a:spcBef>
              <a:spcAft>
                <a:spcPts val="0"/>
              </a:spcAft>
              <a:buClr>
                <a:srgbClr val="000000"/>
              </a:buClr>
              <a:buSzPts val="1800"/>
              <a:buChar char="○"/>
            </a:pPr>
            <a:r>
              <a:rPr lang="en" sz="1400">
                <a:solidFill>
                  <a:srgbClr val="000000"/>
                </a:solidFill>
              </a:rPr>
              <a:t>FR 1.0: There will be a method of controlling the altitude of the balloon and payload.</a:t>
            </a:r>
            <a:endParaRPr sz="1400">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Determine if payload is within balloon wake using 𝛽 angle</a:t>
            </a:r>
            <a:endParaRPr>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IMU was connected to a computer outputting to serial the angular rate</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It was then spun in circles and collected data </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The </a:t>
            </a:r>
            <a:r>
              <a:rPr lang="en">
                <a:solidFill>
                  <a:srgbClr val="000000"/>
                </a:solidFill>
              </a:rPr>
              <a:t>actual </a:t>
            </a:r>
            <a:r>
              <a:rPr lang="en" sz="1400">
                <a:solidFill>
                  <a:srgbClr val="000000"/>
                </a:solidFill>
              </a:rPr>
              <a:t>angle was found by taking a video and using similar triangles</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Conducted on 2/15/20 at CU Aerospace building</a:t>
            </a:r>
            <a:endParaRPr>
              <a:solidFill>
                <a:srgbClr val="000000"/>
              </a:solidFill>
            </a:endParaRPr>
          </a:p>
          <a:p>
            <a:pPr marL="457200" lvl="0" indent="0" algn="l" rtl="0">
              <a:spcBef>
                <a:spcPts val="0"/>
              </a:spcBef>
              <a:spcAft>
                <a:spcPts val="0"/>
              </a:spcAft>
              <a:buNone/>
            </a:pPr>
            <a:endParaRPr sz="1400">
              <a:solidFill>
                <a:srgbClr val="000000"/>
              </a:solidFill>
            </a:endParaRPr>
          </a:p>
        </p:txBody>
      </p:sp>
      <p:sp>
        <p:nvSpPr>
          <p:cNvPr id="693" name="Google Shape;693;p4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694" name="Google Shape;694;p4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695" name="Google Shape;695;p42"/>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696" name="Google Shape;696;p4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697" name="Google Shape;697;p4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698" name="Google Shape;698;p4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699" name="Google Shape;699;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4925" y="2890275"/>
            <a:ext cx="2990676" cy="1782825"/>
          </a:xfrm>
          <a:prstGeom prst="rect">
            <a:avLst/>
          </a:prstGeom>
          <a:noFill/>
          <a:ln>
            <a:noFill/>
          </a:ln>
        </p:spPr>
      </p:pic>
      <p:sp>
        <p:nvSpPr>
          <p:cNvPr id="700" name="Google Shape;700;p42"/>
          <p:cNvSpPr txBox="1"/>
          <p:nvPr/>
        </p:nvSpPr>
        <p:spPr>
          <a:xfrm>
            <a:off x="6543475" y="2877500"/>
            <a:ext cx="275400" cy="262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pic>
        <p:nvPicPr>
          <p:cNvPr id="701" name="Google Shape;701;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00625" y="553925"/>
            <a:ext cx="2489450" cy="2387849"/>
          </a:xfrm>
          <a:prstGeom prst="rect">
            <a:avLst/>
          </a:prstGeom>
          <a:noFill/>
          <a:ln>
            <a:noFill/>
          </a:ln>
        </p:spPr>
      </p:pic>
      <p:cxnSp>
        <p:nvCxnSpPr>
          <p:cNvPr id="702" name="Google Shape;702;p42"/>
          <p:cNvCxnSpPr/>
          <p:nvPr/>
        </p:nvCxnSpPr>
        <p:spPr>
          <a:xfrm rot="10800000" flipH="1">
            <a:off x="5687525" y="1107725"/>
            <a:ext cx="1236300" cy="1157400"/>
          </a:xfrm>
          <a:prstGeom prst="straightConnector1">
            <a:avLst/>
          </a:prstGeom>
          <a:noFill/>
          <a:ln w="38100" cap="flat" cmpd="sng">
            <a:solidFill>
              <a:srgbClr val="FF0000"/>
            </a:solidFill>
            <a:prstDash val="solid"/>
            <a:round/>
            <a:headEnd type="none" w="med" len="med"/>
            <a:tailEnd type="none" w="med" len="med"/>
          </a:ln>
        </p:spPr>
      </p:cxnSp>
      <p:cxnSp>
        <p:nvCxnSpPr>
          <p:cNvPr id="703" name="Google Shape;703;p42"/>
          <p:cNvCxnSpPr/>
          <p:nvPr/>
        </p:nvCxnSpPr>
        <p:spPr>
          <a:xfrm rot="10800000">
            <a:off x="5726975" y="2443250"/>
            <a:ext cx="474900" cy="247200"/>
          </a:xfrm>
          <a:prstGeom prst="straightConnector1">
            <a:avLst/>
          </a:prstGeom>
          <a:noFill/>
          <a:ln w="28575" cap="flat" cmpd="sng">
            <a:solidFill>
              <a:srgbClr val="00FF00"/>
            </a:solidFill>
            <a:prstDash val="solid"/>
            <a:round/>
            <a:headEnd type="none" w="med" len="med"/>
            <a:tailEnd type="triangle" w="med" len="med"/>
          </a:ln>
        </p:spPr>
      </p:cxnSp>
      <p:sp>
        <p:nvSpPr>
          <p:cNvPr id="704" name="Google Shape;704;p42"/>
          <p:cNvSpPr txBox="1"/>
          <p:nvPr/>
        </p:nvSpPr>
        <p:spPr>
          <a:xfrm>
            <a:off x="6303725" y="2512400"/>
            <a:ext cx="652800" cy="2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FF00"/>
                </a:solidFill>
              </a:rPr>
              <a:t>IMU</a:t>
            </a:r>
            <a:endParaRPr>
              <a:solidFill>
                <a:srgbClr val="00FF00"/>
              </a:solidFill>
            </a:endParaRPr>
          </a:p>
        </p:txBody>
      </p:sp>
      <p:cxnSp>
        <p:nvCxnSpPr>
          <p:cNvPr id="705" name="Google Shape;705;p42"/>
          <p:cNvCxnSpPr/>
          <p:nvPr/>
        </p:nvCxnSpPr>
        <p:spPr>
          <a:xfrm rot="10800000">
            <a:off x="5628250" y="1107825"/>
            <a:ext cx="1275900" cy="0"/>
          </a:xfrm>
          <a:prstGeom prst="straightConnector1">
            <a:avLst/>
          </a:prstGeom>
          <a:noFill/>
          <a:ln w="28575" cap="flat" cmpd="sng">
            <a:solidFill>
              <a:srgbClr val="FF0000"/>
            </a:solidFill>
            <a:prstDash val="dash"/>
            <a:round/>
            <a:headEnd type="none" w="med" len="med"/>
            <a:tailEnd type="none" w="med" len="med"/>
          </a:ln>
        </p:spPr>
      </p:cxnSp>
      <p:sp>
        <p:nvSpPr>
          <p:cNvPr id="706" name="Google Shape;706;p42"/>
          <p:cNvSpPr txBox="1"/>
          <p:nvPr/>
        </p:nvSpPr>
        <p:spPr>
          <a:xfrm>
            <a:off x="6261225" y="1090975"/>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rgbClr val="00FF00"/>
                </a:solidFill>
              </a:rPr>
              <a:t>𝛽</a:t>
            </a:r>
            <a:endParaRPr sz="1800">
              <a:solidFill>
                <a:srgbClr val="00FF00"/>
              </a:solidFill>
            </a:endParaRPr>
          </a:p>
        </p:txBody>
      </p:sp>
      <p:cxnSp>
        <p:nvCxnSpPr>
          <p:cNvPr id="707" name="Google Shape;707;p42"/>
          <p:cNvCxnSpPr/>
          <p:nvPr/>
        </p:nvCxnSpPr>
        <p:spPr>
          <a:xfrm rot="-5400000" flipH="1">
            <a:off x="5999000" y="1231575"/>
            <a:ext cx="465000" cy="237300"/>
          </a:xfrm>
          <a:prstGeom prst="curvedConnector3">
            <a:avLst>
              <a:gd name="adj1" fmla="val 80833"/>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IMU - </a:t>
            </a:r>
            <a:r>
              <a:rPr lang="en" sz="1800"/>
              <a:t>𝛽</a:t>
            </a:r>
            <a:r>
              <a:rPr lang="en"/>
              <a:t> Angle Test: Results</a:t>
            </a:r>
            <a:endParaRPr/>
          </a:p>
        </p:txBody>
      </p:sp>
      <p:sp>
        <p:nvSpPr>
          <p:cNvPr id="713" name="Google Shape;713;p4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714" name="Google Shape;714;p4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715" name="Google Shape;715;p4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716" name="Google Shape;716;p4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717" name="Google Shape;717;p4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718" name="Google Shape;718;p4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719" name="Google Shape;719;p4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720" name="Google Shape;720;p43"/>
          <p:cNvSpPr txBox="1">
            <a:spLocks noGrp="1"/>
          </p:cNvSpPr>
          <p:nvPr>
            <p:ph type="body" idx="1"/>
          </p:nvPr>
        </p:nvSpPr>
        <p:spPr>
          <a:xfrm>
            <a:off x="89175" y="968000"/>
            <a:ext cx="3080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Visually measured 𝛽 angle: 56°</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Uncertainty in visually measured 𝛽 angle: ± 3°</a:t>
            </a:r>
            <a:endParaRPr>
              <a:solidFill>
                <a:srgbClr val="000000"/>
              </a:solidFill>
            </a:endParaRPr>
          </a:p>
          <a:p>
            <a:pPr marL="0" lvl="0" indent="0" algn="l" rtl="0">
              <a:spcBef>
                <a:spcPts val="1600"/>
              </a:spcBef>
              <a:spcAft>
                <a:spcPts val="0"/>
              </a:spcAft>
              <a:buNone/>
            </a:pP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Calculated 𝛽 angle: 57.98°</a:t>
            </a:r>
            <a:endParaRPr>
              <a:solidFill>
                <a:srgbClr val="000000"/>
              </a:solidFill>
            </a:endParaRPr>
          </a:p>
          <a:p>
            <a:pPr marL="457200" lvl="0" indent="0" algn="l" rtl="0">
              <a:spcBef>
                <a:spcPts val="1600"/>
              </a:spcBef>
              <a:spcAft>
                <a:spcPts val="1600"/>
              </a:spcAft>
              <a:buNone/>
            </a:pPr>
            <a:endParaRPr>
              <a:solidFill>
                <a:srgbClr val="000000"/>
              </a:solidFill>
            </a:endParaRPr>
          </a:p>
        </p:txBody>
      </p:sp>
      <p:pic>
        <p:nvPicPr>
          <p:cNvPr id="721" name="Google Shape;721;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38375" y="712800"/>
            <a:ext cx="4713221" cy="39424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Mission Statement</a:t>
            </a:r>
            <a:endParaRPr/>
          </a:p>
        </p:txBody>
      </p:sp>
      <p:sp>
        <p:nvSpPr>
          <p:cNvPr id="108" name="Google Shape;108;p17"/>
          <p:cNvSpPr txBox="1"/>
          <p:nvPr/>
        </p:nvSpPr>
        <p:spPr>
          <a:xfrm>
            <a:off x="635350" y="1206125"/>
            <a:ext cx="5433600" cy="32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swald"/>
                <a:ea typeface="Oswald"/>
                <a:cs typeface="Oswald"/>
                <a:sym typeface="Oswald"/>
              </a:rPr>
              <a:t>The High Altitude Lifting Orbiter (HALO) project will improve collection of turbulence data in the stratosphere.</a:t>
            </a:r>
            <a:endParaRPr sz="2400">
              <a:latin typeface="Oswald"/>
              <a:ea typeface="Oswald"/>
              <a:cs typeface="Oswald"/>
              <a:sym typeface="Oswald"/>
            </a:endParaRPr>
          </a:p>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0"/>
              </a:spcBef>
              <a:spcAft>
                <a:spcPts val="0"/>
              </a:spcAft>
              <a:buNone/>
            </a:pPr>
            <a:r>
              <a:rPr lang="en" sz="2400">
                <a:latin typeface="Oswald"/>
                <a:ea typeface="Oswald"/>
                <a:cs typeface="Oswald"/>
                <a:sym typeface="Oswald"/>
              </a:rPr>
              <a:t>HALO will create an </a:t>
            </a:r>
            <a:r>
              <a:rPr lang="en" sz="2400" u="sng">
                <a:latin typeface="Oswald"/>
                <a:ea typeface="Oswald"/>
                <a:cs typeface="Oswald"/>
                <a:sym typeface="Oswald"/>
              </a:rPr>
              <a:t>autonomous tethered payload</a:t>
            </a:r>
            <a:r>
              <a:rPr lang="en" sz="2400">
                <a:latin typeface="Oswald"/>
                <a:ea typeface="Oswald"/>
                <a:cs typeface="Oswald"/>
                <a:sym typeface="Oswald"/>
              </a:rPr>
              <a:t> system capable of </a:t>
            </a:r>
            <a:r>
              <a:rPr lang="en" sz="2400" u="sng">
                <a:latin typeface="Oswald"/>
                <a:ea typeface="Oswald"/>
                <a:cs typeface="Oswald"/>
                <a:sym typeface="Oswald"/>
              </a:rPr>
              <a:t>orbiting outside a balloon’s wake</a:t>
            </a:r>
            <a:r>
              <a:rPr lang="en" sz="2400">
                <a:latin typeface="Oswald"/>
                <a:ea typeface="Oswald"/>
                <a:cs typeface="Oswald"/>
                <a:sym typeface="Oswald"/>
              </a:rPr>
              <a:t>. A control surface will be used to </a:t>
            </a:r>
            <a:r>
              <a:rPr lang="en" sz="2400" u="sng">
                <a:latin typeface="Oswald"/>
                <a:ea typeface="Oswald"/>
                <a:cs typeface="Oswald"/>
                <a:sym typeface="Oswald"/>
              </a:rPr>
              <a:t>induce altitude oscillations</a:t>
            </a:r>
            <a:r>
              <a:rPr lang="en" sz="2400">
                <a:latin typeface="Oswald"/>
                <a:ea typeface="Oswald"/>
                <a:cs typeface="Oswald"/>
                <a:sym typeface="Oswald"/>
              </a:rPr>
              <a:t>.</a:t>
            </a:r>
            <a:endParaRPr sz="2400">
              <a:latin typeface="Oswald"/>
              <a:ea typeface="Oswald"/>
              <a:cs typeface="Oswald"/>
              <a:sym typeface="Oswald"/>
            </a:endParaRPr>
          </a:p>
        </p:txBody>
      </p:sp>
      <p:pic>
        <p:nvPicPr>
          <p:cNvPr id="109" name="Google Shape;109;p17"/>
          <p:cNvPicPr preferRelativeResize="0"/>
          <p:nvPr/>
        </p:nvPicPr>
        <p:blipFill>
          <a:blip r:embed="rId3">
            <a:alphaModFix/>
          </a:blip>
          <a:stretch>
            <a:fillRect/>
          </a:stretch>
        </p:blipFill>
        <p:spPr>
          <a:xfrm>
            <a:off x="6516350" y="1208576"/>
            <a:ext cx="1471446" cy="2616257"/>
          </a:xfrm>
          <a:prstGeom prst="rect">
            <a:avLst/>
          </a:prstGeom>
          <a:noFill/>
          <a:ln>
            <a:noFill/>
          </a:ln>
        </p:spPr>
      </p:pic>
      <p:pic>
        <p:nvPicPr>
          <p:cNvPr id="110" name="Google Shape;110;p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8768662">
            <a:off x="7621520" y="3668502"/>
            <a:ext cx="642593" cy="501837"/>
          </a:xfrm>
          <a:prstGeom prst="rect">
            <a:avLst/>
          </a:prstGeom>
          <a:noFill/>
          <a:ln>
            <a:noFill/>
          </a:ln>
        </p:spPr>
      </p:pic>
      <p:sp>
        <p:nvSpPr>
          <p:cNvPr id="111" name="Google Shape;111;p1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12" name="Google Shape;112;p1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3" name="Google Shape;113;p17"/>
          <p:cNvSpPr/>
          <p:nvPr/>
        </p:nvSpPr>
        <p:spPr>
          <a:xfrm>
            <a:off x="9917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4" name="Google Shape;114;p17"/>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5" name="Google Shape;115;p1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6" name="Google Shape;116;p1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7" name="Google Shape;117;p1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IMU - </a:t>
            </a:r>
            <a:r>
              <a:rPr lang="en" sz="1800"/>
              <a:t>𝛽 </a:t>
            </a:r>
            <a:r>
              <a:rPr lang="en"/>
              <a:t>Angle Test: Implications</a:t>
            </a:r>
            <a:endParaRPr/>
          </a:p>
        </p:txBody>
      </p:sp>
      <p:sp>
        <p:nvSpPr>
          <p:cNvPr id="727" name="Google Shape;727;p4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728" name="Google Shape;728;p44"/>
          <p:cNvSpPr txBox="1">
            <a:spLocks noGrp="1"/>
          </p:cNvSpPr>
          <p:nvPr>
            <p:ph type="body" idx="1"/>
          </p:nvPr>
        </p:nvSpPr>
        <p:spPr>
          <a:xfrm>
            <a:off x="317775" y="739400"/>
            <a:ext cx="4083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Preliminary test to be verified with orbit tests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Large noise due to manually spinning the IMU; steps generate noise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Results are promising</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High accuracy even with large amount of noise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If results are not accurate enough, a higher resolution IMU will be tested and subbed in</a:t>
            </a:r>
            <a:endParaRPr>
              <a:solidFill>
                <a:srgbClr val="000000"/>
              </a:solidFill>
            </a:endParaRPr>
          </a:p>
        </p:txBody>
      </p:sp>
      <p:sp>
        <p:nvSpPr>
          <p:cNvPr id="729" name="Google Shape;729;p4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730" name="Google Shape;730;p4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731" name="Google Shape;731;p44"/>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732" name="Google Shape;732;p44"/>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733" name="Google Shape;733;p4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734" name="Google Shape;734;p4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735" name="Google Shape;735;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30175" y="1162175"/>
            <a:ext cx="3851874" cy="3221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Tether Strength Test: Overview</a:t>
            </a:r>
            <a:endParaRPr/>
          </a:p>
        </p:txBody>
      </p:sp>
      <p:sp>
        <p:nvSpPr>
          <p:cNvPr id="741" name="Google Shape;741;p4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742" name="Google Shape;742;p45"/>
          <p:cNvSpPr txBox="1">
            <a:spLocks noGrp="1"/>
          </p:cNvSpPr>
          <p:nvPr>
            <p:ph type="body" idx="1"/>
          </p:nvPr>
        </p:nvSpPr>
        <p:spPr>
          <a:xfrm>
            <a:off x="12975" y="739400"/>
            <a:ext cx="5459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5.0: Balloon and its payload must meet all FAA guidelines, including those subjecting the balloon and its payload to designation as an unregulated balloon. In addition, Balloon and payload shall meet specifications set forth by customer.</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The tether breaks under a 50lbf impulse</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Cut and configured shortened tethers</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Used an analog loading device</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Dropped 50lb of weights connected to tethers</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Used a slow-motion camera to measure the breaking force</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Conducted on 2/23 at CU Aerospace building</a:t>
            </a:r>
            <a:endParaRPr>
              <a:solidFill>
                <a:srgbClr val="000000"/>
              </a:solidFill>
            </a:endParaRPr>
          </a:p>
        </p:txBody>
      </p:sp>
      <p:pic>
        <p:nvPicPr>
          <p:cNvPr id="743" name="Google Shape;743;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26000" y="1124800"/>
            <a:ext cx="2883928" cy="3576455"/>
          </a:xfrm>
          <a:prstGeom prst="rect">
            <a:avLst/>
          </a:prstGeom>
          <a:noFill/>
          <a:ln>
            <a:noFill/>
          </a:ln>
        </p:spPr>
      </p:pic>
      <p:sp>
        <p:nvSpPr>
          <p:cNvPr id="744" name="Google Shape;744;p4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745" name="Google Shape;745;p4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746" name="Google Shape;746;p4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747" name="Google Shape;747;p4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748" name="Google Shape;748;p4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749" name="Google Shape;749;p4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46"/>
          <p:cNvPicPr preferRelativeResize="0"/>
          <p:nvPr/>
        </p:nvPicPr>
        <p:blipFill>
          <a:blip r:embed="rId3">
            <a:alphaModFix/>
          </a:blip>
          <a:stretch>
            <a:fillRect/>
          </a:stretch>
        </p:blipFill>
        <p:spPr>
          <a:xfrm>
            <a:off x="5288400" y="1028065"/>
            <a:ext cx="3855599" cy="3753785"/>
          </a:xfrm>
          <a:prstGeom prst="rect">
            <a:avLst/>
          </a:prstGeom>
          <a:noFill/>
          <a:ln>
            <a:noFill/>
          </a:ln>
        </p:spPr>
      </p:pic>
      <p:sp>
        <p:nvSpPr>
          <p:cNvPr id="755" name="Google Shape;755;p4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Tether Strength Test: Results</a:t>
            </a:r>
            <a:endParaRPr/>
          </a:p>
        </p:txBody>
      </p:sp>
      <p:sp>
        <p:nvSpPr>
          <p:cNvPr id="756" name="Google Shape;756;p4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757" name="Google Shape;757;p46"/>
          <p:cNvSpPr txBox="1">
            <a:spLocks noGrp="1"/>
          </p:cNvSpPr>
          <p:nvPr>
            <p:ph type="body" idx="1"/>
          </p:nvPr>
        </p:nvSpPr>
        <p:spPr>
          <a:xfrm>
            <a:off x="12975" y="510800"/>
            <a:ext cx="3855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20 Samples Taken</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Bootstrapping done to obtain simulated results</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After 5,000 iterations we obtain:</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95% Confidence Interval of                   </a:t>
            </a:r>
            <a:r>
              <a:rPr lang="en" sz="1400">
                <a:solidFill>
                  <a:srgbClr val="000000"/>
                </a:solidFill>
                <a:highlight>
                  <a:srgbClr val="FFFFFF"/>
                </a:highlight>
              </a:rPr>
              <a:t>( 37.15 , 40.9 )</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This is to say that a sample of data taken, no matter the size, the mean of the dataset will fall within the Confidence Interval 95% of the time</a:t>
            </a:r>
            <a:endParaRPr sz="1400">
              <a:solidFill>
                <a:srgbClr val="000000"/>
              </a:solidFill>
            </a:endParaRPr>
          </a:p>
        </p:txBody>
      </p:sp>
      <p:pic>
        <p:nvPicPr>
          <p:cNvPr id="758" name="Google Shape;758;p4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975" y="3373025"/>
            <a:ext cx="5509175" cy="1428700"/>
          </a:xfrm>
          <a:prstGeom prst="rect">
            <a:avLst/>
          </a:prstGeom>
          <a:noFill/>
          <a:ln>
            <a:noFill/>
          </a:ln>
        </p:spPr>
      </p:pic>
      <p:sp>
        <p:nvSpPr>
          <p:cNvPr id="759" name="Google Shape;759;p4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760" name="Google Shape;760;p4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761" name="Google Shape;761;p46"/>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762" name="Google Shape;762;p46"/>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763" name="Google Shape;763;p46"/>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764" name="Google Shape;764;p46"/>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Tether Strength Test: Implications</a:t>
            </a:r>
            <a:endParaRPr/>
          </a:p>
        </p:txBody>
      </p:sp>
      <p:sp>
        <p:nvSpPr>
          <p:cNvPr id="770" name="Google Shape;770;p4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771" name="Google Shape;771;p47"/>
          <p:cNvSpPr txBox="1">
            <a:spLocks noGrp="1"/>
          </p:cNvSpPr>
          <p:nvPr>
            <p:ph type="body" idx="1"/>
          </p:nvPr>
        </p:nvSpPr>
        <p:spPr>
          <a:xfrm>
            <a:off x="317775" y="739400"/>
            <a:ext cx="4654200" cy="3895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400">
                <a:solidFill>
                  <a:srgbClr val="000000"/>
                </a:solidFill>
              </a:rPr>
              <a:t>It can be said with certainty that the tether will break under a real-world 50lbf impactive force</a:t>
            </a:r>
            <a:endParaRPr sz="1400">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In both testing and modelling there was no occurrence of breakage exceeding 43lbf</a:t>
            </a:r>
            <a:br>
              <a:rPr lang="en">
                <a:solidFill>
                  <a:srgbClr val="000000"/>
                </a:solidFill>
              </a:rPr>
            </a:br>
            <a:endParaRPr>
              <a:solidFill>
                <a:srgbClr val="000000"/>
              </a:solidFill>
            </a:endParaRPr>
          </a:p>
          <a:p>
            <a:pPr marL="457200" lvl="0" indent="-342900" algn="l" rtl="0">
              <a:spcBef>
                <a:spcPts val="0"/>
              </a:spcBef>
              <a:spcAft>
                <a:spcPts val="0"/>
              </a:spcAft>
              <a:buClr>
                <a:srgbClr val="000000"/>
              </a:buClr>
              <a:buSzPts val="1800"/>
              <a:buChar char="●"/>
            </a:pPr>
            <a:r>
              <a:rPr lang="en" sz="1400">
                <a:solidFill>
                  <a:srgbClr val="000000"/>
                </a:solidFill>
              </a:rPr>
              <a:t>Per the tether breakage requirements set by the FAA, HALO can fly as an unregulated balloon</a:t>
            </a:r>
            <a:endParaRPr>
              <a:solidFill>
                <a:srgbClr val="000000"/>
              </a:solidFill>
            </a:endParaRPr>
          </a:p>
        </p:txBody>
      </p:sp>
      <p:pic>
        <p:nvPicPr>
          <p:cNvPr id="772" name="Google Shape;772;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26000" y="1124800"/>
            <a:ext cx="2883928" cy="3576455"/>
          </a:xfrm>
          <a:prstGeom prst="rect">
            <a:avLst/>
          </a:prstGeom>
          <a:noFill/>
          <a:ln>
            <a:noFill/>
          </a:ln>
        </p:spPr>
      </p:pic>
      <p:sp>
        <p:nvSpPr>
          <p:cNvPr id="773" name="Google Shape;773;p4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774" name="Google Shape;774;p4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775" name="Google Shape;775;p4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776" name="Google Shape;776;p4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777" name="Google Shape;777;p4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778" name="Google Shape;778;p4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40550" y="2694625"/>
            <a:ext cx="6027248" cy="2038775"/>
          </a:xfrm>
          <a:prstGeom prst="rect">
            <a:avLst/>
          </a:prstGeom>
          <a:noFill/>
          <a:ln>
            <a:noFill/>
          </a:ln>
        </p:spPr>
      </p:pic>
      <p:sp>
        <p:nvSpPr>
          <p:cNvPr id="784" name="Google Shape;784;p4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Dry Run Test: Overview</a:t>
            </a:r>
            <a:endParaRPr/>
          </a:p>
        </p:txBody>
      </p:sp>
      <p:sp>
        <p:nvSpPr>
          <p:cNvPr id="785" name="Google Shape;785;p4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786" name="Google Shape;786;p48"/>
          <p:cNvSpPr txBox="1">
            <a:spLocks noGrp="1"/>
          </p:cNvSpPr>
          <p:nvPr>
            <p:ph type="body" idx="1"/>
          </p:nvPr>
        </p:nvSpPr>
        <p:spPr>
          <a:xfrm>
            <a:off x="165375" y="587000"/>
            <a:ext cx="5830500" cy="319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1.0: There will be a method of controlling the altitude of the balloon and payload</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All software should be working correctly</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Change servo angle</a:t>
            </a:r>
            <a:r>
              <a:rPr lang="en">
                <a:solidFill>
                  <a:srgbClr val="000000"/>
                </a:solidFill>
              </a:rPr>
              <a:t>s for tail based on Beta angle</a:t>
            </a:r>
            <a:endParaRPr sz="1400">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Control </a:t>
            </a:r>
            <a:r>
              <a:rPr lang="en" sz="1400">
                <a:solidFill>
                  <a:srgbClr val="000000"/>
                </a:solidFill>
              </a:rPr>
              <a:t>motor </a:t>
            </a:r>
            <a:r>
              <a:rPr lang="en">
                <a:solidFill>
                  <a:srgbClr val="000000"/>
                </a:solidFill>
              </a:rPr>
              <a:t>RPM</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Actuate the vent based on altitude</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Conducted on March 2nd</a:t>
            </a:r>
            <a:endParaRPr sz="1800">
              <a:solidFill>
                <a:srgbClr val="000000"/>
              </a:solidFill>
            </a:endParaRPr>
          </a:p>
          <a:p>
            <a:pPr marL="0" lvl="0" indent="0" algn="l" rtl="0">
              <a:spcBef>
                <a:spcPts val="0"/>
              </a:spcBef>
              <a:spcAft>
                <a:spcPts val="0"/>
              </a:spcAft>
              <a:buNone/>
            </a:pPr>
            <a:endParaRPr>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9"/>
          <p:cNvSpPr txBox="1">
            <a:spLocks noGrp="1"/>
          </p:cNvSpPr>
          <p:nvPr>
            <p:ph type="body" idx="1"/>
          </p:nvPr>
        </p:nvSpPr>
        <p:spPr>
          <a:xfrm>
            <a:off x="317775" y="513375"/>
            <a:ext cx="8520600" cy="4303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en">
                <a:solidFill>
                  <a:srgbClr val="000000"/>
                </a:solidFill>
              </a:rPr>
              <a:t>Testing</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Ability to open / close</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Seal of vent</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Procedure</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Open / close vent based on altitude &amp; Actuate tail Up/Down</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Move between floor 1 &amp; 4 of aerospace building</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Visually inspect seal and attempt to blow air through vent</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Results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Vent successfully open and closed numerous times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Proven ability to use altitude data &amp; controls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Proved accuracy feasibility of gps</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Implication</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Need to hard-code the altitude values for open / close</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Ensure the software has a storage for previous altitude, current, vent status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Large moment imparted on middle of spar causing servo to stick</a:t>
            </a:r>
            <a:endParaRPr>
              <a:solidFill>
                <a:srgbClr val="000000"/>
              </a:solidFill>
            </a:endParaRPr>
          </a:p>
          <a:p>
            <a:pPr marL="0" lvl="0" indent="0" algn="l" rtl="0">
              <a:spcBef>
                <a:spcPts val="0"/>
              </a:spcBef>
              <a:spcAft>
                <a:spcPts val="1600"/>
              </a:spcAft>
              <a:buNone/>
            </a:pPr>
            <a:endParaRPr>
              <a:solidFill>
                <a:srgbClr val="000000"/>
              </a:solidFill>
            </a:endParaRPr>
          </a:p>
        </p:txBody>
      </p:sp>
      <p:sp>
        <p:nvSpPr>
          <p:cNvPr id="792" name="Google Shape;792;p4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Software Dry Run Test: Vent &amp; Tail Servos</a:t>
            </a:r>
            <a:endParaRPr>
              <a:solidFill>
                <a:schemeClr val="dk1"/>
              </a:solidFill>
            </a:endParaRPr>
          </a:p>
          <a:p>
            <a:pPr marL="457200" lvl="0" indent="0" algn="l" rtl="0">
              <a:spcBef>
                <a:spcPts val="0"/>
              </a:spcBef>
              <a:spcAft>
                <a:spcPts val="0"/>
              </a:spcAft>
              <a:buNone/>
            </a:pPr>
            <a:endParaRPr/>
          </a:p>
        </p:txBody>
      </p:sp>
      <p:sp>
        <p:nvSpPr>
          <p:cNvPr id="793" name="Google Shape;793;p4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794" name="Google Shape;794;p4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10800000">
            <a:off x="7275001" y="1034348"/>
            <a:ext cx="1862474" cy="25895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0"/>
          <p:cNvSpPr txBox="1">
            <a:spLocks noGrp="1"/>
          </p:cNvSpPr>
          <p:nvPr>
            <p:ph type="body" idx="1"/>
          </p:nvPr>
        </p:nvSpPr>
        <p:spPr>
          <a:xfrm>
            <a:off x="317775" y="513375"/>
            <a:ext cx="8520600" cy="41478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en">
                <a:solidFill>
                  <a:srgbClr val="000000"/>
                </a:solidFill>
              </a:rPr>
              <a:t>Testing</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Ability to transmit structured strings of data</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Ability to communicate 2 ways</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Procedure</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Send live temperature data every 5 seconds</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Results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Received live, but comes in small chunks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Proven ability to process sensor data and transmit realtime</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Proved short range feasibility</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Implication</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Need to prove feasibility of sending data in packets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Polarity alignment added into design criteria </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Need to test ground station GUI</a:t>
            </a:r>
            <a:endParaRPr>
              <a:solidFill>
                <a:srgbClr val="000000"/>
              </a:solidFill>
            </a:endParaRPr>
          </a:p>
          <a:p>
            <a:pPr marL="914400" lvl="0" indent="0" algn="l" rtl="0">
              <a:lnSpc>
                <a:spcPct val="100000"/>
              </a:lnSpc>
              <a:spcBef>
                <a:spcPts val="0"/>
              </a:spcBef>
              <a:spcAft>
                <a:spcPts val="0"/>
              </a:spcAft>
              <a:buNone/>
            </a:pPr>
            <a:endParaRPr>
              <a:solidFill>
                <a:srgbClr val="000000"/>
              </a:solidFill>
            </a:endParaRPr>
          </a:p>
          <a:p>
            <a:pPr marL="0" lvl="0" indent="0" algn="l" rtl="0">
              <a:spcBef>
                <a:spcPts val="0"/>
              </a:spcBef>
              <a:spcAft>
                <a:spcPts val="1600"/>
              </a:spcAft>
              <a:buNone/>
            </a:pPr>
            <a:endParaRPr>
              <a:solidFill>
                <a:srgbClr val="000000"/>
              </a:solidFill>
            </a:endParaRPr>
          </a:p>
        </p:txBody>
      </p:sp>
      <p:sp>
        <p:nvSpPr>
          <p:cNvPr id="800" name="Google Shape;800;p5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Software Dry Run Test: Radio</a:t>
            </a:r>
            <a:endParaRPr>
              <a:solidFill>
                <a:schemeClr val="dk1"/>
              </a:solidFill>
            </a:endParaRPr>
          </a:p>
          <a:p>
            <a:pPr marL="0" lvl="0" indent="0" algn="l" rtl="0">
              <a:spcBef>
                <a:spcPts val="0"/>
              </a:spcBef>
              <a:spcAft>
                <a:spcPts val="0"/>
              </a:spcAft>
              <a:buNone/>
            </a:pPr>
            <a:endParaRPr/>
          </a:p>
        </p:txBody>
      </p:sp>
      <p:sp>
        <p:nvSpPr>
          <p:cNvPr id="801" name="Google Shape;801;p5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802" name="Google Shape;802;p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603175" y="2571750"/>
            <a:ext cx="3028074" cy="2147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68649" y="1438625"/>
            <a:ext cx="2850301" cy="1338001"/>
          </a:xfrm>
          <a:prstGeom prst="rect">
            <a:avLst/>
          </a:prstGeom>
          <a:noFill/>
          <a:ln>
            <a:noFill/>
          </a:ln>
        </p:spPr>
      </p:pic>
      <p:sp>
        <p:nvSpPr>
          <p:cNvPr id="808" name="Google Shape;808;p51"/>
          <p:cNvSpPr txBox="1">
            <a:spLocks noGrp="1"/>
          </p:cNvSpPr>
          <p:nvPr>
            <p:ph type="body" idx="1"/>
          </p:nvPr>
        </p:nvSpPr>
        <p:spPr>
          <a:xfrm>
            <a:off x="181625" y="693150"/>
            <a:ext cx="5133300" cy="375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u="sng">
                <a:solidFill>
                  <a:schemeClr val="dk1"/>
                </a:solidFill>
              </a:rPr>
              <a:t>FR 3.0: The payload must be able to survive the conditions presented throughout the entirety of the mission</a:t>
            </a:r>
            <a:endParaRPr sz="1400" u="sng">
              <a:solidFill>
                <a:schemeClr val="dk1"/>
              </a:solidFill>
            </a:endParaRPr>
          </a:p>
          <a:p>
            <a:pPr marL="457200" lvl="0" indent="-317500" algn="l" rtl="0">
              <a:spcBef>
                <a:spcPts val="0"/>
              </a:spcBef>
              <a:spcAft>
                <a:spcPts val="0"/>
              </a:spcAft>
              <a:buClr>
                <a:srgbClr val="000000"/>
              </a:buClr>
              <a:buSzPts val="1400"/>
              <a:buChar char="●"/>
            </a:pPr>
            <a:r>
              <a:rPr lang="en" sz="1400">
                <a:solidFill>
                  <a:schemeClr val="dk1"/>
                </a:solidFill>
              </a:rPr>
              <a:t>Utilizes finite 3D grid but assumes electronics bay is uniform temperature (Hypobaric Chamber Test)</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Model results indicate electronic survival at flight conditions (Thermal Chamber Test)</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Need to validate model with real-world data</a:t>
            </a:r>
            <a:endParaRPr sz="1400">
              <a:solidFill>
                <a:srgbClr val="000000"/>
              </a:solidFill>
            </a:endParaRPr>
          </a:p>
          <a:p>
            <a:pPr marL="0" lvl="0" indent="0" algn="l" rtl="0">
              <a:spcBef>
                <a:spcPts val="1600"/>
              </a:spcBef>
              <a:spcAft>
                <a:spcPts val="0"/>
              </a:spcAft>
              <a:buNone/>
            </a:pPr>
            <a:endParaRPr sz="1800">
              <a:solidFill>
                <a:srgbClr val="000000"/>
              </a:solidFill>
            </a:endParaRPr>
          </a:p>
          <a:p>
            <a:pPr marL="0" lvl="0" indent="0" algn="l" rtl="0">
              <a:spcBef>
                <a:spcPts val="1600"/>
              </a:spcBef>
              <a:spcAft>
                <a:spcPts val="0"/>
              </a:spcAft>
              <a:buNone/>
            </a:pPr>
            <a:endParaRPr sz="1800">
              <a:solidFill>
                <a:srgbClr val="000000"/>
              </a:solidFill>
            </a:endParaRPr>
          </a:p>
          <a:p>
            <a:pPr marL="457200" lvl="0" indent="-317500" algn="l" rtl="0">
              <a:spcBef>
                <a:spcPts val="1600"/>
              </a:spcBef>
              <a:spcAft>
                <a:spcPts val="0"/>
              </a:spcAft>
              <a:buClr>
                <a:schemeClr val="lt1"/>
              </a:buClr>
              <a:buSzPts val="1400"/>
              <a:buFont typeface="Oswald"/>
              <a:buChar char="●"/>
            </a:pPr>
            <a:endParaRPr sz="1400">
              <a:solidFill>
                <a:schemeClr val="lt1"/>
              </a:solidFill>
              <a:latin typeface="Oswald"/>
              <a:ea typeface="Oswald"/>
              <a:cs typeface="Oswald"/>
              <a:sym typeface="Oswald"/>
            </a:endParaRPr>
          </a:p>
          <a:p>
            <a:pPr marL="0" lvl="0" indent="0" algn="l" rtl="0">
              <a:spcBef>
                <a:spcPts val="1600"/>
              </a:spcBef>
              <a:spcAft>
                <a:spcPts val="0"/>
              </a:spcAft>
              <a:buNone/>
            </a:pPr>
            <a:endParaRPr sz="1800">
              <a:solidFill>
                <a:srgbClr val="000000"/>
              </a:solidFill>
            </a:endParaRPr>
          </a:p>
          <a:p>
            <a:pPr marL="457200" lvl="0" indent="0" algn="l" rtl="0">
              <a:spcBef>
                <a:spcPts val="1600"/>
              </a:spcBef>
              <a:spcAft>
                <a:spcPts val="0"/>
              </a:spcAft>
              <a:buNone/>
            </a:pPr>
            <a:endParaRPr sz="1400">
              <a:solidFill>
                <a:srgbClr val="000000"/>
              </a:solidFill>
            </a:endParaRPr>
          </a:p>
        </p:txBody>
      </p:sp>
      <p:sp>
        <p:nvSpPr>
          <p:cNvPr id="809" name="Google Shape;809;p51"/>
          <p:cNvSpPr txBox="1">
            <a:spLocks noGrp="1"/>
          </p:cNvSpPr>
          <p:nvPr>
            <p:ph type="title"/>
          </p:nvPr>
        </p:nvSpPr>
        <p:spPr>
          <a:xfrm>
            <a:off x="-40250" y="762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Thermal Model: Overview</a:t>
            </a:r>
            <a:endParaRPr/>
          </a:p>
        </p:txBody>
      </p:sp>
      <p:sp>
        <p:nvSpPr>
          <p:cNvPr id="810" name="Google Shape;810;p5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811" name="Google Shape;811;p51"/>
          <p:cNvSpPr txBox="1"/>
          <p:nvPr/>
        </p:nvSpPr>
        <p:spPr>
          <a:xfrm>
            <a:off x="7275104" y="3571353"/>
            <a:ext cx="1218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Oswald"/>
                <a:ea typeface="Oswald"/>
                <a:cs typeface="Oswald"/>
                <a:sym typeface="Oswald"/>
              </a:rPr>
              <a:t>Arduino</a:t>
            </a:r>
            <a:endParaRPr sz="1000">
              <a:solidFill>
                <a:srgbClr val="FFFFFF"/>
              </a:solidFill>
              <a:latin typeface="Oswald"/>
              <a:ea typeface="Oswald"/>
              <a:cs typeface="Oswald"/>
              <a:sym typeface="Oswald"/>
            </a:endParaRPr>
          </a:p>
        </p:txBody>
      </p:sp>
      <p:sp>
        <p:nvSpPr>
          <p:cNvPr id="812" name="Google Shape;812;p51"/>
          <p:cNvSpPr txBox="1"/>
          <p:nvPr/>
        </p:nvSpPr>
        <p:spPr>
          <a:xfrm>
            <a:off x="5179575" y="3187425"/>
            <a:ext cx="17430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HALO Electronics Package (includes Temperature Sensors)</a:t>
            </a:r>
            <a:endParaRPr sz="1000">
              <a:solidFill>
                <a:srgbClr val="FFFFFF"/>
              </a:solidFill>
              <a:latin typeface="Oswald"/>
              <a:ea typeface="Oswald"/>
              <a:cs typeface="Oswald"/>
              <a:sym typeface="Oswald"/>
            </a:endParaRPr>
          </a:p>
        </p:txBody>
      </p:sp>
      <p:cxnSp>
        <p:nvCxnSpPr>
          <p:cNvPr id="813" name="Google Shape;813;p51"/>
          <p:cNvCxnSpPr/>
          <p:nvPr/>
        </p:nvCxnSpPr>
        <p:spPr>
          <a:xfrm rot="10800000">
            <a:off x="7551275" y="3354400"/>
            <a:ext cx="0" cy="382800"/>
          </a:xfrm>
          <a:prstGeom prst="straightConnector1">
            <a:avLst/>
          </a:prstGeom>
          <a:noFill/>
          <a:ln w="9525" cap="flat" cmpd="sng">
            <a:solidFill>
              <a:srgbClr val="FFFFFF"/>
            </a:solidFill>
            <a:prstDash val="solid"/>
            <a:round/>
            <a:headEnd type="none" w="med" len="med"/>
            <a:tailEnd type="triangle" w="med" len="med"/>
          </a:ln>
        </p:spPr>
      </p:cxnSp>
      <p:pic>
        <p:nvPicPr>
          <p:cNvPr id="814" name="Google Shape;814;p5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4911" y="3006400"/>
            <a:ext cx="7884040" cy="1745675"/>
          </a:xfrm>
          <a:prstGeom prst="rect">
            <a:avLst/>
          </a:prstGeom>
          <a:noFill/>
          <a:ln>
            <a:noFill/>
          </a:ln>
        </p:spPr>
      </p:pic>
      <p:cxnSp>
        <p:nvCxnSpPr>
          <p:cNvPr id="815" name="Google Shape;815;p51"/>
          <p:cNvCxnSpPr/>
          <p:nvPr/>
        </p:nvCxnSpPr>
        <p:spPr>
          <a:xfrm flipH="1">
            <a:off x="732775" y="2128925"/>
            <a:ext cx="5805300" cy="1557300"/>
          </a:xfrm>
          <a:prstGeom prst="straightConnector1">
            <a:avLst/>
          </a:prstGeom>
          <a:noFill/>
          <a:ln w="28575" cap="flat" cmpd="sng">
            <a:solidFill>
              <a:srgbClr val="FF0000"/>
            </a:solidFill>
            <a:prstDash val="solid"/>
            <a:round/>
            <a:headEnd type="none" w="med" len="med"/>
            <a:tailEnd type="triangle" w="med" len="med"/>
          </a:ln>
        </p:spPr>
      </p:cxnSp>
      <p:pic>
        <p:nvPicPr>
          <p:cNvPr id="816" name="Google Shape;816;p5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111157" y="1260237"/>
            <a:ext cx="767025" cy="3491826"/>
          </a:xfrm>
          <a:prstGeom prst="rect">
            <a:avLst/>
          </a:prstGeom>
          <a:noFill/>
          <a:ln>
            <a:noFill/>
          </a:ln>
        </p:spPr>
      </p:pic>
      <p:cxnSp>
        <p:nvCxnSpPr>
          <p:cNvPr id="817" name="Google Shape;817;p51"/>
          <p:cNvCxnSpPr/>
          <p:nvPr/>
        </p:nvCxnSpPr>
        <p:spPr>
          <a:xfrm>
            <a:off x="6821175" y="2009175"/>
            <a:ext cx="1026600" cy="1700100"/>
          </a:xfrm>
          <a:prstGeom prst="straightConnector1">
            <a:avLst/>
          </a:prstGeom>
          <a:noFill/>
          <a:ln w="28575" cap="flat" cmpd="sng">
            <a:solidFill>
              <a:srgbClr val="FF0000"/>
            </a:solidFill>
            <a:prstDash val="solid"/>
            <a:round/>
            <a:headEnd type="none" w="med" len="med"/>
            <a:tailEnd type="triangle" w="med" len="med"/>
          </a:ln>
        </p:spPr>
      </p:cxnSp>
      <p:sp>
        <p:nvSpPr>
          <p:cNvPr id="818" name="Google Shape;818;p5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819" name="Google Shape;819;p5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820" name="Google Shape;820;p51"/>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821" name="Google Shape;821;p5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822" name="Google Shape;822;p5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823" name="Google Shape;823;p5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5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Hypobaric Chamber Test: Overview</a:t>
            </a:r>
            <a:endParaRPr/>
          </a:p>
        </p:txBody>
      </p:sp>
      <p:sp>
        <p:nvSpPr>
          <p:cNvPr id="829" name="Google Shape;829;p5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830" name="Google Shape;830;p52"/>
          <p:cNvSpPr txBox="1">
            <a:spLocks noGrp="1"/>
          </p:cNvSpPr>
          <p:nvPr>
            <p:ph type="body" idx="1"/>
          </p:nvPr>
        </p:nvSpPr>
        <p:spPr>
          <a:xfrm>
            <a:off x="23250" y="560550"/>
            <a:ext cx="6060900" cy="402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a:solidFill>
                <a:srgbClr val="000000"/>
              </a:solidFill>
            </a:endParaRPr>
          </a:p>
          <a:p>
            <a:pPr marL="914400" lvl="1" indent="-317500" algn="l" rtl="0">
              <a:spcBef>
                <a:spcPts val="0"/>
              </a:spcBef>
              <a:spcAft>
                <a:spcPts val="0"/>
              </a:spcAft>
              <a:buClr>
                <a:srgbClr val="000000"/>
              </a:buClr>
              <a:buSzPts val="1400"/>
              <a:buChar char="○"/>
            </a:pPr>
            <a:r>
              <a:rPr lang="en">
                <a:solidFill>
                  <a:schemeClr val="dk1"/>
                </a:solidFill>
              </a:rPr>
              <a:t>Ability of heaters to dissipate heat to payload given low pressure (low density) air conditions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Conduction of air dominant method of heat transfer in electronics payload</a:t>
            </a:r>
            <a:endParaRPr>
              <a:solidFill>
                <a:schemeClr val="dk1"/>
              </a:solidFill>
            </a:endParaRPr>
          </a:p>
          <a:p>
            <a:pPr marL="914400" lvl="1" indent="-317500" algn="l" rtl="0">
              <a:spcBef>
                <a:spcPts val="0"/>
              </a:spcBef>
              <a:spcAft>
                <a:spcPts val="0"/>
              </a:spcAft>
              <a:buClr>
                <a:srgbClr val="000000"/>
              </a:buClr>
              <a:buSzPts val="1400"/>
              <a:buChar char="○"/>
            </a:pPr>
            <a:r>
              <a:rPr lang="en" sz="1400">
                <a:solidFill>
                  <a:srgbClr val="000000"/>
                </a:solidFill>
              </a:rPr>
              <a:t>FR 3.0: The payload must be able to survive the conditions presented throughout the entirety of the mission</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Risks Mitigated: electronics failure, over/under heating</a:t>
            </a:r>
            <a:endParaRPr>
              <a:solidFill>
                <a:srgbClr val="000000"/>
              </a:solidFill>
            </a:endParaRPr>
          </a:p>
          <a:p>
            <a:pPr marL="457200" lvl="0" indent="-317500" algn="l" rtl="0">
              <a:spcBef>
                <a:spcPts val="0"/>
              </a:spcBef>
              <a:spcAft>
                <a:spcPts val="0"/>
              </a:spcAft>
              <a:buClr>
                <a:srgbClr val="000000"/>
              </a:buClr>
              <a:buSzPts val="14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Place the electronics housing package with select components active in pressure chamber (mim</a:t>
            </a:r>
            <a:r>
              <a:rPr lang="en">
                <a:solidFill>
                  <a:srgbClr val="000000"/>
                </a:solidFill>
              </a:rPr>
              <a:t>ic flight P)</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Use temperature sensors to monitor the heat conduction/convection in payload air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Analyze results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Conducted on 3/4/20 at CU Aerospace building</a:t>
            </a:r>
            <a:endParaRPr>
              <a:solidFill>
                <a:schemeClr val="dk1"/>
              </a:solidFill>
            </a:endParaRPr>
          </a:p>
        </p:txBody>
      </p:sp>
      <p:sp>
        <p:nvSpPr>
          <p:cNvPr id="831" name="Google Shape;831;p5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832" name="Google Shape;832;p5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833" name="Google Shape;833;p52"/>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834" name="Google Shape;834;p5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835" name="Google Shape;835;p5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836" name="Google Shape;836;p5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837" name="Google Shape;837;p52"/>
          <p:cNvPicPr preferRelativeResize="0"/>
          <p:nvPr/>
        </p:nvPicPr>
        <p:blipFill>
          <a:blip r:embed="rId3">
            <a:alphaModFix/>
          </a:blip>
          <a:stretch>
            <a:fillRect/>
          </a:stretch>
        </p:blipFill>
        <p:spPr>
          <a:xfrm>
            <a:off x="6084150" y="1685050"/>
            <a:ext cx="2237500" cy="2237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Hypobaric Chamber Test: Results</a:t>
            </a:r>
            <a:endParaRPr/>
          </a:p>
        </p:txBody>
      </p:sp>
      <p:sp>
        <p:nvSpPr>
          <p:cNvPr id="843" name="Google Shape;843;p5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844" name="Google Shape;844;p5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845" name="Google Shape;845;p5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846" name="Google Shape;846;p5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847" name="Google Shape;847;p5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848" name="Google Shape;848;p5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849" name="Google Shape;849;p5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850" name="Google Shape;850;p53"/>
          <p:cNvSpPr txBox="1">
            <a:spLocks noGrp="1"/>
          </p:cNvSpPr>
          <p:nvPr>
            <p:ph type="body" idx="1"/>
          </p:nvPr>
        </p:nvSpPr>
        <p:spPr>
          <a:xfrm>
            <a:off x="209350" y="662100"/>
            <a:ext cx="2960100" cy="2823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Little to no temperature gradient throughout payload verifies resistors are effectively dissipating heat</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Narrow gap between data and model verifies that model’s reliance on air conduction is valid at altitude</a:t>
            </a:r>
            <a:endParaRPr sz="1400">
              <a:solidFill>
                <a:srgbClr val="000000"/>
              </a:solidFill>
            </a:endParaRPr>
          </a:p>
        </p:txBody>
      </p:sp>
      <p:pic>
        <p:nvPicPr>
          <p:cNvPr id="851" name="Google Shape;851;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38800" y="1124700"/>
            <a:ext cx="5721000" cy="3267645"/>
          </a:xfrm>
          <a:prstGeom prst="rect">
            <a:avLst/>
          </a:prstGeom>
          <a:noFill/>
          <a:ln>
            <a:noFill/>
          </a:ln>
        </p:spPr>
      </p:pic>
      <p:pic>
        <p:nvPicPr>
          <p:cNvPr id="852" name="Google Shape;852;p5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5623" y="2776865"/>
            <a:ext cx="2844225" cy="2004986"/>
          </a:xfrm>
          <a:prstGeom prst="rect">
            <a:avLst/>
          </a:prstGeom>
          <a:noFill/>
          <a:ln>
            <a:noFill/>
          </a:ln>
        </p:spPr>
      </p:pic>
      <p:cxnSp>
        <p:nvCxnSpPr>
          <p:cNvPr id="853" name="Google Shape;853;p53"/>
          <p:cNvCxnSpPr/>
          <p:nvPr/>
        </p:nvCxnSpPr>
        <p:spPr>
          <a:xfrm flipH="1">
            <a:off x="1840350" y="3137100"/>
            <a:ext cx="509700" cy="388200"/>
          </a:xfrm>
          <a:prstGeom prst="straightConnector1">
            <a:avLst/>
          </a:prstGeom>
          <a:noFill/>
          <a:ln w="28575" cap="flat" cmpd="sng">
            <a:solidFill>
              <a:srgbClr val="FF0000"/>
            </a:solidFill>
            <a:prstDash val="solid"/>
            <a:round/>
            <a:headEnd type="none" w="med" len="med"/>
            <a:tailEnd type="triangle" w="med" len="med"/>
          </a:ln>
        </p:spPr>
      </p:cxnSp>
      <p:cxnSp>
        <p:nvCxnSpPr>
          <p:cNvPr id="854" name="Google Shape;854;p53"/>
          <p:cNvCxnSpPr/>
          <p:nvPr/>
        </p:nvCxnSpPr>
        <p:spPr>
          <a:xfrm rot="10800000">
            <a:off x="2283550" y="4097625"/>
            <a:ext cx="432300" cy="203400"/>
          </a:xfrm>
          <a:prstGeom prst="straightConnector1">
            <a:avLst/>
          </a:prstGeom>
          <a:noFill/>
          <a:ln w="28575" cap="flat" cmpd="sng">
            <a:solidFill>
              <a:srgbClr val="FF00FF"/>
            </a:solidFill>
            <a:prstDash val="solid"/>
            <a:round/>
            <a:headEnd type="none" w="med" len="med"/>
            <a:tailEnd type="triangle" w="med" len="med"/>
          </a:ln>
        </p:spPr>
      </p:cxnSp>
      <p:cxnSp>
        <p:nvCxnSpPr>
          <p:cNvPr id="855" name="Google Shape;855;p53"/>
          <p:cNvCxnSpPr/>
          <p:nvPr/>
        </p:nvCxnSpPr>
        <p:spPr>
          <a:xfrm rot="10800000" flipH="1">
            <a:off x="588425" y="3813300"/>
            <a:ext cx="187500" cy="602100"/>
          </a:xfrm>
          <a:prstGeom prst="straightConnector1">
            <a:avLst/>
          </a:prstGeom>
          <a:noFill/>
          <a:ln w="28575" cap="flat" cmpd="sng">
            <a:solidFill>
              <a:srgbClr val="FFFF00"/>
            </a:solidFill>
            <a:prstDash val="solid"/>
            <a:round/>
            <a:headEnd type="none" w="med" len="med"/>
            <a:tailEnd type="triangle" w="med" len="med"/>
          </a:ln>
        </p:spPr>
      </p:cxnSp>
      <p:sp>
        <p:nvSpPr>
          <p:cNvPr id="856" name="Google Shape;856;p53"/>
          <p:cNvSpPr txBox="1"/>
          <p:nvPr/>
        </p:nvSpPr>
        <p:spPr>
          <a:xfrm>
            <a:off x="216575" y="4315650"/>
            <a:ext cx="9312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00"/>
                </a:solidFill>
                <a:highlight>
                  <a:srgbClr val="000000"/>
                </a:highlight>
              </a:rPr>
              <a:t>Corner</a:t>
            </a:r>
            <a:endParaRPr b="1">
              <a:solidFill>
                <a:srgbClr val="FFFF00"/>
              </a:solidFill>
              <a:highlight>
                <a:srgbClr val="000000"/>
              </a:highlight>
            </a:endParaRPr>
          </a:p>
        </p:txBody>
      </p:sp>
      <p:sp>
        <p:nvSpPr>
          <p:cNvPr id="857" name="Google Shape;857;p53"/>
          <p:cNvSpPr txBox="1"/>
          <p:nvPr/>
        </p:nvSpPr>
        <p:spPr>
          <a:xfrm>
            <a:off x="2195450" y="2854475"/>
            <a:ext cx="10644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highlight>
                  <a:srgbClr val="000000"/>
                </a:highlight>
              </a:rPr>
              <a:t>Batteries</a:t>
            </a:r>
            <a:endParaRPr b="1">
              <a:solidFill>
                <a:srgbClr val="FF0000"/>
              </a:solidFill>
              <a:highlight>
                <a:srgbClr val="000000"/>
              </a:highlight>
            </a:endParaRPr>
          </a:p>
        </p:txBody>
      </p:sp>
      <p:sp>
        <p:nvSpPr>
          <p:cNvPr id="858" name="Google Shape;858;p53"/>
          <p:cNvSpPr txBox="1"/>
          <p:nvPr/>
        </p:nvSpPr>
        <p:spPr>
          <a:xfrm>
            <a:off x="2405500" y="4201275"/>
            <a:ext cx="10644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FF"/>
                </a:solidFill>
                <a:highlight>
                  <a:srgbClr val="000000"/>
                </a:highlight>
              </a:rPr>
              <a:t>Arduino</a:t>
            </a:r>
            <a:endParaRPr b="1">
              <a:solidFill>
                <a:srgbClr val="FF00FF"/>
              </a:solidFill>
              <a:highlight>
                <a:srgbClr val="000000"/>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 of Operations</a:t>
            </a:r>
            <a:endParaRPr/>
          </a:p>
        </p:txBody>
      </p:sp>
      <p:sp>
        <p:nvSpPr>
          <p:cNvPr id="123" name="Google Shape;123;p1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24" name="Google Shape;124;p18"/>
          <p:cNvSpPr/>
          <p:nvPr/>
        </p:nvSpPr>
        <p:spPr>
          <a:xfrm>
            <a:off x="987325"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Design</a:t>
            </a:r>
            <a:endParaRPr sz="1000"/>
          </a:p>
        </p:txBody>
      </p:sp>
      <p:sp>
        <p:nvSpPr>
          <p:cNvPr id="125" name="Google Shape;125;p18"/>
          <p:cNvSpPr/>
          <p:nvPr/>
        </p:nvSpPr>
        <p:spPr>
          <a:xfrm>
            <a:off x="1967050"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CPE’s</a:t>
            </a:r>
            <a:endParaRPr sz="1000"/>
          </a:p>
        </p:txBody>
      </p:sp>
      <p:sp>
        <p:nvSpPr>
          <p:cNvPr id="126" name="Google Shape;126;p18"/>
          <p:cNvSpPr/>
          <p:nvPr/>
        </p:nvSpPr>
        <p:spPr>
          <a:xfrm>
            <a:off x="2921425"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Reqts</a:t>
            </a:r>
            <a:endParaRPr sz="1000"/>
          </a:p>
        </p:txBody>
      </p:sp>
      <p:sp>
        <p:nvSpPr>
          <p:cNvPr id="127" name="Google Shape;127;p18"/>
          <p:cNvSpPr/>
          <p:nvPr/>
        </p:nvSpPr>
        <p:spPr>
          <a:xfrm>
            <a:off x="3875275"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Verification</a:t>
            </a:r>
            <a:endParaRPr sz="1000"/>
          </a:p>
        </p:txBody>
      </p:sp>
      <p:sp>
        <p:nvSpPr>
          <p:cNvPr id="128" name="Google Shape;128;p18"/>
          <p:cNvSpPr/>
          <p:nvPr/>
        </p:nvSpPr>
        <p:spPr>
          <a:xfrm>
            <a:off x="4842338"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Risks</a:t>
            </a:r>
            <a:endParaRPr sz="1000"/>
          </a:p>
        </p:txBody>
      </p:sp>
      <p:sp>
        <p:nvSpPr>
          <p:cNvPr id="129" name="Google Shape;129;p18"/>
          <p:cNvSpPr/>
          <p:nvPr/>
        </p:nvSpPr>
        <p:spPr>
          <a:xfrm>
            <a:off x="5832938"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Summary</a:t>
            </a:r>
            <a:endParaRPr sz="1000"/>
          </a:p>
        </p:txBody>
      </p:sp>
      <p:sp>
        <p:nvSpPr>
          <p:cNvPr id="130" name="Google Shape;130;p18"/>
          <p:cNvSpPr/>
          <p:nvPr/>
        </p:nvSpPr>
        <p:spPr>
          <a:xfrm>
            <a:off x="6823538"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Backups</a:t>
            </a:r>
            <a:endParaRPr sz="1000"/>
          </a:p>
        </p:txBody>
      </p:sp>
      <p:pic>
        <p:nvPicPr>
          <p:cNvPr id="131" name="Google Shape;131;p18"/>
          <p:cNvPicPr preferRelativeResize="0"/>
          <p:nvPr/>
        </p:nvPicPr>
        <p:blipFill>
          <a:blip r:embed="rId3">
            <a:alphaModFix/>
          </a:blip>
          <a:stretch>
            <a:fillRect/>
          </a:stretch>
        </p:blipFill>
        <p:spPr>
          <a:xfrm>
            <a:off x="5700" y="425725"/>
            <a:ext cx="9144000" cy="6142599"/>
          </a:xfrm>
          <a:prstGeom prst="rect">
            <a:avLst/>
          </a:prstGeom>
          <a:noFill/>
          <a:ln>
            <a:noFill/>
          </a:ln>
        </p:spPr>
      </p:pic>
      <p:sp>
        <p:nvSpPr>
          <p:cNvPr id="132" name="Google Shape;132;p18"/>
          <p:cNvSpPr/>
          <p:nvPr/>
        </p:nvSpPr>
        <p:spPr>
          <a:xfrm rot="-5400000" flipH="1">
            <a:off x="7401025" y="274650"/>
            <a:ext cx="681300" cy="791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rot="10616658">
            <a:off x="7569575" y="379534"/>
            <a:ext cx="568408" cy="581621"/>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7345975" y="140675"/>
            <a:ext cx="883500" cy="189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8121875" y="0"/>
            <a:ext cx="1064100" cy="97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6525" y="0"/>
            <a:ext cx="9144000" cy="4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40775" y="53863"/>
            <a:ext cx="883499" cy="883479"/>
          </a:xfrm>
          <a:prstGeom prst="rect">
            <a:avLst/>
          </a:prstGeom>
          <a:noFill/>
          <a:ln>
            <a:noFill/>
          </a:ln>
        </p:spPr>
      </p:pic>
      <p:cxnSp>
        <p:nvCxnSpPr>
          <p:cNvPr id="138" name="Google Shape;138;p18"/>
          <p:cNvCxnSpPr/>
          <p:nvPr/>
        </p:nvCxnSpPr>
        <p:spPr>
          <a:xfrm rot="10800000">
            <a:off x="7570350" y="502400"/>
            <a:ext cx="563100" cy="511800"/>
          </a:xfrm>
          <a:prstGeom prst="straightConnector1">
            <a:avLst/>
          </a:prstGeom>
          <a:noFill/>
          <a:ln w="28575" cap="flat" cmpd="sng">
            <a:solidFill>
              <a:schemeClr val="accent5"/>
            </a:solidFill>
            <a:prstDash val="solid"/>
            <a:round/>
            <a:headEnd type="none" w="med" len="med"/>
            <a:tailEnd type="none" w="med" len="med"/>
          </a:ln>
        </p:spPr>
      </p:cxnSp>
      <p:cxnSp>
        <p:nvCxnSpPr>
          <p:cNvPr id="139" name="Google Shape;139;p18"/>
          <p:cNvCxnSpPr/>
          <p:nvPr/>
        </p:nvCxnSpPr>
        <p:spPr>
          <a:xfrm>
            <a:off x="0" y="510300"/>
            <a:ext cx="7596600" cy="0"/>
          </a:xfrm>
          <a:prstGeom prst="straightConnector1">
            <a:avLst/>
          </a:prstGeom>
          <a:noFill/>
          <a:ln w="28575" cap="flat" cmpd="sng">
            <a:solidFill>
              <a:schemeClr val="accent5"/>
            </a:solidFill>
            <a:prstDash val="solid"/>
            <a:round/>
            <a:headEnd type="none" w="med" len="med"/>
            <a:tailEnd type="none" w="med" len="med"/>
          </a:ln>
        </p:spPr>
      </p:cxnSp>
      <p:cxnSp>
        <p:nvCxnSpPr>
          <p:cNvPr id="140" name="Google Shape;140;p18"/>
          <p:cNvCxnSpPr/>
          <p:nvPr/>
        </p:nvCxnSpPr>
        <p:spPr>
          <a:xfrm>
            <a:off x="8129525" y="1008900"/>
            <a:ext cx="1064100" cy="5400"/>
          </a:xfrm>
          <a:prstGeom prst="straightConnector1">
            <a:avLst/>
          </a:prstGeom>
          <a:noFill/>
          <a:ln w="28575" cap="flat" cmpd="sng">
            <a:solidFill>
              <a:schemeClr val="accent5"/>
            </a:solidFill>
            <a:prstDash val="solid"/>
            <a:round/>
            <a:headEnd type="none" w="med" len="med"/>
            <a:tailEnd type="none" w="med" len="med"/>
          </a:ln>
        </p:spPr>
      </p:cxnSp>
      <p:sp>
        <p:nvSpPr>
          <p:cNvPr id="141" name="Google Shape;141;p1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 of Operations</a:t>
            </a:r>
            <a:endParaRPr/>
          </a:p>
        </p:txBody>
      </p:sp>
      <p:pic>
        <p:nvPicPr>
          <p:cNvPr id="142" name="Google Shape;142;p18"/>
          <p:cNvPicPr preferRelativeResize="0"/>
          <p:nvPr/>
        </p:nvPicPr>
        <p:blipFill>
          <a:blip r:embed="rId5">
            <a:alphaModFix/>
          </a:blip>
          <a:stretch>
            <a:fillRect/>
          </a:stretch>
        </p:blipFill>
        <p:spPr>
          <a:xfrm>
            <a:off x="4171773" y="3095575"/>
            <a:ext cx="3475400" cy="2013800"/>
          </a:xfrm>
          <a:prstGeom prst="rect">
            <a:avLst/>
          </a:prstGeom>
          <a:noFill/>
          <a:ln>
            <a:noFill/>
          </a:ln>
        </p:spPr>
      </p:pic>
      <p:pic>
        <p:nvPicPr>
          <p:cNvPr id="143" name="Google Shape;143;p1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13600" y="2676119"/>
            <a:ext cx="430525" cy="1640930"/>
          </a:xfrm>
          <a:prstGeom prst="rect">
            <a:avLst/>
          </a:prstGeom>
          <a:noFill/>
          <a:ln>
            <a:noFill/>
          </a:ln>
        </p:spPr>
      </p:pic>
      <p:sp>
        <p:nvSpPr>
          <p:cNvPr id="144" name="Google Shape;144;p18"/>
          <p:cNvSpPr/>
          <p:nvPr/>
        </p:nvSpPr>
        <p:spPr>
          <a:xfrm>
            <a:off x="2921425" y="3846575"/>
            <a:ext cx="1445700" cy="5184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Ground setup by at most two people</a:t>
            </a:r>
            <a:endParaRPr sz="1100">
              <a:latin typeface="Nunito"/>
              <a:ea typeface="Nunito"/>
              <a:cs typeface="Nunito"/>
              <a:sym typeface="Nunito"/>
            </a:endParaRPr>
          </a:p>
        </p:txBody>
      </p:sp>
      <p:sp>
        <p:nvSpPr>
          <p:cNvPr id="145" name="Google Shape;145;p18"/>
          <p:cNvSpPr/>
          <p:nvPr/>
        </p:nvSpPr>
        <p:spPr>
          <a:xfrm>
            <a:off x="2693025" y="3846575"/>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1</a:t>
            </a:r>
            <a:endParaRPr sz="1100" b="1"/>
          </a:p>
        </p:txBody>
      </p:sp>
      <p:cxnSp>
        <p:nvCxnSpPr>
          <p:cNvPr id="146" name="Google Shape;146;p18"/>
          <p:cNvCxnSpPr/>
          <p:nvPr/>
        </p:nvCxnSpPr>
        <p:spPr>
          <a:xfrm rot="10800000" flipH="1">
            <a:off x="219075" y="876425"/>
            <a:ext cx="28500" cy="3273300"/>
          </a:xfrm>
          <a:prstGeom prst="straightConnector1">
            <a:avLst/>
          </a:prstGeom>
          <a:noFill/>
          <a:ln w="9525" cap="flat" cmpd="sng">
            <a:solidFill>
              <a:srgbClr val="00FF00"/>
            </a:solidFill>
            <a:prstDash val="solid"/>
            <a:round/>
            <a:headEnd type="none" w="med" len="med"/>
            <a:tailEnd type="triangle" w="med" len="med"/>
          </a:ln>
        </p:spPr>
      </p:cxnSp>
      <p:sp>
        <p:nvSpPr>
          <p:cNvPr id="147" name="Google Shape;147;p18"/>
          <p:cNvSpPr txBox="1"/>
          <p:nvPr/>
        </p:nvSpPr>
        <p:spPr>
          <a:xfrm>
            <a:off x="247650" y="543350"/>
            <a:ext cx="10641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Altitude (km)</a:t>
            </a:r>
            <a:endParaRPr sz="1100" b="1">
              <a:solidFill>
                <a:srgbClr val="00FF00"/>
              </a:solidFill>
              <a:latin typeface="Nunito"/>
              <a:ea typeface="Nunito"/>
              <a:cs typeface="Nunito"/>
              <a:sym typeface="Nunito"/>
            </a:endParaRPr>
          </a:p>
        </p:txBody>
      </p:sp>
      <p:cxnSp>
        <p:nvCxnSpPr>
          <p:cNvPr id="148" name="Google Shape;148;p18"/>
          <p:cNvCxnSpPr/>
          <p:nvPr/>
        </p:nvCxnSpPr>
        <p:spPr>
          <a:xfrm>
            <a:off x="142875" y="1135075"/>
            <a:ext cx="201600" cy="3300"/>
          </a:xfrm>
          <a:prstGeom prst="straightConnector1">
            <a:avLst/>
          </a:prstGeom>
          <a:noFill/>
          <a:ln w="9525" cap="flat" cmpd="sng">
            <a:solidFill>
              <a:srgbClr val="00FF00"/>
            </a:solidFill>
            <a:prstDash val="solid"/>
            <a:round/>
            <a:headEnd type="none" w="med" len="med"/>
            <a:tailEnd type="none" w="med" len="med"/>
          </a:ln>
        </p:spPr>
      </p:cxnSp>
      <p:cxnSp>
        <p:nvCxnSpPr>
          <p:cNvPr id="149" name="Google Shape;149;p18"/>
          <p:cNvCxnSpPr/>
          <p:nvPr/>
        </p:nvCxnSpPr>
        <p:spPr>
          <a:xfrm>
            <a:off x="142875" y="1376400"/>
            <a:ext cx="201600" cy="3300"/>
          </a:xfrm>
          <a:prstGeom prst="straightConnector1">
            <a:avLst/>
          </a:prstGeom>
          <a:noFill/>
          <a:ln w="9525" cap="flat" cmpd="sng">
            <a:solidFill>
              <a:srgbClr val="00FF00"/>
            </a:solidFill>
            <a:prstDash val="solid"/>
            <a:round/>
            <a:headEnd type="none" w="med" len="med"/>
            <a:tailEnd type="none" w="med" len="med"/>
          </a:ln>
        </p:spPr>
      </p:cxnSp>
      <p:cxnSp>
        <p:nvCxnSpPr>
          <p:cNvPr id="150" name="Google Shape;150;p18"/>
          <p:cNvCxnSpPr/>
          <p:nvPr/>
        </p:nvCxnSpPr>
        <p:spPr>
          <a:xfrm>
            <a:off x="142875" y="1611325"/>
            <a:ext cx="201600" cy="3300"/>
          </a:xfrm>
          <a:prstGeom prst="straightConnector1">
            <a:avLst/>
          </a:prstGeom>
          <a:noFill/>
          <a:ln w="9525" cap="flat" cmpd="sng">
            <a:solidFill>
              <a:srgbClr val="00FF00"/>
            </a:solidFill>
            <a:prstDash val="solid"/>
            <a:round/>
            <a:headEnd type="none" w="med" len="med"/>
            <a:tailEnd type="none" w="med" len="med"/>
          </a:ln>
        </p:spPr>
      </p:cxnSp>
      <p:cxnSp>
        <p:nvCxnSpPr>
          <p:cNvPr id="151" name="Google Shape;151;p18"/>
          <p:cNvCxnSpPr/>
          <p:nvPr/>
        </p:nvCxnSpPr>
        <p:spPr>
          <a:xfrm>
            <a:off x="142875" y="1846325"/>
            <a:ext cx="201600" cy="3300"/>
          </a:xfrm>
          <a:prstGeom prst="straightConnector1">
            <a:avLst/>
          </a:prstGeom>
          <a:noFill/>
          <a:ln w="9525" cap="flat" cmpd="sng">
            <a:solidFill>
              <a:srgbClr val="00FF00"/>
            </a:solidFill>
            <a:prstDash val="solid"/>
            <a:round/>
            <a:headEnd type="none" w="med" len="med"/>
            <a:tailEnd type="none" w="med" len="med"/>
          </a:ln>
        </p:spPr>
      </p:cxnSp>
      <p:sp>
        <p:nvSpPr>
          <p:cNvPr id="152" name="Google Shape;152;p18"/>
          <p:cNvSpPr txBox="1"/>
          <p:nvPr/>
        </p:nvSpPr>
        <p:spPr>
          <a:xfrm>
            <a:off x="344475" y="952925"/>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40</a:t>
            </a:r>
            <a:endParaRPr sz="1100" b="1">
              <a:solidFill>
                <a:srgbClr val="00FF00"/>
              </a:solidFill>
              <a:latin typeface="Nunito"/>
              <a:ea typeface="Nunito"/>
              <a:cs typeface="Nunito"/>
              <a:sym typeface="Nunito"/>
            </a:endParaRPr>
          </a:p>
        </p:txBody>
      </p:sp>
      <p:sp>
        <p:nvSpPr>
          <p:cNvPr id="153" name="Google Shape;153;p18"/>
          <p:cNvSpPr txBox="1"/>
          <p:nvPr/>
        </p:nvSpPr>
        <p:spPr>
          <a:xfrm>
            <a:off x="344475" y="1197788"/>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35</a:t>
            </a:r>
            <a:endParaRPr sz="1100" b="1">
              <a:solidFill>
                <a:srgbClr val="00FF00"/>
              </a:solidFill>
              <a:latin typeface="Nunito"/>
              <a:ea typeface="Nunito"/>
              <a:cs typeface="Nunito"/>
              <a:sym typeface="Nunito"/>
            </a:endParaRPr>
          </a:p>
        </p:txBody>
      </p:sp>
      <p:sp>
        <p:nvSpPr>
          <p:cNvPr id="154" name="Google Shape;154;p18"/>
          <p:cNvSpPr txBox="1"/>
          <p:nvPr/>
        </p:nvSpPr>
        <p:spPr>
          <a:xfrm>
            <a:off x="344475" y="1446225"/>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30</a:t>
            </a:r>
            <a:endParaRPr sz="1100" b="1">
              <a:solidFill>
                <a:srgbClr val="00FF00"/>
              </a:solidFill>
              <a:latin typeface="Nunito"/>
              <a:ea typeface="Nunito"/>
              <a:cs typeface="Nunito"/>
              <a:sym typeface="Nunito"/>
            </a:endParaRPr>
          </a:p>
        </p:txBody>
      </p:sp>
      <p:sp>
        <p:nvSpPr>
          <p:cNvPr id="155" name="Google Shape;155;p18"/>
          <p:cNvSpPr txBox="1"/>
          <p:nvPr/>
        </p:nvSpPr>
        <p:spPr>
          <a:xfrm>
            <a:off x="344475" y="1660625"/>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25</a:t>
            </a:r>
            <a:endParaRPr sz="1100" b="1">
              <a:solidFill>
                <a:srgbClr val="00FF00"/>
              </a:solidFill>
              <a:latin typeface="Nunito"/>
              <a:ea typeface="Nunito"/>
              <a:cs typeface="Nunito"/>
              <a:sym typeface="Nunito"/>
            </a:endParaRPr>
          </a:p>
        </p:txBody>
      </p:sp>
      <p:cxnSp>
        <p:nvCxnSpPr>
          <p:cNvPr id="156" name="Google Shape;156;p18"/>
          <p:cNvCxnSpPr>
            <a:stCxn id="144" idx="1"/>
            <a:endCxn id="157" idx="3"/>
          </p:cNvCxnSpPr>
          <p:nvPr/>
        </p:nvCxnSpPr>
        <p:spPr>
          <a:xfrm flipH="1">
            <a:off x="1949425" y="4105775"/>
            <a:ext cx="972000" cy="352200"/>
          </a:xfrm>
          <a:prstGeom prst="straightConnector1">
            <a:avLst/>
          </a:prstGeom>
          <a:noFill/>
          <a:ln w="28575" cap="flat" cmpd="sng">
            <a:solidFill>
              <a:srgbClr val="FF0000"/>
            </a:solidFill>
            <a:prstDash val="solid"/>
            <a:round/>
            <a:headEnd type="none" w="med" len="med"/>
            <a:tailEnd type="triangle" w="med" len="med"/>
          </a:ln>
        </p:spPr>
      </p:cxnSp>
      <p:sp>
        <p:nvSpPr>
          <p:cNvPr id="157" name="Google Shape;157;p18"/>
          <p:cNvSpPr/>
          <p:nvPr/>
        </p:nvSpPr>
        <p:spPr>
          <a:xfrm>
            <a:off x="744712" y="4202050"/>
            <a:ext cx="1204800" cy="5118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Single-person balloon launch</a:t>
            </a:r>
            <a:endParaRPr sz="1100">
              <a:latin typeface="Nunito"/>
              <a:ea typeface="Nunito"/>
              <a:cs typeface="Nunito"/>
              <a:sym typeface="Nunito"/>
            </a:endParaRPr>
          </a:p>
        </p:txBody>
      </p:sp>
      <p:sp>
        <p:nvSpPr>
          <p:cNvPr id="158" name="Google Shape;158;p18"/>
          <p:cNvSpPr/>
          <p:nvPr/>
        </p:nvSpPr>
        <p:spPr>
          <a:xfrm>
            <a:off x="510063" y="420205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2</a:t>
            </a:r>
            <a:endParaRPr sz="1100" b="1"/>
          </a:p>
        </p:txBody>
      </p:sp>
      <p:pic>
        <p:nvPicPr>
          <p:cNvPr id="159" name="Google Shape;159;p1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380212" y="2004275"/>
            <a:ext cx="279741" cy="1017601"/>
          </a:xfrm>
          <a:prstGeom prst="rect">
            <a:avLst/>
          </a:prstGeom>
          <a:noFill/>
          <a:ln>
            <a:noFill/>
          </a:ln>
        </p:spPr>
      </p:pic>
      <p:cxnSp>
        <p:nvCxnSpPr>
          <p:cNvPr id="160" name="Google Shape;160;p18"/>
          <p:cNvCxnSpPr/>
          <p:nvPr/>
        </p:nvCxnSpPr>
        <p:spPr>
          <a:xfrm rot="10800000" flipH="1">
            <a:off x="1524000" y="2230500"/>
            <a:ext cx="831900" cy="512700"/>
          </a:xfrm>
          <a:prstGeom prst="straightConnector1">
            <a:avLst/>
          </a:prstGeom>
          <a:noFill/>
          <a:ln w="28575" cap="flat" cmpd="sng">
            <a:solidFill>
              <a:srgbClr val="FF0000"/>
            </a:solidFill>
            <a:prstDash val="solid"/>
            <a:round/>
            <a:headEnd type="none" w="med" len="med"/>
            <a:tailEnd type="triangle" w="med" len="med"/>
          </a:ln>
        </p:spPr>
      </p:cxnSp>
      <p:sp>
        <p:nvSpPr>
          <p:cNvPr id="161" name="Google Shape;161;p18"/>
          <p:cNvSpPr/>
          <p:nvPr/>
        </p:nvSpPr>
        <p:spPr>
          <a:xfrm>
            <a:off x="1472400" y="1576925"/>
            <a:ext cx="883500" cy="5775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Tether passively extended</a:t>
            </a:r>
            <a:endParaRPr sz="1100">
              <a:latin typeface="Nunito"/>
              <a:ea typeface="Nunito"/>
              <a:cs typeface="Nunito"/>
              <a:sym typeface="Nunito"/>
            </a:endParaRPr>
          </a:p>
        </p:txBody>
      </p:sp>
      <p:sp>
        <p:nvSpPr>
          <p:cNvPr id="162" name="Google Shape;162;p18"/>
          <p:cNvSpPr/>
          <p:nvPr/>
        </p:nvSpPr>
        <p:spPr>
          <a:xfrm>
            <a:off x="1237750" y="1576925"/>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3</a:t>
            </a:r>
            <a:endParaRPr sz="1100" b="1"/>
          </a:p>
        </p:txBody>
      </p:sp>
      <p:pic>
        <p:nvPicPr>
          <p:cNvPr id="163" name="Google Shape;163;p1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686287" y="1576925"/>
            <a:ext cx="279741" cy="1017601"/>
          </a:xfrm>
          <a:prstGeom prst="rect">
            <a:avLst/>
          </a:prstGeom>
          <a:noFill/>
          <a:ln>
            <a:noFill/>
          </a:ln>
        </p:spPr>
      </p:pic>
      <p:cxnSp>
        <p:nvCxnSpPr>
          <p:cNvPr id="164" name="Google Shape;164;p18"/>
          <p:cNvCxnSpPr/>
          <p:nvPr/>
        </p:nvCxnSpPr>
        <p:spPr>
          <a:xfrm rot="10800000" flipH="1">
            <a:off x="2638425" y="1746225"/>
            <a:ext cx="1012800" cy="320700"/>
          </a:xfrm>
          <a:prstGeom prst="straightConnector1">
            <a:avLst/>
          </a:prstGeom>
          <a:noFill/>
          <a:ln w="28575" cap="flat" cmpd="sng">
            <a:solidFill>
              <a:srgbClr val="FF0000"/>
            </a:solidFill>
            <a:prstDash val="solid"/>
            <a:round/>
            <a:headEnd type="none" w="med" len="med"/>
            <a:tailEnd type="triangle" w="med" len="med"/>
          </a:ln>
        </p:spPr>
      </p:cxnSp>
      <p:sp>
        <p:nvSpPr>
          <p:cNvPr id="165" name="Google Shape;165;p18"/>
          <p:cNvSpPr/>
          <p:nvPr/>
        </p:nvSpPr>
        <p:spPr>
          <a:xfrm>
            <a:off x="2435650" y="1002138"/>
            <a:ext cx="1336200" cy="5604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Balloon begins venting toward neutral buoyancy</a:t>
            </a:r>
            <a:endParaRPr sz="1100">
              <a:latin typeface="Nunito"/>
              <a:ea typeface="Nunito"/>
              <a:cs typeface="Nunito"/>
              <a:sym typeface="Nunito"/>
            </a:endParaRPr>
          </a:p>
        </p:txBody>
      </p:sp>
      <p:sp>
        <p:nvSpPr>
          <p:cNvPr id="166" name="Google Shape;166;p18"/>
          <p:cNvSpPr/>
          <p:nvPr/>
        </p:nvSpPr>
        <p:spPr>
          <a:xfrm>
            <a:off x="2207250" y="105060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4</a:t>
            </a:r>
            <a:endParaRPr sz="1100" b="1"/>
          </a:p>
        </p:txBody>
      </p:sp>
      <p:cxnSp>
        <p:nvCxnSpPr>
          <p:cNvPr id="167" name="Google Shape;167;p18"/>
          <p:cNvCxnSpPr/>
          <p:nvPr/>
        </p:nvCxnSpPr>
        <p:spPr>
          <a:xfrm rot="10800000" flipH="1">
            <a:off x="4000500" y="1674725"/>
            <a:ext cx="1109700" cy="9600"/>
          </a:xfrm>
          <a:prstGeom prst="straightConnector1">
            <a:avLst/>
          </a:prstGeom>
          <a:noFill/>
          <a:ln w="28575" cap="flat" cmpd="sng">
            <a:solidFill>
              <a:srgbClr val="FF0000"/>
            </a:solidFill>
            <a:prstDash val="solid"/>
            <a:round/>
            <a:headEnd type="none" w="med" len="med"/>
            <a:tailEnd type="triangle" w="med" len="med"/>
          </a:ln>
        </p:spPr>
      </p:cxnSp>
      <p:pic>
        <p:nvPicPr>
          <p:cNvPr id="168" name="Google Shape;168;p1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992350" y="1517500"/>
            <a:ext cx="680812" cy="1136450"/>
          </a:xfrm>
          <a:prstGeom prst="rect">
            <a:avLst/>
          </a:prstGeom>
          <a:noFill/>
          <a:ln>
            <a:noFill/>
          </a:ln>
        </p:spPr>
      </p:pic>
      <p:sp>
        <p:nvSpPr>
          <p:cNvPr id="169" name="Google Shape;169;p18"/>
          <p:cNvSpPr/>
          <p:nvPr/>
        </p:nvSpPr>
        <p:spPr>
          <a:xfrm>
            <a:off x="4045750" y="902550"/>
            <a:ext cx="1336200" cy="5604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Payload begins orbiting outside balloon wake</a:t>
            </a:r>
            <a:endParaRPr sz="1100">
              <a:latin typeface="Nunito"/>
              <a:ea typeface="Nunito"/>
              <a:cs typeface="Nunito"/>
              <a:sym typeface="Nunito"/>
            </a:endParaRPr>
          </a:p>
        </p:txBody>
      </p:sp>
      <p:sp>
        <p:nvSpPr>
          <p:cNvPr id="170" name="Google Shape;170;p18"/>
          <p:cNvSpPr/>
          <p:nvPr/>
        </p:nvSpPr>
        <p:spPr>
          <a:xfrm>
            <a:off x="3817350" y="90960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5</a:t>
            </a:r>
            <a:endParaRPr sz="1100" b="1"/>
          </a:p>
        </p:txBody>
      </p:sp>
      <p:sp>
        <p:nvSpPr>
          <p:cNvPr id="171" name="Google Shape;171;p18"/>
          <p:cNvSpPr/>
          <p:nvPr/>
        </p:nvSpPr>
        <p:spPr>
          <a:xfrm>
            <a:off x="7040975" y="3523775"/>
            <a:ext cx="1608000" cy="8835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Telemetry/data transmission between 25 and 35 km. Range of 100 km</a:t>
            </a:r>
            <a:endParaRPr sz="1100">
              <a:latin typeface="Nunito"/>
              <a:ea typeface="Nunito"/>
              <a:cs typeface="Nunito"/>
              <a:sym typeface="Nunito"/>
            </a:endParaRPr>
          </a:p>
        </p:txBody>
      </p:sp>
      <p:cxnSp>
        <p:nvCxnSpPr>
          <p:cNvPr id="172" name="Google Shape;172;p18"/>
          <p:cNvCxnSpPr/>
          <p:nvPr/>
        </p:nvCxnSpPr>
        <p:spPr>
          <a:xfrm rot="10800000" flipH="1">
            <a:off x="5401525" y="1452300"/>
            <a:ext cx="244200" cy="258600"/>
          </a:xfrm>
          <a:prstGeom prst="straightConnector1">
            <a:avLst/>
          </a:prstGeom>
          <a:noFill/>
          <a:ln w="28575" cap="flat" cmpd="sng">
            <a:solidFill>
              <a:srgbClr val="FF0000"/>
            </a:solidFill>
            <a:prstDash val="solid"/>
            <a:round/>
            <a:headEnd type="none" w="med" len="med"/>
            <a:tailEnd type="none" w="med" len="med"/>
          </a:ln>
        </p:spPr>
      </p:cxnSp>
      <p:cxnSp>
        <p:nvCxnSpPr>
          <p:cNvPr id="173" name="Google Shape;173;p18"/>
          <p:cNvCxnSpPr/>
          <p:nvPr/>
        </p:nvCxnSpPr>
        <p:spPr>
          <a:xfrm>
            <a:off x="5626475" y="1452300"/>
            <a:ext cx="323400" cy="518400"/>
          </a:xfrm>
          <a:prstGeom prst="straightConnector1">
            <a:avLst/>
          </a:prstGeom>
          <a:noFill/>
          <a:ln w="28575" cap="flat" cmpd="sng">
            <a:solidFill>
              <a:srgbClr val="FF0000"/>
            </a:solidFill>
            <a:prstDash val="solid"/>
            <a:round/>
            <a:headEnd type="none" w="med" len="med"/>
            <a:tailEnd type="none" w="med" len="med"/>
          </a:ln>
        </p:spPr>
      </p:cxnSp>
      <p:cxnSp>
        <p:nvCxnSpPr>
          <p:cNvPr id="174" name="Google Shape;174;p18"/>
          <p:cNvCxnSpPr/>
          <p:nvPr/>
        </p:nvCxnSpPr>
        <p:spPr>
          <a:xfrm rot="10800000" flipH="1">
            <a:off x="5954725" y="1465775"/>
            <a:ext cx="324000" cy="490500"/>
          </a:xfrm>
          <a:prstGeom prst="straightConnector1">
            <a:avLst/>
          </a:prstGeom>
          <a:noFill/>
          <a:ln w="28575" cap="flat" cmpd="sng">
            <a:solidFill>
              <a:srgbClr val="FF0000"/>
            </a:solidFill>
            <a:prstDash val="solid"/>
            <a:round/>
            <a:headEnd type="none" w="med" len="med"/>
            <a:tailEnd type="none" w="med" len="med"/>
          </a:ln>
        </p:spPr>
      </p:cxnSp>
      <p:cxnSp>
        <p:nvCxnSpPr>
          <p:cNvPr id="175" name="Google Shape;175;p18"/>
          <p:cNvCxnSpPr/>
          <p:nvPr/>
        </p:nvCxnSpPr>
        <p:spPr>
          <a:xfrm>
            <a:off x="6278575" y="1460975"/>
            <a:ext cx="309600" cy="504900"/>
          </a:xfrm>
          <a:prstGeom prst="straightConnector1">
            <a:avLst/>
          </a:prstGeom>
          <a:noFill/>
          <a:ln w="28575" cap="flat" cmpd="sng">
            <a:solidFill>
              <a:srgbClr val="FF0000"/>
            </a:solidFill>
            <a:prstDash val="solid"/>
            <a:round/>
            <a:headEnd type="none" w="med" len="med"/>
            <a:tailEnd type="none" w="med" len="med"/>
          </a:ln>
        </p:spPr>
      </p:cxnSp>
      <p:cxnSp>
        <p:nvCxnSpPr>
          <p:cNvPr id="176" name="Google Shape;176;p18"/>
          <p:cNvCxnSpPr/>
          <p:nvPr/>
        </p:nvCxnSpPr>
        <p:spPr>
          <a:xfrm rot="10800000" flipH="1">
            <a:off x="6597650" y="1456175"/>
            <a:ext cx="342900" cy="500100"/>
          </a:xfrm>
          <a:prstGeom prst="straightConnector1">
            <a:avLst/>
          </a:prstGeom>
          <a:noFill/>
          <a:ln w="28575" cap="flat" cmpd="sng">
            <a:solidFill>
              <a:srgbClr val="FF0000"/>
            </a:solidFill>
            <a:prstDash val="solid"/>
            <a:round/>
            <a:headEnd type="none" w="med" len="med"/>
            <a:tailEnd type="none" w="med" len="med"/>
          </a:ln>
        </p:spPr>
      </p:cxnSp>
      <p:cxnSp>
        <p:nvCxnSpPr>
          <p:cNvPr id="177" name="Google Shape;177;p18"/>
          <p:cNvCxnSpPr/>
          <p:nvPr/>
        </p:nvCxnSpPr>
        <p:spPr>
          <a:xfrm>
            <a:off x="6916875" y="1451425"/>
            <a:ext cx="288300" cy="323100"/>
          </a:xfrm>
          <a:prstGeom prst="straightConnector1">
            <a:avLst/>
          </a:prstGeom>
          <a:noFill/>
          <a:ln w="28575" cap="flat" cmpd="sng">
            <a:solidFill>
              <a:srgbClr val="FF0000"/>
            </a:solidFill>
            <a:prstDash val="solid"/>
            <a:round/>
            <a:headEnd type="none" w="med" len="med"/>
            <a:tailEnd type="triangle" w="med" len="med"/>
          </a:ln>
        </p:spPr>
      </p:cxnSp>
      <p:pic>
        <p:nvPicPr>
          <p:cNvPr id="178" name="Google Shape;178;p1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081225" y="1619638"/>
            <a:ext cx="680812" cy="1136450"/>
          </a:xfrm>
          <a:prstGeom prst="rect">
            <a:avLst/>
          </a:prstGeom>
          <a:noFill/>
          <a:ln>
            <a:noFill/>
          </a:ln>
        </p:spPr>
      </p:pic>
      <p:sp>
        <p:nvSpPr>
          <p:cNvPr id="179" name="Google Shape;179;p18"/>
          <p:cNvSpPr/>
          <p:nvPr/>
        </p:nvSpPr>
        <p:spPr>
          <a:xfrm>
            <a:off x="5626275" y="620225"/>
            <a:ext cx="1853100" cy="7503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Multiple ascent/descent phase, payload continues orbiting outside wake</a:t>
            </a:r>
            <a:endParaRPr sz="1100">
              <a:latin typeface="Nunito"/>
              <a:ea typeface="Nunito"/>
              <a:cs typeface="Nunito"/>
              <a:sym typeface="Nunito"/>
            </a:endParaRPr>
          </a:p>
        </p:txBody>
      </p:sp>
      <p:sp>
        <p:nvSpPr>
          <p:cNvPr id="180" name="Google Shape;180;p18"/>
          <p:cNvSpPr/>
          <p:nvPr/>
        </p:nvSpPr>
        <p:spPr>
          <a:xfrm>
            <a:off x="5397875" y="807863"/>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6</a:t>
            </a:r>
            <a:endParaRPr sz="1100" b="1"/>
          </a:p>
        </p:txBody>
      </p:sp>
      <p:cxnSp>
        <p:nvCxnSpPr>
          <p:cNvPr id="181" name="Google Shape;181;p18"/>
          <p:cNvCxnSpPr/>
          <p:nvPr/>
        </p:nvCxnSpPr>
        <p:spPr>
          <a:xfrm>
            <a:off x="7534275" y="1893900"/>
            <a:ext cx="547800" cy="433500"/>
          </a:xfrm>
          <a:prstGeom prst="straightConnector1">
            <a:avLst/>
          </a:prstGeom>
          <a:noFill/>
          <a:ln w="28575" cap="flat" cmpd="sng">
            <a:solidFill>
              <a:srgbClr val="FF0000"/>
            </a:solidFill>
            <a:prstDash val="solid"/>
            <a:round/>
            <a:headEnd type="none" w="med" len="med"/>
            <a:tailEnd type="triangle" w="med" len="med"/>
          </a:ln>
        </p:spPr>
      </p:cxnSp>
      <p:pic>
        <p:nvPicPr>
          <p:cNvPr id="182" name="Google Shape;182;p1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082087" y="2146425"/>
            <a:ext cx="279741" cy="1017601"/>
          </a:xfrm>
          <a:prstGeom prst="rect">
            <a:avLst/>
          </a:prstGeom>
          <a:noFill/>
          <a:ln>
            <a:noFill/>
          </a:ln>
        </p:spPr>
      </p:pic>
      <p:sp>
        <p:nvSpPr>
          <p:cNvPr id="183" name="Google Shape;183;p18"/>
          <p:cNvSpPr/>
          <p:nvPr/>
        </p:nvSpPr>
        <p:spPr>
          <a:xfrm>
            <a:off x="8032900" y="1338000"/>
            <a:ext cx="1064100" cy="7503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Low system battery. Flight arrest by venting</a:t>
            </a:r>
            <a:endParaRPr sz="1100">
              <a:latin typeface="Nunito"/>
              <a:ea typeface="Nunito"/>
              <a:cs typeface="Nunito"/>
              <a:sym typeface="Nunito"/>
            </a:endParaRPr>
          </a:p>
        </p:txBody>
      </p:sp>
      <p:sp>
        <p:nvSpPr>
          <p:cNvPr id="184" name="Google Shape;184;p18"/>
          <p:cNvSpPr/>
          <p:nvPr/>
        </p:nvSpPr>
        <p:spPr>
          <a:xfrm>
            <a:off x="7804500" y="134505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7</a:t>
            </a:r>
            <a:endParaRPr sz="1100" b="1"/>
          </a:p>
        </p:txBody>
      </p:sp>
      <p:pic>
        <p:nvPicPr>
          <p:cNvPr id="185" name="Google Shape;185;p18"/>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508048" y="619558"/>
            <a:ext cx="365140" cy="277500"/>
          </a:xfrm>
          <a:prstGeom prst="rect">
            <a:avLst/>
          </a:prstGeom>
          <a:noFill/>
          <a:ln>
            <a:noFill/>
          </a:ln>
        </p:spPr>
      </p:pic>
      <p:sp>
        <p:nvSpPr>
          <p:cNvPr id="186" name="Google Shape;186;p18"/>
          <p:cNvSpPr txBox="1"/>
          <p:nvPr/>
        </p:nvSpPr>
        <p:spPr>
          <a:xfrm>
            <a:off x="1817675" y="609600"/>
            <a:ext cx="2297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Nunito"/>
                <a:ea typeface="Nunito"/>
                <a:cs typeface="Nunito"/>
                <a:sym typeface="Nunito"/>
              </a:rPr>
              <a:t>- Data transmission/acquisition</a:t>
            </a:r>
            <a:endParaRPr sz="1000" b="1">
              <a:solidFill>
                <a:srgbClr val="FFFFFF"/>
              </a:solidFill>
              <a:latin typeface="Nunito"/>
              <a:ea typeface="Nunito"/>
              <a:cs typeface="Nunito"/>
              <a:sym typeface="Nunito"/>
            </a:endParaRPr>
          </a:p>
        </p:txBody>
      </p:sp>
      <p:pic>
        <p:nvPicPr>
          <p:cNvPr id="187" name="Google Shape;187;p18"/>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316041">
            <a:off x="5844454" y="2980909"/>
            <a:ext cx="291793" cy="221755"/>
          </a:xfrm>
          <a:prstGeom prst="rect">
            <a:avLst/>
          </a:prstGeom>
          <a:noFill/>
          <a:ln>
            <a:noFill/>
          </a:ln>
        </p:spPr>
      </p:pic>
      <p:pic>
        <p:nvPicPr>
          <p:cNvPr id="188" name="Google Shape;188;p18"/>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7204808">
            <a:off x="3852054" y="2543884"/>
            <a:ext cx="291793" cy="221755"/>
          </a:xfrm>
          <a:prstGeom prst="rect">
            <a:avLst/>
          </a:prstGeom>
          <a:noFill/>
          <a:ln>
            <a:noFill/>
          </a:ln>
        </p:spPr>
      </p:pic>
      <p:pic>
        <p:nvPicPr>
          <p:cNvPr id="189" name="Google Shape;189;p18"/>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8867805">
            <a:off x="5506454" y="2584159"/>
            <a:ext cx="291793" cy="221755"/>
          </a:xfrm>
          <a:prstGeom prst="rect">
            <a:avLst/>
          </a:prstGeom>
          <a:noFill/>
          <a:ln>
            <a:noFill/>
          </a:ln>
        </p:spPr>
      </p:pic>
      <p:pic>
        <p:nvPicPr>
          <p:cNvPr id="190" name="Google Shape;190;p18"/>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8099932">
            <a:off x="7440404" y="2665209"/>
            <a:ext cx="291793" cy="2217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par>
                                <p:cTn id="8" presetID="10" presetClass="entr" presetSubtype="0"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1000"/>
                                        <p:tgtEl>
                                          <p:spTgt spid="157"/>
                                        </p:tgtEl>
                                      </p:cBhvr>
                                    </p:animEffect>
                                  </p:childTnLst>
                                </p:cTn>
                              </p:par>
                              <p:par>
                                <p:cTn id="11" presetID="10" presetClass="entr" presetSubtype="0"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fade">
                                      <p:cBhvr>
                                        <p:cTn id="13" dur="1000"/>
                                        <p:tgtEl>
                                          <p:spTgt spid="158"/>
                                        </p:tgtEl>
                                      </p:cBhvr>
                                    </p:animEffect>
                                  </p:childTnLst>
                                </p:cTn>
                              </p:par>
                              <p:par>
                                <p:cTn id="14" presetID="10" presetClass="entr" presetSubtype="0" fill="hold"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1000"/>
                                        <p:tgtEl>
                                          <p:spTgt spid="1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9"/>
                                        </p:tgtEl>
                                        <p:attrNameLst>
                                          <p:attrName>style.visibility</p:attrName>
                                        </p:attrNameLst>
                                      </p:cBhvr>
                                      <p:to>
                                        <p:strVal val="visible"/>
                                      </p:to>
                                    </p:set>
                                    <p:animEffect transition="in" filter="fade">
                                      <p:cBhvr>
                                        <p:cTn id="21" dur="1000"/>
                                        <p:tgtEl>
                                          <p:spTgt spid="159"/>
                                        </p:tgtEl>
                                      </p:cBhvr>
                                    </p:animEffect>
                                  </p:childTnLst>
                                </p:cTn>
                              </p:par>
                              <p:par>
                                <p:cTn id="22" presetID="10" presetClass="entr" presetSubtype="0" fill="hold" nodeType="withEffect">
                                  <p:stCondLst>
                                    <p:cond delay="0"/>
                                  </p:stCondLst>
                                  <p:childTnLst>
                                    <p:set>
                                      <p:cBhvr>
                                        <p:cTn id="23" dur="1" fill="hold">
                                          <p:stCondLst>
                                            <p:cond delay="0"/>
                                          </p:stCondLst>
                                        </p:cTn>
                                        <p:tgtEl>
                                          <p:spTgt spid="160"/>
                                        </p:tgtEl>
                                        <p:attrNameLst>
                                          <p:attrName>style.visibility</p:attrName>
                                        </p:attrNameLst>
                                      </p:cBhvr>
                                      <p:to>
                                        <p:strVal val="visible"/>
                                      </p:to>
                                    </p:set>
                                    <p:animEffect transition="in" filter="fade">
                                      <p:cBhvr>
                                        <p:cTn id="24" dur="1000"/>
                                        <p:tgtEl>
                                          <p:spTgt spid="160"/>
                                        </p:tgtEl>
                                      </p:cBhvr>
                                    </p:animEffect>
                                  </p:childTnLst>
                                </p:cTn>
                              </p:par>
                              <p:par>
                                <p:cTn id="25" presetID="10"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fade">
                                      <p:cBhvr>
                                        <p:cTn id="27" dur="1000"/>
                                        <p:tgtEl>
                                          <p:spTgt spid="161"/>
                                        </p:tgtEl>
                                      </p:cBhvr>
                                    </p:animEffect>
                                  </p:childTnLst>
                                </p:cTn>
                              </p:par>
                              <p:par>
                                <p:cTn id="28" presetID="10" presetClass="entr" presetSubtype="0" fill="hold" nodeType="withEffect">
                                  <p:stCondLst>
                                    <p:cond delay="0"/>
                                  </p:stCondLst>
                                  <p:childTnLst>
                                    <p:set>
                                      <p:cBhvr>
                                        <p:cTn id="29" dur="1" fill="hold">
                                          <p:stCondLst>
                                            <p:cond delay="0"/>
                                          </p:stCondLst>
                                        </p:cTn>
                                        <p:tgtEl>
                                          <p:spTgt spid="162"/>
                                        </p:tgtEl>
                                        <p:attrNameLst>
                                          <p:attrName>style.visibility</p:attrName>
                                        </p:attrNameLst>
                                      </p:cBhvr>
                                      <p:to>
                                        <p:strVal val="visible"/>
                                      </p:to>
                                    </p:set>
                                    <p:animEffect transition="in" filter="fade">
                                      <p:cBhvr>
                                        <p:cTn id="30" dur="1000"/>
                                        <p:tgtEl>
                                          <p:spTgt spid="16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fade">
                                      <p:cBhvr>
                                        <p:cTn id="35" dur="1000"/>
                                        <p:tgtEl>
                                          <p:spTgt spid="163"/>
                                        </p:tgtEl>
                                      </p:cBhvr>
                                    </p:animEffect>
                                  </p:childTnLst>
                                </p:cTn>
                              </p:par>
                              <p:par>
                                <p:cTn id="36" presetID="10" presetClass="entr" presetSubtype="0" fill="hold" nodeType="withEffect">
                                  <p:stCondLst>
                                    <p:cond delay="0"/>
                                  </p:stCondLst>
                                  <p:childTnLst>
                                    <p:set>
                                      <p:cBhvr>
                                        <p:cTn id="37" dur="1" fill="hold">
                                          <p:stCondLst>
                                            <p:cond delay="0"/>
                                          </p:stCondLst>
                                        </p:cTn>
                                        <p:tgtEl>
                                          <p:spTgt spid="164"/>
                                        </p:tgtEl>
                                        <p:attrNameLst>
                                          <p:attrName>style.visibility</p:attrName>
                                        </p:attrNameLst>
                                      </p:cBhvr>
                                      <p:to>
                                        <p:strVal val="visible"/>
                                      </p:to>
                                    </p:set>
                                    <p:animEffect transition="in" filter="fade">
                                      <p:cBhvr>
                                        <p:cTn id="38" dur="1000"/>
                                        <p:tgtEl>
                                          <p:spTgt spid="164"/>
                                        </p:tgtEl>
                                      </p:cBhvr>
                                    </p:animEffect>
                                  </p:childTnLst>
                                </p:cTn>
                              </p:par>
                              <p:par>
                                <p:cTn id="39" presetID="10" presetClass="entr" presetSubtype="0" fill="hold" nodeType="withEffect">
                                  <p:stCondLst>
                                    <p:cond delay="0"/>
                                  </p:stCondLst>
                                  <p:childTnLst>
                                    <p:set>
                                      <p:cBhvr>
                                        <p:cTn id="40" dur="1" fill="hold">
                                          <p:stCondLst>
                                            <p:cond delay="0"/>
                                          </p:stCondLst>
                                        </p:cTn>
                                        <p:tgtEl>
                                          <p:spTgt spid="165"/>
                                        </p:tgtEl>
                                        <p:attrNameLst>
                                          <p:attrName>style.visibility</p:attrName>
                                        </p:attrNameLst>
                                      </p:cBhvr>
                                      <p:to>
                                        <p:strVal val="visible"/>
                                      </p:to>
                                    </p:set>
                                    <p:animEffect transition="in" filter="fade">
                                      <p:cBhvr>
                                        <p:cTn id="41" dur="1000"/>
                                        <p:tgtEl>
                                          <p:spTgt spid="165"/>
                                        </p:tgtEl>
                                      </p:cBhvr>
                                    </p:animEffect>
                                  </p:childTnLst>
                                </p:cTn>
                              </p:par>
                              <p:par>
                                <p:cTn id="42" presetID="10" presetClass="entr" presetSubtype="0" fill="hold" nodeType="withEffect">
                                  <p:stCondLst>
                                    <p:cond delay="0"/>
                                  </p:stCondLst>
                                  <p:childTnLst>
                                    <p:set>
                                      <p:cBhvr>
                                        <p:cTn id="43" dur="1" fill="hold">
                                          <p:stCondLst>
                                            <p:cond delay="0"/>
                                          </p:stCondLst>
                                        </p:cTn>
                                        <p:tgtEl>
                                          <p:spTgt spid="166"/>
                                        </p:tgtEl>
                                        <p:attrNameLst>
                                          <p:attrName>style.visibility</p:attrName>
                                        </p:attrNameLst>
                                      </p:cBhvr>
                                      <p:to>
                                        <p:strVal val="visible"/>
                                      </p:to>
                                    </p:set>
                                    <p:animEffect transition="in" filter="fade">
                                      <p:cBhvr>
                                        <p:cTn id="44" dur="1000"/>
                                        <p:tgtEl>
                                          <p:spTgt spid="166"/>
                                        </p:tgtEl>
                                      </p:cBhvr>
                                    </p:animEffect>
                                  </p:childTnLst>
                                </p:cTn>
                              </p:par>
                              <p:par>
                                <p:cTn id="45" presetID="10" presetClass="entr" presetSubtype="0" fill="hold" nodeType="with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1000"/>
                                        <p:tgtEl>
                                          <p:spTgt spid="187"/>
                                        </p:tgtEl>
                                      </p:cBhvr>
                                    </p:animEffect>
                                  </p:childTnLst>
                                </p:cTn>
                              </p:par>
                              <p:par>
                                <p:cTn id="48" presetID="10" presetClass="entr" presetSubtype="0" fill="hold" nodeType="withEffect">
                                  <p:stCondLst>
                                    <p:cond delay="0"/>
                                  </p:stCondLst>
                                  <p:childTnLst>
                                    <p:set>
                                      <p:cBhvr>
                                        <p:cTn id="49" dur="1" fill="hold">
                                          <p:stCondLst>
                                            <p:cond delay="0"/>
                                          </p:stCondLst>
                                        </p:cTn>
                                        <p:tgtEl>
                                          <p:spTgt spid="188"/>
                                        </p:tgtEl>
                                        <p:attrNameLst>
                                          <p:attrName>style.visibility</p:attrName>
                                        </p:attrNameLst>
                                      </p:cBhvr>
                                      <p:to>
                                        <p:strVal val="visible"/>
                                      </p:to>
                                    </p:set>
                                    <p:animEffect transition="in" filter="fade">
                                      <p:cBhvr>
                                        <p:cTn id="50" dur="1000"/>
                                        <p:tgtEl>
                                          <p:spTgt spid="18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7"/>
                                        </p:tgtEl>
                                        <p:attrNameLst>
                                          <p:attrName>style.visibility</p:attrName>
                                        </p:attrNameLst>
                                      </p:cBhvr>
                                      <p:to>
                                        <p:strVal val="visible"/>
                                      </p:to>
                                    </p:set>
                                    <p:animEffect transition="in" filter="fade">
                                      <p:cBhvr>
                                        <p:cTn id="55" dur="1000"/>
                                        <p:tgtEl>
                                          <p:spTgt spid="167"/>
                                        </p:tgtEl>
                                      </p:cBhvr>
                                    </p:animEffect>
                                  </p:childTnLst>
                                </p:cTn>
                              </p:par>
                              <p:par>
                                <p:cTn id="56" presetID="10" presetClass="entr" presetSubtype="0" fill="hold" nodeType="withEffect">
                                  <p:stCondLst>
                                    <p:cond delay="0"/>
                                  </p:stCondLst>
                                  <p:childTnLst>
                                    <p:set>
                                      <p:cBhvr>
                                        <p:cTn id="57" dur="1" fill="hold">
                                          <p:stCondLst>
                                            <p:cond delay="0"/>
                                          </p:stCondLst>
                                        </p:cTn>
                                        <p:tgtEl>
                                          <p:spTgt spid="169"/>
                                        </p:tgtEl>
                                        <p:attrNameLst>
                                          <p:attrName>style.visibility</p:attrName>
                                        </p:attrNameLst>
                                      </p:cBhvr>
                                      <p:to>
                                        <p:strVal val="visible"/>
                                      </p:to>
                                    </p:set>
                                    <p:animEffect transition="in" filter="fade">
                                      <p:cBhvr>
                                        <p:cTn id="58" dur="1000"/>
                                        <p:tgtEl>
                                          <p:spTgt spid="169"/>
                                        </p:tgtEl>
                                      </p:cBhvr>
                                    </p:animEffect>
                                  </p:childTnLst>
                                </p:cTn>
                              </p:par>
                              <p:par>
                                <p:cTn id="59" presetID="10" presetClass="entr" presetSubtype="0" fill="hold" nodeType="with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fade">
                                      <p:cBhvr>
                                        <p:cTn id="61" dur="1000"/>
                                        <p:tgtEl>
                                          <p:spTgt spid="170"/>
                                        </p:tgtEl>
                                      </p:cBhvr>
                                    </p:animEffect>
                                  </p:childTnLst>
                                </p:cTn>
                              </p:par>
                              <p:par>
                                <p:cTn id="62" presetID="10" presetClass="entr" presetSubtype="0" fill="hold" nodeType="withEffect">
                                  <p:stCondLst>
                                    <p:cond delay="0"/>
                                  </p:stCondLst>
                                  <p:childTnLst>
                                    <p:set>
                                      <p:cBhvr>
                                        <p:cTn id="63" dur="1" fill="hold">
                                          <p:stCondLst>
                                            <p:cond delay="0"/>
                                          </p:stCondLst>
                                        </p:cTn>
                                        <p:tgtEl>
                                          <p:spTgt spid="189"/>
                                        </p:tgtEl>
                                        <p:attrNameLst>
                                          <p:attrName>style.visibility</p:attrName>
                                        </p:attrNameLst>
                                      </p:cBhvr>
                                      <p:to>
                                        <p:strVal val="visible"/>
                                      </p:to>
                                    </p:set>
                                    <p:animEffect transition="in" filter="fade">
                                      <p:cBhvr>
                                        <p:cTn id="64" dur="1000"/>
                                        <p:tgtEl>
                                          <p:spTgt spid="189"/>
                                        </p:tgtEl>
                                      </p:cBhvr>
                                    </p:animEffect>
                                  </p:childTnLst>
                                </p:cTn>
                              </p:par>
                              <p:par>
                                <p:cTn id="65" presetID="10" presetClass="entr" presetSubtype="0" fill="hold" nodeType="with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fade">
                                      <p:cBhvr>
                                        <p:cTn id="67" dur="1000"/>
                                        <p:tgtEl>
                                          <p:spTgt spid="16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2"/>
                                        </p:tgtEl>
                                        <p:attrNameLst>
                                          <p:attrName>style.visibility</p:attrName>
                                        </p:attrNameLst>
                                      </p:cBhvr>
                                      <p:to>
                                        <p:strVal val="visible"/>
                                      </p:to>
                                    </p:set>
                                    <p:animEffect transition="in" filter="fade">
                                      <p:cBhvr>
                                        <p:cTn id="72" dur="1000"/>
                                        <p:tgtEl>
                                          <p:spTgt spid="172"/>
                                        </p:tgtEl>
                                      </p:cBhvr>
                                    </p:animEffect>
                                  </p:childTnLst>
                                </p:cTn>
                              </p:par>
                              <p:par>
                                <p:cTn id="73" presetID="10" presetClass="entr" presetSubtype="0" fill="hold" nodeType="withEffect">
                                  <p:stCondLst>
                                    <p:cond delay="0"/>
                                  </p:stCondLst>
                                  <p:childTnLst>
                                    <p:set>
                                      <p:cBhvr>
                                        <p:cTn id="74" dur="1" fill="hold">
                                          <p:stCondLst>
                                            <p:cond delay="0"/>
                                          </p:stCondLst>
                                        </p:cTn>
                                        <p:tgtEl>
                                          <p:spTgt spid="173"/>
                                        </p:tgtEl>
                                        <p:attrNameLst>
                                          <p:attrName>style.visibility</p:attrName>
                                        </p:attrNameLst>
                                      </p:cBhvr>
                                      <p:to>
                                        <p:strVal val="visible"/>
                                      </p:to>
                                    </p:set>
                                    <p:animEffect transition="in" filter="fade">
                                      <p:cBhvr>
                                        <p:cTn id="75" dur="1000"/>
                                        <p:tgtEl>
                                          <p:spTgt spid="173"/>
                                        </p:tgtEl>
                                      </p:cBhvr>
                                    </p:animEffect>
                                  </p:childTnLst>
                                </p:cTn>
                              </p:par>
                              <p:par>
                                <p:cTn id="76" presetID="10" presetClass="entr" presetSubtype="0" fill="hold" nodeType="withEffect">
                                  <p:stCondLst>
                                    <p:cond delay="0"/>
                                  </p:stCondLst>
                                  <p:childTnLst>
                                    <p:set>
                                      <p:cBhvr>
                                        <p:cTn id="77" dur="1" fill="hold">
                                          <p:stCondLst>
                                            <p:cond delay="0"/>
                                          </p:stCondLst>
                                        </p:cTn>
                                        <p:tgtEl>
                                          <p:spTgt spid="174"/>
                                        </p:tgtEl>
                                        <p:attrNameLst>
                                          <p:attrName>style.visibility</p:attrName>
                                        </p:attrNameLst>
                                      </p:cBhvr>
                                      <p:to>
                                        <p:strVal val="visible"/>
                                      </p:to>
                                    </p:set>
                                    <p:animEffect transition="in" filter="fade">
                                      <p:cBhvr>
                                        <p:cTn id="78" dur="1000"/>
                                        <p:tgtEl>
                                          <p:spTgt spid="174"/>
                                        </p:tgtEl>
                                      </p:cBhvr>
                                    </p:animEffect>
                                  </p:childTnLst>
                                </p:cTn>
                              </p:par>
                              <p:par>
                                <p:cTn id="79" presetID="10" presetClass="entr" presetSubtype="0" fill="hold" nodeType="withEffect">
                                  <p:stCondLst>
                                    <p:cond delay="0"/>
                                  </p:stCondLst>
                                  <p:childTnLst>
                                    <p:set>
                                      <p:cBhvr>
                                        <p:cTn id="80" dur="1" fill="hold">
                                          <p:stCondLst>
                                            <p:cond delay="0"/>
                                          </p:stCondLst>
                                        </p:cTn>
                                        <p:tgtEl>
                                          <p:spTgt spid="175"/>
                                        </p:tgtEl>
                                        <p:attrNameLst>
                                          <p:attrName>style.visibility</p:attrName>
                                        </p:attrNameLst>
                                      </p:cBhvr>
                                      <p:to>
                                        <p:strVal val="visible"/>
                                      </p:to>
                                    </p:set>
                                    <p:animEffect transition="in" filter="fade">
                                      <p:cBhvr>
                                        <p:cTn id="81" dur="1000"/>
                                        <p:tgtEl>
                                          <p:spTgt spid="175"/>
                                        </p:tgtEl>
                                      </p:cBhvr>
                                    </p:animEffect>
                                  </p:childTnLst>
                                </p:cTn>
                              </p:par>
                              <p:par>
                                <p:cTn id="82" presetID="10" presetClass="entr" presetSubtype="0" fill="hold" nodeType="withEffect">
                                  <p:stCondLst>
                                    <p:cond delay="0"/>
                                  </p:stCondLst>
                                  <p:childTnLst>
                                    <p:set>
                                      <p:cBhvr>
                                        <p:cTn id="83" dur="1" fill="hold">
                                          <p:stCondLst>
                                            <p:cond delay="0"/>
                                          </p:stCondLst>
                                        </p:cTn>
                                        <p:tgtEl>
                                          <p:spTgt spid="176"/>
                                        </p:tgtEl>
                                        <p:attrNameLst>
                                          <p:attrName>style.visibility</p:attrName>
                                        </p:attrNameLst>
                                      </p:cBhvr>
                                      <p:to>
                                        <p:strVal val="visible"/>
                                      </p:to>
                                    </p:set>
                                    <p:animEffect transition="in" filter="fade">
                                      <p:cBhvr>
                                        <p:cTn id="84" dur="1000"/>
                                        <p:tgtEl>
                                          <p:spTgt spid="176"/>
                                        </p:tgtEl>
                                      </p:cBhvr>
                                    </p:animEffect>
                                  </p:childTnLst>
                                </p:cTn>
                              </p:par>
                              <p:par>
                                <p:cTn id="85" presetID="10" presetClass="entr" presetSubtype="0" fill="hold" nodeType="withEffect">
                                  <p:stCondLst>
                                    <p:cond delay="0"/>
                                  </p:stCondLst>
                                  <p:childTnLst>
                                    <p:set>
                                      <p:cBhvr>
                                        <p:cTn id="86" dur="1" fill="hold">
                                          <p:stCondLst>
                                            <p:cond delay="0"/>
                                          </p:stCondLst>
                                        </p:cTn>
                                        <p:tgtEl>
                                          <p:spTgt spid="177"/>
                                        </p:tgtEl>
                                        <p:attrNameLst>
                                          <p:attrName>style.visibility</p:attrName>
                                        </p:attrNameLst>
                                      </p:cBhvr>
                                      <p:to>
                                        <p:strVal val="visible"/>
                                      </p:to>
                                    </p:set>
                                    <p:animEffect transition="in" filter="fade">
                                      <p:cBhvr>
                                        <p:cTn id="87" dur="1000"/>
                                        <p:tgtEl>
                                          <p:spTgt spid="177"/>
                                        </p:tgtEl>
                                      </p:cBhvr>
                                    </p:animEffect>
                                  </p:childTnLst>
                                </p:cTn>
                              </p:par>
                              <p:par>
                                <p:cTn id="88" presetID="10" presetClass="entr" presetSubtype="0" fill="hold" nodeType="withEffect">
                                  <p:stCondLst>
                                    <p:cond delay="0"/>
                                  </p:stCondLst>
                                  <p:childTnLst>
                                    <p:set>
                                      <p:cBhvr>
                                        <p:cTn id="89" dur="1" fill="hold">
                                          <p:stCondLst>
                                            <p:cond delay="0"/>
                                          </p:stCondLst>
                                        </p:cTn>
                                        <p:tgtEl>
                                          <p:spTgt spid="179"/>
                                        </p:tgtEl>
                                        <p:attrNameLst>
                                          <p:attrName>style.visibility</p:attrName>
                                        </p:attrNameLst>
                                      </p:cBhvr>
                                      <p:to>
                                        <p:strVal val="visible"/>
                                      </p:to>
                                    </p:set>
                                    <p:animEffect transition="in" filter="fade">
                                      <p:cBhvr>
                                        <p:cTn id="90" dur="1000"/>
                                        <p:tgtEl>
                                          <p:spTgt spid="179"/>
                                        </p:tgtEl>
                                      </p:cBhvr>
                                    </p:animEffect>
                                  </p:childTnLst>
                                </p:cTn>
                              </p:par>
                              <p:par>
                                <p:cTn id="91" presetID="10" presetClass="entr" presetSubtype="0" fill="hold" nodeType="withEffect">
                                  <p:stCondLst>
                                    <p:cond delay="0"/>
                                  </p:stCondLst>
                                  <p:childTnLst>
                                    <p:set>
                                      <p:cBhvr>
                                        <p:cTn id="92" dur="1" fill="hold">
                                          <p:stCondLst>
                                            <p:cond delay="0"/>
                                          </p:stCondLst>
                                        </p:cTn>
                                        <p:tgtEl>
                                          <p:spTgt spid="180"/>
                                        </p:tgtEl>
                                        <p:attrNameLst>
                                          <p:attrName>style.visibility</p:attrName>
                                        </p:attrNameLst>
                                      </p:cBhvr>
                                      <p:to>
                                        <p:strVal val="visible"/>
                                      </p:to>
                                    </p:set>
                                    <p:animEffect transition="in" filter="fade">
                                      <p:cBhvr>
                                        <p:cTn id="93" dur="1000"/>
                                        <p:tgtEl>
                                          <p:spTgt spid="180"/>
                                        </p:tgtEl>
                                      </p:cBhvr>
                                    </p:animEffect>
                                  </p:childTnLst>
                                </p:cTn>
                              </p:par>
                              <p:par>
                                <p:cTn id="94" presetID="10" presetClass="entr" presetSubtype="0" fill="hold" nodeType="withEffect">
                                  <p:stCondLst>
                                    <p:cond delay="0"/>
                                  </p:stCondLst>
                                  <p:childTnLst>
                                    <p:set>
                                      <p:cBhvr>
                                        <p:cTn id="95" dur="1" fill="hold">
                                          <p:stCondLst>
                                            <p:cond delay="0"/>
                                          </p:stCondLst>
                                        </p:cTn>
                                        <p:tgtEl>
                                          <p:spTgt spid="190"/>
                                        </p:tgtEl>
                                        <p:attrNameLst>
                                          <p:attrName>style.visibility</p:attrName>
                                        </p:attrNameLst>
                                      </p:cBhvr>
                                      <p:to>
                                        <p:strVal val="visible"/>
                                      </p:to>
                                    </p:set>
                                    <p:animEffect transition="in" filter="fade">
                                      <p:cBhvr>
                                        <p:cTn id="96" dur="1000"/>
                                        <p:tgtEl>
                                          <p:spTgt spid="190"/>
                                        </p:tgtEl>
                                      </p:cBhvr>
                                    </p:animEffect>
                                  </p:childTnLst>
                                </p:cTn>
                              </p:par>
                              <p:par>
                                <p:cTn id="97" presetID="10" presetClass="entr" presetSubtype="0" fill="hold" nodeType="withEffect">
                                  <p:stCondLst>
                                    <p:cond delay="0"/>
                                  </p:stCondLst>
                                  <p:childTnLst>
                                    <p:set>
                                      <p:cBhvr>
                                        <p:cTn id="98" dur="1" fill="hold">
                                          <p:stCondLst>
                                            <p:cond delay="0"/>
                                          </p:stCondLst>
                                        </p:cTn>
                                        <p:tgtEl>
                                          <p:spTgt spid="178"/>
                                        </p:tgtEl>
                                        <p:attrNameLst>
                                          <p:attrName>style.visibility</p:attrName>
                                        </p:attrNameLst>
                                      </p:cBhvr>
                                      <p:to>
                                        <p:strVal val="visible"/>
                                      </p:to>
                                    </p:set>
                                    <p:animEffect transition="in" filter="fade">
                                      <p:cBhvr>
                                        <p:cTn id="99" dur="1000"/>
                                        <p:tgtEl>
                                          <p:spTgt spid="17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82"/>
                                        </p:tgtEl>
                                        <p:attrNameLst>
                                          <p:attrName>style.visibility</p:attrName>
                                        </p:attrNameLst>
                                      </p:cBhvr>
                                      <p:to>
                                        <p:strVal val="visible"/>
                                      </p:to>
                                    </p:set>
                                    <p:animEffect transition="in" filter="fade">
                                      <p:cBhvr>
                                        <p:cTn id="104" dur="1000"/>
                                        <p:tgtEl>
                                          <p:spTgt spid="182"/>
                                        </p:tgtEl>
                                      </p:cBhvr>
                                    </p:animEffect>
                                  </p:childTnLst>
                                </p:cTn>
                              </p:par>
                              <p:par>
                                <p:cTn id="105" presetID="10" presetClass="entr" presetSubtype="0" fill="hold" nodeType="withEffect">
                                  <p:stCondLst>
                                    <p:cond delay="0"/>
                                  </p:stCondLst>
                                  <p:childTnLst>
                                    <p:set>
                                      <p:cBhvr>
                                        <p:cTn id="106" dur="1" fill="hold">
                                          <p:stCondLst>
                                            <p:cond delay="0"/>
                                          </p:stCondLst>
                                        </p:cTn>
                                        <p:tgtEl>
                                          <p:spTgt spid="183"/>
                                        </p:tgtEl>
                                        <p:attrNameLst>
                                          <p:attrName>style.visibility</p:attrName>
                                        </p:attrNameLst>
                                      </p:cBhvr>
                                      <p:to>
                                        <p:strVal val="visible"/>
                                      </p:to>
                                    </p:set>
                                    <p:animEffect transition="in" filter="fade">
                                      <p:cBhvr>
                                        <p:cTn id="107" dur="1000"/>
                                        <p:tgtEl>
                                          <p:spTgt spid="183"/>
                                        </p:tgtEl>
                                      </p:cBhvr>
                                    </p:animEffect>
                                  </p:childTnLst>
                                </p:cTn>
                              </p:par>
                              <p:par>
                                <p:cTn id="108" presetID="10" presetClass="entr" presetSubtype="0" fill="hold" nodeType="withEffect">
                                  <p:stCondLst>
                                    <p:cond delay="0"/>
                                  </p:stCondLst>
                                  <p:childTnLst>
                                    <p:set>
                                      <p:cBhvr>
                                        <p:cTn id="109" dur="1" fill="hold">
                                          <p:stCondLst>
                                            <p:cond delay="0"/>
                                          </p:stCondLst>
                                        </p:cTn>
                                        <p:tgtEl>
                                          <p:spTgt spid="184"/>
                                        </p:tgtEl>
                                        <p:attrNameLst>
                                          <p:attrName>style.visibility</p:attrName>
                                        </p:attrNameLst>
                                      </p:cBhvr>
                                      <p:to>
                                        <p:strVal val="visible"/>
                                      </p:to>
                                    </p:set>
                                    <p:animEffect transition="in" filter="fade">
                                      <p:cBhvr>
                                        <p:cTn id="110" dur="1000"/>
                                        <p:tgtEl>
                                          <p:spTgt spid="184"/>
                                        </p:tgtEl>
                                      </p:cBhvr>
                                    </p:animEffect>
                                  </p:childTnLst>
                                </p:cTn>
                              </p:par>
                              <p:par>
                                <p:cTn id="111" presetID="10" presetClass="entr" presetSubtype="0" fill="hold" nodeType="withEffect">
                                  <p:stCondLst>
                                    <p:cond delay="0"/>
                                  </p:stCondLst>
                                  <p:childTnLst>
                                    <p:set>
                                      <p:cBhvr>
                                        <p:cTn id="112" dur="1" fill="hold">
                                          <p:stCondLst>
                                            <p:cond delay="0"/>
                                          </p:stCondLst>
                                        </p:cTn>
                                        <p:tgtEl>
                                          <p:spTgt spid="181"/>
                                        </p:tgtEl>
                                        <p:attrNameLst>
                                          <p:attrName>style.visibility</p:attrName>
                                        </p:attrNameLst>
                                      </p:cBhvr>
                                      <p:to>
                                        <p:strVal val="visible"/>
                                      </p:to>
                                    </p:set>
                                    <p:animEffect transition="in" filter="fade">
                                      <p:cBhvr>
                                        <p:cTn id="113"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5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Hypobaric Chamber Test: Implications</a:t>
            </a:r>
            <a:endParaRPr/>
          </a:p>
        </p:txBody>
      </p:sp>
      <p:sp>
        <p:nvSpPr>
          <p:cNvPr id="864" name="Google Shape;864;p5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865" name="Google Shape;865;p54"/>
          <p:cNvSpPr txBox="1">
            <a:spLocks noGrp="1"/>
          </p:cNvSpPr>
          <p:nvPr>
            <p:ph type="body" idx="1"/>
          </p:nvPr>
        </p:nvSpPr>
        <p:spPr>
          <a:xfrm>
            <a:off x="221475" y="958375"/>
            <a:ext cx="5016600" cy="363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Verifies heater ability to dissipate heat in the low density conditions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Validates the thermal model assumptions on conduction being dominant form of heat transfer in low density environment</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Verifies </a:t>
            </a:r>
            <a:r>
              <a:rPr lang="en" u="sng">
                <a:solidFill>
                  <a:srgbClr val="000000"/>
                </a:solidFill>
              </a:rPr>
              <a:t>FR 3.0: The payload must be able to survive the conditions presented throughout the entirety of the mission</a:t>
            </a:r>
            <a:endParaRPr>
              <a:solidFill>
                <a:srgbClr val="000000"/>
              </a:solidFill>
            </a:endParaRPr>
          </a:p>
        </p:txBody>
      </p:sp>
      <p:sp>
        <p:nvSpPr>
          <p:cNvPr id="866" name="Google Shape;866;p5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867" name="Google Shape;867;p5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868" name="Google Shape;868;p54"/>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869" name="Google Shape;869;p54"/>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870" name="Google Shape;870;p5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871" name="Google Shape;871;p5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872" name="Google Shape;872;p54"/>
          <p:cNvPicPr preferRelativeResize="0"/>
          <p:nvPr/>
        </p:nvPicPr>
        <p:blipFill>
          <a:blip r:embed="rId3">
            <a:alphaModFix/>
          </a:blip>
          <a:stretch>
            <a:fillRect/>
          </a:stretch>
        </p:blipFill>
        <p:spPr>
          <a:xfrm>
            <a:off x="6084150" y="1685050"/>
            <a:ext cx="2237500" cy="2237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5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Thermal Chamber Test: Overview</a:t>
            </a:r>
            <a:endParaRPr/>
          </a:p>
        </p:txBody>
      </p:sp>
      <p:sp>
        <p:nvSpPr>
          <p:cNvPr id="878" name="Google Shape;878;p5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879" name="Google Shape;879;p55"/>
          <p:cNvSpPr txBox="1">
            <a:spLocks noGrp="1"/>
          </p:cNvSpPr>
          <p:nvPr>
            <p:ph type="body" idx="1"/>
          </p:nvPr>
        </p:nvSpPr>
        <p:spPr>
          <a:xfrm>
            <a:off x="35950" y="484200"/>
            <a:ext cx="5126700" cy="424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3.0: The payload must be able to survive the conditions presented throughout the entirety of the mission</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Risks Mitigated: electronics failure, over/under heating</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Place f</a:t>
            </a:r>
            <a:r>
              <a:rPr lang="en" sz="1400">
                <a:solidFill>
                  <a:srgbClr val="000000"/>
                </a:solidFill>
              </a:rPr>
              <a:t>oam box with insulation</a:t>
            </a:r>
            <a:r>
              <a:rPr lang="en">
                <a:solidFill>
                  <a:srgbClr val="000000"/>
                </a:solidFill>
              </a:rPr>
              <a:t> thickness</a:t>
            </a:r>
            <a:r>
              <a:rPr lang="en" sz="1400">
                <a:solidFill>
                  <a:srgbClr val="000000"/>
                </a:solidFill>
              </a:rPr>
              <a:t> (1.5 cm) similar to the airfoil in cooler with dry ice</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Put/run all components </a:t>
            </a:r>
            <a:r>
              <a:rPr lang="en">
                <a:solidFill>
                  <a:srgbClr val="000000"/>
                </a:solidFill>
              </a:rPr>
              <a:t>in proper orientation</a:t>
            </a:r>
            <a:r>
              <a:rPr lang="en" sz="1400">
                <a:solidFill>
                  <a:srgbClr val="000000"/>
                </a:solidFill>
              </a:rPr>
              <a:t> </a:t>
            </a:r>
            <a:r>
              <a:rPr lang="en">
                <a:solidFill>
                  <a:srgbClr val="000000"/>
                </a:solidFill>
              </a:rPr>
              <a:t>to mimic</a:t>
            </a:r>
            <a:r>
              <a:rPr lang="en" sz="1400">
                <a:solidFill>
                  <a:srgbClr val="000000"/>
                </a:solidFill>
              </a:rPr>
              <a:t> a real flight (</a:t>
            </a:r>
            <a:r>
              <a:rPr lang="en">
                <a:solidFill>
                  <a:srgbClr val="000000"/>
                </a:solidFill>
              </a:rPr>
              <a:t>mimic heat generation)</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Use the temperature sensors to monitor and transmit the temperatures </a:t>
            </a:r>
            <a:r>
              <a:rPr lang="en">
                <a:solidFill>
                  <a:srgbClr val="000000"/>
                </a:solidFill>
              </a:rPr>
              <a:t>near the batteries, near the edge of the payload, and in the cooler</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Conducted on 3/4/20 at CU Aerospace building</a:t>
            </a:r>
            <a:endParaRPr>
              <a:solidFill>
                <a:srgbClr val="000000"/>
              </a:solidFill>
            </a:endParaRPr>
          </a:p>
        </p:txBody>
      </p:sp>
      <p:sp>
        <p:nvSpPr>
          <p:cNvPr id="880" name="Google Shape;880;p55"/>
          <p:cNvSpPr txBox="1"/>
          <p:nvPr/>
        </p:nvSpPr>
        <p:spPr>
          <a:xfrm>
            <a:off x="7275104" y="3571353"/>
            <a:ext cx="1218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Oswald"/>
                <a:ea typeface="Oswald"/>
                <a:cs typeface="Oswald"/>
                <a:sym typeface="Oswald"/>
              </a:rPr>
              <a:t>Arduino</a:t>
            </a:r>
            <a:endParaRPr sz="1000">
              <a:solidFill>
                <a:srgbClr val="FFFFFF"/>
              </a:solidFill>
              <a:latin typeface="Oswald"/>
              <a:ea typeface="Oswald"/>
              <a:cs typeface="Oswald"/>
              <a:sym typeface="Oswald"/>
            </a:endParaRPr>
          </a:p>
        </p:txBody>
      </p:sp>
      <p:sp>
        <p:nvSpPr>
          <p:cNvPr id="881" name="Google Shape;881;p55"/>
          <p:cNvSpPr txBox="1"/>
          <p:nvPr/>
        </p:nvSpPr>
        <p:spPr>
          <a:xfrm>
            <a:off x="5179575" y="3187425"/>
            <a:ext cx="17430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HALO Electronics Package (includes Temperature Sensors)</a:t>
            </a:r>
            <a:endParaRPr sz="1000">
              <a:solidFill>
                <a:srgbClr val="FFFFFF"/>
              </a:solidFill>
              <a:latin typeface="Oswald"/>
              <a:ea typeface="Oswald"/>
              <a:cs typeface="Oswald"/>
              <a:sym typeface="Oswald"/>
            </a:endParaRPr>
          </a:p>
        </p:txBody>
      </p:sp>
      <p:cxnSp>
        <p:nvCxnSpPr>
          <p:cNvPr id="882" name="Google Shape;882;p55"/>
          <p:cNvCxnSpPr/>
          <p:nvPr/>
        </p:nvCxnSpPr>
        <p:spPr>
          <a:xfrm rot="10800000">
            <a:off x="7551275" y="3354400"/>
            <a:ext cx="0" cy="382800"/>
          </a:xfrm>
          <a:prstGeom prst="straightConnector1">
            <a:avLst/>
          </a:prstGeom>
          <a:noFill/>
          <a:ln w="9525" cap="flat" cmpd="sng">
            <a:solidFill>
              <a:srgbClr val="FFFFFF"/>
            </a:solidFill>
            <a:prstDash val="solid"/>
            <a:round/>
            <a:headEnd type="none" w="med" len="med"/>
            <a:tailEnd type="triangle" w="med" len="med"/>
          </a:ln>
        </p:spPr>
      </p:cxnSp>
      <p:sp>
        <p:nvSpPr>
          <p:cNvPr id="883" name="Google Shape;883;p5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884" name="Google Shape;884;p5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885" name="Google Shape;885;p5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886" name="Google Shape;886;p5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887" name="Google Shape;887;p5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888" name="Google Shape;888;p5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889" name="Google Shape;889;p55"/>
          <p:cNvPicPr preferRelativeResize="0"/>
          <p:nvPr/>
        </p:nvPicPr>
        <p:blipFill>
          <a:blip r:embed="rId3">
            <a:alphaModFix/>
          </a:blip>
          <a:stretch>
            <a:fillRect/>
          </a:stretch>
        </p:blipFill>
        <p:spPr>
          <a:xfrm>
            <a:off x="5070250" y="2459625"/>
            <a:ext cx="3518523" cy="2322225"/>
          </a:xfrm>
          <a:prstGeom prst="rect">
            <a:avLst/>
          </a:prstGeom>
          <a:noFill/>
          <a:ln>
            <a:noFill/>
          </a:ln>
        </p:spPr>
      </p:pic>
      <p:pic>
        <p:nvPicPr>
          <p:cNvPr id="890" name="Google Shape;890;p55"/>
          <p:cNvPicPr preferRelativeResize="0"/>
          <p:nvPr/>
        </p:nvPicPr>
        <p:blipFill>
          <a:blip r:embed="rId4">
            <a:alphaModFix/>
          </a:blip>
          <a:stretch>
            <a:fillRect/>
          </a:stretch>
        </p:blipFill>
        <p:spPr>
          <a:xfrm>
            <a:off x="5638775" y="650975"/>
            <a:ext cx="2128639" cy="1594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5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Thermal Chamber Test: Results</a:t>
            </a:r>
            <a:endParaRPr/>
          </a:p>
        </p:txBody>
      </p:sp>
      <p:sp>
        <p:nvSpPr>
          <p:cNvPr id="896" name="Google Shape;896;p5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897" name="Google Shape;897;p56"/>
          <p:cNvSpPr txBox="1">
            <a:spLocks noGrp="1"/>
          </p:cNvSpPr>
          <p:nvPr>
            <p:ph type="body" idx="1"/>
          </p:nvPr>
        </p:nvSpPr>
        <p:spPr>
          <a:xfrm>
            <a:off x="146750" y="1032175"/>
            <a:ext cx="2844300" cy="3574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Active heating turns on at 20 </a:t>
            </a:r>
            <a:r>
              <a:rPr lang="en" sz="1400" baseline="30000">
                <a:solidFill>
                  <a:srgbClr val="000000"/>
                </a:solidFill>
              </a:rPr>
              <a:t>o</a:t>
            </a:r>
            <a:r>
              <a:rPr lang="en" sz="1400">
                <a:solidFill>
                  <a:srgbClr val="000000"/>
                </a:solidFill>
              </a:rPr>
              <a:t>C and remains on</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Established temperature difference of 72 </a:t>
            </a:r>
            <a:r>
              <a:rPr lang="en" sz="1400" baseline="30000">
                <a:solidFill>
                  <a:srgbClr val="000000"/>
                </a:solidFill>
              </a:rPr>
              <a:t>o</a:t>
            </a:r>
            <a:r>
              <a:rPr lang="en" sz="1400">
                <a:solidFill>
                  <a:srgbClr val="000000"/>
                </a:solidFill>
              </a:rPr>
              <a:t>C</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Model has slightly worse outcome (Cooler)</a:t>
            </a:r>
            <a:endParaRPr sz="1400">
              <a:solidFill>
                <a:srgbClr val="000000"/>
              </a:solidFill>
            </a:endParaRPr>
          </a:p>
        </p:txBody>
      </p:sp>
      <p:sp>
        <p:nvSpPr>
          <p:cNvPr id="898" name="Google Shape;898;p56"/>
          <p:cNvSpPr txBox="1"/>
          <p:nvPr/>
        </p:nvSpPr>
        <p:spPr>
          <a:xfrm>
            <a:off x="7275104" y="3571353"/>
            <a:ext cx="1218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Oswald"/>
                <a:ea typeface="Oswald"/>
                <a:cs typeface="Oswald"/>
                <a:sym typeface="Oswald"/>
              </a:rPr>
              <a:t>Arduino</a:t>
            </a:r>
            <a:endParaRPr sz="1000">
              <a:solidFill>
                <a:srgbClr val="FFFFFF"/>
              </a:solidFill>
              <a:latin typeface="Oswald"/>
              <a:ea typeface="Oswald"/>
              <a:cs typeface="Oswald"/>
              <a:sym typeface="Oswald"/>
            </a:endParaRPr>
          </a:p>
        </p:txBody>
      </p:sp>
      <p:sp>
        <p:nvSpPr>
          <p:cNvPr id="899" name="Google Shape;899;p56"/>
          <p:cNvSpPr txBox="1"/>
          <p:nvPr/>
        </p:nvSpPr>
        <p:spPr>
          <a:xfrm>
            <a:off x="5179575" y="3187425"/>
            <a:ext cx="17430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HALO Electronics Package (includes Temperature Sensors)</a:t>
            </a:r>
            <a:endParaRPr sz="1000">
              <a:solidFill>
                <a:srgbClr val="FFFFFF"/>
              </a:solidFill>
              <a:latin typeface="Oswald"/>
              <a:ea typeface="Oswald"/>
              <a:cs typeface="Oswald"/>
              <a:sym typeface="Oswald"/>
            </a:endParaRPr>
          </a:p>
        </p:txBody>
      </p:sp>
      <p:cxnSp>
        <p:nvCxnSpPr>
          <p:cNvPr id="900" name="Google Shape;900;p56"/>
          <p:cNvCxnSpPr/>
          <p:nvPr/>
        </p:nvCxnSpPr>
        <p:spPr>
          <a:xfrm rot="10800000">
            <a:off x="7551275" y="3354400"/>
            <a:ext cx="0" cy="382800"/>
          </a:xfrm>
          <a:prstGeom prst="straightConnector1">
            <a:avLst/>
          </a:prstGeom>
          <a:noFill/>
          <a:ln w="9525" cap="flat" cmpd="sng">
            <a:solidFill>
              <a:srgbClr val="FFFFFF"/>
            </a:solidFill>
            <a:prstDash val="solid"/>
            <a:round/>
            <a:headEnd type="none" w="med" len="med"/>
            <a:tailEnd type="triangle" w="med" len="med"/>
          </a:ln>
        </p:spPr>
      </p:cxnSp>
      <p:sp>
        <p:nvSpPr>
          <p:cNvPr id="901" name="Google Shape;901;p5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902" name="Google Shape;902;p5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903" name="Google Shape;903;p56"/>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904" name="Google Shape;904;p56"/>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905" name="Google Shape;905;p56"/>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906" name="Google Shape;906;p56"/>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907" name="Google Shape;907;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5623" y="2776865"/>
            <a:ext cx="2844225" cy="2004986"/>
          </a:xfrm>
          <a:prstGeom prst="rect">
            <a:avLst/>
          </a:prstGeom>
          <a:noFill/>
          <a:ln>
            <a:noFill/>
          </a:ln>
        </p:spPr>
      </p:pic>
      <p:cxnSp>
        <p:nvCxnSpPr>
          <p:cNvPr id="908" name="Google Shape;908;p56"/>
          <p:cNvCxnSpPr/>
          <p:nvPr/>
        </p:nvCxnSpPr>
        <p:spPr>
          <a:xfrm flipH="1">
            <a:off x="1840350" y="3137100"/>
            <a:ext cx="509700" cy="388200"/>
          </a:xfrm>
          <a:prstGeom prst="straightConnector1">
            <a:avLst/>
          </a:prstGeom>
          <a:noFill/>
          <a:ln w="28575" cap="flat" cmpd="sng">
            <a:solidFill>
              <a:srgbClr val="FF0000"/>
            </a:solidFill>
            <a:prstDash val="solid"/>
            <a:round/>
            <a:headEnd type="none" w="med" len="med"/>
            <a:tailEnd type="triangle" w="med" len="med"/>
          </a:ln>
        </p:spPr>
      </p:cxnSp>
      <p:cxnSp>
        <p:nvCxnSpPr>
          <p:cNvPr id="909" name="Google Shape;909;p56"/>
          <p:cNvCxnSpPr/>
          <p:nvPr/>
        </p:nvCxnSpPr>
        <p:spPr>
          <a:xfrm rot="10800000">
            <a:off x="2283550" y="4097625"/>
            <a:ext cx="432300" cy="203400"/>
          </a:xfrm>
          <a:prstGeom prst="straightConnector1">
            <a:avLst/>
          </a:prstGeom>
          <a:noFill/>
          <a:ln w="28575" cap="flat" cmpd="sng">
            <a:solidFill>
              <a:srgbClr val="FF00FF"/>
            </a:solidFill>
            <a:prstDash val="solid"/>
            <a:round/>
            <a:headEnd type="none" w="med" len="med"/>
            <a:tailEnd type="triangle" w="med" len="med"/>
          </a:ln>
        </p:spPr>
      </p:cxnSp>
      <p:sp>
        <p:nvSpPr>
          <p:cNvPr id="910" name="Google Shape;910;p56"/>
          <p:cNvSpPr txBox="1"/>
          <p:nvPr/>
        </p:nvSpPr>
        <p:spPr>
          <a:xfrm>
            <a:off x="223200" y="4201275"/>
            <a:ext cx="9312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highlight>
                  <a:srgbClr val="000000"/>
                </a:highlight>
              </a:rPr>
              <a:t>Payload Surface</a:t>
            </a:r>
            <a:endParaRPr b="1">
              <a:solidFill>
                <a:srgbClr val="0000FF"/>
              </a:solidFill>
              <a:highlight>
                <a:srgbClr val="000000"/>
              </a:highlight>
            </a:endParaRPr>
          </a:p>
        </p:txBody>
      </p:sp>
      <p:sp>
        <p:nvSpPr>
          <p:cNvPr id="911" name="Google Shape;911;p56"/>
          <p:cNvSpPr txBox="1"/>
          <p:nvPr/>
        </p:nvSpPr>
        <p:spPr>
          <a:xfrm>
            <a:off x="2195450" y="2854475"/>
            <a:ext cx="10644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highlight>
                  <a:srgbClr val="000000"/>
                </a:highlight>
              </a:rPr>
              <a:t>Batteries</a:t>
            </a:r>
            <a:endParaRPr b="1">
              <a:solidFill>
                <a:srgbClr val="FF0000"/>
              </a:solidFill>
              <a:highlight>
                <a:srgbClr val="000000"/>
              </a:highlight>
            </a:endParaRPr>
          </a:p>
        </p:txBody>
      </p:sp>
      <p:sp>
        <p:nvSpPr>
          <p:cNvPr id="912" name="Google Shape;912;p56"/>
          <p:cNvSpPr txBox="1"/>
          <p:nvPr/>
        </p:nvSpPr>
        <p:spPr>
          <a:xfrm>
            <a:off x="2405500" y="4201275"/>
            <a:ext cx="10644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FF"/>
                </a:solidFill>
                <a:highlight>
                  <a:srgbClr val="000000"/>
                </a:highlight>
              </a:rPr>
              <a:t>Arduino</a:t>
            </a:r>
            <a:endParaRPr b="1">
              <a:solidFill>
                <a:srgbClr val="FF00FF"/>
              </a:solidFill>
              <a:highlight>
                <a:srgbClr val="000000"/>
              </a:highlight>
            </a:endParaRPr>
          </a:p>
        </p:txBody>
      </p:sp>
      <p:pic>
        <p:nvPicPr>
          <p:cNvPr id="913" name="Google Shape;913;p5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9848" y="1032175"/>
            <a:ext cx="5877623" cy="3280457"/>
          </a:xfrm>
          <a:prstGeom prst="rect">
            <a:avLst/>
          </a:prstGeom>
          <a:noFill/>
          <a:ln>
            <a:noFill/>
          </a:ln>
        </p:spPr>
      </p:pic>
      <p:cxnSp>
        <p:nvCxnSpPr>
          <p:cNvPr id="914" name="Google Shape;914;p56"/>
          <p:cNvCxnSpPr/>
          <p:nvPr/>
        </p:nvCxnSpPr>
        <p:spPr>
          <a:xfrm rot="10800000">
            <a:off x="544200" y="3415300"/>
            <a:ext cx="72600" cy="900300"/>
          </a:xfrm>
          <a:prstGeom prst="straightConnector1">
            <a:avLst/>
          </a:prstGeom>
          <a:noFill/>
          <a:ln w="28575" cap="flat" cmpd="sng">
            <a:solidFill>
              <a:srgbClr val="0000FF"/>
            </a:solidFill>
            <a:prstDash val="solid"/>
            <a:round/>
            <a:headEnd type="none" w="med" len="med"/>
            <a:tailEnd type="triangl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5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Thermal Chamber Test: Implications</a:t>
            </a:r>
            <a:endParaRPr/>
          </a:p>
        </p:txBody>
      </p:sp>
      <p:sp>
        <p:nvSpPr>
          <p:cNvPr id="920" name="Google Shape;920;p5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921" name="Google Shape;921;p57"/>
          <p:cNvSpPr txBox="1">
            <a:spLocks noGrp="1"/>
          </p:cNvSpPr>
          <p:nvPr>
            <p:ph type="body" idx="1"/>
          </p:nvPr>
        </p:nvSpPr>
        <p:spPr>
          <a:xfrm>
            <a:off x="158200" y="880913"/>
            <a:ext cx="5306700" cy="198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Data validates the thermal model results through real world observations at Boulder atmospheric conditions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chemeClr val="dk1"/>
                </a:solidFill>
              </a:rPr>
              <a:t>Verifies </a:t>
            </a:r>
            <a:r>
              <a:rPr lang="en" u="sng">
                <a:solidFill>
                  <a:schemeClr val="dk1"/>
                </a:solidFill>
              </a:rPr>
              <a:t>FR 3.0: The payload must be able to survive the conditions presented throughout the entirety of the mission</a:t>
            </a:r>
            <a:endParaRPr>
              <a:solidFill>
                <a:srgbClr val="000000"/>
              </a:solidFill>
            </a:endParaRPr>
          </a:p>
        </p:txBody>
      </p:sp>
      <p:sp>
        <p:nvSpPr>
          <p:cNvPr id="922" name="Google Shape;922;p57"/>
          <p:cNvSpPr txBox="1"/>
          <p:nvPr/>
        </p:nvSpPr>
        <p:spPr>
          <a:xfrm>
            <a:off x="7275104" y="3571353"/>
            <a:ext cx="1218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Oswald"/>
                <a:ea typeface="Oswald"/>
                <a:cs typeface="Oswald"/>
                <a:sym typeface="Oswald"/>
              </a:rPr>
              <a:t>Arduino</a:t>
            </a:r>
            <a:endParaRPr sz="1000">
              <a:solidFill>
                <a:srgbClr val="FFFFFF"/>
              </a:solidFill>
              <a:latin typeface="Oswald"/>
              <a:ea typeface="Oswald"/>
              <a:cs typeface="Oswald"/>
              <a:sym typeface="Oswald"/>
            </a:endParaRPr>
          </a:p>
        </p:txBody>
      </p:sp>
      <p:sp>
        <p:nvSpPr>
          <p:cNvPr id="923" name="Google Shape;923;p57"/>
          <p:cNvSpPr txBox="1"/>
          <p:nvPr/>
        </p:nvSpPr>
        <p:spPr>
          <a:xfrm>
            <a:off x="5179575" y="3187425"/>
            <a:ext cx="1743000" cy="4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HALO Electronics Package (includes Temperature Sensors)</a:t>
            </a:r>
            <a:endParaRPr sz="1000">
              <a:solidFill>
                <a:srgbClr val="FFFFFF"/>
              </a:solidFill>
              <a:latin typeface="Oswald"/>
              <a:ea typeface="Oswald"/>
              <a:cs typeface="Oswald"/>
              <a:sym typeface="Oswald"/>
            </a:endParaRPr>
          </a:p>
        </p:txBody>
      </p:sp>
      <p:cxnSp>
        <p:nvCxnSpPr>
          <p:cNvPr id="924" name="Google Shape;924;p57"/>
          <p:cNvCxnSpPr/>
          <p:nvPr/>
        </p:nvCxnSpPr>
        <p:spPr>
          <a:xfrm rot="10800000">
            <a:off x="7551275" y="3354400"/>
            <a:ext cx="0" cy="382800"/>
          </a:xfrm>
          <a:prstGeom prst="straightConnector1">
            <a:avLst/>
          </a:prstGeom>
          <a:noFill/>
          <a:ln w="9525" cap="flat" cmpd="sng">
            <a:solidFill>
              <a:srgbClr val="FFFFFF"/>
            </a:solidFill>
            <a:prstDash val="solid"/>
            <a:round/>
            <a:headEnd type="none" w="med" len="med"/>
            <a:tailEnd type="triangle" w="med" len="med"/>
          </a:ln>
        </p:spPr>
      </p:cxnSp>
      <p:sp>
        <p:nvSpPr>
          <p:cNvPr id="925" name="Google Shape;925;p5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926" name="Google Shape;926;p5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927" name="Google Shape;927;p5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928" name="Google Shape;928;p5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929" name="Google Shape;929;p5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930" name="Google Shape;930;p5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931" name="Google Shape;931;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438564" y="1201525"/>
            <a:ext cx="3597059" cy="2535675"/>
          </a:xfrm>
          <a:prstGeom prst="rect">
            <a:avLst/>
          </a:prstGeom>
          <a:noFill/>
          <a:ln>
            <a:noFill/>
          </a:ln>
        </p:spPr>
      </p:pic>
      <p:pic>
        <p:nvPicPr>
          <p:cNvPr id="932" name="Google Shape;932;p5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15450" y="2933783"/>
            <a:ext cx="3860847" cy="1812412"/>
          </a:xfrm>
          <a:prstGeom prst="rect">
            <a:avLst/>
          </a:prstGeom>
          <a:noFill/>
          <a:ln>
            <a:noFill/>
          </a:ln>
        </p:spPr>
      </p:pic>
      <p:cxnSp>
        <p:nvCxnSpPr>
          <p:cNvPr id="933" name="Google Shape;933;p57"/>
          <p:cNvCxnSpPr/>
          <p:nvPr/>
        </p:nvCxnSpPr>
        <p:spPr>
          <a:xfrm rot="10800000" flipH="1">
            <a:off x="2881850" y="1999225"/>
            <a:ext cx="3648000" cy="1828800"/>
          </a:xfrm>
          <a:prstGeom prst="straightConnector1">
            <a:avLst/>
          </a:prstGeom>
          <a:noFill/>
          <a:ln w="28575" cap="flat" cmpd="sng">
            <a:solidFill>
              <a:srgbClr val="FF0000"/>
            </a:solidFill>
            <a:prstDash val="solid"/>
            <a:round/>
            <a:headEnd type="none" w="med" len="med"/>
            <a:tailEnd type="triangle" w="med" len="med"/>
          </a:ln>
        </p:spPr>
      </p:cxnSp>
      <p:cxnSp>
        <p:nvCxnSpPr>
          <p:cNvPr id="934" name="Google Shape;934;p57"/>
          <p:cNvCxnSpPr/>
          <p:nvPr/>
        </p:nvCxnSpPr>
        <p:spPr>
          <a:xfrm rot="10800000" flipH="1">
            <a:off x="3119200" y="3325150"/>
            <a:ext cx="4726800" cy="4623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5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940" name="Google Shape;940;p5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941" name="Google Shape;941;p58"/>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942" name="Google Shape;942;p58"/>
          <p:cNvSpPr txBox="1"/>
          <p:nvPr/>
        </p:nvSpPr>
        <p:spPr>
          <a:xfrm>
            <a:off x="5883225" y="29728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943" name="Google Shape;943;p58"/>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44" name="Google Shape;944;p58"/>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945" name="Google Shape;945;p58"/>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46" name="Google Shape;946;p58"/>
          <p:cNvSpPr txBox="1"/>
          <p:nvPr/>
        </p:nvSpPr>
        <p:spPr>
          <a:xfrm>
            <a:off x="3215625" y="1677425"/>
            <a:ext cx="2525700" cy="576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947" name="Google Shape;947;p58"/>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48" name="Google Shape;948;p58"/>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949" name="Google Shape;949;p58"/>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50" name="Google Shape;950;p58"/>
          <p:cNvSpPr/>
          <p:nvPr/>
        </p:nvSpPr>
        <p:spPr>
          <a:xfrm>
            <a:off x="6408400" y="1973875"/>
            <a:ext cx="1669500" cy="197400"/>
          </a:xfrm>
          <a:prstGeom prst="rect">
            <a:avLst/>
          </a:prstGeom>
          <a:solidFill>
            <a:srgbClr val="E3E32B"/>
          </a:solidFill>
          <a:ln w="9525" cap="flat" cmpd="sng">
            <a:solidFill>
              <a:srgbClr val="E3E3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8"/>
          <p:cNvSpPr txBox="1"/>
          <p:nvPr/>
        </p:nvSpPr>
        <p:spPr>
          <a:xfrm>
            <a:off x="5882625" y="1677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a:t>
            </a:r>
            <a:r>
              <a:rPr lang="en">
                <a:highlight>
                  <a:srgbClr val="FFF2CC"/>
                </a:highlight>
                <a:latin typeface="Lato"/>
                <a:ea typeface="Lato"/>
                <a:cs typeface="Lato"/>
                <a:sym typeface="Lato"/>
              </a:rPr>
              <a:t>t</a:t>
            </a:r>
            <a:endParaRPr>
              <a:highlight>
                <a:srgbClr val="FFF2CC"/>
              </a:highlight>
              <a:latin typeface="Lato"/>
              <a:ea typeface="Lato"/>
              <a:cs typeface="Lato"/>
              <a:sym typeface="Lato"/>
            </a:endParaRPr>
          </a:p>
        </p:txBody>
      </p:sp>
      <p:sp>
        <p:nvSpPr>
          <p:cNvPr id="952" name="Google Shape;952;p58"/>
          <p:cNvSpPr/>
          <p:nvPr/>
        </p:nvSpPr>
        <p:spPr>
          <a:xfrm>
            <a:off x="5883400"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53" name="Google Shape;953;p58"/>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954" name="Google Shape;954;p58"/>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55" name="Google Shape;955;p58"/>
          <p:cNvSpPr txBox="1"/>
          <p:nvPr/>
        </p:nvSpPr>
        <p:spPr>
          <a:xfrm>
            <a:off x="548625" y="1677425"/>
            <a:ext cx="2525700" cy="827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956" name="Google Shape;956;p58"/>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57" name="Google Shape;957;p58"/>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958" name="Google Shape;958;p58"/>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59" name="Google Shape;959;p58"/>
          <p:cNvSpPr txBox="1"/>
          <p:nvPr/>
        </p:nvSpPr>
        <p:spPr>
          <a:xfrm>
            <a:off x="549225" y="32776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960" name="Google Shape;960;p58"/>
          <p:cNvSpPr/>
          <p:nvPr/>
        </p:nvSpPr>
        <p:spPr>
          <a:xfrm>
            <a:off x="549400" y="29616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61" name="Google Shape;961;p58"/>
          <p:cNvSpPr txBox="1"/>
          <p:nvPr/>
        </p:nvSpPr>
        <p:spPr>
          <a:xfrm>
            <a:off x="549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962" name="Google Shape;962;p58"/>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63" name="Google Shape;963;p58"/>
          <p:cNvSpPr txBox="1"/>
          <p:nvPr/>
        </p:nvSpPr>
        <p:spPr>
          <a:xfrm>
            <a:off x="32156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Data Transmission Test</a:t>
            </a:r>
            <a:endParaRPr>
              <a:latin typeface="Lato"/>
              <a:ea typeface="Lato"/>
              <a:cs typeface="Lato"/>
              <a:sym typeface="Lato"/>
            </a:endParaRPr>
          </a:p>
        </p:txBody>
      </p:sp>
      <p:sp>
        <p:nvSpPr>
          <p:cNvPr id="964" name="Google Shape;964;p58"/>
          <p:cNvSpPr/>
          <p:nvPr/>
        </p:nvSpPr>
        <p:spPr>
          <a:xfrm>
            <a:off x="3216400" y="2961600"/>
            <a:ext cx="2525700" cy="3936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65" name="Google Shape;965;p58"/>
          <p:cNvSpPr txBox="1"/>
          <p:nvPr/>
        </p:nvSpPr>
        <p:spPr>
          <a:xfrm>
            <a:off x="3216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Data Transmission</a:t>
            </a:r>
            <a:endParaRPr b="1">
              <a:latin typeface="Lato"/>
              <a:ea typeface="Lato"/>
              <a:cs typeface="Lato"/>
              <a:sym typeface="Lato"/>
            </a:endParaRPr>
          </a:p>
        </p:txBody>
      </p:sp>
      <p:sp>
        <p:nvSpPr>
          <p:cNvPr id="966" name="Google Shape;966;p58"/>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967" name="Google Shape;967;p58"/>
          <p:cNvSpPr txBox="1"/>
          <p:nvPr/>
        </p:nvSpPr>
        <p:spPr>
          <a:xfrm>
            <a:off x="58832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968" name="Google Shape;968;p58"/>
          <p:cNvSpPr/>
          <p:nvPr/>
        </p:nvSpPr>
        <p:spPr>
          <a:xfrm>
            <a:off x="5883400" y="2961600"/>
            <a:ext cx="2525700" cy="3936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969" name="Google Shape;969;p58"/>
          <p:cNvSpPr txBox="1"/>
          <p:nvPr/>
        </p:nvSpPr>
        <p:spPr>
          <a:xfrm>
            <a:off x="5883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Survivability</a:t>
            </a:r>
            <a:endParaRPr b="1">
              <a:latin typeface="Lato"/>
              <a:ea typeface="Lato"/>
              <a:cs typeface="Lato"/>
              <a:sym typeface="Lato"/>
            </a:endParaRPr>
          </a:p>
        </p:txBody>
      </p:sp>
      <p:sp>
        <p:nvSpPr>
          <p:cNvPr id="970" name="Google Shape;970;p5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971" name="Google Shape;971;p5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972" name="Google Shape;972;p58"/>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973" name="Google Shape;973;p58"/>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974" name="Google Shape;974;p58"/>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975" name="Google Shape;975;p5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976" name="Google Shape;976;p58"/>
          <p:cNvSpPr txBox="1"/>
          <p:nvPr/>
        </p:nvSpPr>
        <p:spPr>
          <a:xfrm>
            <a:off x="549575" y="526725"/>
            <a:ext cx="2525700" cy="3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highlight>
                  <a:srgbClr val="00FF00"/>
                </a:highlight>
              </a:rPr>
              <a:t>Completed Tests</a:t>
            </a:r>
            <a:endParaRPr/>
          </a:p>
        </p:txBody>
      </p:sp>
      <p:sp>
        <p:nvSpPr>
          <p:cNvPr id="977" name="Google Shape;977;p58"/>
          <p:cNvSpPr txBox="1"/>
          <p:nvPr/>
        </p:nvSpPr>
        <p:spPr>
          <a:xfrm>
            <a:off x="3216663" y="755125"/>
            <a:ext cx="2525700" cy="3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highlight>
                  <a:srgbClr val="E3E32B"/>
                </a:highlight>
              </a:rPr>
              <a:t>In Progress Tests</a:t>
            </a:r>
            <a:endParaRPr/>
          </a:p>
        </p:txBody>
      </p:sp>
      <p:cxnSp>
        <p:nvCxnSpPr>
          <p:cNvPr id="978" name="Google Shape;978;p58"/>
          <p:cNvCxnSpPr>
            <a:stCxn id="976" idx="2"/>
            <a:endCxn id="976" idx="2"/>
          </p:cNvCxnSpPr>
          <p:nvPr/>
        </p:nvCxnSpPr>
        <p:spPr>
          <a:xfrm>
            <a:off x="1812425" y="857925"/>
            <a:ext cx="0" cy="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58"/>
          <p:cNvCxnSpPr>
            <a:stCxn id="976" idx="2"/>
            <a:endCxn id="977" idx="1"/>
          </p:cNvCxnSpPr>
          <p:nvPr/>
        </p:nvCxnSpPr>
        <p:spPr>
          <a:xfrm rot="-5400000" flipH="1">
            <a:off x="2483225" y="187125"/>
            <a:ext cx="62700" cy="1404300"/>
          </a:xfrm>
          <a:prstGeom prst="bentConnector2">
            <a:avLst/>
          </a:prstGeom>
          <a:noFill/>
          <a:ln w="19050" cap="flat" cmpd="sng">
            <a:solidFill>
              <a:srgbClr val="000000"/>
            </a:solidFill>
            <a:prstDash val="solid"/>
            <a:round/>
            <a:headEnd type="none" w="med" len="med"/>
            <a:tailEnd type="none" w="med" len="med"/>
          </a:ln>
        </p:spPr>
      </p:cxnSp>
      <p:cxnSp>
        <p:nvCxnSpPr>
          <p:cNvPr id="980" name="Google Shape;980;p58"/>
          <p:cNvCxnSpPr>
            <a:stCxn id="977" idx="1"/>
          </p:cNvCxnSpPr>
          <p:nvPr/>
        </p:nvCxnSpPr>
        <p:spPr>
          <a:xfrm>
            <a:off x="3216663" y="920725"/>
            <a:ext cx="5547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5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Propeller Thrust Test: Model</a:t>
            </a:r>
            <a:endParaRPr/>
          </a:p>
        </p:txBody>
      </p:sp>
      <p:sp>
        <p:nvSpPr>
          <p:cNvPr id="986" name="Google Shape;986;p5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987" name="Google Shape;987;p59"/>
          <p:cNvSpPr txBox="1">
            <a:spLocks noGrp="1"/>
          </p:cNvSpPr>
          <p:nvPr>
            <p:ph type="body" idx="1"/>
          </p:nvPr>
        </p:nvSpPr>
        <p:spPr>
          <a:xfrm>
            <a:off x="317775" y="739400"/>
            <a:ext cx="4064100" cy="384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Thrust model must be verified to gain confidence we have the required thrust to orbit at altitude</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Blade element theory</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Propeller thrust must equal orbiter drag</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Most propeller thrust is generated from middle of blade section</a:t>
            </a:r>
            <a:endParaRPr sz="1400">
              <a:solidFill>
                <a:srgbClr val="000000"/>
              </a:solidFill>
            </a:endParaRPr>
          </a:p>
        </p:txBody>
      </p:sp>
      <p:pic>
        <p:nvPicPr>
          <p:cNvPr id="988" name="Google Shape;988;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06491" y="2300300"/>
            <a:ext cx="3924410" cy="2376975"/>
          </a:xfrm>
          <a:prstGeom prst="rect">
            <a:avLst/>
          </a:prstGeom>
          <a:noFill/>
          <a:ln>
            <a:noFill/>
          </a:ln>
        </p:spPr>
      </p:pic>
      <p:pic>
        <p:nvPicPr>
          <p:cNvPr id="989" name="Google Shape;989;p5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60550" y="1614550"/>
            <a:ext cx="1658738" cy="393600"/>
          </a:xfrm>
          <a:prstGeom prst="rect">
            <a:avLst/>
          </a:prstGeom>
          <a:noFill/>
          <a:ln>
            <a:noFill/>
          </a:ln>
        </p:spPr>
      </p:pic>
      <p:pic>
        <p:nvPicPr>
          <p:cNvPr id="990" name="Google Shape;990;p5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28976" y="1263613"/>
            <a:ext cx="2116036" cy="1192475"/>
          </a:xfrm>
          <a:prstGeom prst="rect">
            <a:avLst/>
          </a:prstGeom>
          <a:noFill/>
          <a:ln>
            <a:noFill/>
          </a:ln>
        </p:spPr>
      </p:pic>
      <p:sp>
        <p:nvSpPr>
          <p:cNvPr id="991" name="Google Shape;991;p5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992" name="Google Shape;992;p5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993" name="Google Shape;993;p59"/>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994" name="Google Shape;994;p59"/>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995" name="Google Shape;995;p59"/>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996" name="Google Shape;996;p5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Propeller Thrust Test: Overview</a:t>
            </a:r>
            <a:endParaRPr/>
          </a:p>
        </p:txBody>
      </p:sp>
      <p:sp>
        <p:nvSpPr>
          <p:cNvPr id="1002" name="Google Shape;1002;p6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1003" name="Google Shape;1003;p60"/>
          <p:cNvSpPr txBox="1">
            <a:spLocks noGrp="1"/>
          </p:cNvSpPr>
          <p:nvPr>
            <p:ph type="body" idx="1"/>
          </p:nvPr>
        </p:nvSpPr>
        <p:spPr>
          <a:xfrm>
            <a:off x="91850" y="739400"/>
            <a:ext cx="4926300" cy="384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2.0: The payload must be capable of orbiting beneath the balloon</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Risks Mitigated: not producing enough lift, not inducing predicted orbit</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Ability to change motor speeds</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Attach motor to thrust sensor mount</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Vary throttle from 10-100%, </a:t>
            </a:r>
            <a:r>
              <a:rPr lang="en">
                <a:solidFill>
                  <a:srgbClr val="000000"/>
                </a:solidFill>
              </a:rPr>
              <a:t>maintaining throttle input for 20 seconds each</a:t>
            </a:r>
            <a:endParaRPr sz="1400">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Measure RPM with tachometer for each interval</a:t>
            </a:r>
            <a:endParaRPr>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Obtain thrust data through a wired connection</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Conducted on</a:t>
            </a:r>
            <a:r>
              <a:rPr lang="en" sz="1800">
                <a:solidFill>
                  <a:srgbClr val="000000"/>
                </a:solidFill>
              </a:rPr>
              <a:t> </a:t>
            </a:r>
            <a:r>
              <a:rPr lang="en">
                <a:solidFill>
                  <a:srgbClr val="000000"/>
                </a:solidFill>
              </a:rPr>
              <a:t>3/11/20 at CU Aerospace building</a:t>
            </a:r>
            <a:endParaRPr sz="1800">
              <a:solidFill>
                <a:srgbClr val="000000"/>
              </a:solidFill>
            </a:endParaRPr>
          </a:p>
          <a:p>
            <a:pPr marL="0" lvl="0" indent="0" algn="l" rtl="0">
              <a:spcBef>
                <a:spcPts val="0"/>
              </a:spcBef>
              <a:spcAft>
                <a:spcPts val="0"/>
              </a:spcAft>
              <a:buNone/>
            </a:pPr>
            <a:endParaRPr sz="1400">
              <a:solidFill>
                <a:srgbClr val="FF0000"/>
              </a:solidFill>
            </a:endParaRPr>
          </a:p>
        </p:txBody>
      </p:sp>
      <p:sp>
        <p:nvSpPr>
          <p:cNvPr id="1004" name="Google Shape;1004;p6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005" name="Google Shape;1005;p6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006" name="Google Shape;1006;p60"/>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007" name="Google Shape;1007;p6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008" name="Google Shape;1008;p6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009" name="Google Shape;1009;p6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010" name="Google Shape;1010;p6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31625" y="1086875"/>
            <a:ext cx="3582797" cy="36031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61"/>
          <p:cNvPicPr preferRelativeResize="0"/>
          <p:nvPr/>
        </p:nvPicPr>
        <p:blipFill>
          <a:blip r:embed="rId3">
            <a:alphaModFix/>
          </a:blip>
          <a:stretch>
            <a:fillRect/>
          </a:stretch>
        </p:blipFill>
        <p:spPr>
          <a:xfrm>
            <a:off x="2514600" y="855575"/>
            <a:ext cx="5411324" cy="3926275"/>
          </a:xfrm>
          <a:prstGeom prst="rect">
            <a:avLst/>
          </a:prstGeom>
          <a:noFill/>
          <a:ln>
            <a:noFill/>
          </a:ln>
        </p:spPr>
      </p:pic>
      <p:sp>
        <p:nvSpPr>
          <p:cNvPr id="1016" name="Google Shape;1016;p6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Propeller Thrust Test: Results</a:t>
            </a:r>
            <a:endParaRPr/>
          </a:p>
        </p:txBody>
      </p:sp>
      <p:sp>
        <p:nvSpPr>
          <p:cNvPr id="1017" name="Google Shape;1017;p6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1018" name="Google Shape;1018;p6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019" name="Google Shape;1019;p6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020" name="Google Shape;1020;p61"/>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021" name="Google Shape;1021;p6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022" name="Google Shape;1022;p6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023" name="Google Shape;1023;p6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024" name="Google Shape;1024;p61"/>
          <p:cNvSpPr txBox="1"/>
          <p:nvPr/>
        </p:nvSpPr>
        <p:spPr>
          <a:xfrm>
            <a:off x="7623400" y="535775"/>
            <a:ext cx="73356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p61"/>
          <p:cNvSpPr txBox="1">
            <a:spLocks noGrp="1"/>
          </p:cNvSpPr>
          <p:nvPr>
            <p:ph type="body" idx="1"/>
          </p:nvPr>
        </p:nvSpPr>
        <p:spPr>
          <a:xfrm>
            <a:off x="56525" y="875850"/>
            <a:ext cx="2681700" cy="1814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Thrust model overpredicts by roughly double</a:t>
            </a:r>
            <a:endParaRPr>
              <a:solidFill>
                <a:srgbClr val="000000"/>
              </a:solidFill>
            </a:endParaRPr>
          </a:p>
          <a:p>
            <a:pPr marL="0" lvl="0" indent="0" algn="l" rtl="0">
              <a:spcBef>
                <a:spcPts val="1600"/>
              </a:spcBef>
              <a:spcAft>
                <a:spcPts val="1600"/>
              </a:spcAft>
              <a:buNone/>
            </a:pPr>
            <a:endParaRPr>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6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Propeller Thrust Test: Implications</a:t>
            </a:r>
            <a:endParaRPr/>
          </a:p>
        </p:txBody>
      </p:sp>
      <p:sp>
        <p:nvSpPr>
          <p:cNvPr id="1031" name="Google Shape;1031;p6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032" name="Google Shape;1032;p62"/>
          <p:cNvSpPr txBox="1">
            <a:spLocks noGrp="1"/>
          </p:cNvSpPr>
          <p:nvPr>
            <p:ph type="body" idx="1"/>
          </p:nvPr>
        </p:nvSpPr>
        <p:spPr>
          <a:xfrm>
            <a:off x="317775" y="663200"/>
            <a:ext cx="4700400" cy="4118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Fails to verify Thrust Model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Doesn’t show that proper thrust can be generated at altitude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Fails to verify </a:t>
            </a:r>
            <a:r>
              <a:rPr lang="en" u="sng">
                <a:solidFill>
                  <a:schemeClr val="dk1"/>
                </a:solidFill>
              </a:rPr>
              <a:t>FR 2.0: The payload must be capable of orbiting beneath the balloon</a:t>
            </a:r>
            <a:endParaRPr u="sng">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Further testing with varying propellers is necessary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Thrust model may need to be tweaked</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Possible solutions: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Increase motor RPM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Increase maximum orbital velocity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Reduce maximum system altitude</a:t>
            </a:r>
            <a:endParaRPr>
              <a:solidFill>
                <a:schemeClr val="dk1"/>
              </a:solidFill>
            </a:endParaRPr>
          </a:p>
          <a:p>
            <a:pPr marL="914400" lvl="0" indent="0" algn="l" rtl="0">
              <a:spcBef>
                <a:spcPts val="0"/>
              </a:spcBef>
              <a:spcAft>
                <a:spcPts val="0"/>
              </a:spcAft>
              <a:buNone/>
            </a:pPr>
            <a:endParaRPr>
              <a:solidFill>
                <a:schemeClr val="dk1"/>
              </a:solidFill>
            </a:endParaRPr>
          </a:p>
        </p:txBody>
      </p:sp>
      <p:sp>
        <p:nvSpPr>
          <p:cNvPr id="1033" name="Google Shape;1033;p6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034" name="Google Shape;1034;p6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035" name="Google Shape;1035;p62"/>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036" name="Google Shape;1036;p6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037" name="Google Shape;1037;p6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038" name="Google Shape;1038;p6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039" name="Google Shape;1039;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83300" y="1287700"/>
            <a:ext cx="4185626" cy="3036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6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1045" name="Google Shape;1045;p6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1046" name="Google Shape;1046;p63"/>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1047" name="Google Shape;1047;p63"/>
          <p:cNvSpPr txBox="1"/>
          <p:nvPr/>
        </p:nvSpPr>
        <p:spPr>
          <a:xfrm>
            <a:off x="5883225" y="29728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1048" name="Google Shape;1048;p63"/>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49" name="Google Shape;1049;p63"/>
          <p:cNvSpPr txBox="1"/>
          <p:nvPr/>
        </p:nvSpPr>
        <p:spPr>
          <a:xfrm>
            <a:off x="5882625" y="1372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1050" name="Google Shape;1050;p63"/>
          <p:cNvSpPr/>
          <p:nvPr/>
        </p:nvSpPr>
        <p:spPr>
          <a:xfrm>
            <a:off x="3212325" y="13614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51" name="Google Shape;1051;p63"/>
          <p:cNvSpPr txBox="1"/>
          <p:nvPr/>
        </p:nvSpPr>
        <p:spPr>
          <a:xfrm>
            <a:off x="3215625" y="1677425"/>
            <a:ext cx="2525700" cy="515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CDAS Drop Test</a:t>
            </a:r>
            <a:endParaRPr>
              <a:latin typeface="Lato"/>
              <a:ea typeface="Lato"/>
              <a:cs typeface="Lato"/>
              <a:sym typeface="Lato"/>
            </a:endParaRPr>
          </a:p>
        </p:txBody>
      </p:sp>
      <p:sp>
        <p:nvSpPr>
          <p:cNvPr id="1052" name="Google Shape;1052;p63"/>
          <p:cNvSpPr/>
          <p:nvPr/>
        </p:nvSpPr>
        <p:spPr>
          <a:xfrm>
            <a:off x="3216400" y="13614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53" name="Google Shape;1053;p63"/>
          <p:cNvSpPr txBox="1"/>
          <p:nvPr/>
        </p:nvSpPr>
        <p:spPr>
          <a:xfrm>
            <a:off x="3216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1054" name="Google Shape;1054;p63"/>
          <p:cNvSpPr/>
          <p:nvPr/>
        </p:nvSpPr>
        <p:spPr>
          <a:xfrm>
            <a:off x="5875250" y="13614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55" name="Google Shape;1055;p63"/>
          <p:cNvSpPr txBox="1"/>
          <p:nvPr/>
        </p:nvSpPr>
        <p:spPr>
          <a:xfrm>
            <a:off x="5882625" y="1677425"/>
            <a:ext cx="2525700" cy="582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1056" name="Google Shape;1056;p63"/>
          <p:cNvSpPr/>
          <p:nvPr/>
        </p:nvSpPr>
        <p:spPr>
          <a:xfrm>
            <a:off x="5883400" y="13614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57" name="Google Shape;1057;p63"/>
          <p:cNvSpPr txBox="1"/>
          <p:nvPr/>
        </p:nvSpPr>
        <p:spPr>
          <a:xfrm>
            <a:off x="58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1058" name="Google Shape;1058;p63"/>
          <p:cNvSpPr/>
          <p:nvPr/>
        </p:nvSpPr>
        <p:spPr>
          <a:xfrm>
            <a:off x="549400" y="13614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59" name="Google Shape;1059;p63"/>
          <p:cNvSpPr/>
          <p:nvPr/>
        </p:nvSpPr>
        <p:spPr>
          <a:xfrm>
            <a:off x="1065500" y="2001475"/>
            <a:ext cx="1792500" cy="1818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3"/>
          <p:cNvSpPr/>
          <p:nvPr/>
        </p:nvSpPr>
        <p:spPr>
          <a:xfrm>
            <a:off x="1087825" y="2193100"/>
            <a:ext cx="986700" cy="1974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3"/>
          <p:cNvSpPr txBox="1"/>
          <p:nvPr/>
        </p:nvSpPr>
        <p:spPr>
          <a:xfrm>
            <a:off x="548625" y="1677425"/>
            <a:ext cx="2525700" cy="836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IMU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a:t>
            </a:r>
            <a:r>
              <a:rPr lang="en">
                <a:highlight>
                  <a:srgbClr val="FF0000"/>
                </a:highlight>
                <a:latin typeface="Lato"/>
                <a:ea typeface="Lato"/>
                <a:cs typeface="Lato"/>
                <a:sym typeface="Lato"/>
              </a:rPr>
              <a:t>t</a:t>
            </a:r>
            <a:endParaRPr>
              <a:highlight>
                <a:srgbClr val="FF0000"/>
              </a:highlight>
              <a:latin typeface="Lato"/>
              <a:ea typeface="Lato"/>
              <a:cs typeface="Lato"/>
              <a:sym typeface="Lato"/>
            </a:endParaRPr>
          </a:p>
        </p:txBody>
      </p:sp>
      <p:sp>
        <p:nvSpPr>
          <p:cNvPr id="1062" name="Google Shape;1062;p63"/>
          <p:cNvSpPr/>
          <p:nvPr/>
        </p:nvSpPr>
        <p:spPr>
          <a:xfrm>
            <a:off x="549400" y="13614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63" name="Google Shape;1063;p63"/>
          <p:cNvSpPr txBox="1"/>
          <p:nvPr/>
        </p:nvSpPr>
        <p:spPr>
          <a:xfrm>
            <a:off x="583575" y="1357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1064" name="Google Shape;1064;p63"/>
          <p:cNvSpPr/>
          <p:nvPr/>
        </p:nvSpPr>
        <p:spPr>
          <a:xfrm>
            <a:off x="549400" y="29667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65" name="Google Shape;1065;p63"/>
          <p:cNvSpPr/>
          <p:nvPr/>
        </p:nvSpPr>
        <p:spPr>
          <a:xfrm>
            <a:off x="1087825" y="3390450"/>
            <a:ext cx="1753800" cy="1974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3"/>
          <p:cNvSpPr txBox="1"/>
          <p:nvPr/>
        </p:nvSpPr>
        <p:spPr>
          <a:xfrm>
            <a:off x="549225" y="32776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1067" name="Google Shape;1067;p63"/>
          <p:cNvSpPr/>
          <p:nvPr/>
        </p:nvSpPr>
        <p:spPr>
          <a:xfrm>
            <a:off x="549400" y="29616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68" name="Google Shape;1068;p63"/>
          <p:cNvSpPr txBox="1"/>
          <p:nvPr/>
        </p:nvSpPr>
        <p:spPr>
          <a:xfrm>
            <a:off x="549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1069" name="Google Shape;1069;p63"/>
          <p:cNvSpPr/>
          <p:nvPr/>
        </p:nvSpPr>
        <p:spPr>
          <a:xfrm>
            <a:off x="3212325" y="29667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70" name="Google Shape;1070;p63"/>
          <p:cNvSpPr/>
          <p:nvPr/>
        </p:nvSpPr>
        <p:spPr>
          <a:xfrm>
            <a:off x="3752325" y="3390450"/>
            <a:ext cx="1812900" cy="1701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3"/>
          <p:cNvSpPr txBox="1"/>
          <p:nvPr/>
        </p:nvSpPr>
        <p:spPr>
          <a:xfrm>
            <a:off x="3215625" y="32776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Data Transmission Test</a:t>
            </a:r>
            <a:endParaRPr>
              <a:latin typeface="Lato"/>
              <a:ea typeface="Lato"/>
              <a:cs typeface="Lato"/>
              <a:sym typeface="Lato"/>
            </a:endParaRPr>
          </a:p>
        </p:txBody>
      </p:sp>
      <p:sp>
        <p:nvSpPr>
          <p:cNvPr id="1072" name="Google Shape;1072;p63"/>
          <p:cNvSpPr/>
          <p:nvPr/>
        </p:nvSpPr>
        <p:spPr>
          <a:xfrm>
            <a:off x="3216400" y="2961600"/>
            <a:ext cx="2525700" cy="3936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73" name="Google Shape;1073;p63"/>
          <p:cNvSpPr txBox="1"/>
          <p:nvPr/>
        </p:nvSpPr>
        <p:spPr>
          <a:xfrm>
            <a:off x="3216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Data Transmission</a:t>
            </a:r>
            <a:endParaRPr b="1">
              <a:latin typeface="Lato"/>
              <a:ea typeface="Lato"/>
              <a:cs typeface="Lato"/>
              <a:sym typeface="Lato"/>
            </a:endParaRPr>
          </a:p>
        </p:txBody>
      </p:sp>
      <p:sp>
        <p:nvSpPr>
          <p:cNvPr id="1074" name="Google Shape;1074;p63"/>
          <p:cNvSpPr/>
          <p:nvPr/>
        </p:nvSpPr>
        <p:spPr>
          <a:xfrm>
            <a:off x="5875250" y="29667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1075" name="Google Shape;1075;p63"/>
          <p:cNvSpPr txBox="1"/>
          <p:nvPr/>
        </p:nvSpPr>
        <p:spPr>
          <a:xfrm>
            <a:off x="5883225" y="3277625"/>
            <a:ext cx="2525700" cy="797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1076" name="Google Shape;1076;p63"/>
          <p:cNvSpPr/>
          <p:nvPr/>
        </p:nvSpPr>
        <p:spPr>
          <a:xfrm>
            <a:off x="5883400" y="2961600"/>
            <a:ext cx="2525700" cy="3936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077" name="Google Shape;1077;p63"/>
          <p:cNvSpPr txBox="1"/>
          <p:nvPr/>
        </p:nvSpPr>
        <p:spPr>
          <a:xfrm>
            <a:off x="5883575" y="29574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Survivability</a:t>
            </a:r>
            <a:endParaRPr b="1">
              <a:latin typeface="Lato"/>
              <a:ea typeface="Lato"/>
              <a:cs typeface="Lato"/>
              <a:sym typeface="Lato"/>
            </a:endParaRPr>
          </a:p>
        </p:txBody>
      </p:sp>
      <p:sp>
        <p:nvSpPr>
          <p:cNvPr id="1078" name="Google Shape;1078;p6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079" name="Google Shape;1079;p6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080" name="Google Shape;1080;p6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081" name="Google Shape;1081;p6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082" name="Google Shape;1082;p6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083" name="Google Shape;1083;p6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084" name="Google Shape;1084;p63"/>
          <p:cNvSpPr txBox="1"/>
          <p:nvPr/>
        </p:nvSpPr>
        <p:spPr>
          <a:xfrm>
            <a:off x="549575" y="526725"/>
            <a:ext cx="2525700" cy="3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highlight>
                  <a:srgbClr val="00FF00"/>
                </a:highlight>
              </a:rPr>
              <a:t>Completed Tests</a:t>
            </a:r>
            <a:endParaRPr/>
          </a:p>
        </p:txBody>
      </p:sp>
      <p:sp>
        <p:nvSpPr>
          <p:cNvPr id="1085" name="Google Shape;1085;p63"/>
          <p:cNvSpPr txBox="1"/>
          <p:nvPr/>
        </p:nvSpPr>
        <p:spPr>
          <a:xfrm>
            <a:off x="5883750" y="970688"/>
            <a:ext cx="2525700" cy="3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 </a:t>
            </a:r>
            <a:r>
              <a:rPr lang="en">
                <a:solidFill>
                  <a:schemeClr val="dk1"/>
                </a:solidFill>
                <a:highlight>
                  <a:srgbClr val="FF0000"/>
                </a:highlight>
              </a:rPr>
              <a:t>Incomplete Tests</a:t>
            </a:r>
            <a:endParaRPr/>
          </a:p>
        </p:txBody>
      </p:sp>
      <p:sp>
        <p:nvSpPr>
          <p:cNvPr id="1086" name="Google Shape;1086;p63"/>
          <p:cNvSpPr txBox="1"/>
          <p:nvPr/>
        </p:nvSpPr>
        <p:spPr>
          <a:xfrm>
            <a:off x="3216663" y="755125"/>
            <a:ext cx="2525700" cy="3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highlight>
                  <a:srgbClr val="E3E32B"/>
                </a:highlight>
              </a:rPr>
              <a:t>In Progress Tests</a:t>
            </a:r>
            <a:endParaRPr/>
          </a:p>
        </p:txBody>
      </p:sp>
      <p:cxnSp>
        <p:nvCxnSpPr>
          <p:cNvPr id="1087" name="Google Shape;1087;p63"/>
          <p:cNvCxnSpPr/>
          <p:nvPr/>
        </p:nvCxnSpPr>
        <p:spPr>
          <a:xfrm rot="-5400000" flipH="1">
            <a:off x="2483225" y="187125"/>
            <a:ext cx="62700" cy="1404300"/>
          </a:xfrm>
          <a:prstGeom prst="bentConnector2">
            <a:avLst/>
          </a:prstGeom>
          <a:noFill/>
          <a:ln w="19050" cap="flat" cmpd="sng">
            <a:solidFill>
              <a:srgbClr val="000000"/>
            </a:solidFill>
            <a:prstDash val="solid"/>
            <a:round/>
            <a:headEnd type="none" w="med" len="med"/>
            <a:tailEnd type="none" w="med" len="med"/>
          </a:ln>
        </p:spPr>
      </p:cxnSp>
      <p:cxnSp>
        <p:nvCxnSpPr>
          <p:cNvPr id="1088" name="Google Shape;1088;p63"/>
          <p:cNvCxnSpPr/>
          <p:nvPr/>
        </p:nvCxnSpPr>
        <p:spPr>
          <a:xfrm>
            <a:off x="3216663" y="920725"/>
            <a:ext cx="554700" cy="0"/>
          </a:xfrm>
          <a:prstGeom prst="straightConnector1">
            <a:avLst/>
          </a:prstGeom>
          <a:noFill/>
          <a:ln w="19050" cap="flat" cmpd="sng">
            <a:solidFill>
              <a:srgbClr val="000000"/>
            </a:solidFill>
            <a:prstDash val="solid"/>
            <a:round/>
            <a:headEnd type="none" w="med" len="med"/>
            <a:tailEnd type="triangle" w="med" len="med"/>
          </a:ln>
        </p:spPr>
      </p:cxnSp>
      <p:cxnSp>
        <p:nvCxnSpPr>
          <p:cNvPr id="1089" name="Google Shape;1089;p63"/>
          <p:cNvCxnSpPr>
            <a:stCxn id="1086" idx="2"/>
            <a:endCxn id="1085" idx="1"/>
          </p:cNvCxnSpPr>
          <p:nvPr/>
        </p:nvCxnSpPr>
        <p:spPr>
          <a:xfrm rot="-5400000" flipH="1">
            <a:off x="5156613" y="409225"/>
            <a:ext cx="50100" cy="1404300"/>
          </a:xfrm>
          <a:prstGeom prst="bentConnector2">
            <a:avLst/>
          </a:prstGeom>
          <a:noFill/>
          <a:ln w="19050" cap="flat" cmpd="sng">
            <a:solidFill>
              <a:srgbClr val="000000"/>
            </a:solidFill>
            <a:prstDash val="solid"/>
            <a:round/>
            <a:headEnd type="none" w="med" len="med"/>
            <a:tailEnd type="none" w="med" len="med"/>
          </a:ln>
        </p:spPr>
      </p:cxnSp>
      <p:cxnSp>
        <p:nvCxnSpPr>
          <p:cNvPr id="1090" name="Google Shape;1090;p63"/>
          <p:cNvCxnSpPr>
            <a:stCxn id="1085" idx="1"/>
          </p:cNvCxnSpPr>
          <p:nvPr/>
        </p:nvCxnSpPr>
        <p:spPr>
          <a:xfrm>
            <a:off x="5883750" y="1136288"/>
            <a:ext cx="6069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F5FE"/>
        </a:solidFill>
        <a:effectLst/>
      </p:bgPr>
    </p:bg>
    <p:spTree>
      <p:nvGrpSpPr>
        <p:cNvPr id="1" name="Shape 194"/>
        <p:cNvGrpSpPr/>
        <p:nvPr/>
      </p:nvGrpSpPr>
      <p:grpSpPr>
        <a:xfrm>
          <a:off x="0" y="0"/>
          <a:ext cx="0" cy="0"/>
          <a:chOff x="0" y="0"/>
          <a:chExt cx="0" cy="0"/>
        </a:xfrm>
      </p:grpSpPr>
      <p:pic>
        <p:nvPicPr>
          <p:cNvPr id="195" name="Google Shape;195;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6700" y="560400"/>
            <a:ext cx="5669260" cy="4251949"/>
          </a:xfrm>
          <a:prstGeom prst="rect">
            <a:avLst/>
          </a:prstGeom>
          <a:noFill/>
          <a:ln>
            <a:noFill/>
          </a:ln>
        </p:spPr>
      </p:pic>
      <p:sp>
        <p:nvSpPr>
          <p:cNvPr id="196" name="Google Shape;196;p1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Levels of Success - Level 1</a:t>
            </a:r>
            <a:endParaRPr/>
          </a:p>
        </p:txBody>
      </p:sp>
      <p:sp>
        <p:nvSpPr>
          <p:cNvPr id="197" name="Google Shape;197;p1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98" name="Google Shape;198;p1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99" name="Google Shape;199;p19"/>
          <p:cNvSpPr/>
          <p:nvPr/>
        </p:nvSpPr>
        <p:spPr>
          <a:xfrm>
            <a:off x="9917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00" name="Google Shape;200;p19"/>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01" name="Google Shape;201;p19"/>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02" name="Google Shape;202;p19"/>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03" name="Google Shape;203;p1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6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Range Test: Overview</a:t>
            </a:r>
            <a:endParaRPr/>
          </a:p>
        </p:txBody>
      </p:sp>
      <p:sp>
        <p:nvSpPr>
          <p:cNvPr id="1096" name="Google Shape;1096;p6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097" name="Google Shape;1097;p64"/>
          <p:cNvSpPr txBox="1">
            <a:spLocks noGrp="1"/>
          </p:cNvSpPr>
          <p:nvPr>
            <p:ph type="body" idx="1"/>
          </p:nvPr>
        </p:nvSpPr>
        <p:spPr>
          <a:xfrm>
            <a:off x="317775" y="739400"/>
            <a:ext cx="4332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4.0: The payload will be able to transmit collected data to the ground receiver</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Communication over long distances</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Have two radios on the ground</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Attenuate signal from transmitting radio</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Calculate predicted range based on received signal strength</a:t>
            </a:r>
            <a:endParaRPr sz="1400">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Previously s</a:t>
            </a:r>
            <a:r>
              <a:rPr lang="en" sz="1800">
                <a:solidFill>
                  <a:srgbClr val="000000"/>
                </a:solidFill>
              </a:rPr>
              <a:t>cheduled for March </a:t>
            </a:r>
            <a:r>
              <a:rPr lang="en">
                <a:solidFill>
                  <a:srgbClr val="000000"/>
                </a:solidFill>
              </a:rPr>
              <a:t>24</a:t>
            </a:r>
            <a:r>
              <a:rPr lang="en" sz="1800">
                <a:solidFill>
                  <a:srgbClr val="000000"/>
                </a:solidFill>
              </a:rPr>
              <a:t>th</a:t>
            </a:r>
            <a:endParaRPr sz="1800">
              <a:solidFill>
                <a:srgbClr val="000000"/>
              </a:solidFill>
            </a:endParaRPr>
          </a:p>
        </p:txBody>
      </p:sp>
      <p:sp>
        <p:nvSpPr>
          <p:cNvPr id="1098" name="Google Shape;1098;p6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099" name="Google Shape;1099;p6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00" name="Google Shape;1100;p64"/>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01" name="Google Shape;1101;p64"/>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02" name="Google Shape;1102;p6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03" name="Google Shape;1103;p6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6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Range Test: Expected Results</a:t>
            </a:r>
            <a:endParaRPr/>
          </a:p>
        </p:txBody>
      </p:sp>
      <p:sp>
        <p:nvSpPr>
          <p:cNvPr id="1109" name="Google Shape;1109;p6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1110" name="Google Shape;1110;p6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11" name="Google Shape;1111;p6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12" name="Google Shape;1112;p6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13" name="Google Shape;1113;p6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14" name="Google Shape;1114;p6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15" name="Google Shape;1115;p6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116" name="Google Shape;1116;p65"/>
          <p:cNvSpPr txBox="1">
            <a:spLocks noGrp="1"/>
          </p:cNvSpPr>
          <p:nvPr>
            <p:ph type="body" idx="1"/>
          </p:nvPr>
        </p:nvSpPr>
        <p:spPr>
          <a:xfrm>
            <a:off x="291825" y="630000"/>
            <a:ext cx="5898300" cy="41517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rgbClr val="000000"/>
              </a:buClr>
              <a:buSzPts val="1800"/>
              <a:buChar char="●"/>
            </a:pPr>
            <a:r>
              <a:rPr lang="en">
                <a:solidFill>
                  <a:srgbClr val="000000"/>
                </a:solidFill>
              </a:rPr>
              <a:t>Verification of data transmission range</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Scale attenuation range to estimate real range</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Count number of lost data packets to estimate max range</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Verification of software implementation</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Verify data transmitting at proper rate and sending full packets</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Ensure radio is able to receive and process data in real time</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System integration confirmation</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Verifies transmitter is able to properly collect and packet all monitored data </a:t>
            </a:r>
            <a:endParaRPr>
              <a:solidFill>
                <a:srgbClr val="000000"/>
              </a:solidFill>
            </a:endParaRPr>
          </a:p>
          <a:p>
            <a:pPr marL="914400" lvl="0" indent="0" algn="l" rtl="0">
              <a:spcBef>
                <a:spcPts val="1000"/>
              </a:spcBef>
              <a:spcAft>
                <a:spcPts val="1000"/>
              </a:spcAft>
              <a:buNone/>
            </a:pPr>
            <a:endParaRPr>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6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122" name="Google Shape;1122;p6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pic>
        <p:nvPicPr>
          <p:cNvPr id="1123" name="Google Shape;1123;p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1425" y="635150"/>
            <a:ext cx="8272948" cy="4026199"/>
          </a:xfrm>
          <a:prstGeom prst="rect">
            <a:avLst/>
          </a:prstGeom>
          <a:noFill/>
          <a:ln>
            <a:noFill/>
          </a:ln>
        </p:spPr>
      </p:pic>
      <p:sp>
        <p:nvSpPr>
          <p:cNvPr id="1124" name="Google Shape;1124;p66"/>
          <p:cNvSpPr txBox="1">
            <a:spLocks noGrp="1"/>
          </p:cNvSpPr>
          <p:nvPr>
            <p:ph type="title"/>
          </p:nvPr>
        </p:nvSpPr>
        <p:spPr>
          <a:xfrm>
            <a:off x="0" y="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Data Range Test: Expected Results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6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Range Test: Implications</a:t>
            </a:r>
            <a:endParaRPr/>
          </a:p>
        </p:txBody>
      </p:sp>
      <p:sp>
        <p:nvSpPr>
          <p:cNvPr id="1130" name="Google Shape;1130;p6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1131" name="Google Shape;1131;p6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32" name="Google Shape;1132;p6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33" name="Google Shape;1133;p6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34" name="Google Shape;1134;p6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35" name="Google Shape;1135;p6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36" name="Google Shape;1136;p6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137" name="Google Shape;1137;p67"/>
          <p:cNvSpPr txBox="1">
            <a:spLocks noGrp="1"/>
          </p:cNvSpPr>
          <p:nvPr>
            <p:ph type="body" idx="1"/>
          </p:nvPr>
        </p:nvSpPr>
        <p:spPr>
          <a:xfrm>
            <a:off x="165375" y="739400"/>
            <a:ext cx="5653200" cy="38835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rgbClr val="000000"/>
              </a:buClr>
              <a:buSzPts val="1800"/>
              <a:buChar char="●"/>
            </a:pPr>
            <a:r>
              <a:rPr lang="en">
                <a:solidFill>
                  <a:srgbClr val="000000"/>
                </a:solidFill>
              </a:rPr>
              <a:t>Will confirm or counter the model in place</a:t>
            </a:r>
            <a:endParaRPr>
              <a:solidFill>
                <a:srgbClr val="000000"/>
              </a:solidFill>
            </a:endParaRPr>
          </a:p>
          <a:p>
            <a:pPr marL="914400" lvl="1" indent="-317500" algn="l" rtl="0">
              <a:lnSpc>
                <a:spcPct val="200000"/>
              </a:lnSpc>
              <a:spcBef>
                <a:spcPts val="0"/>
              </a:spcBef>
              <a:spcAft>
                <a:spcPts val="0"/>
              </a:spcAft>
              <a:buClr>
                <a:srgbClr val="000000"/>
              </a:buClr>
              <a:buSzPts val="1400"/>
              <a:buChar char="○"/>
            </a:pPr>
            <a:r>
              <a:rPr lang="en">
                <a:solidFill>
                  <a:srgbClr val="000000"/>
                </a:solidFill>
              </a:rPr>
              <a:t>Model will be adjusted for lower altitude density, etc.</a:t>
            </a:r>
            <a:endParaRPr>
              <a:solidFill>
                <a:srgbClr val="000000"/>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All systems ready to incorporate balloon</a:t>
            </a:r>
            <a:endParaRPr>
              <a:solidFill>
                <a:schemeClr val="dk1"/>
              </a:solidFill>
            </a:endParaRPr>
          </a:p>
          <a:p>
            <a:pPr marL="457200" lvl="0" indent="-342900" algn="l" rtl="0">
              <a:lnSpc>
                <a:spcPct val="200000"/>
              </a:lnSpc>
              <a:spcBef>
                <a:spcPts val="0"/>
              </a:spcBef>
              <a:spcAft>
                <a:spcPts val="0"/>
              </a:spcAft>
              <a:buClr>
                <a:srgbClr val="000000"/>
              </a:buClr>
              <a:buSzPts val="1800"/>
              <a:buChar char="●"/>
            </a:pPr>
            <a:r>
              <a:rPr lang="en">
                <a:solidFill>
                  <a:srgbClr val="000000"/>
                </a:solidFill>
              </a:rPr>
              <a:t>Successful integration of different systems</a:t>
            </a:r>
            <a:endParaRPr>
              <a:solidFill>
                <a:srgbClr val="000000"/>
              </a:solidFill>
            </a:endParaRPr>
          </a:p>
          <a:p>
            <a:pPr marL="0" lvl="0" indent="0" algn="l" rtl="0">
              <a:lnSpc>
                <a:spcPct val="100000"/>
              </a:lnSpc>
              <a:spcBef>
                <a:spcPts val="1600"/>
              </a:spcBef>
              <a:spcAft>
                <a:spcPts val="0"/>
              </a:spcAft>
              <a:buNone/>
            </a:pPr>
            <a:r>
              <a:rPr lang="en">
                <a:solidFill>
                  <a:srgbClr val="000000"/>
                </a:solidFill>
              </a:rPr>
              <a:t>Uncertainty in:</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Wind effects</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Atmospheric conditions to enter into model</a:t>
            </a:r>
            <a:endParaRPr>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6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Orbit Model</a:t>
            </a:r>
            <a:endParaRPr/>
          </a:p>
          <a:p>
            <a:pPr marL="0" lvl="0" indent="0" algn="l" rtl="0">
              <a:spcBef>
                <a:spcPts val="0"/>
              </a:spcBef>
              <a:spcAft>
                <a:spcPts val="0"/>
              </a:spcAft>
              <a:buNone/>
            </a:pPr>
            <a:endParaRPr/>
          </a:p>
        </p:txBody>
      </p:sp>
      <p:sp>
        <p:nvSpPr>
          <p:cNvPr id="1143" name="Google Shape;1143;p6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grpSp>
        <p:nvGrpSpPr>
          <p:cNvPr id="1144" name="Google Shape;1144;p68"/>
          <p:cNvGrpSpPr/>
          <p:nvPr/>
        </p:nvGrpSpPr>
        <p:grpSpPr>
          <a:xfrm>
            <a:off x="6056063" y="3052050"/>
            <a:ext cx="2639512" cy="1269925"/>
            <a:chOff x="5084688" y="3516300"/>
            <a:chExt cx="2639512" cy="1269925"/>
          </a:xfrm>
        </p:grpSpPr>
        <p:pic>
          <p:nvPicPr>
            <p:cNvPr id="1145" name="Google Shape;1145;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84700" y="3516300"/>
              <a:ext cx="2639497" cy="476300"/>
            </a:xfrm>
            <a:prstGeom prst="rect">
              <a:avLst/>
            </a:prstGeom>
            <a:noFill/>
            <a:ln w="9525" cap="flat" cmpd="sng">
              <a:solidFill>
                <a:srgbClr val="FFFFFF"/>
              </a:solidFill>
              <a:prstDash val="solid"/>
              <a:round/>
              <a:headEnd type="none" w="sm" len="sm"/>
              <a:tailEnd type="none" w="sm" len="sm"/>
            </a:ln>
          </p:spPr>
        </p:pic>
        <p:pic>
          <p:nvPicPr>
            <p:cNvPr id="1146" name="Google Shape;1146;p6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84700" y="3992589"/>
              <a:ext cx="2639499" cy="417736"/>
            </a:xfrm>
            <a:prstGeom prst="rect">
              <a:avLst/>
            </a:prstGeom>
            <a:noFill/>
            <a:ln w="9525" cap="flat" cmpd="sng">
              <a:solidFill>
                <a:srgbClr val="FFFFFF"/>
              </a:solidFill>
              <a:prstDash val="solid"/>
              <a:round/>
              <a:headEnd type="none" w="sm" len="sm"/>
              <a:tailEnd type="none" w="sm" len="sm"/>
            </a:ln>
          </p:spPr>
        </p:pic>
        <p:pic>
          <p:nvPicPr>
            <p:cNvPr id="1147" name="Google Shape;1147;p6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084688" y="4410325"/>
              <a:ext cx="1441525" cy="375900"/>
            </a:xfrm>
            <a:prstGeom prst="rect">
              <a:avLst/>
            </a:prstGeom>
            <a:noFill/>
            <a:ln w="9525" cap="flat" cmpd="sng">
              <a:solidFill>
                <a:srgbClr val="FFFFFF"/>
              </a:solidFill>
              <a:prstDash val="solid"/>
              <a:round/>
              <a:headEnd type="none" w="sm" len="sm"/>
              <a:tailEnd type="none" w="sm" len="sm"/>
            </a:ln>
          </p:spPr>
        </p:pic>
      </p:grpSp>
      <p:pic>
        <p:nvPicPr>
          <p:cNvPr id="1148" name="Google Shape;1148;p6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62000" y="712800"/>
            <a:ext cx="4779901" cy="3820936"/>
          </a:xfrm>
          <a:prstGeom prst="rect">
            <a:avLst/>
          </a:prstGeom>
          <a:noFill/>
          <a:ln>
            <a:noFill/>
          </a:ln>
        </p:spPr>
      </p:pic>
      <p:pic>
        <p:nvPicPr>
          <p:cNvPr id="1149" name="Google Shape;1149;p6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04025" y="1172525"/>
            <a:ext cx="2791550" cy="1664116"/>
          </a:xfrm>
          <a:prstGeom prst="rect">
            <a:avLst/>
          </a:prstGeom>
          <a:noFill/>
          <a:ln>
            <a:noFill/>
          </a:ln>
        </p:spPr>
      </p:pic>
      <p:sp>
        <p:nvSpPr>
          <p:cNvPr id="1150" name="Google Shape;1150;p68"/>
          <p:cNvSpPr txBox="1"/>
          <p:nvPr/>
        </p:nvSpPr>
        <p:spPr>
          <a:xfrm>
            <a:off x="7133425" y="1087000"/>
            <a:ext cx="275400" cy="262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151" name="Google Shape;1151;p6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52" name="Google Shape;1152;p6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53" name="Google Shape;1153;p68"/>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54" name="Google Shape;1154;p68"/>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55" name="Google Shape;1155;p68"/>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56" name="Google Shape;1156;p6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79550" y="1611691"/>
            <a:ext cx="4364450" cy="2914385"/>
          </a:xfrm>
          <a:prstGeom prst="rect">
            <a:avLst/>
          </a:prstGeom>
          <a:noFill/>
          <a:ln>
            <a:noFill/>
          </a:ln>
        </p:spPr>
      </p:pic>
      <p:sp>
        <p:nvSpPr>
          <p:cNvPr id="1162" name="Google Shape;1162;p6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Orbit Acquisition Test: Overview</a:t>
            </a:r>
            <a:endParaRPr/>
          </a:p>
        </p:txBody>
      </p:sp>
      <p:sp>
        <p:nvSpPr>
          <p:cNvPr id="1163" name="Google Shape;1163;p6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1164" name="Google Shape;1164;p69"/>
          <p:cNvSpPr txBox="1"/>
          <p:nvPr/>
        </p:nvSpPr>
        <p:spPr>
          <a:xfrm>
            <a:off x="-16675" y="2464600"/>
            <a:ext cx="2510400" cy="6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Equations of Motion:</a:t>
            </a:r>
            <a:endParaRPr>
              <a:solidFill>
                <a:srgbClr val="FFFFFF"/>
              </a:solidFill>
              <a:latin typeface="Oswald"/>
              <a:ea typeface="Oswald"/>
              <a:cs typeface="Oswald"/>
              <a:sym typeface="Oswald"/>
            </a:endParaRPr>
          </a:p>
        </p:txBody>
      </p:sp>
      <p:sp>
        <p:nvSpPr>
          <p:cNvPr id="1165" name="Google Shape;1165;p69"/>
          <p:cNvSpPr txBox="1">
            <a:spLocks noGrp="1"/>
          </p:cNvSpPr>
          <p:nvPr>
            <p:ph type="body" idx="1"/>
          </p:nvPr>
        </p:nvSpPr>
        <p:spPr>
          <a:xfrm>
            <a:off x="165375" y="739400"/>
            <a:ext cx="4614300" cy="38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2.0: The payload must be capable of orbiting beneath the balloon</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Risks Mitigated: not acquiring orbit, no orbit stability </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Ability to obtain orbit from vertical rest position</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Further check the beta angle measurement</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Test that the wing maintains the correct angle</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Test the stability of the wing</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Validate lift and drag coefficients</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Scheduled for March 15th</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Pending crane availability (currently in process)</a:t>
            </a:r>
            <a:endParaRPr sz="1400">
              <a:solidFill>
                <a:srgbClr val="000000"/>
              </a:solidFill>
            </a:endParaRPr>
          </a:p>
        </p:txBody>
      </p:sp>
      <p:cxnSp>
        <p:nvCxnSpPr>
          <p:cNvPr id="1166" name="Google Shape;1166;p69"/>
          <p:cNvCxnSpPr/>
          <p:nvPr/>
        </p:nvCxnSpPr>
        <p:spPr>
          <a:xfrm>
            <a:off x="8042325" y="3150825"/>
            <a:ext cx="539700" cy="0"/>
          </a:xfrm>
          <a:prstGeom prst="straightConnector1">
            <a:avLst/>
          </a:prstGeom>
          <a:noFill/>
          <a:ln w="9525" cap="flat" cmpd="sng">
            <a:solidFill>
              <a:schemeClr val="dk2"/>
            </a:solidFill>
            <a:prstDash val="dot"/>
            <a:round/>
            <a:headEnd type="none" w="med" len="med"/>
            <a:tailEnd type="none" w="med" len="med"/>
          </a:ln>
        </p:spPr>
      </p:cxnSp>
      <p:sp>
        <p:nvSpPr>
          <p:cNvPr id="1167" name="Google Shape;1167;p69"/>
          <p:cNvSpPr txBox="1"/>
          <p:nvPr/>
        </p:nvSpPr>
        <p:spPr>
          <a:xfrm>
            <a:off x="8223700" y="3086900"/>
            <a:ext cx="3186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β</a:t>
            </a:r>
            <a:endParaRPr sz="1000">
              <a:latin typeface="Lato"/>
              <a:ea typeface="Lato"/>
              <a:cs typeface="Lato"/>
              <a:sym typeface="Lato"/>
            </a:endParaRPr>
          </a:p>
        </p:txBody>
      </p:sp>
      <p:sp>
        <p:nvSpPr>
          <p:cNvPr id="1168" name="Google Shape;1168;p69"/>
          <p:cNvSpPr/>
          <p:nvPr/>
        </p:nvSpPr>
        <p:spPr>
          <a:xfrm>
            <a:off x="8361800" y="3216925"/>
            <a:ext cx="157925" cy="132200"/>
          </a:xfrm>
          <a:custGeom>
            <a:avLst/>
            <a:gdLst/>
            <a:ahLst/>
            <a:cxnLst/>
            <a:rect l="l" t="t" r="r" b="b"/>
            <a:pathLst>
              <a:path w="6317" h="5288" extrusionOk="0">
                <a:moveTo>
                  <a:pt x="0" y="5288"/>
                </a:moveTo>
                <a:cubicBezTo>
                  <a:pt x="1028" y="4994"/>
                  <a:pt x="5583" y="4406"/>
                  <a:pt x="6170" y="3525"/>
                </a:cubicBezTo>
                <a:cubicBezTo>
                  <a:pt x="6758" y="2644"/>
                  <a:pt x="3966" y="588"/>
                  <a:pt x="3525" y="0"/>
                </a:cubicBezTo>
              </a:path>
            </a:pathLst>
          </a:custGeom>
          <a:noFill/>
          <a:ln w="9525" cap="flat" cmpd="sng">
            <a:solidFill>
              <a:schemeClr val="dk2"/>
            </a:solidFill>
            <a:prstDash val="solid"/>
            <a:round/>
            <a:headEnd type="none" w="med" len="med"/>
            <a:tailEnd type="none" w="med" len="med"/>
          </a:ln>
        </p:spPr>
      </p:sp>
      <p:sp>
        <p:nvSpPr>
          <p:cNvPr id="1169" name="Google Shape;1169;p6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70" name="Google Shape;1170;p6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71" name="Google Shape;1171;p69"/>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72" name="Google Shape;1172;p69"/>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73" name="Google Shape;1173;p69"/>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74" name="Google Shape;1174;p6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7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Orbit Acquisition Test: Expected Results</a:t>
            </a:r>
            <a:endParaRPr/>
          </a:p>
        </p:txBody>
      </p:sp>
      <p:sp>
        <p:nvSpPr>
          <p:cNvPr id="1180" name="Google Shape;1180;p7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1181" name="Google Shape;1181;p70"/>
          <p:cNvSpPr txBox="1"/>
          <p:nvPr/>
        </p:nvSpPr>
        <p:spPr>
          <a:xfrm>
            <a:off x="-16675" y="2464600"/>
            <a:ext cx="2510400" cy="6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Equations of Motion:</a:t>
            </a:r>
            <a:endParaRPr>
              <a:solidFill>
                <a:srgbClr val="FFFFFF"/>
              </a:solidFill>
              <a:latin typeface="Oswald"/>
              <a:ea typeface="Oswald"/>
              <a:cs typeface="Oswald"/>
              <a:sym typeface="Oswald"/>
            </a:endParaRPr>
          </a:p>
        </p:txBody>
      </p:sp>
      <p:sp>
        <p:nvSpPr>
          <p:cNvPr id="1182" name="Google Shape;1182;p70"/>
          <p:cNvSpPr txBox="1">
            <a:spLocks noGrp="1"/>
          </p:cNvSpPr>
          <p:nvPr>
            <p:ph type="body" idx="1"/>
          </p:nvPr>
        </p:nvSpPr>
        <p:spPr>
          <a:xfrm>
            <a:off x="86350" y="742263"/>
            <a:ext cx="5149500" cy="38835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rgbClr val="000000"/>
              </a:buClr>
              <a:buSzPts val="1800"/>
              <a:buChar char="●"/>
            </a:pPr>
            <a:r>
              <a:rPr lang="en">
                <a:solidFill>
                  <a:srgbClr val="000000"/>
                </a:solidFill>
              </a:rPr>
              <a:t>Verification of orbit acquisition</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Start from vertical hang</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Verification of software implementation</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Arduino, ESC, motor, and servos</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Throttle setting trimming</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Experimentally find </a:t>
            </a:r>
            <a:r>
              <a:rPr lang="en">
                <a:solidFill>
                  <a:schemeClr val="dk1"/>
                </a:solidFill>
              </a:rPr>
              <a:t>incremental </a:t>
            </a:r>
            <a:r>
              <a:rPr lang="en">
                <a:solidFill>
                  <a:srgbClr val="000000"/>
                </a:solidFill>
              </a:rPr>
              <a:t>throttling values</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Lift model validation</a:t>
            </a:r>
            <a:endParaRPr>
              <a:solidFill>
                <a:srgbClr val="000000"/>
              </a:solidFill>
            </a:endParaRPr>
          </a:p>
          <a:p>
            <a:pPr marL="914400" lvl="1" indent="-317500" algn="l" rtl="0">
              <a:spcBef>
                <a:spcPts val="1000"/>
              </a:spcBef>
              <a:spcAft>
                <a:spcPts val="1000"/>
              </a:spcAft>
              <a:buClr>
                <a:srgbClr val="000000"/>
              </a:buClr>
              <a:buSzPts val="1400"/>
              <a:buChar char="○"/>
            </a:pPr>
            <a:r>
              <a:rPr lang="en">
                <a:solidFill>
                  <a:srgbClr val="000000"/>
                </a:solidFill>
              </a:rPr>
              <a:t>Tension load cell in line</a:t>
            </a:r>
            <a:endParaRPr>
              <a:solidFill>
                <a:srgbClr val="000000"/>
              </a:solidFill>
            </a:endParaRPr>
          </a:p>
        </p:txBody>
      </p:sp>
      <p:sp>
        <p:nvSpPr>
          <p:cNvPr id="1183" name="Google Shape;1183;p7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84" name="Google Shape;1184;p7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185" name="Google Shape;1185;p70"/>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186" name="Google Shape;1186;p7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187" name="Google Shape;1187;p7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188" name="Google Shape;1188;p7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189" name="Google Shape;1189;p70"/>
          <p:cNvPicPr preferRelativeResize="0"/>
          <p:nvPr/>
        </p:nvPicPr>
        <p:blipFill>
          <a:blip r:embed="rId3">
            <a:alphaModFix/>
          </a:blip>
          <a:stretch>
            <a:fillRect/>
          </a:stretch>
        </p:blipFill>
        <p:spPr>
          <a:xfrm>
            <a:off x="5235846" y="1589125"/>
            <a:ext cx="3789174" cy="3036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7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Orbit Acquisition Test: Implications</a:t>
            </a:r>
            <a:endParaRPr/>
          </a:p>
        </p:txBody>
      </p:sp>
      <p:sp>
        <p:nvSpPr>
          <p:cNvPr id="1195" name="Google Shape;1195;p7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1196" name="Google Shape;1196;p71"/>
          <p:cNvSpPr txBox="1"/>
          <p:nvPr/>
        </p:nvSpPr>
        <p:spPr>
          <a:xfrm>
            <a:off x="-16675" y="2464600"/>
            <a:ext cx="2510400" cy="6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Equations of Motion:</a:t>
            </a:r>
            <a:endParaRPr>
              <a:solidFill>
                <a:srgbClr val="FFFFFF"/>
              </a:solidFill>
              <a:latin typeface="Oswald"/>
              <a:ea typeface="Oswald"/>
              <a:cs typeface="Oswald"/>
              <a:sym typeface="Oswald"/>
            </a:endParaRPr>
          </a:p>
        </p:txBody>
      </p:sp>
      <p:sp>
        <p:nvSpPr>
          <p:cNvPr id="1197" name="Google Shape;1197;p71"/>
          <p:cNvSpPr txBox="1">
            <a:spLocks noGrp="1"/>
          </p:cNvSpPr>
          <p:nvPr>
            <p:ph type="body" idx="1"/>
          </p:nvPr>
        </p:nvSpPr>
        <p:spPr>
          <a:xfrm>
            <a:off x="165375" y="739400"/>
            <a:ext cx="5653200" cy="38835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rgbClr val="000000"/>
              </a:buClr>
              <a:buSzPts val="1800"/>
              <a:buChar char="●"/>
            </a:pPr>
            <a:r>
              <a:rPr lang="en">
                <a:solidFill>
                  <a:srgbClr val="000000"/>
                </a:solidFill>
              </a:rPr>
              <a:t>Will confirm or counter the model in place</a:t>
            </a:r>
            <a:endParaRPr>
              <a:solidFill>
                <a:srgbClr val="000000"/>
              </a:solidFill>
            </a:endParaRPr>
          </a:p>
          <a:p>
            <a:pPr marL="914400" lvl="1" indent="-317500" algn="l" rtl="0">
              <a:lnSpc>
                <a:spcPct val="200000"/>
              </a:lnSpc>
              <a:spcBef>
                <a:spcPts val="0"/>
              </a:spcBef>
              <a:spcAft>
                <a:spcPts val="0"/>
              </a:spcAft>
              <a:buClr>
                <a:srgbClr val="000000"/>
              </a:buClr>
              <a:buSzPts val="1400"/>
              <a:buChar char="○"/>
            </a:pPr>
            <a:r>
              <a:rPr lang="en">
                <a:solidFill>
                  <a:srgbClr val="000000"/>
                </a:solidFill>
              </a:rPr>
              <a:t>Model will be adjusted for lower altitude density, etc.</a:t>
            </a:r>
            <a:endParaRPr>
              <a:solidFill>
                <a:srgbClr val="000000"/>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All systems ready to incorporate balloon</a:t>
            </a:r>
            <a:endParaRPr>
              <a:solidFill>
                <a:schemeClr val="dk1"/>
              </a:solidFill>
            </a:endParaRPr>
          </a:p>
          <a:p>
            <a:pPr marL="457200" lvl="0" indent="-342900" algn="l" rtl="0">
              <a:lnSpc>
                <a:spcPct val="200000"/>
              </a:lnSpc>
              <a:spcBef>
                <a:spcPts val="0"/>
              </a:spcBef>
              <a:spcAft>
                <a:spcPts val="0"/>
              </a:spcAft>
              <a:buClr>
                <a:srgbClr val="000000"/>
              </a:buClr>
              <a:buSzPts val="1800"/>
              <a:buChar char="●"/>
            </a:pPr>
            <a:r>
              <a:rPr lang="en">
                <a:solidFill>
                  <a:srgbClr val="000000"/>
                </a:solidFill>
              </a:rPr>
              <a:t>Successful integration of different systems</a:t>
            </a:r>
            <a:endParaRPr>
              <a:solidFill>
                <a:srgbClr val="000000"/>
              </a:solidFill>
            </a:endParaRPr>
          </a:p>
          <a:p>
            <a:pPr marL="0" lvl="0" indent="0" algn="l" rtl="0">
              <a:lnSpc>
                <a:spcPct val="100000"/>
              </a:lnSpc>
              <a:spcBef>
                <a:spcPts val="1600"/>
              </a:spcBef>
              <a:spcAft>
                <a:spcPts val="0"/>
              </a:spcAft>
              <a:buNone/>
            </a:pPr>
            <a:r>
              <a:rPr lang="en">
                <a:solidFill>
                  <a:srgbClr val="000000"/>
                </a:solidFill>
              </a:rPr>
              <a:t>Uncertainty in:</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the load cell (0.1lb)</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the servo angle precision</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Wind effects</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Atmospheric conditions to enter into model</a:t>
            </a:r>
            <a:endParaRPr>
              <a:solidFill>
                <a:srgbClr val="000000"/>
              </a:solidFill>
            </a:endParaRPr>
          </a:p>
        </p:txBody>
      </p:sp>
      <p:sp>
        <p:nvSpPr>
          <p:cNvPr id="1198" name="Google Shape;1198;p7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199" name="Google Shape;1199;p7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200" name="Google Shape;1200;p71"/>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201" name="Google Shape;1201;p7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202" name="Google Shape;1202;p7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203" name="Google Shape;1203;p7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204" name="Google Shape;1204;p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22650" y="1768075"/>
            <a:ext cx="3921349" cy="27579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7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Moored Test: Overview</a:t>
            </a:r>
            <a:endParaRPr/>
          </a:p>
        </p:txBody>
      </p:sp>
      <p:sp>
        <p:nvSpPr>
          <p:cNvPr id="1210" name="Google Shape;1210;p72"/>
          <p:cNvSpPr txBox="1">
            <a:spLocks noGrp="1"/>
          </p:cNvSpPr>
          <p:nvPr>
            <p:ph type="sldNum" idx="12"/>
          </p:nvPr>
        </p:nvSpPr>
        <p:spPr>
          <a:xfrm>
            <a:off x="8588775" y="4781859"/>
            <a:ext cx="548700" cy="3936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grpSp>
        <p:nvGrpSpPr>
          <p:cNvPr id="1211" name="Google Shape;1211;p72"/>
          <p:cNvGrpSpPr/>
          <p:nvPr/>
        </p:nvGrpSpPr>
        <p:grpSpPr>
          <a:xfrm>
            <a:off x="5914575" y="1055063"/>
            <a:ext cx="3205125" cy="3573200"/>
            <a:chOff x="5914575" y="1055063"/>
            <a:chExt cx="3205125" cy="3573200"/>
          </a:xfrm>
        </p:grpSpPr>
        <p:pic>
          <p:nvPicPr>
            <p:cNvPr id="1212" name="Google Shape;1212;p72"/>
            <p:cNvPicPr preferRelativeResize="0"/>
            <p:nvPr/>
          </p:nvPicPr>
          <p:blipFill rotWithShape="1">
            <a:blip r:embed="rId3" cstate="screen">
              <a:alphaModFix/>
              <a:extLst>
                <a:ext uri="{28A0092B-C50C-407E-A947-70E740481C1C}">
                  <a14:useLocalDpi xmlns:a14="http://schemas.microsoft.com/office/drawing/2010/main"/>
                </a:ext>
              </a:extLst>
            </a:blip>
            <a:srcRect l="19671" t="15075" r="50365" b="14738"/>
            <a:stretch/>
          </p:blipFill>
          <p:spPr>
            <a:xfrm>
              <a:off x="6095750" y="1055063"/>
              <a:ext cx="2087700" cy="3573200"/>
            </a:xfrm>
            <a:prstGeom prst="rect">
              <a:avLst/>
            </a:prstGeom>
            <a:noFill/>
            <a:ln>
              <a:noFill/>
            </a:ln>
            <a:effectLst>
              <a:outerShdw blurRad="57150" dist="19050" dir="5400000" algn="bl" rotWithShape="0">
                <a:srgbClr val="000000">
                  <a:alpha val="50000"/>
                </a:srgbClr>
              </a:outerShdw>
            </a:effectLst>
          </p:spPr>
        </p:pic>
        <p:grpSp>
          <p:nvGrpSpPr>
            <p:cNvPr id="1213" name="Google Shape;1213;p72"/>
            <p:cNvGrpSpPr/>
            <p:nvPr/>
          </p:nvGrpSpPr>
          <p:grpSpPr>
            <a:xfrm>
              <a:off x="8183450" y="2504675"/>
              <a:ext cx="936250" cy="1398588"/>
              <a:chOff x="2070425" y="1941388"/>
              <a:chExt cx="936250" cy="1398588"/>
            </a:xfrm>
          </p:grpSpPr>
          <p:grpSp>
            <p:nvGrpSpPr>
              <p:cNvPr id="1214" name="Google Shape;1214;p72"/>
              <p:cNvGrpSpPr/>
              <p:nvPr/>
            </p:nvGrpSpPr>
            <p:grpSpPr>
              <a:xfrm>
                <a:off x="2070425" y="1941388"/>
                <a:ext cx="936250" cy="1136313"/>
                <a:chOff x="2070425" y="2093788"/>
                <a:chExt cx="936250" cy="1136313"/>
              </a:xfrm>
            </p:grpSpPr>
            <p:grpSp>
              <p:nvGrpSpPr>
                <p:cNvPr id="1215" name="Google Shape;1215;p72"/>
                <p:cNvGrpSpPr/>
                <p:nvPr/>
              </p:nvGrpSpPr>
              <p:grpSpPr>
                <a:xfrm>
                  <a:off x="2070425" y="2093788"/>
                  <a:ext cx="936250" cy="955925"/>
                  <a:chOff x="1530750" y="2293650"/>
                  <a:chExt cx="936250" cy="955925"/>
                </a:xfrm>
              </p:grpSpPr>
              <p:cxnSp>
                <p:nvCxnSpPr>
                  <p:cNvPr id="1216" name="Google Shape;1216;p72"/>
                  <p:cNvCxnSpPr/>
                  <p:nvPr/>
                </p:nvCxnSpPr>
                <p:spPr>
                  <a:xfrm rot="10800000">
                    <a:off x="1699200" y="2587000"/>
                    <a:ext cx="0" cy="459300"/>
                  </a:xfrm>
                  <a:prstGeom prst="straightConnector1">
                    <a:avLst/>
                  </a:prstGeom>
                  <a:noFill/>
                  <a:ln w="9525"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17" name="Google Shape;1217;p72"/>
                  <p:cNvCxnSpPr/>
                  <p:nvPr/>
                </p:nvCxnSpPr>
                <p:spPr>
                  <a:xfrm>
                    <a:off x="1699200" y="3061625"/>
                    <a:ext cx="489900" cy="0"/>
                  </a:xfrm>
                  <a:prstGeom prst="straightConnector1">
                    <a:avLst/>
                  </a:prstGeom>
                  <a:noFill/>
                  <a:ln w="9525"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1218" name="Google Shape;1218;p72"/>
                  <p:cNvSpPr txBox="1"/>
                  <p:nvPr/>
                </p:nvSpPr>
                <p:spPr>
                  <a:xfrm>
                    <a:off x="1530750" y="2293650"/>
                    <a:ext cx="336900" cy="32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 y</a:t>
                    </a:r>
                    <a:endParaRPr sz="1000">
                      <a:latin typeface="Oswald"/>
                      <a:ea typeface="Oswald"/>
                      <a:cs typeface="Oswald"/>
                      <a:sym typeface="Oswald"/>
                    </a:endParaRPr>
                  </a:p>
                </p:txBody>
              </p:sp>
              <p:sp>
                <p:nvSpPr>
                  <p:cNvPr id="1219" name="Google Shape;1219;p72"/>
                  <p:cNvSpPr txBox="1"/>
                  <p:nvPr/>
                </p:nvSpPr>
                <p:spPr>
                  <a:xfrm>
                    <a:off x="2130100" y="2873675"/>
                    <a:ext cx="336900" cy="375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 x</a:t>
                    </a:r>
                    <a:endParaRPr sz="1000">
                      <a:latin typeface="Oswald"/>
                      <a:ea typeface="Oswald"/>
                      <a:cs typeface="Oswald"/>
                      <a:sym typeface="Oswald"/>
                    </a:endParaRPr>
                  </a:p>
                </p:txBody>
              </p:sp>
            </p:grpSp>
            <p:cxnSp>
              <p:nvCxnSpPr>
                <p:cNvPr id="1220" name="Google Shape;1220;p72"/>
                <p:cNvCxnSpPr/>
                <p:nvPr/>
              </p:nvCxnSpPr>
              <p:spPr>
                <a:xfrm>
                  <a:off x="2234975" y="2847300"/>
                  <a:ext cx="0" cy="382800"/>
                </a:xfrm>
                <a:prstGeom prst="straightConnector1">
                  <a:avLst/>
                </a:prstGeom>
                <a:noFill/>
                <a:ln w="9525"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sp>
            <p:nvSpPr>
              <p:cNvPr id="1221" name="Google Shape;1221;p72"/>
              <p:cNvSpPr txBox="1"/>
              <p:nvPr/>
            </p:nvSpPr>
            <p:spPr>
              <a:xfrm>
                <a:off x="2130325" y="3015675"/>
                <a:ext cx="336900" cy="32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g</a:t>
                </a:r>
                <a:endParaRPr sz="1000">
                  <a:latin typeface="Oswald"/>
                  <a:ea typeface="Oswald"/>
                  <a:cs typeface="Oswald"/>
                  <a:sym typeface="Oswald"/>
                </a:endParaRPr>
              </a:p>
            </p:txBody>
          </p:sp>
        </p:grpSp>
        <p:sp>
          <p:nvSpPr>
            <p:cNvPr id="1222" name="Google Shape;1222;p72"/>
            <p:cNvSpPr txBox="1"/>
            <p:nvPr/>
          </p:nvSpPr>
          <p:spPr>
            <a:xfrm rot="-5400000">
              <a:off x="5478225" y="2025913"/>
              <a:ext cx="1530900" cy="658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150 ft.</a:t>
              </a:r>
              <a:endParaRPr sz="1000">
                <a:latin typeface="Oswald"/>
                <a:ea typeface="Oswald"/>
                <a:cs typeface="Oswald"/>
                <a:sym typeface="Oswald"/>
              </a:endParaRPr>
            </a:p>
          </p:txBody>
        </p:sp>
        <p:sp>
          <p:nvSpPr>
            <p:cNvPr id="1223" name="Google Shape;1223;p72"/>
            <p:cNvSpPr txBox="1"/>
            <p:nvPr/>
          </p:nvSpPr>
          <p:spPr>
            <a:xfrm>
              <a:off x="7720475" y="2268763"/>
              <a:ext cx="548700" cy="32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Lift</a:t>
              </a:r>
              <a:endParaRPr sz="1000">
                <a:latin typeface="Oswald"/>
                <a:ea typeface="Oswald"/>
                <a:cs typeface="Oswald"/>
                <a:sym typeface="Oswald"/>
              </a:endParaRPr>
            </a:p>
          </p:txBody>
        </p:sp>
        <p:sp>
          <p:nvSpPr>
            <p:cNvPr id="1224" name="Google Shape;1224;p72"/>
            <p:cNvSpPr txBox="1"/>
            <p:nvPr/>
          </p:nvSpPr>
          <p:spPr>
            <a:xfrm>
              <a:off x="7246225" y="2888588"/>
              <a:ext cx="1359600" cy="49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Weight</a:t>
              </a:r>
              <a:endParaRPr sz="1000">
                <a:latin typeface="Oswald"/>
                <a:ea typeface="Oswald"/>
                <a:cs typeface="Oswald"/>
                <a:sym typeface="Oswald"/>
              </a:endParaRPr>
            </a:p>
          </p:txBody>
        </p:sp>
        <p:sp>
          <p:nvSpPr>
            <p:cNvPr id="1225" name="Google Shape;1225;p72"/>
            <p:cNvSpPr txBox="1"/>
            <p:nvPr/>
          </p:nvSpPr>
          <p:spPr>
            <a:xfrm>
              <a:off x="7315025" y="3821338"/>
              <a:ext cx="1359600" cy="49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Load Cell</a:t>
              </a:r>
              <a:endParaRPr sz="1000">
                <a:latin typeface="Oswald"/>
                <a:ea typeface="Oswald"/>
                <a:cs typeface="Oswald"/>
                <a:sym typeface="Oswald"/>
              </a:endParaRPr>
            </a:p>
          </p:txBody>
        </p:sp>
        <p:sp>
          <p:nvSpPr>
            <p:cNvPr id="1226" name="Google Shape;1226;p72"/>
            <p:cNvSpPr txBox="1"/>
            <p:nvPr/>
          </p:nvSpPr>
          <p:spPr>
            <a:xfrm>
              <a:off x="6572775" y="3982688"/>
              <a:ext cx="658200" cy="49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Anchor</a:t>
              </a:r>
              <a:endParaRPr sz="1000">
                <a:latin typeface="Oswald"/>
                <a:ea typeface="Oswald"/>
                <a:cs typeface="Oswald"/>
                <a:sym typeface="Oswald"/>
              </a:endParaRPr>
            </a:p>
          </p:txBody>
        </p:sp>
        <p:sp>
          <p:nvSpPr>
            <p:cNvPr id="1227" name="Google Shape;1227;p72"/>
            <p:cNvSpPr txBox="1"/>
            <p:nvPr/>
          </p:nvSpPr>
          <p:spPr>
            <a:xfrm>
              <a:off x="7552975" y="2059638"/>
              <a:ext cx="290700" cy="393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β</a:t>
              </a:r>
              <a:endParaRPr/>
            </a:p>
          </p:txBody>
        </p:sp>
      </p:grpSp>
      <p:sp>
        <p:nvSpPr>
          <p:cNvPr id="1228" name="Google Shape;1228;p72"/>
          <p:cNvSpPr txBox="1"/>
          <p:nvPr/>
        </p:nvSpPr>
        <p:spPr>
          <a:xfrm>
            <a:off x="-16675" y="2693200"/>
            <a:ext cx="1562700" cy="6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Equations of Motion:</a:t>
            </a:r>
            <a:endParaRPr>
              <a:solidFill>
                <a:srgbClr val="FFFFFF"/>
              </a:solidFill>
              <a:latin typeface="Oswald"/>
              <a:ea typeface="Oswald"/>
              <a:cs typeface="Oswald"/>
              <a:sym typeface="Oswald"/>
            </a:endParaRPr>
          </a:p>
        </p:txBody>
      </p:sp>
      <p:sp>
        <p:nvSpPr>
          <p:cNvPr id="1229" name="Google Shape;1229;p72"/>
          <p:cNvSpPr txBox="1">
            <a:spLocks noGrp="1"/>
          </p:cNvSpPr>
          <p:nvPr>
            <p:ph type="body" idx="1"/>
          </p:nvPr>
        </p:nvSpPr>
        <p:spPr>
          <a:xfrm>
            <a:off x="317775" y="739400"/>
            <a:ext cx="5596800" cy="381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1.0: There will be a method of controlling the altitude of the balloon and payload</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Risks Mitigated: can’t control altitude as predicted</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Full functionality of all components</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Ability to actuate tail to increase/decrease lift</a:t>
            </a:r>
            <a:endParaRPr sz="14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Moor the balloon and payload to the ground with a cable less than 150 ft and an anchor</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Inflate the balloon with helium</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Throttle the motor and reach a stable beta angle</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Actuate the tail servos and measure changes in lift</a:t>
            </a:r>
            <a:endParaRPr sz="1400">
              <a:solidFill>
                <a:srgbClr val="000000"/>
              </a:solidFill>
            </a:endParaRPr>
          </a:p>
          <a:p>
            <a:pPr marL="457200" lvl="0" indent="-317500" algn="l" rtl="0">
              <a:spcBef>
                <a:spcPts val="0"/>
              </a:spcBef>
              <a:spcAft>
                <a:spcPts val="0"/>
              </a:spcAft>
              <a:buClr>
                <a:srgbClr val="000000"/>
              </a:buClr>
              <a:buSzPts val="1400"/>
              <a:buChar char="●"/>
            </a:pPr>
            <a:r>
              <a:rPr lang="en" sz="1800">
                <a:solidFill>
                  <a:srgbClr val="000000"/>
                </a:solidFill>
              </a:rPr>
              <a:t>Scheduled for March 22nd</a:t>
            </a:r>
            <a:endParaRPr sz="1400">
              <a:solidFill>
                <a:srgbClr val="000000"/>
              </a:solidFill>
            </a:endParaRPr>
          </a:p>
        </p:txBody>
      </p:sp>
      <p:sp>
        <p:nvSpPr>
          <p:cNvPr id="1230" name="Google Shape;1230;p7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231" name="Google Shape;1231;p7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232" name="Google Shape;1232;p72"/>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233" name="Google Shape;1233;p7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234" name="Google Shape;1234;p7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235" name="Google Shape;1235;p7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7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Moored Test: Expected Results</a:t>
            </a:r>
            <a:endParaRPr/>
          </a:p>
        </p:txBody>
      </p:sp>
      <p:sp>
        <p:nvSpPr>
          <p:cNvPr id="1241" name="Google Shape;1241;p73"/>
          <p:cNvSpPr txBox="1">
            <a:spLocks noGrp="1"/>
          </p:cNvSpPr>
          <p:nvPr>
            <p:ph type="sldNum" idx="12"/>
          </p:nvPr>
        </p:nvSpPr>
        <p:spPr>
          <a:xfrm>
            <a:off x="8588775" y="4781859"/>
            <a:ext cx="548700" cy="3936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1242" name="Google Shape;1242;p73"/>
          <p:cNvSpPr txBox="1"/>
          <p:nvPr/>
        </p:nvSpPr>
        <p:spPr>
          <a:xfrm>
            <a:off x="-16675" y="2693200"/>
            <a:ext cx="1562700" cy="6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Equations of Motion:</a:t>
            </a:r>
            <a:endParaRPr>
              <a:solidFill>
                <a:srgbClr val="FFFFFF"/>
              </a:solidFill>
              <a:latin typeface="Oswald"/>
              <a:ea typeface="Oswald"/>
              <a:cs typeface="Oswald"/>
              <a:sym typeface="Oswald"/>
            </a:endParaRPr>
          </a:p>
        </p:txBody>
      </p:sp>
      <p:sp>
        <p:nvSpPr>
          <p:cNvPr id="1243" name="Google Shape;1243;p73"/>
          <p:cNvSpPr txBox="1">
            <a:spLocks noGrp="1"/>
          </p:cNvSpPr>
          <p:nvPr>
            <p:ph type="body" idx="1"/>
          </p:nvPr>
        </p:nvSpPr>
        <p:spPr>
          <a:xfrm>
            <a:off x="317775" y="739400"/>
            <a:ext cx="5596800" cy="38115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rgbClr val="000000"/>
              </a:buClr>
              <a:buSzPts val="1800"/>
              <a:buChar char="●"/>
            </a:pPr>
            <a:r>
              <a:rPr lang="en">
                <a:solidFill>
                  <a:srgbClr val="000000"/>
                </a:solidFill>
              </a:rPr>
              <a:t>Further lift verification to relate with the model</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Adjusted for lower altitudes</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Changes in load cell would be noted when actuating the servo</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This would assure that changing altitudes is possible</a:t>
            </a:r>
            <a:endParaRPr>
              <a:solidFill>
                <a:srgbClr val="000000"/>
              </a:solidFill>
            </a:endParaRPr>
          </a:p>
          <a:p>
            <a:pPr marL="457200" lvl="0" indent="-342900" algn="l" rtl="0">
              <a:spcBef>
                <a:spcPts val="1000"/>
              </a:spcBef>
              <a:spcAft>
                <a:spcPts val="0"/>
              </a:spcAft>
              <a:buClr>
                <a:schemeClr val="dk1"/>
              </a:buClr>
              <a:buSzPts val="1800"/>
              <a:buChar char="●"/>
            </a:pPr>
            <a:r>
              <a:rPr lang="en">
                <a:solidFill>
                  <a:schemeClr val="dk1"/>
                </a:solidFill>
              </a:rPr>
              <a:t>Balloon dynamics observed</a:t>
            </a:r>
            <a:endParaRPr>
              <a:solidFill>
                <a:schemeClr val="dk1"/>
              </a:solidFill>
            </a:endParaRPr>
          </a:p>
          <a:p>
            <a:pPr marL="457200" lvl="0" indent="-342900" algn="l" rtl="0">
              <a:spcBef>
                <a:spcPts val="1000"/>
              </a:spcBef>
              <a:spcAft>
                <a:spcPts val="1000"/>
              </a:spcAft>
              <a:buClr>
                <a:srgbClr val="000000"/>
              </a:buClr>
              <a:buSzPts val="1800"/>
              <a:buChar char="●"/>
            </a:pPr>
            <a:r>
              <a:rPr lang="en">
                <a:solidFill>
                  <a:srgbClr val="000000"/>
                </a:solidFill>
              </a:rPr>
              <a:t>Successful system integration</a:t>
            </a:r>
            <a:endParaRPr>
              <a:solidFill>
                <a:schemeClr val="dk1"/>
              </a:solidFill>
            </a:endParaRPr>
          </a:p>
        </p:txBody>
      </p:sp>
      <p:sp>
        <p:nvSpPr>
          <p:cNvPr id="1244" name="Google Shape;1244;p7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245" name="Google Shape;1245;p7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246" name="Google Shape;1246;p7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247" name="Google Shape;1247;p7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248" name="Google Shape;1248;p7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249" name="Google Shape;1249;p7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250" name="Google Shape;1250;p73"/>
          <p:cNvPicPr preferRelativeResize="0"/>
          <p:nvPr/>
        </p:nvPicPr>
        <p:blipFill rotWithShape="1">
          <a:blip r:embed="rId3" cstate="screen">
            <a:alphaModFix/>
            <a:extLst>
              <a:ext uri="{28A0092B-C50C-407E-A947-70E740481C1C}">
                <a14:useLocalDpi xmlns:a14="http://schemas.microsoft.com/office/drawing/2010/main"/>
              </a:ext>
            </a:extLst>
          </a:blip>
          <a:srcRect l="4616" r="6605"/>
          <a:stretch/>
        </p:blipFill>
        <p:spPr>
          <a:xfrm>
            <a:off x="5473750" y="1678775"/>
            <a:ext cx="3579749" cy="3024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F5FE"/>
        </a:solidFill>
        <a:effectLst/>
      </p:bgPr>
    </p:bg>
    <p:spTree>
      <p:nvGrpSpPr>
        <p:cNvPr id="1" name="Shape 207"/>
        <p:cNvGrpSpPr/>
        <p:nvPr/>
      </p:nvGrpSpPr>
      <p:grpSpPr>
        <a:xfrm>
          <a:off x="0" y="0"/>
          <a:ext cx="0" cy="0"/>
          <a:chOff x="0" y="0"/>
          <a:chExt cx="0" cy="0"/>
        </a:xfrm>
      </p:grpSpPr>
      <p:pic>
        <p:nvPicPr>
          <p:cNvPr id="208" name="Google Shape;208;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6700" y="560400"/>
            <a:ext cx="5669260" cy="4251949"/>
          </a:xfrm>
          <a:prstGeom prst="rect">
            <a:avLst/>
          </a:prstGeom>
          <a:noFill/>
          <a:ln>
            <a:noFill/>
          </a:ln>
        </p:spPr>
      </p:pic>
      <p:sp>
        <p:nvSpPr>
          <p:cNvPr id="209" name="Google Shape;209;p2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Levels of Success - Level 2</a:t>
            </a:r>
            <a:endParaRPr/>
          </a:p>
        </p:txBody>
      </p:sp>
      <p:sp>
        <p:nvSpPr>
          <p:cNvPr id="210" name="Google Shape;210;p2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11" name="Google Shape;211;p2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212" name="Google Shape;212;p20"/>
          <p:cNvSpPr/>
          <p:nvPr/>
        </p:nvSpPr>
        <p:spPr>
          <a:xfrm>
            <a:off x="9917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13" name="Google Shape;213;p20"/>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14" name="Google Shape;214;p2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15" name="Google Shape;215;p2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16" name="Google Shape;216;p2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7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Moored Test: Implications</a:t>
            </a:r>
            <a:endParaRPr/>
          </a:p>
        </p:txBody>
      </p:sp>
      <p:sp>
        <p:nvSpPr>
          <p:cNvPr id="1256" name="Google Shape;1256;p74"/>
          <p:cNvSpPr txBox="1">
            <a:spLocks noGrp="1"/>
          </p:cNvSpPr>
          <p:nvPr>
            <p:ph type="sldNum" idx="12"/>
          </p:nvPr>
        </p:nvSpPr>
        <p:spPr>
          <a:xfrm>
            <a:off x="8588775" y="4781859"/>
            <a:ext cx="548700" cy="3936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1257" name="Google Shape;1257;p74"/>
          <p:cNvSpPr txBox="1"/>
          <p:nvPr/>
        </p:nvSpPr>
        <p:spPr>
          <a:xfrm>
            <a:off x="-16675" y="2693200"/>
            <a:ext cx="1562700" cy="6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Equations of Motion:</a:t>
            </a:r>
            <a:endParaRPr>
              <a:solidFill>
                <a:srgbClr val="FFFFFF"/>
              </a:solidFill>
              <a:latin typeface="Oswald"/>
              <a:ea typeface="Oswald"/>
              <a:cs typeface="Oswald"/>
              <a:sym typeface="Oswald"/>
            </a:endParaRPr>
          </a:p>
        </p:txBody>
      </p:sp>
      <p:sp>
        <p:nvSpPr>
          <p:cNvPr id="1258" name="Google Shape;1258;p74"/>
          <p:cNvSpPr txBox="1">
            <a:spLocks noGrp="1"/>
          </p:cNvSpPr>
          <p:nvPr>
            <p:ph type="body" idx="1"/>
          </p:nvPr>
        </p:nvSpPr>
        <p:spPr>
          <a:xfrm>
            <a:off x="317775" y="739400"/>
            <a:ext cx="5596800" cy="38115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chemeClr val="dk1"/>
              </a:buClr>
              <a:buSzPts val="1800"/>
              <a:buChar char="●"/>
            </a:pPr>
            <a:r>
              <a:rPr lang="en">
                <a:solidFill>
                  <a:schemeClr val="dk1"/>
                </a:solidFill>
              </a:rPr>
              <a:t>Full system validation - Final Test</a:t>
            </a: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Assurance of flight-ready system</a:t>
            </a: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Allow us to see balloon dynamics and make any adjustments</a:t>
            </a: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Allows correlation with previous test to verify lift changes</a:t>
            </a:r>
            <a:endParaRPr>
              <a:solidFill>
                <a:schemeClr val="dk1"/>
              </a:solidFill>
            </a:endParaRPr>
          </a:p>
          <a:p>
            <a:pPr marL="0" lvl="0" indent="0" algn="l" rtl="0">
              <a:lnSpc>
                <a:spcPct val="100000"/>
              </a:lnSpc>
              <a:spcBef>
                <a:spcPts val="1000"/>
              </a:spcBef>
              <a:spcAft>
                <a:spcPts val="0"/>
              </a:spcAft>
              <a:buNone/>
            </a:pPr>
            <a:r>
              <a:rPr lang="en">
                <a:solidFill>
                  <a:schemeClr val="dk1"/>
                </a:solidFill>
              </a:rPr>
              <a:t>Uncertainty in:</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the load cell (0.1lb)</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the servo angle precision</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Wind effects</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Atmospheric conditions to enter into model</a:t>
            </a:r>
            <a:endParaRPr>
              <a:solidFill>
                <a:schemeClr val="dk1"/>
              </a:solidFill>
            </a:endParaRPr>
          </a:p>
          <a:p>
            <a:pPr marL="0" lvl="0" indent="0" algn="l" rtl="0">
              <a:spcBef>
                <a:spcPts val="1000"/>
              </a:spcBef>
              <a:spcAft>
                <a:spcPts val="1000"/>
              </a:spcAft>
              <a:buNone/>
            </a:pPr>
            <a:endParaRPr>
              <a:solidFill>
                <a:schemeClr val="dk1"/>
              </a:solidFill>
            </a:endParaRPr>
          </a:p>
        </p:txBody>
      </p:sp>
      <p:sp>
        <p:nvSpPr>
          <p:cNvPr id="1259" name="Google Shape;1259;p7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260" name="Google Shape;1260;p7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261" name="Google Shape;1261;p74"/>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262" name="Google Shape;1262;p74"/>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263" name="Google Shape;1263;p7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264" name="Google Shape;1264;p7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grpSp>
        <p:nvGrpSpPr>
          <p:cNvPr id="1265" name="Google Shape;1265;p74"/>
          <p:cNvGrpSpPr/>
          <p:nvPr/>
        </p:nvGrpSpPr>
        <p:grpSpPr>
          <a:xfrm>
            <a:off x="5914575" y="1055063"/>
            <a:ext cx="3205125" cy="3573200"/>
            <a:chOff x="5914575" y="1055063"/>
            <a:chExt cx="3205125" cy="3573200"/>
          </a:xfrm>
        </p:grpSpPr>
        <p:pic>
          <p:nvPicPr>
            <p:cNvPr id="1266" name="Google Shape;1266;p74"/>
            <p:cNvPicPr preferRelativeResize="0"/>
            <p:nvPr/>
          </p:nvPicPr>
          <p:blipFill rotWithShape="1">
            <a:blip r:embed="rId3" cstate="screen">
              <a:alphaModFix/>
              <a:extLst>
                <a:ext uri="{28A0092B-C50C-407E-A947-70E740481C1C}">
                  <a14:useLocalDpi xmlns:a14="http://schemas.microsoft.com/office/drawing/2010/main"/>
                </a:ext>
              </a:extLst>
            </a:blip>
            <a:srcRect l="19671" t="15075" r="50365" b="14738"/>
            <a:stretch/>
          </p:blipFill>
          <p:spPr>
            <a:xfrm>
              <a:off x="6095750" y="1055063"/>
              <a:ext cx="2087700" cy="3573200"/>
            </a:xfrm>
            <a:prstGeom prst="rect">
              <a:avLst/>
            </a:prstGeom>
            <a:noFill/>
            <a:ln>
              <a:noFill/>
            </a:ln>
            <a:effectLst>
              <a:outerShdw blurRad="57150" dist="19050" dir="5400000" algn="bl" rotWithShape="0">
                <a:srgbClr val="000000">
                  <a:alpha val="50000"/>
                </a:srgbClr>
              </a:outerShdw>
            </a:effectLst>
          </p:spPr>
        </p:pic>
        <p:grpSp>
          <p:nvGrpSpPr>
            <p:cNvPr id="1267" name="Google Shape;1267;p74"/>
            <p:cNvGrpSpPr/>
            <p:nvPr/>
          </p:nvGrpSpPr>
          <p:grpSpPr>
            <a:xfrm>
              <a:off x="8183450" y="2504675"/>
              <a:ext cx="936250" cy="1398588"/>
              <a:chOff x="2070425" y="1941388"/>
              <a:chExt cx="936250" cy="1398588"/>
            </a:xfrm>
          </p:grpSpPr>
          <p:grpSp>
            <p:nvGrpSpPr>
              <p:cNvPr id="1268" name="Google Shape;1268;p74"/>
              <p:cNvGrpSpPr/>
              <p:nvPr/>
            </p:nvGrpSpPr>
            <p:grpSpPr>
              <a:xfrm>
                <a:off x="2070425" y="1941388"/>
                <a:ext cx="936250" cy="1136313"/>
                <a:chOff x="2070425" y="2093788"/>
                <a:chExt cx="936250" cy="1136313"/>
              </a:xfrm>
            </p:grpSpPr>
            <p:grpSp>
              <p:nvGrpSpPr>
                <p:cNvPr id="1269" name="Google Shape;1269;p74"/>
                <p:cNvGrpSpPr/>
                <p:nvPr/>
              </p:nvGrpSpPr>
              <p:grpSpPr>
                <a:xfrm>
                  <a:off x="2070425" y="2093788"/>
                  <a:ext cx="936250" cy="955925"/>
                  <a:chOff x="1530750" y="2293650"/>
                  <a:chExt cx="936250" cy="955925"/>
                </a:xfrm>
              </p:grpSpPr>
              <p:cxnSp>
                <p:nvCxnSpPr>
                  <p:cNvPr id="1270" name="Google Shape;1270;p74"/>
                  <p:cNvCxnSpPr/>
                  <p:nvPr/>
                </p:nvCxnSpPr>
                <p:spPr>
                  <a:xfrm rot="10800000">
                    <a:off x="1699200" y="2587000"/>
                    <a:ext cx="0" cy="459300"/>
                  </a:xfrm>
                  <a:prstGeom prst="straightConnector1">
                    <a:avLst/>
                  </a:prstGeom>
                  <a:noFill/>
                  <a:ln w="9525"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71" name="Google Shape;1271;p74"/>
                  <p:cNvCxnSpPr/>
                  <p:nvPr/>
                </p:nvCxnSpPr>
                <p:spPr>
                  <a:xfrm>
                    <a:off x="1699200" y="3061625"/>
                    <a:ext cx="489900" cy="0"/>
                  </a:xfrm>
                  <a:prstGeom prst="straightConnector1">
                    <a:avLst/>
                  </a:prstGeom>
                  <a:noFill/>
                  <a:ln w="9525"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1272" name="Google Shape;1272;p74"/>
                  <p:cNvSpPr txBox="1"/>
                  <p:nvPr/>
                </p:nvSpPr>
                <p:spPr>
                  <a:xfrm>
                    <a:off x="1530750" y="2293650"/>
                    <a:ext cx="336900" cy="32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 y</a:t>
                    </a:r>
                    <a:endParaRPr sz="1000">
                      <a:latin typeface="Oswald"/>
                      <a:ea typeface="Oswald"/>
                      <a:cs typeface="Oswald"/>
                      <a:sym typeface="Oswald"/>
                    </a:endParaRPr>
                  </a:p>
                </p:txBody>
              </p:sp>
              <p:sp>
                <p:nvSpPr>
                  <p:cNvPr id="1273" name="Google Shape;1273;p74"/>
                  <p:cNvSpPr txBox="1"/>
                  <p:nvPr/>
                </p:nvSpPr>
                <p:spPr>
                  <a:xfrm>
                    <a:off x="2130100" y="2873675"/>
                    <a:ext cx="336900" cy="375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 x</a:t>
                    </a:r>
                    <a:endParaRPr sz="1000">
                      <a:latin typeface="Oswald"/>
                      <a:ea typeface="Oswald"/>
                      <a:cs typeface="Oswald"/>
                      <a:sym typeface="Oswald"/>
                    </a:endParaRPr>
                  </a:p>
                </p:txBody>
              </p:sp>
            </p:grpSp>
            <p:cxnSp>
              <p:nvCxnSpPr>
                <p:cNvPr id="1274" name="Google Shape;1274;p74"/>
                <p:cNvCxnSpPr/>
                <p:nvPr/>
              </p:nvCxnSpPr>
              <p:spPr>
                <a:xfrm>
                  <a:off x="2234975" y="2847300"/>
                  <a:ext cx="0" cy="382800"/>
                </a:xfrm>
                <a:prstGeom prst="straightConnector1">
                  <a:avLst/>
                </a:prstGeom>
                <a:noFill/>
                <a:ln w="9525"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sp>
            <p:nvSpPr>
              <p:cNvPr id="1275" name="Google Shape;1275;p74"/>
              <p:cNvSpPr txBox="1"/>
              <p:nvPr/>
            </p:nvSpPr>
            <p:spPr>
              <a:xfrm>
                <a:off x="2130325" y="3015675"/>
                <a:ext cx="336900" cy="32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g</a:t>
                </a:r>
                <a:endParaRPr sz="1000">
                  <a:latin typeface="Oswald"/>
                  <a:ea typeface="Oswald"/>
                  <a:cs typeface="Oswald"/>
                  <a:sym typeface="Oswald"/>
                </a:endParaRPr>
              </a:p>
            </p:txBody>
          </p:sp>
        </p:grpSp>
        <p:sp>
          <p:nvSpPr>
            <p:cNvPr id="1276" name="Google Shape;1276;p74"/>
            <p:cNvSpPr txBox="1"/>
            <p:nvPr/>
          </p:nvSpPr>
          <p:spPr>
            <a:xfrm rot="-5400000">
              <a:off x="5478225" y="2025913"/>
              <a:ext cx="1530900" cy="658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150 ft.</a:t>
              </a:r>
              <a:endParaRPr sz="1000">
                <a:latin typeface="Oswald"/>
                <a:ea typeface="Oswald"/>
                <a:cs typeface="Oswald"/>
                <a:sym typeface="Oswald"/>
              </a:endParaRPr>
            </a:p>
          </p:txBody>
        </p:sp>
        <p:sp>
          <p:nvSpPr>
            <p:cNvPr id="1277" name="Google Shape;1277;p74"/>
            <p:cNvSpPr txBox="1"/>
            <p:nvPr/>
          </p:nvSpPr>
          <p:spPr>
            <a:xfrm>
              <a:off x="7720475" y="2268763"/>
              <a:ext cx="548700" cy="32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Lift</a:t>
              </a:r>
              <a:endParaRPr sz="1000">
                <a:latin typeface="Oswald"/>
                <a:ea typeface="Oswald"/>
                <a:cs typeface="Oswald"/>
                <a:sym typeface="Oswald"/>
              </a:endParaRPr>
            </a:p>
          </p:txBody>
        </p:sp>
        <p:sp>
          <p:nvSpPr>
            <p:cNvPr id="1278" name="Google Shape;1278;p74"/>
            <p:cNvSpPr txBox="1"/>
            <p:nvPr/>
          </p:nvSpPr>
          <p:spPr>
            <a:xfrm>
              <a:off x="7246225" y="2888588"/>
              <a:ext cx="1359600" cy="49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Weight</a:t>
              </a:r>
              <a:endParaRPr sz="1000">
                <a:latin typeface="Oswald"/>
                <a:ea typeface="Oswald"/>
                <a:cs typeface="Oswald"/>
                <a:sym typeface="Oswald"/>
              </a:endParaRPr>
            </a:p>
          </p:txBody>
        </p:sp>
        <p:sp>
          <p:nvSpPr>
            <p:cNvPr id="1279" name="Google Shape;1279;p74"/>
            <p:cNvSpPr txBox="1"/>
            <p:nvPr/>
          </p:nvSpPr>
          <p:spPr>
            <a:xfrm>
              <a:off x="7315025" y="3821338"/>
              <a:ext cx="1359600" cy="49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Load Cell</a:t>
              </a:r>
              <a:endParaRPr sz="1000">
                <a:latin typeface="Oswald"/>
                <a:ea typeface="Oswald"/>
                <a:cs typeface="Oswald"/>
                <a:sym typeface="Oswald"/>
              </a:endParaRPr>
            </a:p>
          </p:txBody>
        </p:sp>
        <p:sp>
          <p:nvSpPr>
            <p:cNvPr id="1280" name="Google Shape;1280;p74"/>
            <p:cNvSpPr txBox="1"/>
            <p:nvPr/>
          </p:nvSpPr>
          <p:spPr>
            <a:xfrm>
              <a:off x="6572775" y="3982688"/>
              <a:ext cx="658200" cy="49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swald"/>
                  <a:ea typeface="Oswald"/>
                  <a:cs typeface="Oswald"/>
                  <a:sym typeface="Oswald"/>
                </a:rPr>
                <a:t>Anchor</a:t>
              </a:r>
              <a:endParaRPr sz="1000">
                <a:latin typeface="Oswald"/>
                <a:ea typeface="Oswald"/>
                <a:cs typeface="Oswald"/>
                <a:sym typeface="Oswald"/>
              </a:endParaRPr>
            </a:p>
          </p:txBody>
        </p:sp>
        <p:sp>
          <p:nvSpPr>
            <p:cNvPr id="1281" name="Google Shape;1281;p74"/>
            <p:cNvSpPr txBox="1"/>
            <p:nvPr/>
          </p:nvSpPr>
          <p:spPr>
            <a:xfrm>
              <a:off x="7552975" y="2059638"/>
              <a:ext cx="290700" cy="393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β</a:t>
              </a: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7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 Buoyancy Test: Model</a:t>
            </a:r>
            <a:endParaRPr/>
          </a:p>
        </p:txBody>
      </p:sp>
      <p:sp>
        <p:nvSpPr>
          <p:cNvPr id="1287" name="Google Shape;1287;p7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1288" name="Google Shape;1288;p75"/>
          <p:cNvPicPr preferRelativeResize="0"/>
          <p:nvPr/>
        </p:nvPicPr>
        <p:blipFill rotWithShape="1">
          <a:blip r:embed="rId3" cstate="screen">
            <a:alphaModFix/>
            <a:extLst>
              <a:ext uri="{28A0092B-C50C-407E-A947-70E740481C1C}">
                <a14:useLocalDpi xmlns:a14="http://schemas.microsoft.com/office/drawing/2010/main"/>
              </a:ext>
            </a:extLst>
          </a:blip>
          <a:srcRect l="8491" t="3515" r="7517" b="49735"/>
          <a:stretch/>
        </p:blipFill>
        <p:spPr>
          <a:xfrm>
            <a:off x="270424" y="2057397"/>
            <a:ext cx="8465376" cy="2710176"/>
          </a:xfrm>
          <a:prstGeom prst="rect">
            <a:avLst/>
          </a:prstGeom>
          <a:noFill/>
          <a:ln>
            <a:noFill/>
          </a:ln>
        </p:spPr>
      </p:pic>
      <p:sp>
        <p:nvSpPr>
          <p:cNvPr id="1289" name="Google Shape;1289;p75"/>
          <p:cNvSpPr txBox="1">
            <a:spLocks noGrp="1"/>
          </p:cNvSpPr>
          <p:nvPr>
            <p:ph type="body" idx="1"/>
          </p:nvPr>
        </p:nvSpPr>
        <p:spPr>
          <a:xfrm>
            <a:off x="317775" y="891800"/>
            <a:ext cx="7383000" cy="381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We need to verify that we can vent to neutral buoyancy at a desired altitude of 30 km</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Allows for orbiter to control system altitude</a:t>
            </a:r>
            <a:endParaRPr sz="1400">
              <a:solidFill>
                <a:srgbClr val="000000"/>
              </a:solidFill>
            </a:endParaRPr>
          </a:p>
        </p:txBody>
      </p:sp>
      <p:sp>
        <p:nvSpPr>
          <p:cNvPr id="1290" name="Google Shape;1290;p7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291" name="Google Shape;1291;p7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292" name="Google Shape;1292;p7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293" name="Google Shape;1293;p7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294" name="Google Shape;1294;p7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295" name="Google Shape;1295;p7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7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 Buoyancy Test: Overview</a:t>
            </a:r>
            <a:endParaRPr/>
          </a:p>
        </p:txBody>
      </p:sp>
      <p:sp>
        <p:nvSpPr>
          <p:cNvPr id="1301" name="Google Shape;1301;p7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1302" name="Google Shape;1302;p76"/>
          <p:cNvSpPr txBox="1">
            <a:spLocks noGrp="1"/>
          </p:cNvSpPr>
          <p:nvPr>
            <p:ph type="body" idx="1"/>
          </p:nvPr>
        </p:nvSpPr>
        <p:spPr>
          <a:xfrm>
            <a:off x="353925" y="621950"/>
            <a:ext cx="5383800" cy="4266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800">
                <a:solidFill>
                  <a:srgbClr val="000000"/>
                </a:solidFill>
              </a:rPr>
              <a:t>Testing</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FR 1.0: There will be a method of controlling the altitude of the balloon and payload</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Risks Mitigated: can’t achieve neutral buoyancy</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Vent and data transmission operates successfully</a:t>
            </a:r>
            <a:endParaRPr sz="1400">
              <a:solidFill>
                <a:srgbClr val="000000"/>
              </a:solidFill>
            </a:endParaRPr>
          </a:p>
          <a:p>
            <a:pPr marL="457200" lvl="0" indent="-317500" algn="l" rtl="0">
              <a:spcBef>
                <a:spcPts val="0"/>
              </a:spcBef>
              <a:spcAft>
                <a:spcPts val="0"/>
              </a:spcAft>
              <a:buClr>
                <a:srgbClr val="000000"/>
              </a:buClr>
              <a:buSzPts val="1400"/>
              <a:buChar char="●"/>
            </a:pPr>
            <a:r>
              <a:rPr lang="en" sz="1800">
                <a:solidFill>
                  <a:srgbClr val="000000"/>
                </a:solidFill>
              </a:rPr>
              <a:t>Procedure</a:t>
            </a:r>
            <a:endParaRPr sz="18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Fill balloon with 3m</a:t>
            </a:r>
            <a:r>
              <a:rPr lang="en" sz="1400" baseline="30000">
                <a:solidFill>
                  <a:srgbClr val="000000"/>
                </a:solidFill>
              </a:rPr>
              <a:t>3</a:t>
            </a:r>
            <a:r>
              <a:rPr lang="en" sz="1400">
                <a:solidFill>
                  <a:srgbClr val="000000"/>
                </a:solidFill>
              </a:rPr>
              <a:t> of helium</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Attach electronics package (no</a:t>
            </a:r>
            <a:r>
              <a:rPr lang="en">
                <a:solidFill>
                  <a:srgbClr val="000000"/>
                </a:solidFill>
              </a:rPr>
              <a:t> wing)</a:t>
            </a:r>
            <a:r>
              <a:rPr lang="en" sz="1400">
                <a:solidFill>
                  <a:srgbClr val="000000"/>
                </a:solidFill>
              </a:rPr>
              <a:t> with insulation for total mass equal to wing mass</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Continuously record/transmit altitude data with GPS</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Vent balloon to neutral buoyancy at 30km</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Monitor balloon altitude to verify neutral buoyancy</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Actuate vent until negatively buoyant (-2 m/s) to ensure safe system descent</a:t>
            </a:r>
            <a:endParaRPr sz="1400">
              <a:solidFill>
                <a:srgbClr val="000000"/>
              </a:solidFill>
            </a:endParaRPr>
          </a:p>
          <a:p>
            <a:pPr marL="457200" lvl="0" indent="-317500" algn="l" rtl="0">
              <a:spcBef>
                <a:spcPts val="0"/>
              </a:spcBef>
              <a:spcAft>
                <a:spcPts val="0"/>
              </a:spcAft>
              <a:buClr>
                <a:srgbClr val="000000"/>
              </a:buClr>
              <a:buSzPts val="1400"/>
              <a:buChar char="●"/>
            </a:pPr>
            <a:r>
              <a:rPr lang="en" sz="1800">
                <a:solidFill>
                  <a:srgbClr val="000000"/>
                </a:solidFill>
              </a:rPr>
              <a:t>Scheduled for March 29th</a:t>
            </a:r>
            <a:endParaRPr sz="1400">
              <a:solidFill>
                <a:srgbClr val="000000"/>
              </a:solidFill>
            </a:endParaRPr>
          </a:p>
        </p:txBody>
      </p:sp>
      <p:pic>
        <p:nvPicPr>
          <p:cNvPr id="1303" name="Google Shape;1303;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318336" y="1906864"/>
            <a:ext cx="2424702" cy="1329775"/>
          </a:xfrm>
          <a:prstGeom prst="rect">
            <a:avLst/>
          </a:prstGeom>
          <a:noFill/>
          <a:ln>
            <a:noFill/>
          </a:ln>
        </p:spPr>
      </p:pic>
      <p:sp>
        <p:nvSpPr>
          <p:cNvPr id="1304" name="Google Shape;1304;p76"/>
          <p:cNvSpPr/>
          <p:nvPr/>
        </p:nvSpPr>
        <p:spPr>
          <a:xfrm>
            <a:off x="7404499" y="3784100"/>
            <a:ext cx="287100" cy="331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6"/>
          <p:cNvSpPr txBox="1"/>
          <p:nvPr/>
        </p:nvSpPr>
        <p:spPr>
          <a:xfrm>
            <a:off x="7845025" y="3684500"/>
            <a:ext cx="10989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Electronics package</a:t>
            </a:r>
            <a:endParaRPr>
              <a:latin typeface="Lato"/>
              <a:ea typeface="Lato"/>
              <a:cs typeface="Lato"/>
              <a:sym typeface="Lato"/>
            </a:endParaRPr>
          </a:p>
        </p:txBody>
      </p:sp>
      <p:sp>
        <p:nvSpPr>
          <p:cNvPr id="1306" name="Google Shape;1306;p7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307" name="Google Shape;1307;p7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308" name="Google Shape;1308;p76"/>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309" name="Google Shape;1309;p76"/>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310" name="Google Shape;1310;p76"/>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311" name="Google Shape;1311;p76"/>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7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 Buoyancy Test: Expected Results</a:t>
            </a:r>
            <a:endParaRPr/>
          </a:p>
        </p:txBody>
      </p:sp>
      <p:sp>
        <p:nvSpPr>
          <p:cNvPr id="1317" name="Google Shape;1317;p7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1318" name="Google Shape;1318;p77"/>
          <p:cNvSpPr txBox="1">
            <a:spLocks noGrp="1"/>
          </p:cNvSpPr>
          <p:nvPr>
            <p:ph type="body" idx="1"/>
          </p:nvPr>
        </p:nvSpPr>
        <p:spPr>
          <a:xfrm>
            <a:off x="233650" y="501675"/>
            <a:ext cx="8418900" cy="1637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Ascent to Neutral Buoyancy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GPS acts as main instrument indicator for neutral buoyancy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Models predicted venting should occur at 2.55 hr’s after flight initiated, or at ~21.5 km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Venting occurs until neutral buoyancy reached at ~30 km. Consistently venting (peak of parabola at 30 km)</a:t>
            </a:r>
            <a:endParaRPr>
              <a:solidFill>
                <a:schemeClr val="dk1"/>
              </a:solidFill>
            </a:endParaRPr>
          </a:p>
          <a:p>
            <a:pPr marL="0" lvl="0" indent="0" algn="l" rtl="0">
              <a:spcBef>
                <a:spcPts val="0"/>
              </a:spcBef>
              <a:spcAft>
                <a:spcPts val="0"/>
              </a:spcAft>
              <a:buNone/>
            </a:pPr>
            <a:endParaRPr>
              <a:solidFill>
                <a:srgbClr val="000000"/>
              </a:solidFill>
            </a:endParaRPr>
          </a:p>
        </p:txBody>
      </p:sp>
      <p:sp>
        <p:nvSpPr>
          <p:cNvPr id="1319" name="Google Shape;1319;p7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320" name="Google Shape;1320;p7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321" name="Google Shape;1321;p7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322" name="Google Shape;1322;p77"/>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323" name="Google Shape;1323;p7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324" name="Google Shape;1324;p7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325" name="Google Shape;1325;p77"/>
          <p:cNvSpPr txBox="1"/>
          <p:nvPr/>
        </p:nvSpPr>
        <p:spPr>
          <a:xfrm>
            <a:off x="5069150" y="1619225"/>
            <a:ext cx="3332400" cy="33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700">
                <a:solidFill>
                  <a:schemeClr val="dk1"/>
                </a:solidFill>
              </a:rPr>
              <a:t>(Models from Bovine Aerospace- Solar Balloon neutral buoyancy)</a:t>
            </a:r>
            <a:endParaRPr sz="700"/>
          </a:p>
        </p:txBody>
      </p:sp>
      <p:pic>
        <p:nvPicPr>
          <p:cNvPr id="1326" name="Google Shape;1326;p77"/>
          <p:cNvPicPr preferRelativeResize="0"/>
          <p:nvPr/>
        </p:nvPicPr>
        <p:blipFill>
          <a:blip r:embed="rId3">
            <a:alphaModFix/>
          </a:blip>
          <a:stretch>
            <a:fillRect/>
          </a:stretch>
        </p:blipFill>
        <p:spPr>
          <a:xfrm>
            <a:off x="63675" y="1880094"/>
            <a:ext cx="4174224" cy="2901756"/>
          </a:xfrm>
          <a:prstGeom prst="rect">
            <a:avLst/>
          </a:prstGeom>
          <a:noFill/>
          <a:ln>
            <a:noFill/>
          </a:ln>
        </p:spPr>
      </p:pic>
      <p:pic>
        <p:nvPicPr>
          <p:cNvPr id="1327" name="Google Shape;1327;p77"/>
          <p:cNvPicPr preferRelativeResize="0"/>
          <p:nvPr/>
        </p:nvPicPr>
        <p:blipFill rotWithShape="1">
          <a:blip r:embed="rId4" cstate="screen">
            <a:alphaModFix/>
            <a:extLst>
              <a:ext uri="{28A0092B-C50C-407E-A947-70E740481C1C}">
                <a14:useLocalDpi xmlns:a14="http://schemas.microsoft.com/office/drawing/2010/main"/>
              </a:ext>
            </a:extLst>
          </a:blip>
          <a:srcRect r="-6803"/>
          <a:stretch/>
        </p:blipFill>
        <p:spPr>
          <a:xfrm>
            <a:off x="4648250" y="1880087"/>
            <a:ext cx="4174224" cy="29017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7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 Buoyancy Test: Implications</a:t>
            </a:r>
            <a:endParaRPr/>
          </a:p>
        </p:txBody>
      </p:sp>
      <p:sp>
        <p:nvSpPr>
          <p:cNvPr id="1333" name="Google Shape;1333;p7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1334" name="Google Shape;1334;p78"/>
          <p:cNvSpPr txBox="1">
            <a:spLocks noGrp="1"/>
          </p:cNvSpPr>
          <p:nvPr>
            <p:ph type="body" idx="1"/>
          </p:nvPr>
        </p:nvSpPr>
        <p:spPr>
          <a:xfrm>
            <a:off x="353925" y="621950"/>
            <a:ext cx="4895700" cy="4266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Gained confidence in neutral buoyancy acquisition</a:t>
            </a:r>
            <a:endParaRPr sz="1400">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Acquisition of neutral buoyancy ultimately would lead to altitude propagation between 25 and 35 km</a:t>
            </a:r>
            <a:endParaRPr>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Validation of an expected flight payload weight, despite not being able to fly a wing</a:t>
            </a:r>
            <a:endParaRPr sz="1400">
              <a:solidFill>
                <a:schemeClr val="dk1"/>
              </a:solidFill>
            </a:endParaRPr>
          </a:p>
        </p:txBody>
      </p:sp>
      <p:sp>
        <p:nvSpPr>
          <p:cNvPr id="1335" name="Google Shape;1335;p7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336" name="Google Shape;1336;p7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337" name="Google Shape;1337;p78"/>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338" name="Google Shape;1338;p78"/>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339" name="Google Shape;1339;p78"/>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340" name="Google Shape;1340;p7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7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Overhead “V” Waterfall design</a:t>
            </a:r>
            <a:endParaRPr/>
          </a:p>
        </p:txBody>
      </p:sp>
      <p:sp>
        <p:nvSpPr>
          <p:cNvPr id="1346" name="Google Shape;1346;p7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
        <p:nvSpPr>
          <p:cNvPr id="1347" name="Google Shape;1347;p7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348" name="Google Shape;1348;p7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349" name="Google Shape;1349;p79"/>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350" name="Google Shape;1350;p79"/>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351" name="Google Shape;1351;p79"/>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352" name="Google Shape;1352;p7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353" name="Google Shape;1353;p79"/>
          <p:cNvPicPr preferRelativeResize="0"/>
          <p:nvPr/>
        </p:nvPicPr>
        <p:blipFill>
          <a:blip r:embed="rId3">
            <a:alphaModFix/>
          </a:blip>
          <a:stretch>
            <a:fillRect/>
          </a:stretch>
        </p:blipFill>
        <p:spPr>
          <a:xfrm>
            <a:off x="2080998" y="1299199"/>
            <a:ext cx="4982015" cy="2769625"/>
          </a:xfrm>
          <a:prstGeom prst="rect">
            <a:avLst/>
          </a:prstGeom>
          <a:noFill/>
          <a:ln>
            <a:noFill/>
          </a:ln>
        </p:spPr>
      </p:pic>
      <p:sp>
        <p:nvSpPr>
          <p:cNvPr id="1354" name="Google Shape;1354;p79"/>
          <p:cNvSpPr/>
          <p:nvPr/>
        </p:nvSpPr>
        <p:spPr>
          <a:xfrm rot="10800000" flipH="1">
            <a:off x="2709700" y="1422150"/>
            <a:ext cx="1492800" cy="573000"/>
          </a:xfrm>
          <a:prstGeom prst="parallelogram">
            <a:avLst>
              <a:gd name="adj" fmla="val 5181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9"/>
          <p:cNvSpPr/>
          <p:nvPr/>
        </p:nvSpPr>
        <p:spPr>
          <a:xfrm rot="10800000" flipH="1">
            <a:off x="3007300" y="1998750"/>
            <a:ext cx="1492500" cy="573000"/>
          </a:xfrm>
          <a:prstGeom prst="parallelogram">
            <a:avLst>
              <a:gd name="adj" fmla="val 5181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9"/>
          <p:cNvSpPr/>
          <p:nvPr/>
        </p:nvSpPr>
        <p:spPr>
          <a:xfrm rot="10800000" flipH="1">
            <a:off x="3310500" y="2575350"/>
            <a:ext cx="1492500" cy="573000"/>
          </a:xfrm>
          <a:prstGeom prst="parallelogram">
            <a:avLst>
              <a:gd name="adj" fmla="val 5181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9"/>
          <p:cNvSpPr/>
          <p:nvPr/>
        </p:nvSpPr>
        <p:spPr>
          <a:xfrm>
            <a:off x="4630275" y="2575350"/>
            <a:ext cx="1492500" cy="573000"/>
          </a:xfrm>
          <a:prstGeom prst="parallelogram">
            <a:avLst>
              <a:gd name="adj" fmla="val 5181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9"/>
          <p:cNvSpPr/>
          <p:nvPr/>
        </p:nvSpPr>
        <p:spPr>
          <a:xfrm>
            <a:off x="4928450" y="1982975"/>
            <a:ext cx="1492500" cy="573000"/>
          </a:xfrm>
          <a:prstGeom prst="parallelogram">
            <a:avLst>
              <a:gd name="adj" fmla="val 5181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9"/>
          <p:cNvSpPr/>
          <p:nvPr/>
        </p:nvSpPr>
        <p:spPr>
          <a:xfrm>
            <a:off x="5215875" y="1422150"/>
            <a:ext cx="1492800" cy="573000"/>
          </a:xfrm>
          <a:prstGeom prst="parallelogram">
            <a:avLst>
              <a:gd name="adj" fmla="val 5181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9"/>
          <p:cNvSpPr txBox="1"/>
          <p:nvPr/>
        </p:nvSpPr>
        <p:spPr>
          <a:xfrm>
            <a:off x="3169450" y="2040575"/>
            <a:ext cx="1154400" cy="4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Functional and Design Req’s</a:t>
            </a:r>
            <a:endParaRPr sz="1000"/>
          </a:p>
        </p:txBody>
      </p:sp>
      <p:sp>
        <p:nvSpPr>
          <p:cNvPr id="1361" name="Google Shape;1361;p79"/>
          <p:cNvSpPr txBox="1"/>
          <p:nvPr/>
        </p:nvSpPr>
        <p:spPr>
          <a:xfrm>
            <a:off x="2798300" y="1479750"/>
            <a:ext cx="1154400" cy="4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Initial Trade’s and Design</a:t>
            </a:r>
            <a:endParaRPr sz="1000"/>
          </a:p>
        </p:txBody>
      </p:sp>
      <p:sp>
        <p:nvSpPr>
          <p:cNvPr id="1362" name="Google Shape;1362;p79"/>
          <p:cNvSpPr txBox="1"/>
          <p:nvPr/>
        </p:nvSpPr>
        <p:spPr>
          <a:xfrm>
            <a:off x="3417600" y="2632950"/>
            <a:ext cx="1154400" cy="4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Detailed Design </a:t>
            </a:r>
            <a:endParaRPr sz="1000"/>
          </a:p>
        </p:txBody>
      </p:sp>
      <p:sp>
        <p:nvSpPr>
          <p:cNvPr id="1363" name="Google Shape;1363;p79"/>
          <p:cNvSpPr txBox="1"/>
          <p:nvPr/>
        </p:nvSpPr>
        <p:spPr>
          <a:xfrm>
            <a:off x="4799325" y="2632950"/>
            <a:ext cx="1154400" cy="4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Unit Testing and Integration</a:t>
            </a:r>
            <a:endParaRPr sz="1000"/>
          </a:p>
        </p:txBody>
      </p:sp>
      <p:sp>
        <p:nvSpPr>
          <p:cNvPr id="1364" name="Google Shape;1364;p79"/>
          <p:cNvSpPr txBox="1"/>
          <p:nvPr/>
        </p:nvSpPr>
        <p:spPr>
          <a:xfrm>
            <a:off x="5097500" y="2040575"/>
            <a:ext cx="1154400" cy="4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System Test and Integration</a:t>
            </a:r>
            <a:endParaRPr sz="1000"/>
          </a:p>
        </p:txBody>
      </p:sp>
      <p:sp>
        <p:nvSpPr>
          <p:cNvPr id="1365" name="Google Shape;1365;p79"/>
          <p:cNvSpPr txBox="1"/>
          <p:nvPr/>
        </p:nvSpPr>
        <p:spPr>
          <a:xfrm>
            <a:off x="5385075" y="1505800"/>
            <a:ext cx="1154400" cy="4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Wrap Up Operations</a:t>
            </a:r>
            <a:endParaRPr sz="1000"/>
          </a:p>
        </p:txBody>
      </p:sp>
      <p:pic>
        <p:nvPicPr>
          <p:cNvPr id="1366" name="Google Shape;1366;p79"/>
          <p:cNvPicPr preferRelativeResize="0"/>
          <p:nvPr/>
        </p:nvPicPr>
        <p:blipFill>
          <a:blip r:embed="rId3">
            <a:alphaModFix/>
          </a:blip>
          <a:stretch>
            <a:fillRect/>
          </a:stretch>
        </p:blipFill>
        <p:spPr>
          <a:xfrm>
            <a:off x="2080998" y="1299212"/>
            <a:ext cx="4982015" cy="2769625"/>
          </a:xfrm>
          <a:prstGeom prst="rect">
            <a:avLst/>
          </a:prstGeom>
          <a:noFill/>
          <a:ln>
            <a:noFill/>
          </a:ln>
        </p:spPr>
      </p:pic>
      <p:sp>
        <p:nvSpPr>
          <p:cNvPr id="1367" name="Google Shape;1367;p79"/>
          <p:cNvSpPr/>
          <p:nvPr/>
        </p:nvSpPr>
        <p:spPr>
          <a:xfrm>
            <a:off x="6122775" y="2558600"/>
            <a:ext cx="1263600" cy="2508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79"/>
          <p:cNvSpPr txBox="1"/>
          <p:nvPr/>
        </p:nvSpPr>
        <p:spPr>
          <a:xfrm>
            <a:off x="106500" y="3601725"/>
            <a:ext cx="3311100" cy="11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stopping point:</a:t>
            </a:r>
            <a:endParaRPr/>
          </a:p>
          <a:p>
            <a:pPr marL="457200" lvl="0" indent="-317500" algn="l" rtl="0">
              <a:spcBef>
                <a:spcPts val="0"/>
              </a:spcBef>
              <a:spcAft>
                <a:spcPts val="0"/>
              </a:spcAft>
              <a:buSzPts val="1400"/>
              <a:buChar char="-"/>
            </a:pPr>
            <a:r>
              <a:rPr lang="en"/>
              <a:t>Integration of Propulsion system with Electronics payload for Thermal testing</a:t>
            </a:r>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3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7"/>
                                        </p:tgtEl>
                                        <p:attrNameLst>
                                          <p:attrName>style.visibility</p:attrName>
                                        </p:attrNameLst>
                                      </p:cBhvr>
                                      <p:to>
                                        <p:strVal val="visible"/>
                                      </p:to>
                                    </p:set>
                                    <p:animEffect transition="in" filter="fade">
                                      <p:cBhvr>
                                        <p:cTn id="11" dur="1000"/>
                                        <p:tgtEl>
                                          <p:spTgt spid="1367"/>
                                        </p:tgtEl>
                                      </p:cBhvr>
                                    </p:animEffect>
                                  </p:childTnLst>
                                </p:cTn>
                              </p:par>
                              <p:par>
                                <p:cTn id="12" presetID="10" presetClass="entr" presetSubtype="0" fill="hold" nodeType="withEffect">
                                  <p:stCondLst>
                                    <p:cond delay="0"/>
                                  </p:stCondLst>
                                  <p:childTnLst>
                                    <p:set>
                                      <p:cBhvr>
                                        <p:cTn id="13" dur="1" fill="hold">
                                          <p:stCondLst>
                                            <p:cond delay="0"/>
                                          </p:stCondLst>
                                        </p:cTn>
                                        <p:tgtEl>
                                          <p:spTgt spid="1368"/>
                                        </p:tgtEl>
                                        <p:attrNameLst>
                                          <p:attrName>style.visibility</p:attrName>
                                        </p:attrNameLst>
                                      </p:cBhvr>
                                      <p:to>
                                        <p:strVal val="visible"/>
                                      </p:to>
                                    </p:set>
                                    <p:animEffect transition="in" filter="fade">
                                      <p:cBhvr>
                                        <p:cTn id="14" dur="1000"/>
                                        <p:tgtEl>
                                          <p:spTgt spid="1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80"/>
          <p:cNvSpPr txBox="1">
            <a:spLocks noGrp="1"/>
          </p:cNvSpPr>
          <p:nvPr>
            <p:ph type="title"/>
          </p:nvPr>
        </p:nvSpPr>
        <p:spPr>
          <a:xfrm>
            <a:off x="-6525" y="63000"/>
            <a:ext cx="7596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Functional Objectives</a:t>
            </a:r>
            <a:endParaRPr/>
          </a:p>
        </p:txBody>
      </p:sp>
      <p:sp>
        <p:nvSpPr>
          <p:cNvPr id="1374" name="Google Shape;1374;p8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
        <p:nvSpPr>
          <p:cNvPr id="1375" name="Google Shape;1375;p8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376" name="Google Shape;1376;p8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377" name="Google Shape;1377;p80"/>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378" name="Google Shape;1378;p80"/>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379" name="Google Shape;1379;p8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380" name="Google Shape;1380;p8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381" name="Google Shape;1381;p80"/>
          <p:cNvSpPr txBox="1"/>
          <p:nvPr/>
        </p:nvSpPr>
        <p:spPr>
          <a:xfrm>
            <a:off x="475650" y="1520550"/>
            <a:ext cx="8192700" cy="2102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We aim to improve upon the longevity and data collecting capabilities of the current HYFLITS payload.</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rabicPeriod"/>
            </a:pPr>
            <a:r>
              <a:rPr lang="en"/>
              <a:t>We aim to provide a product that provides ease of use and safety to both those involved and not involved with launch and mission duration.</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rabicPeriod"/>
            </a:pPr>
            <a:r>
              <a:rPr lang="en"/>
              <a:t>The HALO system will be cost effective relative to the improved data collection capabilities of the system.</a:t>
            </a:r>
            <a:endParaRPr/>
          </a:p>
        </p:txBody>
      </p:sp>
      <p:sp>
        <p:nvSpPr>
          <p:cNvPr id="1382" name="Google Shape;1382;p80"/>
          <p:cNvSpPr/>
          <p:nvPr/>
        </p:nvSpPr>
        <p:spPr>
          <a:xfrm>
            <a:off x="339600" y="560400"/>
            <a:ext cx="749950" cy="608450"/>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80"/>
          <p:cNvSpPr/>
          <p:nvPr/>
        </p:nvSpPr>
        <p:spPr>
          <a:xfrm>
            <a:off x="534950" y="568150"/>
            <a:ext cx="359250" cy="287925"/>
          </a:xfrm>
          <a:prstGeom prst="flowChartMerg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80"/>
          <p:cNvSpPr/>
          <p:nvPr/>
        </p:nvSpPr>
        <p:spPr>
          <a:xfrm>
            <a:off x="714575" y="715975"/>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0"/>
          <p:cNvSpPr/>
          <p:nvPr/>
        </p:nvSpPr>
        <p:spPr>
          <a:xfrm>
            <a:off x="806650" y="568138"/>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0"/>
          <p:cNvSpPr/>
          <p:nvPr/>
        </p:nvSpPr>
        <p:spPr>
          <a:xfrm rot="10800000" flipH="1">
            <a:off x="339600" y="568150"/>
            <a:ext cx="282900" cy="140100"/>
          </a:xfrm>
          <a:prstGeom prst="parallelogram">
            <a:avLst>
              <a:gd name="adj" fmla="val 61208"/>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0"/>
          <p:cNvSpPr/>
          <p:nvPr/>
        </p:nvSpPr>
        <p:spPr>
          <a:xfrm rot="10800000" flipH="1">
            <a:off x="431675" y="716000"/>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8" name="Google Shape;1388;p80"/>
          <p:cNvCxnSpPr/>
          <p:nvPr/>
        </p:nvCxnSpPr>
        <p:spPr>
          <a:xfrm>
            <a:off x="134425" y="569975"/>
            <a:ext cx="205200" cy="65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8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Initial design and trade studies</a:t>
            </a:r>
            <a:endParaRPr/>
          </a:p>
        </p:txBody>
      </p:sp>
      <p:sp>
        <p:nvSpPr>
          <p:cNvPr id="1394" name="Google Shape;1394;p8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1395" name="Google Shape;1395;p8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396" name="Google Shape;1396;p8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397" name="Google Shape;1397;p81"/>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398" name="Google Shape;1398;p81"/>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399" name="Google Shape;1399;p8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400" name="Google Shape;1400;p8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401" name="Google Shape;1401;p81"/>
          <p:cNvPicPr preferRelativeResize="0"/>
          <p:nvPr/>
        </p:nvPicPr>
        <p:blipFill>
          <a:blip r:embed="rId3">
            <a:alphaModFix/>
          </a:blip>
          <a:stretch>
            <a:fillRect/>
          </a:stretch>
        </p:blipFill>
        <p:spPr>
          <a:xfrm>
            <a:off x="156975" y="1155400"/>
            <a:ext cx="3875702" cy="1205000"/>
          </a:xfrm>
          <a:prstGeom prst="rect">
            <a:avLst/>
          </a:prstGeom>
          <a:noFill/>
          <a:ln>
            <a:noFill/>
          </a:ln>
        </p:spPr>
      </p:pic>
      <p:pic>
        <p:nvPicPr>
          <p:cNvPr id="1402" name="Google Shape;1402;p81"/>
          <p:cNvPicPr preferRelativeResize="0"/>
          <p:nvPr/>
        </p:nvPicPr>
        <p:blipFill>
          <a:blip r:embed="rId4">
            <a:alphaModFix/>
          </a:blip>
          <a:stretch>
            <a:fillRect/>
          </a:stretch>
        </p:blipFill>
        <p:spPr>
          <a:xfrm>
            <a:off x="345963" y="2356825"/>
            <a:ext cx="3497714" cy="1140400"/>
          </a:xfrm>
          <a:prstGeom prst="rect">
            <a:avLst/>
          </a:prstGeom>
          <a:noFill/>
          <a:ln>
            <a:noFill/>
          </a:ln>
        </p:spPr>
      </p:pic>
      <p:pic>
        <p:nvPicPr>
          <p:cNvPr id="1403" name="Google Shape;1403;p81"/>
          <p:cNvPicPr preferRelativeResize="0"/>
          <p:nvPr/>
        </p:nvPicPr>
        <p:blipFill>
          <a:blip r:embed="rId5">
            <a:alphaModFix/>
          </a:blip>
          <a:stretch>
            <a:fillRect/>
          </a:stretch>
        </p:blipFill>
        <p:spPr>
          <a:xfrm>
            <a:off x="1538500" y="3526462"/>
            <a:ext cx="5810851" cy="1244162"/>
          </a:xfrm>
          <a:prstGeom prst="rect">
            <a:avLst/>
          </a:prstGeom>
          <a:noFill/>
          <a:ln>
            <a:noFill/>
          </a:ln>
        </p:spPr>
      </p:pic>
      <p:pic>
        <p:nvPicPr>
          <p:cNvPr id="1404" name="Google Shape;1404;p81"/>
          <p:cNvPicPr preferRelativeResize="0"/>
          <p:nvPr/>
        </p:nvPicPr>
        <p:blipFill>
          <a:blip r:embed="rId6">
            <a:alphaModFix/>
          </a:blip>
          <a:stretch>
            <a:fillRect/>
          </a:stretch>
        </p:blipFill>
        <p:spPr>
          <a:xfrm>
            <a:off x="4178600" y="2349050"/>
            <a:ext cx="4742575" cy="1140402"/>
          </a:xfrm>
          <a:prstGeom prst="rect">
            <a:avLst/>
          </a:prstGeom>
          <a:noFill/>
          <a:ln>
            <a:noFill/>
          </a:ln>
        </p:spPr>
      </p:pic>
      <p:pic>
        <p:nvPicPr>
          <p:cNvPr id="1405" name="Google Shape;1405;p8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178600" y="1061400"/>
            <a:ext cx="4579126" cy="1300150"/>
          </a:xfrm>
          <a:prstGeom prst="rect">
            <a:avLst/>
          </a:prstGeom>
          <a:noFill/>
          <a:ln>
            <a:noFill/>
          </a:ln>
        </p:spPr>
      </p:pic>
      <p:sp>
        <p:nvSpPr>
          <p:cNvPr id="1406" name="Google Shape;1406;p81"/>
          <p:cNvSpPr/>
          <p:nvPr/>
        </p:nvSpPr>
        <p:spPr>
          <a:xfrm>
            <a:off x="339600" y="560400"/>
            <a:ext cx="749950" cy="608450"/>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1"/>
          <p:cNvSpPr/>
          <p:nvPr/>
        </p:nvSpPr>
        <p:spPr>
          <a:xfrm>
            <a:off x="534950" y="568150"/>
            <a:ext cx="359250" cy="287925"/>
          </a:xfrm>
          <a:prstGeom prst="flowChartMerg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1"/>
          <p:cNvSpPr/>
          <p:nvPr/>
        </p:nvSpPr>
        <p:spPr>
          <a:xfrm>
            <a:off x="714575" y="715975"/>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1"/>
          <p:cNvSpPr/>
          <p:nvPr/>
        </p:nvSpPr>
        <p:spPr>
          <a:xfrm>
            <a:off x="806650" y="568138"/>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1"/>
          <p:cNvSpPr/>
          <p:nvPr/>
        </p:nvSpPr>
        <p:spPr>
          <a:xfrm rot="10800000" flipH="1">
            <a:off x="339600" y="568150"/>
            <a:ext cx="282900" cy="140100"/>
          </a:xfrm>
          <a:prstGeom prst="parallelogram">
            <a:avLst>
              <a:gd name="adj" fmla="val 61208"/>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1"/>
          <p:cNvSpPr/>
          <p:nvPr/>
        </p:nvSpPr>
        <p:spPr>
          <a:xfrm rot="10800000" flipH="1">
            <a:off x="431675" y="716000"/>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2" name="Google Shape;1412;p81"/>
          <p:cNvCxnSpPr/>
          <p:nvPr/>
        </p:nvCxnSpPr>
        <p:spPr>
          <a:xfrm>
            <a:off x="134425" y="569975"/>
            <a:ext cx="205200" cy="65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8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Initial design and trade studies</a:t>
            </a:r>
            <a:endParaRPr/>
          </a:p>
        </p:txBody>
      </p:sp>
      <p:sp>
        <p:nvSpPr>
          <p:cNvPr id="1418" name="Google Shape;1418;p8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1419" name="Google Shape;1419;p8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420" name="Google Shape;1420;p8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421" name="Google Shape;1421;p82"/>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422" name="Google Shape;1422;p82"/>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423" name="Google Shape;1423;p8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424" name="Google Shape;1424;p8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425" name="Google Shape;1425;p82"/>
          <p:cNvSpPr txBox="1"/>
          <p:nvPr/>
        </p:nvSpPr>
        <p:spPr>
          <a:xfrm>
            <a:off x="0" y="1364150"/>
            <a:ext cx="28005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V-model: Concept of Operations</a:t>
            </a:r>
            <a:endParaRPr sz="1200" b="1"/>
          </a:p>
        </p:txBody>
      </p:sp>
      <p:sp>
        <p:nvSpPr>
          <p:cNvPr id="1426" name="Google Shape;1426;p82"/>
          <p:cNvSpPr txBox="1"/>
          <p:nvPr/>
        </p:nvSpPr>
        <p:spPr>
          <a:xfrm>
            <a:off x="72350" y="1695350"/>
            <a:ext cx="2800500" cy="1127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Trades studies focuses</a:t>
            </a:r>
            <a:endParaRPr/>
          </a:p>
          <a:p>
            <a:pPr marL="914400" lvl="1" indent="-317500" algn="l" rtl="0">
              <a:spcBef>
                <a:spcPts val="0"/>
              </a:spcBef>
              <a:spcAft>
                <a:spcPts val="0"/>
              </a:spcAft>
              <a:buSzPts val="1400"/>
              <a:buChar char="○"/>
            </a:pPr>
            <a:r>
              <a:rPr lang="en"/>
              <a:t>Balloon </a:t>
            </a:r>
            <a:endParaRPr/>
          </a:p>
          <a:p>
            <a:pPr marL="914400" lvl="1" indent="-317500" algn="l" rtl="0">
              <a:spcBef>
                <a:spcPts val="0"/>
              </a:spcBef>
              <a:spcAft>
                <a:spcPts val="0"/>
              </a:spcAft>
              <a:buSzPts val="1400"/>
              <a:buChar char="○"/>
            </a:pPr>
            <a:r>
              <a:rPr lang="en"/>
              <a:t>Release valve for balloon neck</a:t>
            </a:r>
            <a:endParaRPr/>
          </a:p>
          <a:p>
            <a:pPr marL="914400" lvl="1" indent="-317500" algn="l" rtl="0">
              <a:spcBef>
                <a:spcPts val="0"/>
              </a:spcBef>
              <a:spcAft>
                <a:spcPts val="0"/>
              </a:spcAft>
              <a:buSzPts val="1400"/>
              <a:buChar char="○"/>
            </a:pPr>
            <a:r>
              <a:rPr lang="en"/>
              <a:t>Lifting/orbiter type</a:t>
            </a:r>
            <a:endParaRPr/>
          </a:p>
          <a:p>
            <a:pPr marL="914400" lvl="1" indent="-317500" algn="l" rtl="0">
              <a:spcBef>
                <a:spcPts val="0"/>
              </a:spcBef>
              <a:spcAft>
                <a:spcPts val="0"/>
              </a:spcAft>
              <a:buSzPts val="1400"/>
              <a:buChar char="○"/>
            </a:pPr>
            <a:r>
              <a:rPr lang="en"/>
              <a:t>Insulation Material</a:t>
            </a:r>
            <a:endParaRPr/>
          </a:p>
          <a:p>
            <a:pPr marL="914400" lvl="1" indent="-317500" algn="l" rtl="0">
              <a:spcBef>
                <a:spcPts val="0"/>
              </a:spcBef>
              <a:spcAft>
                <a:spcPts val="0"/>
              </a:spcAft>
              <a:buSzPts val="1400"/>
              <a:buChar char="○"/>
            </a:pPr>
            <a:r>
              <a:rPr lang="en"/>
              <a:t>Tether design</a:t>
            </a:r>
            <a:endParaRPr/>
          </a:p>
        </p:txBody>
      </p:sp>
      <p:pic>
        <p:nvPicPr>
          <p:cNvPr id="1427" name="Google Shape;1427;p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3800" y="897275"/>
            <a:ext cx="4205000" cy="3678349"/>
          </a:xfrm>
          <a:prstGeom prst="rect">
            <a:avLst/>
          </a:prstGeom>
          <a:noFill/>
          <a:ln>
            <a:noFill/>
          </a:ln>
        </p:spPr>
      </p:pic>
      <p:sp>
        <p:nvSpPr>
          <p:cNvPr id="1428" name="Google Shape;1428;p82"/>
          <p:cNvSpPr txBox="1"/>
          <p:nvPr/>
        </p:nvSpPr>
        <p:spPr>
          <a:xfrm>
            <a:off x="8625458" y="47981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100">
                <a:solidFill>
                  <a:srgbClr val="FFFFFF"/>
                </a:solidFill>
                <a:latin typeface="Open Sans"/>
                <a:ea typeface="Open Sans"/>
                <a:cs typeface="Open Sans"/>
                <a:sym typeface="Open Sans"/>
              </a:rPr>
              <a:t>68</a:t>
            </a:fld>
            <a:endParaRPr sz="1100">
              <a:solidFill>
                <a:srgbClr val="FFFFFF"/>
              </a:solidFill>
              <a:latin typeface="Open Sans"/>
              <a:ea typeface="Open Sans"/>
              <a:cs typeface="Open Sans"/>
              <a:sym typeface="Open Sans"/>
            </a:endParaRPr>
          </a:p>
        </p:txBody>
      </p:sp>
      <p:pic>
        <p:nvPicPr>
          <p:cNvPr id="1429" name="Google Shape;1429;p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11">
            <a:off x="2816440" y="2118356"/>
            <a:ext cx="1459051" cy="1197869"/>
          </a:xfrm>
          <a:prstGeom prst="rect">
            <a:avLst/>
          </a:prstGeom>
          <a:noFill/>
          <a:ln w="19050" cap="flat" cmpd="sng">
            <a:solidFill>
              <a:srgbClr val="695D46"/>
            </a:solidFill>
            <a:prstDash val="solid"/>
            <a:round/>
            <a:headEnd type="none" w="sm" len="sm"/>
            <a:tailEnd type="none" w="sm" len="sm"/>
          </a:ln>
        </p:spPr>
      </p:pic>
      <p:sp>
        <p:nvSpPr>
          <p:cNvPr id="1430" name="Google Shape;1430;p82"/>
          <p:cNvSpPr/>
          <p:nvPr/>
        </p:nvSpPr>
        <p:spPr>
          <a:xfrm>
            <a:off x="2931425" y="1984550"/>
            <a:ext cx="1229100" cy="1459200"/>
          </a:xfrm>
          <a:prstGeom prst="rect">
            <a:avLst/>
          </a:prstGeom>
          <a:noFill/>
          <a:ln w="28575" cap="flat" cmpd="sng">
            <a:solidFill>
              <a:srgbClr val="3AE7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1" name="Google Shape;1431;p8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880525" y="2929363"/>
            <a:ext cx="1615649" cy="1378937"/>
          </a:xfrm>
          <a:prstGeom prst="rect">
            <a:avLst/>
          </a:prstGeom>
          <a:noFill/>
          <a:ln>
            <a:noFill/>
          </a:ln>
        </p:spPr>
      </p:pic>
      <p:sp>
        <p:nvSpPr>
          <p:cNvPr id="1432" name="Google Shape;1432;p82"/>
          <p:cNvSpPr/>
          <p:nvPr/>
        </p:nvSpPr>
        <p:spPr>
          <a:xfrm>
            <a:off x="4423800" y="3972200"/>
            <a:ext cx="148200" cy="109500"/>
          </a:xfrm>
          <a:prstGeom prst="rect">
            <a:avLst/>
          </a:prstGeom>
          <a:solidFill>
            <a:srgbClr val="3AE7EA">
              <a:alpha val="27930"/>
            </a:srgbClr>
          </a:solidFill>
          <a:ln w="9525" cap="flat" cmpd="sng">
            <a:solidFill>
              <a:srgbClr val="3AE7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3" name="Google Shape;1433;p82"/>
          <p:cNvCxnSpPr>
            <a:stCxn id="1432" idx="1"/>
          </p:cNvCxnSpPr>
          <p:nvPr/>
        </p:nvCxnSpPr>
        <p:spPr>
          <a:xfrm rot="10800000">
            <a:off x="4156800" y="3394850"/>
            <a:ext cx="267000" cy="632100"/>
          </a:xfrm>
          <a:prstGeom prst="straightConnector1">
            <a:avLst/>
          </a:prstGeom>
          <a:noFill/>
          <a:ln w="9525" cap="flat" cmpd="sng">
            <a:solidFill>
              <a:srgbClr val="3AE7EA"/>
            </a:solidFill>
            <a:prstDash val="solid"/>
            <a:round/>
            <a:headEnd type="none" w="med" len="med"/>
            <a:tailEnd type="none" w="med" len="med"/>
          </a:ln>
        </p:spPr>
      </p:cxnSp>
      <p:cxnSp>
        <p:nvCxnSpPr>
          <p:cNvPr id="1434" name="Google Shape;1434;p82"/>
          <p:cNvCxnSpPr>
            <a:stCxn id="1432" idx="1"/>
          </p:cNvCxnSpPr>
          <p:nvPr/>
        </p:nvCxnSpPr>
        <p:spPr>
          <a:xfrm rot="10800000">
            <a:off x="4156800" y="1990550"/>
            <a:ext cx="267000" cy="2036400"/>
          </a:xfrm>
          <a:prstGeom prst="straightConnector1">
            <a:avLst/>
          </a:prstGeom>
          <a:noFill/>
          <a:ln w="9525" cap="flat" cmpd="sng">
            <a:solidFill>
              <a:srgbClr val="3AE7EA"/>
            </a:solidFill>
            <a:prstDash val="solid"/>
            <a:round/>
            <a:headEnd type="none" w="med" len="med"/>
            <a:tailEnd type="none" w="med" len="med"/>
          </a:ln>
        </p:spPr>
      </p:cxnSp>
      <p:sp>
        <p:nvSpPr>
          <p:cNvPr id="1435" name="Google Shape;1435;p82"/>
          <p:cNvSpPr/>
          <p:nvPr/>
        </p:nvSpPr>
        <p:spPr>
          <a:xfrm>
            <a:off x="5688025" y="2948388"/>
            <a:ext cx="585900" cy="451200"/>
          </a:xfrm>
          <a:prstGeom prst="rect">
            <a:avLst/>
          </a:prstGeom>
          <a:solidFill>
            <a:srgbClr val="FFFF00">
              <a:alpha val="25700"/>
            </a:srgbClr>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82"/>
          <p:cNvSpPr/>
          <p:nvPr/>
        </p:nvSpPr>
        <p:spPr>
          <a:xfrm>
            <a:off x="6880600" y="2929425"/>
            <a:ext cx="1615500" cy="1378800"/>
          </a:xfrm>
          <a:prstGeom prst="rect">
            <a:avLst/>
          </a:prstGeom>
          <a:no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7" name="Google Shape;1437;p82"/>
          <p:cNvCxnSpPr>
            <a:stCxn id="1435" idx="3"/>
          </p:cNvCxnSpPr>
          <p:nvPr/>
        </p:nvCxnSpPr>
        <p:spPr>
          <a:xfrm>
            <a:off x="6273925" y="3173988"/>
            <a:ext cx="603000" cy="1127400"/>
          </a:xfrm>
          <a:prstGeom prst="straightConnector1">
            <a:avLst/>
          </a:prstGeom>
          <a:noFill/>
          <a:ln w="9525" cap="flat" cmpd="sng">
            <a:solidFill>
              <a:srgbClr val="F1C232"/>
            </a:solidFill>
            <a:prstDash val="solid"/>
            <a:round/>
            <a:headEnd type="none" w="med" len="med"/>
            <a:tailEnd type="none" w="med" len="med"/>
          </a:ln>
        </p:spPr>
      </p:cxnSp>
      <p:cxnSp>
        <p:nvCxnSpPr>
          <p:cNvPr id="1438" name="Google Shape;1438;p82"/>
          <p:cNvCxnSpPr>
            <a:stCxn id="1435" idx="3"/>
          </p:cNvCxnSpPr>
          <p:nvPr/>
        </p:nvCxnSpPr>
        <p:spPr>
          <a:xfrm rot="10800000" flipH="1">
            <a:off x="6273925" y="2945388"/>
            <a:ext cx="594900" cy="228600"/>
          </a:xfrm>
          <a:prstGeom prst="straightConnector1">
            <a:avLst/>
          </a:prstGeom>
          <a:noFill/>
          <a:ln w="9525" cap="flat" cmpd="sng">
            <a:solidFill>
              <a:srgbClr val="F1C232"/>
            </a:solidFill>
            <a:prstDash val="solid"/>
            <a:round/>
            <a:headEnd type="none" w="med" len="med"/>
            <a:tailEnd type="none" w="med" len="med"/>
          </a:ln>
        </p:spPr>
      </p:cxnSp>
      <p:sp>
        <p:nvSpPr>
          <p:cNvPr id="1439" name="Google Shape;1439;p82"/>
          <p:cNvSpPr txBox="1"/>
          <p:nvPr/>
        </p:nvSpPr>
        <p:spPr>
          <a:xfrm>
            <a:off x="2931413" y="3413213"/>
            <a:ext cx="1229100" cy="2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latin typeface="Open Sans"/>
                <a:ea typeface="Open Sans"/>
                <a:cs typeface="Open Sans"/>
                <a:sym typeface="Open Sans"/>
              </a:rPr>
              <a:t>Payload</a:t>
            </a:r>
            <a:endParaRPr b="1">
              <a:latin typeface="Open Sans"/>
              <a:ea typeface="Open Sans"/>
              <a:cs typeface="Open Sans"/>
              <a:sym typeface="Open Sans"/>
            </a:endParaRPr>
          </a:p>
        </p:txBody>
      </p:sp>
      <p:sp>
        <p:nvSpPr>
          <p:cNvPr id="1440" name="Google Shape;1440;p82"/>
          <p:cNvSpPr txBox="1"/>
          <p:nvPr/>
        </p:nvSpPr>
        <p:spPr>
          <a:xfrm>
            <a:off x="6880600" y="2589000"/>
            <a:ext cx="1615500" cy="2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latin typeface="Open Sans"/>
                <a:ea typeface="Open Sans"/>
                <a:cs typeface="Open Sans"/>
                <a:sym typeface="Open Sans"/>
              </a:rPr>
              <a:t>Lifting Orbiter</a:t>
            </a:r>
            <a:endParaRPr b="1">
              <a:latin typeface="Open Sans"/>
              <a:ea typeface="Open Sans"/>
              <a:cs typeface="Open Sans"/>
              <a:sym typeface="Open Sans"/>
            </a:endParaRPr>
          </a:p>
        </p:txBody>
      </p:sp>
      <p:sp>
        <p:nvSpPr>
          <p:cNvPr id="1441" name="Google Shape;1441;p82"/>
          <p:cNvSpPr/>
          <p:nvPr/>
        </p:nvSpPr>
        <p:spPr>
          <a:xfrm>
            <a:off x="3172175" y="3446815"/>
            <a:ext cx="747600" cy="294900"/>
          </a:xfrm>
          <a:prstGeom prst="rect">
            <a:avLst/>
          </a:prstGeom>
          <a:solidFill>
            <a:srgbClr val="3AE7EA">
              <a:alpha val="27930"/>
            </a:srgbClr>
          </a:solidFill>
          <a:ln w="9525" cap="flat" cmpd="sng">
            <a:solidFill>
              <a:srgbClr val="3AE7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82"/>
          <p:cNvSpPr/>
          <p:nvPr/>
        </p:nvSpPr>
        <p:spPr>
          <a:xfrm>
            <a:off x="6985000" y="2672875"/>
            <a:ext cx="1406700" cy="256500"/>
          </a:xfrm>
          <a:prstGeom prst="rect">
            <a:avLst/>
          </a:prstGeom>
          <a:solidFill>
            <a:srgbClr val="FFFF00">
              <a:alpha val="25700"/>
            </a:srgbClr>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82"/>
          <p:cNvSpPr txBox="1"/>
          <p:nvPr/>
        </p:nvSpPr>
        <p:spPr>
          <a:xfrm>
            <a:off x="3795100" y="560400"/>
            <a:ext cx="31899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PDR Design:</a:t>
            </a:r>
            <a:endParaRPr b="1"/>
          </a:p>
        </p:txBody>
      </p:sp>
      <p:sp>
        <p:nvSpPr>
          <p:cNvPr id="1444" name="Google Shape;1444;p82"/>
          <p:cNvSpPr/>
          <p:nvPr/>
        </p:nvSpPr>
        <p:spPr>
          <a:xfrm>
            <a:off x="339600" y="560400"/>
            <a:ext cx="749950" cy="608450"/>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82"/>
          <p:cNvSpPr/>
          <p:nvPr/>
        </p:nvSpPr>
        <p:spPr>
          <a:xfrm>
            <a:off x="534950" y="568150"/>
            <a:ext cx="359250" cy="287925"/>
          </a:xfrm>
          <a:prstGeom prst="flowChartMerg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82"/>
          <p:cNvSpPr/>
          <p:nvPr/>
        </p:nvSpPr>
        <p:spPr>
          <a:xfrm>
            <a:off x="714575" y="715975"/>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82"/>
          <p:cNvSpPr/>
          <p:nvPr/>
        </p:nvSpPr>
        <p:spPr>
          <a:xfrm>
            <a:off x="806650" y="568138"/>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82"/>
          <p:cNvSpPr/>
          <p:nvPr/>
        </p:nvSpPr>
        <p:spPr>
          <a:xfrm rot="10800000" flipH="1">
            <a:off x="339600" y="568150"/>
            <a:ext cx="282900" cy="140100"/>
          </a:xfrm>
          <a:prstGeom prst="parallelogram">
            <a:avLst>
              <a:gd name="adj" fmla="val 61208"/>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82"/>
          <p:cNvSpPr/>
          <p:nvPr/>
        </p:nvSpPr>
        <p:spPr>
          <a:xfrm rot="10800000" flipH="1">
            <a:off x="431675" y="716000"/>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0" name="Google Shape;1450;p82"/>
          <p:cNvCxnSpPr/>
          <p:nvPr/>
        </p:nvCxnSpPr>
        <p:spPr>
          <a:xfrm>
            <a:off x="134425" y="569975"/>
            <a:ext cx="205200" cy="65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83"/>
          <p:cNvSpPr txBox="1">
            <a:spLocks noGrp="1"/>
          </p:cNvSpPr>
          <p:nvPr>
            <p:ph type="title"/>
          </p:nvPr>
        </p:nvSpPr>
        <p:spPr>
          <a:xfrm>
            <a:off x="-6525" y="63000"/>
            <a:ext cx="7596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Requirements/Architecture</a:t>
            </a:r>
            <a:endParaRPr/>
          </a:p>
        </p:txBody>
      </p:sp>
      <p:sp>
        <p:nvSpPr>
          <p:cNvPr id="1456" name="Google Shape;1456;p8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1457" name="Google Shape;1457;p8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458" name="Google Shape;1458;p8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459" name="Google Shape;1459;p8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460" name="Google Shape;1460;p83"/>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461" name="Google Shape;1461;p8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462" name="Google Shape;1462;p8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graphicFrame>
        <p:nvGraphicFramePr>
          <p:cNvPr id="1463" name="Google Shape;1463;p83"/>
          <p:cNvGraphicFramePr/>
          <p:nvPr/>
        </p:nvGraphicFramePr>
        <p:xfrm>
          <a:off x="3263" y="1168838"/>
          <a:ext cx="3000000" cy="3000000"/>
        </p:xfrm>
        <a:graphic>
          <a:graphicData uri="http://schemas.openxmlformats.org/drawingml/2006/table">
            <a:tbl>
              <a:tblPr>
                <a:noFill/>
                <a:tableStyleId>{A2069706-E4F4-4FCE-916B-764D82D2E448}</a:tableStyleId>
              </a:tblPr>
              <a:tblGrid>
                <a:gridCol w="488975">
                  <a:extLst>
                    <a:ext uri="{9D8B030D-6E8A-4147-A177-3AD203B41FA5}">
                      <a16:colId xmlns:a16="http://schemas.microsoft.com/office/drawing/2014/main" val="20000"/>
                    </a:ext>
                  </a:extLst>
                </a:gridCol>
                <a:gridCol w="7956075">
                  <a:extLst>
                    <a:ext uri="{9D8B030D-6E8A-4147-A177-3AD203B41FA5}">
                      <a16:colId xmlns:a16="http://schemas.microsoft.com/office/drawing/2014/main" val="20001"/>
                    </a:ext>
                  </a:extLst>
                </a:gridCol>
                <a:gridCol w="692425">
                  <a:extLst>
                    <a:ext uri="{9D8B030D-6E8A-4147-A177-3AD203B41FA5}">
                      <a16:colId xmlns:a16="http://schemas.microsoft.com/office/drawing/2014/main" val="20002"/>
                    </a:ext>
                  </a:extLst>
                </a:gridCol>
              </a:tblGrid>
              <a:tr h="251525">
                <a:tc>
                  <a:txBody>
                    <a:bodyPr/>
                    <a:lstStyle/>
                    <a:p>
                      <a:pPr marL="0" lvl="0" indent="0" algn="ctr" rtl="0">
                        <a:spcBef>
                          <a:spcPts val="0"/>
                        </a:spcBef>
                        <a:spcAft>
                          <a:spcPts val="0"/>
                        </a:spcAft>
                        <a:buNone/>
                      </a:pPr>
                      <a:r>
                        <a:rPr lang="en" sz="1000">
                          <a:solidFill>
                            <a:schemeClr val="dk1"/>
                          </a:solidFill>
                        </a:rPr>
                        <a:t>FR #</a:t>
                      </a:r>
                      <a:endParaRPr sz="1000"/>
                    </a:p>
                  </a:txBody>
                  <a:tcPr marL="91425" marR="91425" marT="91425" marB="91425"/>
                </a:tc>
                <a:tc>
                  <a:txBody>
                    <a:bodyPr/>
                    <a:lstStyle/>
                    <a:p>
                      <a:pPr marL="0" lvl="0" indent="0" algn="ctr" rtl="0">
                        <a:spcBef>
                          <a:spcPts val="0"/>
                        </a:spcBef>
                        <a:spcAft>
                          <a:spcPts val="0"/>
                        </a:spcAft>
                        <a:buNone/>
                      </a:pPr>
                      <a:endParaRPr sz="1000"/>
                    </a:p>
                  </a:txBody>
                  <a:tcPr marL="91425" marR="91425" marT="91425" marB="91425"/>
                </a:tc>
                <a:tc>
                  <a:txBody>
                    <a:bodyPr/>
                    <a:lstStyle/>
                    <a:p>
                      <a:pPr marL="0" lvl="0" indent="0" algn="ctr" rtl="0">
                        <a:spcBef>
                          <a:spcPts val="0"/>
                        </a:spcBef>
                        <a:spcAft>
                          <a:spcPts val="0"/>
                        </a:spcAft>
                        <a:buNone/>
                      </a:pPr>
                      <a:r>
                        <a:rPr lang="en" sz="1000"/>
                        <a:t># of DRs</a:t>
                      </a:r>
                      <a:endParaRPr sz="1000"/>
                    </a:p>
                  </a:txBody>
                  <a:tcPr marL="91425" marR="91425" marT="91425" marB="91425">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78650">
                <a:tc>
                  <a:txBody>
                    <a:bodyPr/>
                    <a:lstStyle/>
                    <a:p>
                      <a:pPr marL="0" lvl="0" indent="0" algn="ctr" rtl="0">
                        <a:spcBef>
                          <a:spcPts val="0"/>
                        </a:spcBef>
                        <a:spcAft>
                          <a:spcPts val="0"/>
                        </a:spcAft>
                        <a:buNone/>
                      </a:pPr>
                      <a:r>
                        <a:rPr lang="en" sz="900">
                          <a:solidFill>
                            <a:schemeClr val="dk1"/>
                          </a:solidFill>
                        </a:rPr>
                        <a:t>1.0</a:t>
                      </a:r>
                      <a:endParaRPr sz="900"/>
                    </a:p>
                  </a:txBody>
                  <a:tcPr marL="91425" marR="91425" marT="91425" marB="91425"/>
                </a:tc>
                <a:tc>
                  <a:txBody>
                    <a:bodyPr/>
                    <a:lstStyle/>
                    <a:p>
                      <a:pPr marL="0" lvl="0" indent="0" algn="l" rtl="0">
                        <a:spcBef>
                          <a:spcPts val="0"/>
                        </a:spcBef>
                        <a:spcAft>
                          <a:spcPts val="0"/>
                        </a:spcAft>
                        <a:buNone/>
                      </a:pPr>
                      <a:r>
                        <a:rPr lang="en" sz="900">
                          <a:solidFill>
                            <a:schemeClr val="dk1"/>
                          </a:solidFill>
                        </a:rPr>
                        <a:t>There will be a method of controlling the altitude of the balloon and payload.</a:t>
                      </a:r>
                      <a:endParaRPr sz="900"/>
                    </a:p>
                  </a:txBody>
                  <a:tcPr marL="91425" marR="91425" marT="91425" marB="91425">
                    <a:lnR w="12700"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900"/>
                        <a:t>2</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26125">
                <a:tc>
                  <a:txBody>
                    <a:bodyPr/>
                    <a:lstStyle/>
                    <a:p>
                      <a:pPr marL="0" lvl="0" indent="0" algn="ctr" rtl="0">
                        <a:spcBef>
                          <a:spcPts val="0"/>
                        </a:spcBef>
                        <a:spcAft>
                          <a:spcPts val="0"/>
                        </a:spcAft>
                        <a:buNone/>
                      </a:pPr>
                      <a:r>
                        <a:rPr lang="en" sz="900">
                          <a:solidFill>
                            <a:schemeClr val="dk1"/>
                          </a:solidFill>
                        </a:rPr>
                        <a:t>2.0</a:t>
                      </a:r>
                      <a:endParaRPr sz="900"/>
                    </a:p>
                  </a:txBody>
                  <a:tcPr marL="91425" marR="91425" marT="91425" marB="91425"/>
                </a:tc>
                <a:tc>
                  <a:txBody>
                    <a:bodyPr/>
                    <a:lstStyle/>
                    <a:p>
                      <a:pPr marL="0" lvl="0" indent="0" algn="l" rtl="0">
                        <a:spcBef>
                          <a:spcPts val="0"/>
                        </a:spcBef>
                        <a:spcAft>
                          <a:spcPts val="0"/>
                        </a:spcAft>
                        <a:buNone/>
                      </a:pPr>
                      <a:r>
                        <a:rPr lang="en" sz="900">
                          <a:solidFill>
                            <a:schemeClr val="dk1"/>
                          </a:solidFill>
                        </a:rPr>
                        <a:t>The payload must be capable of orbiting beneath the balloon.</a:t>
                      </a:r>
                      <a:endParaRPr sz="900" b="1"/>
                    </a:p>
                  </a:txBody>
                  <a:tcPr marL="91425" marR="91425" marT="91425" marB="91425">
                    <a:lnR w="12700"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2</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02025">
                <a:tc>
                  <a:txBody>
                    <a:bodyPr/>
                    <a:lstStyle/>
                    <a:p>
                      <a:pPr marL="0" lvl="0" indent="0" algn="ctr" rtl="0">
                        <a:spcBef>
                          <a:spcPts val="0"/>
                        </a:spcBef>
                        <a:spcAft>
                          <a:spcPts val="0"/>
                        </a:spcAft>
                        <a:buNone/>
                      </a:pPr>
                      <a:r>
                        <a:rPr lang="en" sz="900">
                          <a:solidFill>
                            <a:schemeClr val="dk1"/>
                          </a:solidFill>
                        </a:rPr>
                        <a:t>3.0</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900">
                          <a:solidFill>
                            <a:schemeClr val="dk1"/>
                          </a:solidFill>
                        </a:rPr>
                        <a:t>The payload must be able to survive the conditions presented throughout the entirety of the mission.</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3</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02025">
                <a:tc>
                  <a:txBody>
                    <a:bodyPr/>
                    <a:lstStyle/>
                    <a:p>
                      <a:pPr marL="0" lvl="0" indent="0" algn="ctr" rtl="0">
                        <a:spcBef>
                          <a:spcPts val="0"/>
                        </a:spcBef>
                        <a:spcAft>
                          <a:spcPts val="0"/>
                        </a:spcAft>
                        <a:buNone/>
                      </a:pPr>
                      <a:r>
                        <a:rPr lang="en" sz="900">
                          <a:solidFill>
                            <a:schemeClr val="dk1"/>
                          </a:solidFill>
                        </a:rPr>
                        <a:t>4.0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900">
                          <a:solidFill>
                            <a:schemeClr val="dk1"/>
                          </a:solidFill>
                        </a:rPr>
                        <a:t> The payload will be able to transmit collected data to the ground receiver.</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1</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23975">
                <a:tc>
                  <a:txBody>
                    <a:bodyPr/>
                    <a:lstStyle/>
                    <a:p>
                      <a:pPr marL="0" lvl="0" indent="0" algn="ctr" rtl="0">
                        <a:spcBef>
                          <a:spcPts val="0"/>
                        </a:spcBef>
                        <a:spcAft>
                          <a:spcPts val="0"/>
                        </a:spcAft>
                        <a:buNone/>
                      </a:pPr>
                      <a:r>
                        <a:rPr lang="en" sz="900">
                          <a:solidFill>
                            <a:schemeClr val="dk1"/>
                          </a:solidFill>
                        </a:rPr>
                        <a:t>5.0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Balloon and its payload must meet all FAA guidelines, including those subjecting the balloon and its payload to designation as an unregulated balloon. In addition, Balloon and payload shall meet specifications set forth by customer.</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4</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02025">
                <a:tc>
                  <a:txBody>
                    <a:bodyPr/>
                    <a:lstStyle/>
                    <a:p>
                      <a:pPr marL="0" lvl="0" indent="0" algn="ctr" rtl="0">
                        <a:spcBef>
                          <a:spcPts val="0"/>
                        </a:spcBef>
                        <a:spcAft>
                          <a:spcPts val="0"/>
                        </a:spcAft>
                        <a:buNone/>
                      </a:pPr>
                      <a:r>
                        <a:rPr lang="en" sz="900">
                          <a:solidFill>
                            <a:schemeClr val="dk1"/>
                          </a:solidFill>
                        </a:rPr>
                        <a:t>6.0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The balloon will terminate flight resulting in a controlled descent upon mission completion.</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1</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02025">
                <a:tc>
                  <a:txBody>
                    <a:bodyPr/>
                    <a:lstStyle/>
                    <a:p>
                      <a:pPr marL="0" lvl="0" indent="0" algn="ctr" rtl="0">
                        <a:spcBef>
                          <a:spcPts val="0"/>
                        </a:spcBef>
                        <a:spcAft>
                          <a:spcPts val="0"/>
                        </a:spcAft>
                        <a:buNone/>
                      </a:pPr>
                      <a:r>
                        <a:rPr lang="en" sz="900">
                          <a:solidFill>
                            <a:schemeClr val="dk1"/>
                          </a:solidFill>
                        </a:rPr>
                        <a:t>7.0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 As specified by the customer, the balloon must contain a controlled descent arrest system (CDAS) to prevent harm to property or person upon balloon burst.</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2</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39325">
                <a:tc>
                  <a:txBody>
                    <a:bodyPr/>
                    <a:lstStyle/>
                    <a:p>
                      <a:pPr marL="0" lvl="0" indent="0" algn="ctr" rtl="0">
                        <a:spcBef>
                          <a:spcPts val="0"/>
                        </a:spcBef>
                        <a:spcAft>
                          <a:spcPts val="0"/>
                        </a:spcAft>
                        <a:buNone/>
                      </a:pPr>
                      <a:r>
                        <a:rPr lang="en" sz="900">
                          <a:solidFill>
                            <a:schemeClr val="dk1"/>
                          </a:solidFill>
                        </a:rPr>
                        <a:t>8.0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As specified by the customer, Launch setup must be able to be conducted by a maximum of two people, and launch must be able to be conducted by a single individual.</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900"/>
                        <a:t>2</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40275">
                <a:tc>
                  <a:txBody>
                    <a:bodyPr/>
                    <a:lstStyle/>
                    <a:p>
                      <a:pPr marL="0" lvl="0" indent="0" algn="ctr" rtl="0">
                        <a:spcBef>
                          <a:spcPts val="0"/>
                        </a:spcBef>
                        <a:spcAft>
                          <a:spcPts val="0"/>
                        </a:spcAft>
                        <a:buNone/>
                      </a:pPr>
                      <a:r>
                        <a:rPr lang="en" sz="900">
                          <a:solidFill>
                            <a:schemeClr val="dk1"/>
                          </a:solidFill>
                        </a:rPr>
                        <a:t>9.0</a:t>
                      </a:r>
                      <a:endParaRPr sz="900">
                        <a:solidFill>
                          <a:schemeClr val="dk1"/>
                        </a:solidFill>
                      </a:endParaRPr>
                    </a:p>
                  </a:txBody>
                  <a:tcPr marL="91425" marR="91425" marT="91425" marB="91425"/>
                </a:tc>
                <a:tc>
                  <a:txBody>
                    <a:bodyPr/>
                    <a:lstStyle/>
                    <a:p>
                      <a:pPr marL="0" lvl="0" indent="0" algn="l" rtl="0">
                        <a:spcBef>
                          <a:spcPts val="0"/>
                        </a:spcBef>
                        <a:spcAft>
                          <a:spcPts val="0"/>
                        </a:spcAft>
                        <a:buNone/>
                      </a:pPr>
                      <a:r>
                        <a:rPr lang="en" sz="900">
                          <a:solidFill>
                            <a:schemeClr val="dk1"/>
                          </a:solidFill>
                        </a:rPr>
                        <a:t>Project HALO will cost no more than $5,000 to develop, and no more than $2,000 per flight when components are purchased in quantities of 50.</a:t>
                      </a:r>
                      <a:endParaRPr sz="900"/>
                    </a:p>
                  </a:txBody>
                  <a:tcPr marL="91425" marR="91425" marT="91425" marB="91425">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900"/>
                        <a:t>--</a:t>
                      </a:r>
                      <a:endParaRPr sz="900"/>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464" name="Google Shape;1464;p83"/>
          <p:cNvSpPr/>
          <p:nvPr/>
        </p:nvSpPr>
        <p:spPr>
          <a:xfrm>
            <a:off x="339600" y="560400"/>
            <a:ext cx="749950" cy="608450"/>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83"/>
          <p:cNvSpPr/>
          <p:nvPr/>
        </p:nvSpPr>
        <p:spPr>
          <a:xfrm>
            <a:off x="534950" y="568150"/>
            <a:ext cx="359250" cy="287925"/>
          </a:xfrm>
          <a:prstGeom prst="flowChartMerg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83"/>
          <p:cNvSpPr/>
          <p:nvPr/>
        </p:nvSpPr>
        <p:spPr>
          <a:xfrm>
            <a:off x="714575" y="715975"/>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83"/>
          <p:cNvSpPr/>
          <p:nvPr/>
        </p:nvSpPr>
        <p:spPr>
          <a:xfrm>
            <a:off x="806650" y="568138"/>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83"/>
          <p:cNvSpPr/>
          <p:nvPr/>
        </p:nvSpPr>
        <p:spPr>
          <a:xfrm rot="10800000" flipH="1">
            <a:off x="339600" y="568150"/>
            <a:ext cx="282900" cy="140100"/>
          </a:xfrm>
          <a:prstGeom prst="parallelogram">
            <a:avLst>
              <a:gd name="adj" fmla="val 61208"/>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83"/>
          <p:cNvSpPr/>
          <p:nvPr/>
        </p:nvSpPr>
        <p:spPr>
          <a:xfrm rot="10800000" flipH="1">
            <a:off x="431675" y="716000"/>
            <a:ext cx="282900" cy="140100"/>
          </a:xfrm>
          <a:prstGeom prst="parallelogram">
            <a:avLst>
              <a:gd name="adj" fmla="val 61208"/>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0" name="Google Shape;1470;p83"/>
          <p:cNvCxnSpPr/>
          <p:nvPr/>
        </p:nvCxnSpPr>
        <p:spPr>
          <a:xfrm>
            <a:off x="226475" y="716000"/>
            <a:ext cx="205200" cy="65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F5FE"/>
        </a:solidFill>
        <a:effectLst/>
      </p:bgPr>
    </p:bg>
    <p:spTree>
      <p:nvGrpSpPr>
        <p:cNvPr id="1" name="Shape 220"/>
        <p:cNvGrpSpPr/>
        <p:nvPr/>
      </p:nvGrpSpPr>
      <p:grpSpPr>
        <a:xfrm>
          <a:off x="0" y="0"/>
          <a:ext cx="0" cy="0"/>
          <a:chOff x="0" y="0"/>
          <a:chExt cx="0" cy="0"/>
        </a:xfrm>
      </p:grpSpPr>
      <p:pic>
        <p:nvPicPr>
          <p:cNvPr id="221" name="Google Shape;221;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6700" y="560400"/>
            <a:ext cx="5669260" cy="4251949"/>
          </a:xfrm>
          <a:prstGeom prst="rect">
            <a:avLst/>
          </a:prstGeom>
          <a:noFill/>
          <a:ln>
            <a:noFill/>
          </a:ln>
        </p:spPr>
      </p:pic>
      <p:sp>
        <p:nvSpPr>
          <p:cNvPr id="222" name="Google Shape;222;p2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Levels of Success - Level 3</a:t>
            </a:r>
            <a:endParaRPr/>
          </a:p>
        </p:txBody>
      </p:sp>
      <p:sp>
        <p:nvSpPr>
          <p:cNvPr id="223" name="Google Shape;223;p2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24" name="Google Shape;224;p2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225" name="Google Shape;225;p21"/>
          <p:cNvSpPr/>
          <p:nvPr/>
        </p:nvSpPr>
        <p:spPr>
          <a:xfrm>
            <a:off x="9917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26" name="Google Shape;226;p21"/>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27" name="Google Shape;227;p2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28" name="Google Shape;228;p2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29" name="Google Shape;229;p2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8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Functional Objectives/Requirements</a:t>
            </a:r>
            <a:endParaRPr/>
          </a:p>
        </p:txBody>
      </p:sp>
      <p:sp>
        <p:nvSpPr>
          <p:cNvPr id="1476" name="Google Shape;1476;p8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
        <p:nvSpPr>
          <p:cNvPr id="1477" name="Google Shape;1477;p8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478" name="Google Shape;1478;p8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479" name="Google Shape;1479;p84"/>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480" name="Google Shape;1480;p84"/>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481" name="Google Shape;1481;p8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482" name="Google Shape;1482;p8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graphicFrame>
        <p:nvGraphicFramePr>
          <p:cNvPr id="1483" name="Google Shape;1483;p84"/>
          <p:cNvGraphicFramePr/>
          <p:nvPr/>
        </p:nvGraphicFramePr>
        <p:xfrm>
          <a:off x="3384588" y="1085113"/>
          <a:ext cx="3000000" cy="3000000"/>
        </p:xfrm>
        <a:graphic>
          <a:graphicData uri="http://schemas.openxmlformats.org/drawingml/2006/table">
            <a:tbl>
              <a:tblPr>
                <a:noFill/>
                <a:tableStyleId>{A2069706-E4F4-4FCE-916B-764D82D2E448}</a:tableStyleId>
              </a:tblPr>
              <a:tblGrid>
                <a:gridCol w="520825">
                  <a:extLst>
                    <a:ext uri="{9D8B030D-6E8A-4147-A177-3AD203B41FA5}">
                      <a16:colId xmlns:a16="http://schemas.microsoft.com/office/drawing/2014/main" val="20000"/>
                    </a:ext>
                  </a:extLst>
                </a:gridCol>
                <a:gridCol w="5183850">
                  <a:extLst>
                    <a:ext uri="{9D8B030D-6E8A-4147-A177-3AD203B41FA5}">
                      <a16:colId xmlns:a16="http://schemas.microsoft.com/office/drawing/2014/main" val="20001"/>
                    </a:ext>
                  </a:extLst>
                </a:gridCol>
              </a:tblGrid>
              <a:tr h="264500">
                <a:tc>
                  <a:txBody>
                    <a:bodyPr/>
                    <a:lstStyle/>
                    <a:p>
                      <a:pPr marL="0" lvl="0" indent="0" algn="ctr" rtl="0">
                        <a:spcBef>
                          <a:spcPts val="0"/>
                        </a:spcBef>
                        <a:spcAft>
                          <a:spcPts val="0"/>
                        </a:spcAft>
                        <a:buNone/>
                      </a:pPr>
                      <a:r>
                        <a:rPr lang="en" sz="1000">
                          <a:solidFill>
                            <a:schemeClr val="dk1"/>
                          </a:solidFill>
                        </a:rPr>
                        <a:t>FR #</a:t>
                      </a:r>
                      <a:endParaRPr sz="1000"/>
                    </a:p>
                  </a:txBody>
                  <a:tcPr marL="91425" marR="91425" marT="91425" marB="91425"/>
                </a:tc>
                <a:tc>
                  <a:txBody>
                    <a:bodyPr/>
                    <a:lstStyle/>
                    <a:p>
                      <a:pPr marL="0" lvl="0" indent="0" algn="ctr" rtl="0">
                        <a:spcBef>
                          <a:spcPts val="0"/>
                        </a:spcBef>
                        <a:spcAft>
                          <a:spcPts val="0"/>
                        </a:spcAft>
                        <a:buNone/>
                      </a:pPr>
                      <a:endParaRPr sz="1000"/>
                    </a:p>
                  </a:txBody>
                  <a:tcPr marL="91425" marR="91425" marT="91425" marB="91425"/>
                </a:tc>
                <a:extLst>
                  <a:ext uri="{0D108BD9-81ED-4DB2-BD59-A6C34878D82A}">
                    <a16:rowId xmlns:a16="http://schemas.microsoft.com/office/drawing/2014/main" val="10000"/>
                  </a:ext>
                </a:extLst>
              </a:tr>
              <a:tr h="278650">
                <a:tc>
                  <a:txBody>
                    <a:bodyPr/>
                    <a:lstStyle/>
                    <a:p>
                      <a:pPr marL="0" lvl="0" indent="0" algn="ctr" rtl="0">
                        <a:spcBef>
                          <a:spcPts val="0"/>
                        </a:spcBef>
                        <a:spcAft>
                          <a:spcPts val="0"/>
                        </a:spcAft>
                        <a:buNone/>
                      </a:pPr>
                      <a:r>
                        <a:rPr lang="en" sz="900">
                          <a:solidFill>
                            <a:schemeClr val="dk1"/>
                          </a:solidFill>
                        </a:rPr>
                        <a:t>1.0</a:t>
                      </a:r>
                      <a:endParaRPr sz="900"/>
                    </a:p>
                  </a:txBody>
                  <a:tcPr marL="91425" marR="91425" marT="91425" marB="91425">
                    <a:solidFill>
                      <a:srgbClr val="A4C2F4"/>
                    </a:solidFill>
                  </a:tcPr>
                </a:tc>
                <a:tc>
                  <a:txBody>
                    <a:bodyPr/>
                    <a:lstStyle/>
                    <a:p>
                      <a:pPr marL="0" lvl="0" indent="0" algn="l" rtl="0">
                        <a:spcBef>
                          <a:spcPts val="0"/>
                        </a:spcBef>
                        <a:spcAft>
                          <a:spcPts val="0"/>
                        </a:spcAft>
                        <a:buNone/>
                      </a:pPr>
                      <a:r>
                        <a:rPr lang="en" sz="900">
                          <a:solidFill>
                            <a:schemeClr val="dk1"/>
                          </a:solidFill>
                        </a:rPr>
                        <a:t>There will be a method of controlling the altitude of the balloon and payload.</a:t>
                      </a:r>
                      <a:endParaRPr sz="900"/>
                    </a:p>
                  </a:txBody>
                  <a:tcPr marL="91425" marR="91425" marT="91425" marB="91425">
                    <a:lnR w="12700" cap="flat" cmpd="sng">
                      <a:solidFill>
                        <a:srgbClr val="9E9E9E"/>
                      </a:solidFill>
                      <a:prstDash val="solid"/>
                      <a:round/>
                      <a:headEnd type="none" w="sm" len="sm"/>
                      <a:tailEnd type="none" w="sm" len="sm"/>
                    </a:lnR>
                    <a:solidFill>
                      <a:srgbClr val="A4C2F4"/>
                    </a:solidFill>
                  </a:tcPr>
                </a:tc>
                <a:extLst>
                  <a:ext uri="{0D108BD9-81ED-4DB2-BD59-A6C34878D82A}">
                    <a16:rowId xmlns:a16="http://schemas.microsoft.com/office/drawing/2014/main" val="10001"/>
                  </a:ext>
                </a:extLst>
              </a:tr>
              <a:tr h="326125">
                <a:tc>
                  <a:txBody>
                    <a:bodyPr/>
                    <a:lstStyle/>
                    <a:p>
                      <a:pPr marL="0" lvl="0" indent="0" algn="ctr" rtl="0">
                        <a:spcBef>
                          <a:spcPts val="0"/>
                        </a:spcBef>
                        <a:spcAft>
                          <a:spcPts val="0"/>
                        </a:spcAft>
                        <a:buNone/>
                      </a:pPr>
                      <a:r>
                        <a:rPr lang="en" sz="900">
                          <a:solidFill>
                            <a:schemeClr val="dk1"/>
                          </a:solidFill>
                        </a:rPr>
                        <a:t>2.0</a:t>
                      </a:r>
                      <a:endParaRPr sz="900"/>
                    </a:p>
                  </a:txBody>
                  <a:tcPr marL="91425" marR="91425" marT="91425" marB="91425">
                    <a:solidFill>
                      <a:srgbClr val="A4C2F4"/>
                    </a:solidFill>
                  </a:tcPr>
                </a:tc>
                <a:tc>
                  <a:txBody>
                    <a:bodyPr/>
                    <a:lstStyle/>
                    <a:p>
                      <a:pPr marL="0" lvl="0" indent="0" algn="l" rtl="0">
                        <a:spcBef>
                          <a:spcPts val="0"/>
                        </a:spcBef>
                        <a:spcAft>
                          <a:spcPts val="0"/>
                        </a:spcAft>
                        <a:buNone/>
                      </a:pPr>
                      <a:r>
                        <a:rPr lang="en" sz="900">
                          <a:solidFill>
                            <a:schemeClr val="dk1"/>
                          </a:solidFill>
                        </a:rPr>
                        <a:t>The payload must be capable of orbiting beneath the balloon.</a:t>
                      </a:r>
                      <a:endParaRPr sz="900" b="1"/>
                    </a:p>
                  </a:txBody>
                  <a:tcPr marL="91425" marR="91425" marT="91425" marB="91425">
                    <a:lnR w="12700"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302025">
                <a:tc>
                  <a:txBody>
                    <a:bodyPr/>
                    <a:lstStyle/>
                    <a:p>
                      <a:pPr marL="0" lvl="0" indent="0" algn="ctr" rtl="0">
                        <a:spcBef>
                          <a:spcPts val="0"/>
                        </a:spcBef>
                        <a:spcAft>
                          <a:spcPts val="0"/>
                        </a:spcAft>
                        <a:buNone/>
                      </a:pPr>
                      <a:r>
                        <a:rPr lang="en" sz="900">
                          <a:solidFill>
                            <a:schemeClr val="dk1"/>
                          </a:solidFill>
                        </a:rPr>
                        <a:t>3.0</a:t>
                      </a:r>
                      <a:endParaRPr sz="900"/>
                    </a:p>
                  </a:txBody>
                  <a:tcPr marL="91425" marR="91425" marT="91425" marB="91425">
                    <a:lnR w="9525" cap="flat" cmpd="sng">
                      <a:solidFill>
                        <a:srgbClr val="9E9E9E"/>
                      </a:solidFill>
                      <a:prstDash val="solid"/>
                      <a:round/>
                      <a:headEnd type="none" w="sm" len="sm"/>
                      <a:tailEnd type="none" w="sm" len="sm"/>
                    </a:lnR>
                    <a:solidFill>
                      <a:srgbClr val="A4C2F4"/>
                    </a:solidFill>
                  </a:tcPr>
                </a:tc>
                <a:tc>
                  <a:txBody>
                    <a:bodyPr/>
                    <a:lstStyle/>
                    <a:p>
                      <a:pPr marL="0" lvl="0" indent="0" algn="l" rtl="0">
                        <a:spcBef>
                          <a:spcPts val="0"/>
                        </a:spcBef>
                        <a:spcAft>
                          <a:spcPts val="0"/>
                        </a:spcAft>
                        <a:buNone/>
                      </a:pPr>
                      <a:r>
                        <a:rPr lang="en" sz="900">
                          <a:solidFill>
                            <a:schemeClr val="dk1"/>
                          </a:solidFill>
                        </a:rPr>
                        <a:t>The payload must be able to survive the conditions presented...</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r h="302025">
                <a:tc>
                  <a:txBody>
                    <a:bodyPr/>
                    <a:lstStyle/>
                    <a:p>
                      <a:pPr marL="0" lvl="0" indent="0" algn="ctr" rtl="0">
                        <a:spcBef>
                          <a:spcPts val="0"/>
                        </a:spcBef>
                        <a:spcAft>
                          <a:spcPts val="0"/>
                        </a:spcAft>
                        <a:buNone/>
                      </a:pPr>
                      <a:r>
                        <a:rPr lang="en" sz="900">
                          <a:solidFill>
                            <a:schemeClr val="dk1"/>
                          </a:solidFill>
                        </a:rPr>
                        <a:t>4.0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lnB w="9525" cap="flat" cmpd="sng">
                      <a:solidFill>
                        <a:srgbClr val="B6D7A8"/>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r>
                        <a:rPr lang="en" sz="900">
                          <a:solidFill>
                            <a:schemeClr val="dk1"/>
                          </a:solidFill>
                        </a:rPr>
                        <a:t> The payload will be able to transmit collected data to the ground receiver.</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B6D7A8"/>
                      </a:solidFill>
                      <a:prstDash val="solid"/>
                      <a:round/>
                      <a:headEnd type="none" w="sm" len="sm"/>
                      <a:tailEnd type="none" w="sm" len="sm"/>
                    </a:lnB>
                    <a:solidFill>
                      <a:srgbClr val="A4C2F4"/>
                    </a:solidFill>
                  </a:tcPr>
                </a:tc>
                <a:extLst>
                  <a:ext uri="{0D108BD9-81ED-4DB2-BD59-A6C34878D82A}">
                    <a16:rowId xmlns:a16="http://schemas.microsoft.com/office/drawing/2014/main" val="10004"/>
                  </a:ext>
                </a:extLst>
              </a:tr>
              <a:tr h="423975">
                <a:tc>
                  <a:txBody>
                    <a:bodyPr/>
                    <a:lstStyle/>
                    <a:p>
                      <a:pPr marL="0" lvl="0" indent="0" algn="ctr" rtl="0">
                        <a:spcBef>
                          <a:spcPts val="0"/>
                        </a:spcBef>
                        <a:spcAft>
                          <a:spcPts val="0"/>
                        </a:spcAft>
                        <a:buNone/>
                      </a:pPr>
                      <a:r>
                        <a:rPr lang="en" sz="900" b="1">
                          <a:solidFill>
                            <a:schemeClr val="dk1"/>
                          </a:solidFill>
                        </a:rPr>
                        <a:t>5.0</a:t>
                      </a:r>
                      <a:endParaRPr sz="900" b="1">
                        <a:solidFill>
                          <a:schemeClr val="dk1"/>
                        </a:solidFill>
                      </a:endParaRPr>
                    </a:p>
                  </a:txBody>
                  <a:tcPr marL="91425" marR="91425" marT="91425" marB="91425">
                    <a:lnL w="9525" cap="flat" cmpd="sng">
                      <a:solidFill>
                        <a:srgbClr val="B6D7A8"/>
                      </a:solidFill>
                      <a:prstDash val="solid"/>
                      <a:round/>
                      <a:headEnd type="none" w="sm" len="sm"/>
                      <a:tailEnd type="none" w="sm" len="sm"/>
                    </a:lnL>
                    <a:lnR w="9525" cap="flat" cmpd="sng">
                      <a:solidFill>
                        <a:srgbClr val="B6D7A8"/>
                      </a:solidFill>
                      <a:prstDash val="solid"/>
                      <a:round/>
                      <a:headEnd type="none" w="sm" len="sm"/>
                      <a:tailEnd type="none" w="sm" len="sm"/>
                    </a:lnR>
                    <a:lnT w="9525" cap="flat" cmpd="sng">
                      <a:solidFill>
                        <a:srgbClr val="B6D7A8"/>
                      </a:solidFill>
                      <a:prstDash val="solid"/>
                      <a:round/>
                      <a:headEnd type="none" w="sm" len="sm"/>
                      <a:tailEnd type="none" w="sm" len="sm"/>
                    </a:lnT>
                    <a:lnB w="9525" cap="flat" cmpd="sng">
                      <a:solidFill>
                        <a:srgbClr val="B6D7A8">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Balloon and its payload must meet all FAA guidelines, including those subjecting the balloon and its payload to designation as an unregulated balloon...</a:t>
                      </a:r>
                      <a:endParaRPr sz="900">
                        <a:solidFill>
                          <a:schemeClr val="dk1"/>
                        </a:solidFill>
                      </a:endParaRPr>
                    </a:p>
                  </a:txBody>
                  <a:tcPr marL="91425" marR="91425" marT="91425" marB="91425">
                    <a:lnL w="9525" cap="flat" cmpd="sng">
                      <a:solidFill>
                        <a:srgbClr val="B6D7A8"/>
                      </a:solidFill>
                      <a:prstDash val="solid"/>
                      <a:round/>
                      <a:headEnd type="none" w="sm" len="sm"/>
                      <a:tailEnd type="none" w="sm" len="sm"/>
                    </a:lnL>
                    <a:lnR w="12700" cap="flat" cmpd="sng">
                      <a:solidFill>
                        <a:srgbClr val="B6D7A8"/>
                      </a:solidFill>
                      <a:prstDash val="solid"/>
                      <a:round/>
                      <a:headEnd type="none" w="sm" len="sm"/>
                      <a:tailEnd type="none" w="sm" len="sm"/>
                    </a:lnR>
                    <a:lnT w="9525" cap="flat" cmpd="sng">
                      <a:solidFill>
                        <a:srgbClr val="B6D7A8"/>
                      </a:solidFill>
                      <a:prstDash val="solid"/>
                      <a:round/>
                      <a:headEnd type="none" w="sm" len="sm"/>
                      <a:tailEnd type="none" w="sm" len="sm"/>
                    </a:lnT>
                    <a:lnB w="9525" cap="flat" cmpd="sng">
                      <a:solidFill>
                        <a:srgbClr val="B6D7A8">
                          <a:alpha val="0"/>
                        </a:srgbClr>
                      </a:solidFill>
                      <a:prstDash val="solid"/>
                      <a:round/>
                      <a:headEnd type="none" w="sm" len="sm"/>
                      <a:tailEnd type="none" w="sm" len="sm"/>
                    </a:lnB>
                  </a:tcPr>
                </a:tc>
                <a:extLst>
                  <a:ext uri="{0D108BD9-81ED-4DB2-BD59-A6C34878D82A}">
                    <a16:rowId xmlns:a16="http://schemas.microsoft.com/office/drawing/2014/main" val="10005"/>
                  </a:ext>
                </a:extLst>
              </a:tr>
              <a:tr h="302025">
                <a:tc>
                  <a:txBody>
                    <a:bodyPr/>
                    <a:lstStyle/>
                    <a:p>
                      <a:pPr marL="0" lvl="0" indent="0" algn="ctr" rtl="0">
                        <a:spcBef>
                          <a:spcPts val="0"/>
                        </a:spcBef>
                        <a:spcAft>
                          <a:spcPts val="0"/>
                        </a:spcAft>
                        <a:buNone/>
                      </a:pPr>
                      <a:r>
                        <a:rPr lang="en" sz="900">
                          <a:solidFill>
                            <a:schemeClr val="dk1"/>
                          </a:solidFill>
                        </a:rPr>
                        <a:t>6.0</a:t>
                      </a:r>
                      <a:endParaRPr sz="900">
                        <a:solidFill>
                          <a:schemeClr val="dk1"/>
                        </a:solidFill>
                      </a:endParaRPr>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The balloon will terminate flight resulting in a controlled descent upon mission completion.</a:t>
                      </a:r>
                      <a:endParaRPr sz="900">
                        <a:solidFill>
                          <a:schemeClr val="dk1"/>
                        </a:solidFill>
                      </a:endParaRPr>
                    </a:p>
                  </a:txBody>
                  <a:tcPr marL="91425" marR="91425" marT="91425" marB="91425">
                    <a:lnL w="9525" cap="flat" cmpd="sng">
                      <a:solidFill>
                        <a:srgbClr val="B6D7A8">
                          <a:alpha val="0"/>
                        </a:srgbClr>
                      </a:solidFill>
                      <a:prstDash val="solid"/>
                      <a:round/>
                      <a:headEnd type="none" w="sm" len="sm"/>
                      <a:tailEnd type="none" w="sm" len="sm"/>
                    </a:lnL>
                    <a:lnR w="12700"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extLst>
                  <a:ext uri="{0D108BD9-81ED-4DB2-BD59-A6C34878D82A}">
                    <a16:rowId xmlns:a16="http://schemas.microsoft.com/office/drawing/2014/main" val="10006"/>
                  </a:ext>
                </a:extLst>
              </a:tr>
              <a:tr h="302025">
                <a:tc>
                  <a:txBody>
                    <a:bodyPr/>
                    <a:lstStyle/>
                    <a:p>
                      <a:pPr marL="0" lvl="0" indent="0" algn="ctr" rtl="0">
                        <a:spcBef>
                          <a:spcPts val="0"/>
                        </a:spcBef>
                        <a:spcAft>
                          <a:spcPts val="0"/>
                        </a:spcAft>
                        <a:buNone/>
                      </a:pPr>
                      <a:r>
                        <a:rPr lang="en" sz="900">
                          <a:solidFill>
                            <a:schemeClr val="dk1"/>
                          </a:solidFill>
                        </a:rPr>
                        <a:t>7.0</a:t>
                      </a:r>
                      <a:endParaRPr sz="900">
                        <a:solidFill>
                          <a:schemeClr val="dk1"/>
                        </a:solidFill>
                      </a:endParaRPr>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 As specified by the customer, the balloon must contain a controlled descent arrest system… </a:t>
                      </a:r>
                      <a:endParaRPr sz="900">
                        <a:solidFill>
                          <a:schemeClr val="dk1"/>
                        </a:solidFill>
                      </a:endParaRPr>
                    </a:p>
                  </a:txBody>
                  <a:tcPr marL="91425" marR="91425" marT="91425" marB="91425">
                    <a:lnL w="9525" cap="flat" cmpd="sng">
                      <a:solidFill>
                        <a:srgbClr val="B6D7A8">
                          <a:alpha val="0"/>
                        </a:srgbClr>
                      </a:solidFill>
                      <a:prstDash val="solid"/>
                      <a:round/>
                      <a:headEnd type="none" w="sm" len="sm"/>
                      <a:tailEnd type="none" w="sm" len="sm"/>
                    </a:lnL>
                    <a:lnR w="12700"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439325">
                <a:tc>
                  <a:txBody>
                    <a:bodyPr/>
                    <a:lstStyle/>
                    <a:p>
                      <a:pPr marL="0" lvl="0" indent="0" algn="ctr" rtl="0">
                        <a:spcBef>
                          <a:spcPts val="0"/>
                        </a:spcBef>
                        <a:spcAft>
                          <a:spcPts val="0"/>
                        </a:spcAft>
                        <a:buNone/>
                      </a:pPr>
                      <a:r>
                        <a:rPr lang="en" sz="900">
                          <a:solidFill>
                            <a:schemeClr val="dk1"/>
                          </a:solidFill>
                        </a:rPr>
                        <a:t>8.0</a:t>
                      </a:r>
                      <a:endParaRPr sz="900">
                        <a:solidFill>
                          <a:schemeClr val="dk1"/>
                        </a:solidFill>
                      </a:endParaRPr>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As specified by the customer, Launch setup must be able to be conducted by a maximum of two people… </a:t>
                      </a:r>
                      <a:endParaRPr sz="900">
                        <a:solidFill>
                          <a:schemeClr val="dk1"/>
                        </a:solidFill>
                      </a:endParaRPr>
                    </a:p>
                  </a:txBody>
                  <a:tcPr marL="91425" marR="91425" marT="91425" marB="91425">
                    <a:lnL w="9525" cap="flat" cmpd="sng">
                      <a:solidFill>
                        <a:srgbClr val="B6D7A8">
                          <a:alpha val="0"/>
                        </a:srgbClr>
                      </a:solidFill>
                      <a:prstDash val="solid"/>
                      <a:round/>
                      <a:headEnd type="none" w="sm" len="sm"/>
                      <a:tailEnd type="none" w="sm" len="sm"/>
                    </a:lnL>
                    <a:lnR w="12700"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 sz="900">
                          <a:solidFill>
                            <a:schemeClr val="dk1"/>
                          </a:solidFill>
                        </a:rPr>
                        <a:t>9.0</a:t>
                      </a:r>
                      <a:endParaRPr sz="900">
                        <a:solidFill>
                          <a:schemeClr val="dk1"/>
                        </a:solidFill>
                      </a:endParaRPr>
                    </a:p>
                  </a:txBody>
                  <a:tcPr marL="91425" marR="91425" marT="91425" marB="91425">
                    <a:lnT w="9525" cap="flat" cmpd="sng">
                      <a:solidFill>
                        <a:srgbClr val="B6D7A8">
                          <a:alpha val="0"/>
                        </a:srgbClr>
                      </a:solidFill>
                      <a:prstDash val="solid"/>
                      <a:round/>
                      <a:headEnd type="none" w="sm" len="sm"/>
                      <a:tailEnd type="none" w="sm" len="sm"/>
                    </a:lnT>
                    <a:solidFill>
                      <a:srgbClr val="EA9999"/>
                    </a:solidFill>
                  </a:tcPr>
                </a:tc>
                <a:tc>
                  <a:txBody>
                    <a:bodyPr/>
                    <a:lstStyle/>
                    <a:p>
                      <a:pPr marL="0" lvl="0" indent="0" algn="l" rtl="0">
                        <a:spcBef>
                          <a:spcPts val="0"/>
                        </a:spcBef>
                        <a:spcAft>
                          <a:spcPts val="0"/>
                        </a:spcAft>
                        <a:buNone/>
                      </a:pPr>
                      <a:r>
                        <a:rPr lang="en" sz="900">
                          <a:solidFill>
                            <a:schemeClr val="dk1"/>
                          </a:solidFill>
                        </a:rPr>
                        <a:t>Project HALO will cost no more than $5,000 to develop, and no more than $2,000 per flight… </a:t>
                      </a:r>
                      <a:endParaRPr sz="900"/>
                    </a:p>
                  </a:txBody>
                  <a:tcPr marL="91425" marR="91425" marT="91425" marB="91425">
                    <a:lnR w="12700" cap="flat" cmpd="sng">
                      <a:solidFill>
                        <a:srgbClr val="9E9E9E"/>
                      </a:solidFill>
                      <a:prstDash val="solid"/>
                      <a:round/>
                      <a:headEnd type="none" w="sm" len="sm"/>
                      <a:tailEnd type="none" w="sm" len="sm"/>
                    </a:lnR>
                    <a:lnT w="9525" cap="flat" cmpd="sng">
                      <a:solidFill>
                        <a:srgbClr val="B6D7A8">
                          <a:alpha val="0"/>
                        </a:srgbClr>
                      </a:solidFill>
                      <a:prstDash val="solid"/>
                      <a:round/>
                      <a:headEnd type="none" w="sm" len="sm"/>
                      <a:tailEnd type="none" w="sm" len="sm"/>
                    </a:lnT>
                    <a:solidFill>
                      <a:srgbClr val="EA9999"/>
                    </a:solidFill>
                  </a:tcPr>
                </a:tc>
                <a:extLst>
                  <a:ext uri="{0D108BD9-81ED-4DB2-BD59-A6C34878D82A}">
                    <a16:rowId xmlns:a16="http://schemas.microsoft.com/office/drawing/2014/main" val="10009"/>
                  </a:ext>
                </a:extLst>
              </a:tr>
            </a:tbl>
          </a:graphicData>
        </a:graphic>
      </p:graphicFrame>
      <p:sp>
        <p:nvSpPr>
          <p:cNvPr id="1484" name="Google Shape;1484;p84"/>
          <p:cNvSpPr txBox="1"/>
          <p:nvPr/>
        </p:nvSpPr>
        <p:spPr>
          <a:xfrm>
            <a:off x="66700" y="937000"/>
            <a:ext cx="3272100" cy="3980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solidFill>
                <a:schemeClr val="dk1"/>
              </a:solidFill>
              <a:highlight>
                <a:srgbClr val="A4C2F4"/>
              </a:highlight>
            </a:endParaRPr>
          </a:p>
          <a:p>
            <a:pPr marL="457200" lvl="0" indent="-317500" algn="l" rtl="0">
              <a:spcBef>
                <a:spcPts val="0"/>
              </a:spcBef>
              <a:spcAft>
                <a:spcPts val="0"/>
              </a:spcAft>
              <a:buClr>
                <a:schemeClr val="dk1"/>
              </a:buClr>
              <a:buSzPts val="1400"/>
              <a:buAutoNum type="arabicPeriod"/>
            </a:pPr>
            <a:r>
              <a:rPr lang="en">
                <a:solidFill>
                  <a:schemeClr val="dk1"/>
                </a:solidFill>
                <a:highlight>
                  <a:srgbClr val="A4C2F4"/>
                </a:highlight>
              </a:rPr>
              <a:t>We aim to improve upon the longevity and data collecting capabilities of the current HYFLITS payload.</a:t>
            </a:r>
            <a:endParaRPr>
              <a:solidFill>
                <a:schemeClr val="dk1"/>
              </a:solidFill>
              <a:highlight>
                <a:srgbClr val="A4C2F4"/>
              </a:highlight>
            </a:endParaRPr>
          </a:p>
          <a:p>
            <a:pPr marL="0" lvl="0" indent="0" algn="l" rtl="0">
              <a:spcBef>
                <a:spcPts val="0"/>
              </a:spcBef>
              <a:spcAft>
                <a:spcPts val="0"/>
              </a:spcAft>
              <a:buNone/>
            </a:pPr>
            <a:endParaRPr>
              <a:solidFill>
                <a:schemeClr val="dk1"/>
              </a:solidFill>
              <a:highlight>
                <a:srgbClr val="B6D7A8"/>
              </a:highlight>
            </a:endParaRPr>
          </a:p>
          <a:p>
            <a:pPr marL="457200" lvl="0" indent="-317500" algn="l" rtl="0">
              <a:spcBef>
                <a:spcPts val="0"/>
              </a:spcBef>
              <a:spcAft>
                <a:spcPts val="0"/>
              </a:spcAft>
              <a:buClr>
                <a:schemeClr val="dk1"/>
              </a:buClr>
              <a:buSzPts val="1400"/>
              <a:buAutoNum type="arabicPeriod"/>
            </a:pPr>
            <a:r>
              <a:rPr lang="en">
                <a:solidFill>
                  <a:schemeClr val="dk1"/>
                </a:solidFill>
                <a:highlight>
                  <a:srgbClr val="B6D7A8"/>
                </a:highlight>
              </a:rPr>
              <a:t>We aim to provide a product that provides ease of use and safety to both those involved and not involved with launch and mission duration.</a:t>
            </a:r>
            <a:endParaRPr>
              <a:solidFill>
                <a:schemeClr val="dk1"/>
              </a:solidFill>
              <a:highlight>
                <a:srgbClr val="B6D7A8"/>
              </a:highlight>
            </a:endParaRPr>
          </a:p>
          <a:p>
            <a:pPr marL="0" lvl="0" indent="0" algn="l" rtl="0">
              <a:spcBef>
                <a:spcPts val="0"/>
              </a:spcBef>
              <a:spcAft>
                <a:spcPts val="0"/>
              </a:spcAft>
              <a:buNone/>
            </a:pPr>
            <a:endParaRPr>
              <a:solidFill>
                <a:schemeClr val="dk1"/>
              </a:solidFill>
              <a:highlight>
                <a:srgbClr val="EA9999"/>
              </a:highlight>
            </a:endParaRPr>
          </a:p>
          <a:p>
            <a:pPr marL="457200" lvl="0" indent="-317500" algn="l" rtl="0">
              <a:spcBef>
                <a:spcPts val="0"/>
              </a:spcBef>
              <a:spcAft>
                <a:spcPts val="0"/>
              </a:spcAft>
              <a:buClr>
                <a:schemeClr val="dk1"/>
              </a:buClr>
              <a:buSzPts val="1400"/>
              <a:buAutoNum type="arabicPeriod"/>
            </a:pPr>
            <a:r>
              <a:rPr lang="en">
                <a:solidFill>
                  <a:schemeClr val="dk1"/>
                </a:solidFill>
                <a:highlight>
                  <a:srgbClr val="EA9999"/>
                </a:highlight>
              </a:rPr>
              <a:t>The HALO system will be cost effective relative to the improved data collection capabilities of the system.</a:t>
            </a:r>
            <a:endParaRPr>
              <a:highlight>
                <a:srgbClr val="EA9999"/>
              </a:highlight>
            </a:endParaRPr>
          </a:p>
        </p:txBody>
      </p:sp>
      <p:sp>
        <p:nvSpPr>
          <p:cNvPr id="1485" name="Google Shape;1485;p84"/>
          <p:cNvSpPr/>
          <p:nvPr/>
        </p:nvSpPr>
        <p:spPr>
          <a:xfrm>
            <a:off x="339600" y="560400"/>
            <a:ext cx="749950" cy="608450"/>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4"/>
          <p:cNvSpPr/>
          <p:nvPr/>
        </p:nvSpPr>
        <p:spPr>
          <a:xfrm>
            <a:off x="534950" y="568150"/>
            <a:ext cx="359250" cy="287925"/>
          </a:xfrm>
          <a:prstGeom prst="flowChartMerg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84"/>
          <p:cNvSpPr/>
          <p:nvPr/>
        </p:nvSpPr>
        <p:spPr>
          <a:xfrm>
            <a:off x="714575" y="715975"/>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4"/>
          <p:cNvSpPr/>
          <p:nvPr/>
        </p:nvSpPr>
        <p:spPr>
          <a:xfrm>
            <a:off x="806650" y="568138"/>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84"/>
          <p:cNvSpPr/>
          <p:nvPr/>
        </p:nvSpPr>
        <p:spPr>
          <a:xfrm rot="10800000" flipH="1">
            <a:off x="339600" y="568150"/>
            <a:ext cx="282900" cy="140100"/>
          </a:xfrm>
          <a:prstGeom prst="parallelogram">
            <a:avLst>
              <a:gd name="adj" fmla="val 61208"/>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84"/>
          <p:cNvSpPr/>
          <p:nvPr/>
        </p:nvSpPr>
        <p:spPr>
          <a:xfrm rot="10800000" flipH="1">
            <a:off x="431675" y="716000"/>
            <a:ext cx="282900" cy="140100"/>
          </a:xfrm>
          <a:prstGeom prst="parallelogram">
            <a:avLst>
              <a:gd name="adj" fmla="val 61208"/>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1" name="Google Shape;1491;p84"/>
          <p:cNvCxnSpPr/>
          <p:nvPr/>
        </p:nvCxnSpPr>
        <p:spPr>
          <a:xfrm>
            <a:off x="226475" y="716000"/>
            <a:ext cx="205200" cy="65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8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Risk Assessment </a:t>
            </a:r>
            <a:endParaRPr/>
          </a:p>
        </p:txBody>
      </p:sp>
      <p:sp>
        <p:nvSpPr>
          <p:cNvPr id="1497" name="Google Shape;1497;p8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1498" name="Google Shape;1498;p8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499" name="Google Shape;1499;p8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500" name="Google Shape;1500;p8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501" name="Google Shape;1501;p85"/>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502" name="Google Shape;1502;p8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503" name="Google Shape;1503;p8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504" name="Google Shape;1504;p85"/>
          <p:cNvSpPr/>
          <p:nvPr/>
        </p:nvSpPr>
        <p:spPr>
          <a:xfrm>
            <a:off x="339600" y="560400"/>
            <a:ext cx="749950" cy="608450"/>
          </a:xfrm>
          <a:prstGeom prst="flowChartMerg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5"/>
          <p:cNvSpPr/>
          <p:nvPr/>
        </p:nvSpPr>
        <p:spPr>
          <a:xfrm>
            <a:off x="534950" y="568150"/>
            <a:ext cx="359250" cy="287925"/>
          </a:xfrm>
          <a:prstGeom prst="flowChartMerg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85"/>
          <p:cNvSpPr/>
          <p:nvPr/>
        </p:nvSpPr>
        <p:spPr>
          <a:xfrm>
            <a:off x="714575" y="715975"/>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5"/>
          <p:cNvSpPr/>
          <p:nvPr/>
        </p:nvSpPr>
        <p:spPr>
          <a:xfrm>
            <a:off x="806650" y="568138"/>
            <a:ext cx="282900" cy="140100"/>
          </a:xfrm>
          <a:prstGeom prst="parallelogram">
            <a:avLst>
              <a:gd name="adj" fmla="val 612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5"/>
          <p:cNvSpPr/>
          <p:nvPr/>
        </p:nvSpPr>
        <p:spPr>
          <a:xfrm rot="10800000" flipH="1">
            <a:off x="339600" y="568150"/>
            <a:ext cx="282900" cy="140100"/>
          </a:xfrm>
          <a:prstGeom prst="parallelogram">
            <a:avLst>
              <a:gd name="adj" fmla="val 6120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5"/>
          <p:cNvSpPr/>
          <p:nvPr/>
        </p:nvSpPr>
        <p:spPr>
          <a:xfrm rot="10800000" flipH="1">
            <a:off x="431675" y="716000"/>
            <a:ext cx="282900" cy="140100"/>
          </a:xfrm>
          <a:prstGeom prst="parallelogram">
            <a:avLst>
              <a:gd name="adj" fmla="val 6120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0" name="Google Shape;1510;p85"/>
          <p:cNvCxnSpPr/>
          <p:nvPr/>
        </p:nvCxnSpPr>
        <p:spPr>
          <a:xfrm>
            <a:off x="339600" y="969250"/>
            <a:ext cx="205200" cy="65400"/>
          </a:xfrm>
          <a:prstGeom prst="straightConnector1">
            <a:avLst/>
          </a:prstGeom>
          <a:noFill/>
          <a:ln w="9525" cap="flat" cmpd="sng">
            <a:solidFill>
              <a:schemeClr val="dk2"/>
            </a:solidFill>
            <a:prstDash val="solid"/>
            <a:round/>
            <a:headEnd type="none" w="med" len="med"/>
            <a:tailEnd type="triangle" w="med" len="med"/>
          </a:ln>
        </p:spPr>
      </p:cxnSp>
      <p:pic>
        <p:nvPicPr>
          <p:cNvPr id="1511" name="Google Shape;1511;p85"/>
          <p:cNvPicPr preferRelativeResize="0"/>
          <p:nvPr/>
        </p:nvPicPr>
        <p:blipFill>
          <a:blip r:embed="rId3">
            <a:alphaModFix/>
          </a:blip>
          <a:stretch>
            <a:fillRect/>
          </a:stretch>
        </p:blipFill>
        <p:spPr>
          <a:xfrm>
            <a:off x="162600" y="1844213"/>
            <a:ext cx="4237124" cy="2598566"/>
          </a:xfrm>
          <a:prstGeom prst="rect">
            <a:avLst/>
          </a:prstGeom>
          <a:noFill/>
          <a:ln>
            <a:noFill/>
          </a:ln>
        </p:spPr>
      </p:pic>
      <p:pic>
        <p:nvPicPr>
          <p:cNvPr id="1512" name="Google Shape;1512;p85"/>
          <p:cNvPicPr preferRelativeResize="0"/>
          <p:nvPr/>
        </p:nvPicPr>
        <p:blipFill>
          <a:blip r:embed="rId4">
            <a:alphaModFix/>
          </a:blip>
          <a:stretch>
            <a:fillRect/>
          </a:stretch>
        </p:blipFill>
        <p:spPr>
          <a:xfrm>
            <a:off x="4623325" y="1844225"/>
            <a:ext cx="4237126" cy="2598550"/>
          </a:xfrm>
          <a:prstGeom prst="rect">
            <a:avLst/>
          </a:prstGeom>
          <a:noFill/>
          <a:ln>
            <a:noFill/>
          </a:ln>
        </p:spPr>
      </p:pic>
      <p:sp>
        <p:nvSpPr>
          <p:cNvPr id="1513" name="Google Shape;1513;p85"/>
          <p:cNvSpPr txBox="1"/>
          <p:nvPr/>
        </p:nvSpPr>
        <p:spPr>
          <a:xfrm>
            <a:off x="1251650" y="531175"/>
            <a:ext cx="6338400" cy="121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5 step methodology </a:t>
            </a:r>
            <a:endParaRPr/>
          </a:p>
          <a:p>
            <a:pPr marL="914400" lvl="1" indent="-317500" algn="l" rtl="0">
              <a:spcBef>
                <a:spcPts val="0"/>
              </a:spcBef>
              <a:spcAft>
                <a:spcPts val="0"/>
              </a:spcAft>
              <a:buSzPts val="1400"/>
              <a:buChar char="○"/>
            </a:pPr>
            <a:r>
              <a:rPr lang="en"/>
              <a:t>Identify, Predict Failure Modes, Asses Effects of Failure, Estimate Likelihood, Quantify Risk</a:t>
            </a:r>
            <a:endParaRPr/>
          </a:p>
          <a:p>
            <a:pPr marL="457200" lvl="0" indent="-317500" algn="l" rtl="0">
              <a:spcBef>
                <a:spcPts val="0"/>
              </a:spcBef>
              <a:spcAft>
                <a:spcPts val="0"/>
              </a:spcAft>
              <a:buSzPts val="1400"/>
              <a:buChar char="●"/>
            </a:pPr>
            <a:r>
              <a:rPr lang="en"/>
              <a:t>How is HALO different?</a:t>
            </a:r>
            <a:endParaRPr/>
          </a:p>
          <a:p>
            <a:pPr marL="914400" lvl="1" indent="-317500" algn="l" rtl="0">
              <a:spcBef>
                <a:spcPts val="0"/>
              </a:spcBef>
              <a:spcAft>
                <a:spcPts val="0"/>
              </a:spcAft>
              <a:buSzPts val="1400"/>
              <a:buChar char="○"/>
            </a:pPr>
            <a:r>
              <a:rPr lang="en"/>
              <a:t>Team conducted risk management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8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Key Challenges and Lessons Learned</a:t>
            </a:r>
            <a:endParaRPr/>
          </a:p>
        </p:txBody>
      </p:sp>
      <p:sp>
        <p:nvSpPr>
          <p:cNvPr id="1519" name="Google Shape;1519;p8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1520" name="Google Shape;1520;p8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521" name="Google Shape;1521;p8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522" name="Google Shape;1522;p86"/>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523" name="Google Shape;1523;p86"/>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524" name="Google Shape;1524;p86"/>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525" name="Google Shape;1525;p86"/>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526" name="Google Shape;1526;p86"/>
          <p:cNvSpPr txBox="1"/>
          <p:nvPr/>
        </p:nvSpPr>
        <p:spPr>
          <a:xfrm>
            <a:off x="360825" y="870225"/>
            <a:ext cx="7449900" cy="32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7" name="Google Shape;1527;p86"/>
          <p:cNvSpPr txBox="1">
            <a:spLocks noGrp="1"/>
          </p:cNvSpPr>
          <p:nvPr>
            <p:ph type="body" idx="1"/>
          </p:nvPr>
        </p:nvSpPr>
        <p:spPr>
          <a:xfrm>
            <a:off x="353925" y="621950"/>
            <a:ext cx="8065200" cy="3764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400">
                <a:solidFill>
                  <a:schemeClr val="dk1"/>
                </a:solidFill>
              </a:rPr>
              <a:t>Key Challenges</a:t>
            </a:r>
            <a:endParaRPr sz="1400">
              <a:solidFill>
                <a:schemeClr val="dk1"/>
              </a:solidFill>
            </a:endParaRPr>
          </a:p>
          <a:p>
            <a:pPr marL="914400" lvl="1" indent="-317500" algn="l" rtl="0">
              <a:spcBef>
                <a:spcPts val="0"/>
              </a:spcBef>
              <a:spcAft>
                <a:spcPts val="0"/>
              </a:spcAft>
              <a:buClr>
                <a:schemeClr val="dk1"/>
              </a:buClr>
              <a:buSzPts val="1400"/>
              <a:buChar char="○"/>
            </a:pPr>
            <a:r>
              <a:rPr lang="en" sz="1400">
                <a:solidFill>
                  <a:schemeClr val="dk1"/>
                </a:solidFill>
              </a:rPr>
              <a:t>Functional Requirement pertaining to being an unregulated balloon payload</a:t>
            </a:r>
            <a:endParaRPr sz="1400">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Designed payload to meet FAA requirements, without considering true nature of the payload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Under-assignment of members to Software-Electronics team</a:t>
            </a:r>
            <a:endParaRPr>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Software-Electronics team ultimately over assigned work with respect lead position roles, and as a result found deadlines difficult to meet</a:t>
            </a:r>
            <a:endParaRPr>
              <a:solidFill>
                <a:schemeClr val="dk1"/>
              </a:solidFill>
            </a:endParaRPr>
          </a:p>
          <a:p>
            <a:pPr marL="1828800" lvl="3" indent="-317500" algn="l" rtl="0">
              <a:spcBef>
                <a:spcPts val="0"/>
              </a:spcBef>
              <a:spcAft>
                <a:spcPts val="0"/>
              </a:spcAft>
              <a:buClr>
                <a:schemeClr val="dk1"/>
              </a:buClr>
              <a:buSzPts val="1400"/>
              <a:buChar char="●"/>
            </a:pPr>
            <a:r>
              <a:rPr lang="en">
                <a:solidFill>
                  <a:schemeClr val="dk1"/>
                </a:solidFill>
              </a:rPr>
              <a:t>Reassignment of Hardware team members may have alleviated this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Work assignment to subteams occasionally fell to PM</a:t>
            </a:r>
            <a:endParaRPr>
              <a:solidFill>
                <a:schemeClr val="dk1"/>
              </a:solidFill>
            </a:endParaRPr>
          </a:p>
          <a:p>
            <a:pPr marL="457200" lvl="0" indent="-304800" algn="l" rtl="0">
              <a:spcBef>
                <a:spcPts val="0"/>
              </a:spcBef>
              <a:spcAft>
                <a:spcPts val="0"/>
              </a:spcAft>
              <a:buClr>
                <a:schemeClr val="dk1"/>
              </a:buClr>
              <a:buSzPts val="1200"/>
              <a:buChar char="●"/>
            </a:pPr>
            <a:r>
              <a:rPr lang="en" sz="1400">
                <a:solidFill>
                  <a:schemeClr val="dk1"/>
                </a:solidFill>
              </a:rPr>
              <a:t>Lessons Learned</a:t>
            </a:r>
            <a:endParaRPr sz="1400">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FAA appeal earlier could have identified the payload sooner into design process, and did not consider it as a major risk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Prioritization of Systems work over individual research or work</a:t>
            </a:r>
            <a:endParaRPr>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8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Management</a:t>
            </a:r>
            <a:endParaRPr/>
          </a:p>
        </p:txBody>
      </p:sp>
      <p:sp>
        <p:nvSpPr>
          <p:cNvPr id="1533" name="Google Shape;1533;p8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1534" name="Google Shape;1534;p8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535" name="Google Shape;1535;p8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536" name="Google Shape;1536;p8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537" name="Google Shape;1537;p87"/>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538" name="Google Shape;1538;p87"/>
          <p:cNvSpPr/>
          <p:nvPr/>
        </p:nvSpPr>
        <p:spPr>
          <a:xfrm>
            <a:off x="416052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539" name="Google Shape;1539;p8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540" name="Google Shape;1540;p87"/>
          <p:cNvSpPr txBox="1"/>
          <p:nvPr/>
        </p:nvSpPr>
        <p:spPr>
          <a:xfrm>
            <a:off x="-16125" y="375325"/>
            <a:ext cx="8019900" cy="42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sz="1800"/>
              <a:t>Approach: democratic</a:t>
            </a:r>
            <a:endParaRPr sz="1800"/>
          </a:p>
          <a:p>
            <a:pPr marL="914400" lvl="1" indent="-317500" algn="l" rtl="0">
              <a:spcBef>
                <a:spcPts val="0"/>
              </a:spcBef>
              <a:spcAft>
                <a:spcPts val="0"/>
              </a:spcAft>
              <a:buSzPts val="1400"/>
              <a:buChar char="○"/>
            </a:pPr>
            <a:r>
              <a:rPr lang="en"/>
              <a:t>2 full team meetings per week</a:t>
            </a:r>
            <a:endParaRPr/>
          </a:p>
          <a:p>
            <a:pPr marL="914400" lvl="1" indent="-317500" algn="l" rtl="0">
              <a:spcBef>
                <a:spcPts val="0"/>
              </a:spcBef>
              <a:spcAft>
                <a:spcPts val="0"/>
              </a:spcAft>
              <a:buSzPts val="1400"/>
              <a:buChar char="○"/>
            </a:pPr>
            <a:r>
              <a:rPr lang="en"/>
              <a:t>Progress reports, work as a group, plan ahead</a:t>
            </a:r>
            <a:endParaRPr/>
          </a:p>
          <a:p>
            <a:pPr marL="914400" lvl="1" indent="-317500" algn="l" rtl="0">
              <a:spcBef>
                <a:spcPts val="0"/>
              </a:spcBef>
              <a:spcAft>
                <a:spcPts val="0"/>
              </a:spcAft>
              <a:buSzPts val="1400"/>
              <a:buChar char="○"/>
            </a:pPr>
            <a:r>
              <a:rPr lang="en"/>
              <a:t>Open discussions and voting on decisions whenever possible</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sz="1800"/>
              <a:t>Key Successes</a:t>
            </a:r>
            <a:endParaRPr sz="1800"/>
          </a:p>
          <a:p>
            <a:pPr marL="914400" lvl="1" indent="-317500" algn="l" rtl="0">
              <a:spcBef>
                <a:spcPts val="0"/>
              </a:spcBef>
              <a:spcAft>
                <a:spcPts val="0"/>
              </a:spcAft>
              <a:buSzPts val="1400"/>
              <a:buChar char="○"/>
            </a:pPr>
            <a:r>
              <a:rPr lang="en"/>
              <a:t>Weekly meetings with Prof. Lawrence to discuss concerns and improvements</a:t>
            </a:r>
            <a:endParaRPr/>
          </a:p>
          <a:p>
            <a:pPr marL="914400" lvl="1" indent="-317500" algn="l" rtl="0">
              <a:spcBef>
                <a:spcPts val="0"/>
              </a:spcBef>
              <a:spcAft>
                <a:spcPts val="0"/>
              </a:spcAft>
              <a:buSzPts val="1400"/>
              <a:buChar char="○"/>
            </a:pPr>
            <a:r>
              <a:rPr lang="en"/>
              <a:t>Maintaining positive team chemistry</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sz="1800"/>
              <a:t>Difficulties</a:t>
            </a:r>
            <a:endParaRPr sz="1800"/>
          </a:p>
          <a:p>
            <a:pPr marL="914400" lvl="1" indent="-317500" algn="l" rtl="0">
              <a:spcBef>
                <a:spcPts val="0"/>
              </a:spcBef>
              <a:spcAft>
                <a:spcPts val="0"/>
              </a:spcAft>
              <a:buSzPts val="1400"/>
              <a:buChar char="○"/>
            </a:pPr>
            <a:r>
              <a:rPr lang="en"/>
              <a:t>Testing plans were typically too ambitious</a:t>
            </a:r>
            <a:endParaRPr/>
          </a:p>
          <a:p>
            <a:pPr marL="914400" lvl="1" indent="-317500" algn="l" rtl="0">
              <a:spcBef>
                <a:spcPts val="0"/>
              </a:spcBef>
              <a:spcAft>
                <a:spcPts val="0"/>
              </a:spcAft>
              <a:buSzPts val="1400"/>
              <a:buChar char="○"/>
            </a:pPr>
            <a:r>
              <a:rPr lang="en"/>
              <a:t>Restriction on final flight test per CU administration</a:t>
            </a:r>
            <a:endParaRPr/>
          </a:p>
          <a:p>
            <a:pPr marL="914400" lvl="1" indent="-317500" algn="l" rtl="0">
              <a:spcBef>
                <a:spcPts val="0"/>
              </a:spcBef>
              <a:spcAft>
                <a:spcPts val="0"/>
              </a:spcAft>
              <a:buSzPts val="1400"/>
              <a:buChar char="○"/>
            </a:pPr>
            <a:r>
              <a:rPr lang="en"/>
              <a:t>Major design changes after CDD</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sz="1800"/>
              <a:t>Lessons learned</a:t>
            </a:r>
            <a:endParaRPr sz="1800"/>
          </a:p>
          <a:p>
            <a:pPr marL="914400" lvl="1" indent="-317500" algn="l" rtl="0">
              <a:spcBef>
                <a:spcPts val="0"/>
              </a:spcBef>
              <a:spcAft>
                <a:spcPts val="0"/>
              </a:spcAft>
              <a:buSzPts val="1400"/>
              <a:buChar char="○"/>
            </a:pPr>
            <a:r>
              <a:rPr lang="en"/>
              <a:t>Meetings with project customer &amp; advisor are invaluable</a:t>
            </a:r>
            <a:endParaRPr/>
          </a:p>
          <a:p>
            <a:pPr marL="914400" lvl="1" indent="-317500" algn="l" rtl="0">
              <a:spcBef>
                <a:spcPts val="0"/>
              </a:spcBef>
              <a:spcAft>
                <a:spcPts val="0"/>
              </a:spcAft>
              <a:buSzPts val="1400"/>
              <a:buChar char="○"/>
            </a:pPr>
            <a:r>
              <a:rPr lang="en"/>
              <a:t>Multiple layers of regulation need to be considered</a:t>
            </a:r>
            <a:endParaRPr/>
          </a:p>
          <a:p>
            <a:pPr marL="914400" lvl="1" indent="-317500" algn="l" rtl="0">
              <a:spcBef>
                <a:spcPts val="0"/>
              </a:spcBef>
              <a:spcAft>
                <a:spcPts val="0"/>
              </a:spcAft>
              <a:buSzPts val="1400"/>
              <a:buChar char="○"/>
            </a:pPr>
            <a:r>
              <a:rPr lang="en"/>
              <a:t>Planning with margin is important, but being too ambitious can be counterproductive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8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CDR Budget vs Final Budget</a:t>
            </a:r>
            <a:endParaRPr/>
          </a:p>
        </p:txBody>
      </p:sp>
      <p:sp>
        <p:nvSpPr>
          <p:cNvPr id="1546" name="Google Shape;1546;p8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1547" name="Google Shape;1547;p88"/>
          <p:cNvSpPr txBox="1"/>
          <p:nvPr/>
        </p:nvSpPr>
        <p:spPr>
          <a:xfrm>
            <a:off x="5494050" y="979325"/>
            <a:ext cx="2398200" cy="53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Total spent: $</a:t>
            </a:r>
            <a:r>
              <a:rPr lang="en">
                <a:solidFill>
                  <a:srgbClr val="222222"/>
                </a:solidFill>
                <a:highlight>
                  <a:srgbClr val="FFFFFF"/>
                </a:highlight>
                <a:latin typeface="Lato"/>
                <a:ea typeface="Lato"/>
                <a:cs typeface="Lato"/>
                <a:sym typeface="Lato"/>
              </a:rPr>
              <a:t>2,862.97</a:t>
            </a:r>
            <a:endParaRPr>
              <a:solidFill>
                <a:srgbClr val="222222"/>
              </a:solidFill>
              <a:highlight>
                <a:srgbClr val="FFFFFF"/>
              </a:highlight>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Total margin: $2,137.03 </a:t>
            </a:r>
            <a:endParaRPr>
              <a:latin typeface="Lato"/>
              <a:ea typeface="Lato"/>
              <a:cs typeface="Lato"/>
              <a:sym typeface="Lato"/>
            </a:endParaRPr>
          </a:p>
        </p:txBody>
      </p:sp>
      <p:sp>
        <p:nvSpPr>
          <p:cNvPr id="1548" name="Google Shape;1548;p8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549" name="Google Shape;1549;p8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550" name="Google Shape;1550;p88"/>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551" name="Google Shape;1551;p88"/>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552" name="Google Shape;1552;p88"/>
          <p:cNvSpPr/>
          <p:nvPr/>
        </p:nvSpPr>
        <p:spPr>
          <a:xfrm>
            <a:off x="416052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553" name="Google Shape;1553;p8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pic>
        <p:nvPicPr>
          <p:cNvPr id="1554" name="Google Shape;1554;p88" title="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1795402"/>
            <a:ext cx="4572000" cy="2827024"/>
          </a:xfrm>
          <a:prstGeom prst="rect">
            <a:avLst/>
          </a:prstGeom>
          <a:noFill/>
          <a:ln>
            <a:noFill/>
          </a:ln>
        </p:spPr>
      </p:pic>
      <p:pic>
        <p:nvPicPr>
          <p:cNvPr id="1555" name="Google Shape;1555;p8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795400"/>
            <a:ext cx="4572018" cy="2827026"/>
          </a:xfrm>
          <a:prstGeom prst="rect">
            <a:avLst/>
          </a:prstGeom>
          <a:noFill/>
          <a:ln>
            <a:noFill/>
          </a:ln>
        </p:spPr>
      </p:pic>
      <p:sp>
        <p:nvSpPr>
          <p:cNvPr id="1556" name="Google Shape;1556;p88"/>
          <p:cNvSpPr txBox="1"/>
          <p:nvPr/>
        </p:nvSpPr>
        <p:spPr>
          <a:xfrm>
            <a:off x="1003964" y="979325"/>
            <a:ext cx="2564100" cy="53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Estimated Spent: $</a:t>
            </a:r>
            <a:r>
              <a:rPr lang="en">
                <a:solidFill>
                  <a:srgbClr val="222222"/>
                </a:solidFill>
                <a:highlight>
                  <a:srgbClr val="FFFFFF"/>
                </a:highlight>
                <a:latin typeface="Lato"/>
                <a:ea typeface="Lato"/>
                <a:cs typeface="Lato"/>
                <a:sym typeface="Lato"/>
              </a:rPr>
              <a:t>1,510.57</a:t>
            </a:r>
            <a:endParaRPr>
              <a:solidFill>
                <a:srgbClr val="222222"/>
              </a:solidFill>
              <a:highlight>
                <a:srgbClr val="FFFFFF"/>
              </a:highlight>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Estimated margin: $3,489.43 </a:t>
            </a:r>
            <a:endParaRPr>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8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Effort Expended (needs update, see rubric)</a:t>
            </a:r>
            <a:endParaRPr/>
          </a:p>
        </p:txBody>
      </p:sp>
      <p:sp>
        <p:nvSpPr>
          <p:cNvPr id="1562" name="Google Shape;1562;p8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
        <p:nvSpPr>
          <p:cNvPr id="1563" name="Google Shape;1563;p8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564" name="Google Shape;1564;p8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565" name="Google Shape;1565;p89"/>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566" name="Google Shape;1566;p89"/>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567" name="Google Shape;1567;p89"/>
          <p:cNvSpPr/>
          <p:nvPr/>
        </p:nvSpPr>
        <p:spPr>
          <a:xfrm>
            <a:off x="416052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568" name="Google Shape;1568;p8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graphicFrame>
        <p:nvGraphicFramePr>
          <p:cNvPr id="1569" name="Google Shape;1569;p89"/>
          <p:cNvGraphicFramePr/>
          <p:nvPr/>
        </p:nvGraphicFramePr>
        <p:xfrm>
          <a:off x="623950" y="1958175"/>
          <a:ext cx="3000000" cy="3000000"/>
        </p:xfrm>
        <a:graphic>
          <a:graphicData uri="http://schemas.openxmlformats.org/drawingml/2006/table">
            <a:tbl>
              <a:tblPr>
                <a:noFill/>
                <a:tableStyleId>{A2069706-E4F4-4FCE-916B-764D82D2E448}</a:tableStyleId>
              </a:tblPr>
              <a:tblGrid>
                <a:gridCol w="1974025">
                  <a:extLst>
                    <a:ext uri="{9D8B030D-6E8A-4147-A177-3AD203B41FA5}">
                      <a16:colId xmlns:a16="http://schemas.microsoft.com/office/drawing/2014/main" val="20000"/>
                    </a:ext>
                  </a:extLst>
                </a:gridCol>
                <a:gridCol w="1974025">
                  <a:extLst>
                    <a:ext uri="{9D8B030D-6E8A-4147-A177-3AD203B41FA5}">
                      <a16:colId xmlns:a16="http://schemas.microsoft.com/office/drawing/2014/main" val="20001"/>
                    </a:ext>
                  </a:extLst>
                </a:gridCol>
                <a:gridCol w="1974025">
                  <a:extLst>
                    <a:ext uri="{9D8B030D-6E8A-4147-A177-3AD203B41FA5}">
                      <a16:colId xmlns:a16="http://schemas.microsoft.com/office/drawing/2014/main" val="20002"/>
                    </a:ext>
                  </a:extLst>
                </a:gridCol>
                <a:gridCol w="1974025">
                  <a:extLst>
                    <a:ext uri="{9D8B030D-6E8A-4147-A177-3AD203B41FA5}">
                      <a16:colId xmlns:a16="http://schemas.microsoft.com/office/drawing/2014/main" val="20003"/>
                    </a:ext>
                  </a:extLst>
                </a:gridCol>
              </a:tblGrid>
              <a:tr h="613575">
                <a:tc>
                  <a:txBody>
                    <a:bodyPr/>
                    <a:lstStyle/>
                    <a:p>
                      <a:pPr marL="0" lvl="0" indent="0" algn="ctr" rtl="0">
                        <a:spcBef>
                          <a:spcPts val="0"/>
                        </a:spcBef>
                        <a:spcAft>
                          <a:spcPts val="0"/>
                        </a:spcAft>
                        <a:buNone/>
                      </a:pPr>
                      <a:r>
                        <a:rPr lang="en" sz="1800"/>
                        <a:t>Labor Hours</a:t>
                      </a:r>
                      <a:endParaRPr sz="18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FA8DC"/>
                    </a:solidFill>
                  </a:tcPr>
                </a:tc>
                <a:tc>
                  <a:txBody>
                    <a:bodyPr/>
                    <a:lstStyle/>
                    <a:p>
                      <a:pPr marL="0" lvl="0" indent="0" algn="ctr" rtl="0">
                        <a:spcBef>
                          <a:spcPts val="0"/>
                        </a:spcBef>
                        <a:spcAft>
                          <a:spcPts val="0"/>
                        </a:spcAft>
                        <a:buNone/>
                      </a:pPr>
                      <a:r>
                        <a:rPr lang="en" sz="1800"/>
                        <a:t>Labor Costs*</a:t>
                      </a:r>
                      <a:endParaRPr sz="18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FA8DC"/>
                    </a:solidFill>
                  </a:tcPr>
                </a:tc>
                <a:tc>
                  <a:txBody>
                    <a:bodyPr/>
                    <a:lstStyle/>
                    <a:p>
                      <a:pPr marL="0" lvl="0" indent="0" algn="ctr" rtl="0">
                        <a:spcBef>
                          <a:spcPts val="0"/>
                        </a:spcBef>
                        <a:spcAft>
                          <a:spcPts val="0"/>
                        </a:spcAft>
                        <a:buNone/>
                      </a:pPr>
                      <a:r>
                        <a:rPr lang="en" sz="1800"/>
                        <a:t>Materials</a:t>
                      </a:r>
                      <a:endParaRPr sz="18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FA8DC"/>
                    </a:solidFill>
                  </a:tcPr>
                </a:tc>
                <a:tc>
                  <a:txBody>
                    <a:bodyPr/>
                    <a:lstStyle/>
                    <a:p>
                      <a:pPr marL="0" lvl="0" indent="0" algn="ctr" rtl="0">
                        <a:spcBef>
                          <a:spcPts val="0"/>
                        </a:spcBef>
                        <a:spcAft>
                          <a:spcPts val="0"/>
                        </a:spcAft>
                        <a:buNone/>
                      </a:pPr>
                      <a:r>
                        <a:rPr lang="en" sz="1800" b="1"/>
                        <a:t>Total</a:t>
                      </a:r>
                      <a:endParaRPr sz="1800" b="1"/>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613575">
                <a:tc>
                  <a:txBody>
                    <a:bodyPr/>
                    <a:lstStyle/>
                    <a:p>
                      <a:pPr marL="0" lvl="0" indent="0" algn="ctr" rtl="0">
                        <a:spcBef>
                          <a:spcPts val="0"/>
                        </a:spcBef>
                        <a:spcAft>
                          <a:spcPts val="0"/>
                        </a:spcAft>
                        <a:buNone/>
                      </a:pPr>
                      <a:r>
                        <a:rPr lang="en" sz="1800"/>
                        <a:t>3,196</a:t>
                      </a:r>
                      <a:endParaRPr sz="18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800"/>
                        <a:t>$299,625</a:t>
                      </a:r>
                      <a:endParaRPr sz="18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800"/>
                        <a:t>$2,862.97</a:t>
                      </a:r>
                      <a:endParaRPr sz="18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800" b="1"/>
                        <a:t>$302,487.97</a:t>
                      </a:r>
                      <a:endParaRPr sz="1800" b="1"/>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bl>
          </a:graphicData>
        </a:graphic>
      </p:graphicFrame>
      <p:sp>
        <p:nvSpPr>
          <p:cNvPr id="1570" name="Google Shape;1570;p89"/>
          <p:cNvSpPr txBox="1"/>
          <p:nvPr/>
        </p:nvSpPr>
        <p:spPr>
          <a:xfrm>
            <a:off x="152175" y="4233600"/>
            <a:ext cx="7279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*Assumes yearly salary of $65,000 for 2080 hours of work and 200% overhead</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9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 of Operations</a:t>
            </a:r>
            <a:endParaRPr/>
          </a:p>
        </p:txBody>
      </p:sp>
      <p:sp>
        <p:nvSpPr>
          <p:cNvPr id="1576" name="Google Shape;1576;p9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1577" name="Google Shape;1577;p90"/>
          <p:cNvSpPr/>
          <p:nvPr/>
        </p:nvSpPr>
        <p:spPr>
          <a:xfrm>
            <a:off x="987325"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Design</a:t>
            </a:r>
            <a:endParaRPr sz="1000"/>
          </a:p>
        </p:txBody>
      </p:sp>
      <p:sp>
        <p:nvSpPr>
          <p:cNvPr id="1578" name="Google Shape;1578;p90"/>
          <p:cNvSpPr/>
          <p:nvPr/>
        </p:nvSpPr>
        <p:spPr>
          <a:xfrm>
            <a:off x="1967050"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CPE’s</a:t>
            </a:r>
            <a:endParaRPr sz="1000"/>
          </a:p>
        </p:txBody>
      </p:sp>
      <p:sp>
        <p:nvSpPr>
          <p:cNvPr id="1579" name="Google Shape;1579;p90"/>
          <p:cNvSpPr/>
          <p:nvPr/>
        </p:nvSpPr>
        <p:spPr>
          <a:xfrm>
            <a:off x="2921425"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Reqts</a:t>
            </a:r>
            <a:endParaRPr sz="1000"/>
          </a:p>
        </p:txBody>
      </p:sp>
      <p:sp>
        <p:nvSpPr>
          <p:cNvPr id="1580" name="Google Shape;1580;p90"/>
          <p:cNvSpPr/>
          <p:nvPr/>
        </p:nvSpPr>
        <p:spPr>
          <a:xfrm>
            <a:off x="3875275"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Verification</a:t>
            </a:r>
            <a:endParaRPr sz="1000"/>
          </a:p>
        </p:txBody>
      </p:sp>
      <p:sp>
        <p:nvSpPr>
          <p:cNvPr id="1581" name="Google Shape;1581;p90"/>
          <p:cNvSpPr/>
          <p:nvPr/>
        </p:nvSpPr>
        <p:spPr>
          <a:xfrm>
            <a:off x="4842338"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Risks</a:t>
            </a:r>
            <a:endParaRPr sz="1000"/>
          </a:p>
        </p:txBody>
      </p:sp>
      <p:sp>
        <p:nvSpPr>
          <p:cNvPr id="1582" name="Google Shape;1582;p90"/>
          <p:cNvSpPr/>
          <p:nvPr/>
        </p:nvSpPr>
        <p:spPr>
          <a:xfrm>
            <a:off x="5832938"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Summary</a:t>
            </a:r>
            <a:endParaRPr sz="1000"/>
          </a:p>
        </p:txBody>
      </p:sp>
      <p:sp>
        <p:nvSpPr>
          <p:cNvPr id="1583" name="Google Shape;1583;p90"/>
          <p:cNvSpPr/>
          <p:nvPr/>
        </p:nvSpPr>
        <p:spPr>
          <a:xfrm>
            <a:off x="6823538" y="4829675"/>
            <a:ext cx="1143000" cy="3243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Backups</a:t>
            </a:r>
            <a:endParaRPr sz="1000"/>
          </a:p>
        </p:txBody>
      </p:sp>
      <p:pic>
        <p:nvPicPr>
          <p:cNvPr id="1584" name="Google Shape;1584;p90"/>
          <p:cNvPicPr preferRelativeResize="0"/>
          <p:nvPr/>
        </p:nvPicPr>
        <p:blipFill>
          <a:blip r:embed="rId3">
            <a:alphaModFix/>
          </a:blip>
          <a:stretch>
            <a:fillRect/>
          </a:stretch>
        </p:blipFill>
        <p:spPr>
          <a:xfrm>
            <a:off x="5700" y="425725"/>
            <a:ext cx="9144000" cy="6142599"/>
          </a:xfrm>
          <a:prstGeom prst="rect">
            <a:avLst/>
          </a:prstGeom>
          <a:noFill/>
          <a:ln>
            <a:noFill/>
          </a:ln>
        </p:spPr>
      </p:pic>
      <p:sp>
        <p:nvSpPr>
          <p:cNvPr id="1585" name="Google Shape;1585;p90"/>
          <p:cNvSpPr/>
          <p:nvPr/>
        </p:nvSpPr>
        <p:spPr>
          <a:xfrm rot="-5400000" flipH="1">
            <a:off x="7401025" y="274650"/>
            <a:ext cx="681300" cy="791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90"/>
          <p:cNvSpPr/>
          <p:nvPr/>
        </p:nvSpPr>
        <p:spPr>
          <a:xfrm rot="10616658">
            <a:off x="7569575" y="379534"/>
            <a:ext cx="568408" cy="581621"/>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90"/>
          <p:cNvSpPr/>
          <p:nvPr/>
        </p:nvSpPr>
        <p:spPr>
          <a:xfrm>
            <a:off x="7345975" y="140675"/>
            <a:ext cx="883500" cy="189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90"/>
          <p:cNvSpPr/>
          <p:nvPr/>
        </p:nvSpPr>
        <p:spPr>
          <a:xfrm>
            <a:off x="8121875" y="-13200"/>
            <a:ext cx="1017600" cy="101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90"/>
          <p:cNvSpPr/>
          <p:nvPr/>
        </p:nvSpPr>
        <p:spPr>
          <a:xfrm>
            <a:off x="-6525" y="0"/>
            <a:ext cx="9144000" cy="497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0" name="Google Shape;1590;p9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40775" y="53863"/>
            <a:ext cx="883499" cy="883479"/>
          </a:xfrm>
          <a:prstGeom prst="rect">
            <a:avLst/>
          </a:prstGeom>
          <a:noFill/>
          <a:ln>
            <a:noFill/>
          </a:ln>
        </p:spPr>
      </p:pic>
      <p:cxnSp>
        <p:nvCxnSpPr>
          <p:cNvPr id="1591" name="Google Shape;1591;p90"/>
          <p:cNvCxnSpPr/>
          <p:nvPr/>
        </p:nvCxnSpPr>
        <p:spPr>
          <a:xfrm rot="10800000">
            <a:off x="7570350" y="502400"/>
            <a:ext cx="563100" cy="511800"/>
          </a:xfrm>
          <a:prstGeom prst="straightConnector1">
            <a:avLst/>
          </a:prstGeom>
          <a:noFill/>
          <a:ln w="28575" cap="flat" cmpd="sng">
            <a:solidFill>
              <a:schemeClr val="accent5"/>
            </a:solidFill>
            <a:prstDash val="solid"/>
            <a:round/>
            <a:headEnd type="none" w="med" len="med"/>
            <a:tailEnd type="none" w="med" len="med"/>
          </a:ln>
        </p:spPr>
      </p:cxnSp>
      <p:cxnSp>
        <p:nvCxnSpPr>
          <p:cNvPr id="1592" name="Google Shape;1592;p90"/>
          <p:cNvCxnSpPr/>
          <p:nvPr/>
        </p:nvCxnSpPr>
        <p:spPr>
          <a:xfrm>
            <a:off x="0" y="510300"/>
            <a:ext cx="7596600" cy="0"/>
          </a:xfrm>
          <a:prstGeom prst="straightConnector1">
            <a:avLst/>
          </a:prstGeom>
          <a:noFill/>
          <a:ln w="28575" cap="flat" cmpd="sng">
            <a:solidFill>
              <a:schemeClr val="accent5"/>
            </a:solidFill>
            <a:prstDash val="solid"/>
            <a:round/>
            <a:headEnd type="none" w="med" len="med"/>
            <a:tailEnd type="none" w="med" len="med"/>
          </a:ln>
        </p:spPr>
      </p:cxnSp>
      <p:cxnSp>
        <p:nvCxnSpPr>
          <p:cNvPr id="1593" name="Google Shape;1593;p90"/>
          <p:cNvCxnSpPr/>
          <p:nvPr/>
        </p:nvCxnSpPr>
        <p:spPr>
          <a:xfrm>
            <a:off x="8129525" y="1008900"/>
            <a:ext cx="1064100" cy="5400"/>
          </a:xfrm>
          <a:prstGeom prst="straightConnector1">
            <a:avLst/>
          </a:prstGeom>
          <a:noFill/>
          <a:ln w="28575" cap="flat" cmpd="sng">
            <a:solidFill>
              <a:schemeClr val="accent5"/>
            </a:solidFill>
            <a:prstDash val="solid"/>
            <a:round/>
            <a:headEnd type="none" w="med" len="med"/>
            <a:tailEnd type="none" w="med" len="med"/>
          </a:ln>
        </p:spPr>
      </p:cxnSp>
      <p:sp>
        <p:nvSpPr>
          <p:cNvPr id="1594" name="Google Shape;1594;p9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pic>
        <p:nvPicPr>
          <p:cNvPr id="1595" name="Google Shape;1595;p90"/>
          <p:cNvPicPr preferRelativeResize="0"/>
          <p:nvPr/>
        </p:nvPicPr>
        <p:blipFill>
          <a:blip r:embed="rId5">
            <a:alphaModFix/>
          </a:blip>
          <a:stretch>
            <a:fillRect/>
          </a:stretch>
        </p:blipFill>
        <p:spPr>
          <a:xfrm>
            <a:off x="4171773" y="3095575"/>
            <a:ext cx="3475400" cy="2013800"/>
          </a:xfrm>
          <a:prstGeom prst="rect">
            <a:avLst/>
          </a:prstGeom>
          <a:noFill/>
          <a:ln>
            <a:noFill/>
          </a:ln>
        </p:spPr>
      </p:pic>
      <p:pic>
        <p:nvPicPr>
          <p:cNvPr id="1596" name="Google Shape;1596;p9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13600" y="2676119"/>
            <a:ext cx="430525" cy="1640930"/>
          </a:xfrm>
          <a:prstGeom prst="rect">
            <a:avLst/>
          </a:prstGeom>
          <a:noFill/>
          <a:ln>
            <a:noFill/>
          </a:ln>
        </p:spPr>
      </p:pic>
      <p:sp>
        <p:nvSpPr>
          <p:cNvPr id="1597" name="Google Shape;1597;p90"/>
          <p:cNvSpPr/>
          <p:nvPr/>
        </p:nvSpPr>
        <p:spPr>
          <a:xfrm>
            <a:off x="2921425" y="3846575"/>
            <a:ext cx="1445700" cy="5184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Ground setup by at most two people</a:t>
            </a:r>
            <a:endParaRPr sz="1100">
              <a:latin typeface="Nunito"/>
              <a:ea typeface="Nunito"/>
              <a:cs typeface="Nunito"/>
              <a:sym typeface="Nunito"/>
            </a:endParaRPr>
          </a:p>
        </p:txBody>
      </p:sp>
      <p:sp>
        <p:nvSpPr>
          <p:cNvPr id="1598" name="Google Shape;1598;p90"/>
          <p:cNvSpPr/>
          <p:nvPr/>
        </p:nvSpPr>
        <p:spPr>
          <a:xfrm>
            <a:off x="2693025" y="3846575"/>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1</a:t>
            </a:r>
            <a:endParaRPr sz="1100" b="1"/>
          </a:p>
        </p:txBody>
      </p:sp>
      <p:cxnSp>
        <p:nvCxnSpPr>
          <p:cNvPr id="1599" name="Google Shape;1599;p90"/>
          <p:cNvCxnSpPr/>
          <p:nvPr/>
        </p:nvCxnSpPr>
        <p:spPr>
          <a:xfrm rot="10800000" flipH="1">
            <a:off x="219075" y="876425"/>
            <a:ext cx="28500" cy="3273300"/>
          </a:xfrm>
          <a:prstGeom prst="straightConnector1">
            <a:avLst/>
          </a:prstGeom>
          <a:noFill/>
          <a:ln w="9525" cap="flat" cmpd="sng">
            <a:solidFill>
              <a:srgbClr val="00FF00"/>
            </a:solidFill>
            <a:prstDash val="solid"/>
            <a:round/>
            <a:headEnd type="none" w="med" len="med"/>
            <a:tailEnd type="triangle" w="med" len="med"/>
          </a:ln>
        </p:spPr>
      </p:cxnSp>
      <p:sp>
        <p:nvSpPr>
          <p:cNvPr id="1600" name="Google Shape;1600;p90"/>
          <p:cNvSpPr txBox="1"/>
          <p:nvPr/>
        </p:nvSpPr>
        <p:spPr>
          <a:xfrm>
            <a:off x="247650" y="543350"/>
            <a:ext cx="10641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Altitude (km)</a:t>
            </a:r>
            <a:endParaRPr sz="1100" b="1">
              <a:solidFill>
                <a:srgbClr val="00FF00"/>
              </a:solidFill>
              <a:latin typeface="Nunito"/>
              <a:ea typeface="Nunito"/>
              <a:cs typeface="Nunito"/>
              <a:sym typeface="Nunito"/>
            </a:endParaRPr>
          </a:p>
        </p:txBody>
      </p:sp>
      <p:cxnSp>
        <p:nvCxnSpPr>
          <p:cNvPr id="1601" name="Google Shape;1601;p90"/>
          <p:cNvCxnSpPr/>
          <p:nvPr/>
        </p:nvCxnSpPr>
        <p:spPr>
          <a:xfrm>
            <a:off x="142875" y="1135075"/>
            <a:ext cx="201600" cy="3300"/>
          </a:xfrm>
          <a:prstGeom prst="straightConnector1">
            <a:avLst/>
          </a:prstGeom>
          <a:noFill/>
          <a:ln w="9525" cap="flat" cmpd="sng">
            <a:solidFill>
              <a:srgbClr val="00FF00"/>
            </a:solidFill>
            <a:prstDash val="solid"/>
            <a:round/>
            <a:headEnd type="none" w="med" len="med"/>
            <a:tailEnd type="none" w="med" len="med"/>
          </a:ln>
        </p:spPr>
      </p:cxnSp>
      <p:cxnSp>
        <p:nvCxnSpPr>
          <p:cNvPr id="1602" name="Google Shape;1602;p90"/>
          <p:cNvCxnSpPr/>
          <p:nvPr/>
        </p:nvCxnSpPr>
        <p:spPr>
          <a:xfrm>
            <a:off x="142875" y="1376400"/>
            <a:ext cx="201600" cy="3300"/>
          </a:xfrm>
          <a:prstGeom prst="straightConnector1">
            <a:avLst/>
          </a:prstGeom>
          <a:noFill/>
          <a:ln w="9525" cap="flat" cmpd="sng">
            <a:solidFill>
              <a:srgbClr val="00FF00"/>
            </a:solidFill>
            <a:prstDash val="solid"/>
            <a:round/>
            <a:headEnd type="none" w="med" len="med"/>
            <a:tailEnd type="none" w="med" len="med"/>
          </a:ln>
        </p:spPr>
      </p:cxnSp>
      <p:cxnSp>
        <p:nvCxnSpPr>
          <p:cNvPr id="1603" name="Google Shape;1603;p90"/>
          <p:cNvCxnSpPr/>
          <p:nvPr/>
        </p:nvCxnSpPr>
        <p:spPr>
          <a:xfrm>
            <a:off x="142875" y="1611325"/>
            <a:ext cx="201600" cy="3300"/>
          </a:xfrm>
          <a:prstGeom prst="straightConnector1">
            <a:avLst/>
          </a:prstGeom>
          <a:noFill/>
          <a:ln w="9525" cap="flat" cmpd="sng">
            <a:solidFill>
              <a:srgbClr val="00FF00"/>
            </a:solidFill>
            <a:prstDash val="solid"/>
            <a:round/>
            <a:headEnd type="none" w="med" len="med"/>
            <a:tailEnd type="none" w="med" len="med"/>
          </a:ln>
        </p:spPr>
      </p:cxnSp>
      <p:cxnSp>
        <p:nvCxnSpPr>
          <p:cNvPr id="1604" name="Google Shape;1604;p90"/>
          <p:cNvCxnSpPr/>
          <p:nvPr/>
        </p:nvCxnSpPr>
        <p:spPr>
          <a:xfrm>
            <a:off x="142875" y="1846325"/>
            <a:ext cx="201600" cy="3300"/>
          </a:xfrm>
          <a:prstGeom prst="straightConnector1">
            <a:avLst/>
          </a:prstGeom>
          <a:noFill/>
          <a:ln w="9525" cap="flat" cmpd="sng">
            <a:solidFill>
              <a:srgbClr val="00FF00"/>
            </a:solidFill>
            <a:prstDash val="solid"/>
            <a:round/>
            <a:headEnd type="none" w="med" len="med"/>
            <a:tailEnd type="none" w="med" len="med"/>
          </a:ln>
        </p:spPr>
      </p:cxnSp>
      <p:sp>
        <p:nvSpPr>
          <p:cNvPr id="1605" name="Google Shape;1605;p90"/>
          <p:cNvSpPr txBox="1"/>
          <p:nvPr/>
        </p:nvSpPr>
        <p:spPr>
          <a:xfrm>
            <a:off x="344475" y="952925"/>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40</a:t>
            </a:r>
            <a:endParaRPr sz="1100" b="1">
              <a:solidFill>
                <a:srgbClr val="00FF00"/>
              </a:solidFill>
              <a:latin typeface="Nunito"/>
              <a:ea typeface="Nunito"/>
              <a:cs typeface="Nunito"/>
              <a:sym typeface="Nunito"/>
            </a:endParaRPr>
          </a:p>
        </p:txBody>
      </p:sp>
      <p:sp>
        <p:nvSpPr>
          <p:cNvPr id="1606" name="Google Shape;1606;p90"/>
          <p:cNvSpPr txBox="1"/>
          <p:nvPr/>
        </p:nvSpPr>
        <p:spPr>
          <a:xfrm>
            <a:off x="344475" y="1197788"/>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35</a:t>
            </a:r>
            <a:endParaRPr sz="1100" b="1">
              <a:solidFill>
                <a:srgbClr val="00FF00"/>
              </a:solidFill>
              <a:latin typeface="Nunito"/>
              <a:ea typeface="Nunito"/>
              <a:cs typeface="Nunito"/>
              <a:sym typeface="Nunito"/>
            </a:endParaRPr>
          </a:p>
        </p:txBody>
      </p:sp>
      <p:sp>
        <p:nvSpPr>
          <p:cNvPr id="1607" name="Google Shape;1607;p90"/>
          <p:cNvSpPr txBox="1"/>
          <p:nvPr/>
        </p:nvSpPr>
        <p:spPr>
          <a:xfrm>
            <a:off x="344475" y="1446225"/>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30</a:t>
            </a:r>
            <a:endParaRPr sz="1100" b="1">
              <a:solidFill>
                <a:srgbClr val="00FF00"/>
              </a:solidFill>
              <a:latin typeface="Nunito"/>
              <a:ea typeface="Nunito"/>
              <a:cs typeface="Nunito"/>
              <a:sym typeface="Nunito"/>
            </a:endParaRPr>
          </a:p>
        </p:txBody>
      </p:sp>
      <p:sp>
        <p:nvSpPr>
          <p:cNvPr id="1608" name="Google Shape;1608;p90"/>
          <p:cNvSpPr txBox="1"/>
          <p:nvPr/>
        </p:nvSpPr>
        <p:spPr>
          <a:xfrm>
            <a:off x="344475" y="1660625"/>
            <a:ext cx="1064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latin typeface="Nunito"/>
                <a:ea typeface="Nunito"/>
                <a:cs typeface="Nunito"/>
                <a:sym typeface="Nunito"/>
              </a:rPr>
              <a:t>25</a:t>
            </a:r>
            <a:endParaRPr sz="1100" b="1">
              <a:solidFill>
                <a:srgbClr val="00FF00"/>
              </a:solidFill>
              <a:latin typeface="Nunito"/>
              <a:ea typeface="Nunito"/>
              <a:cs typeface="Nunito"/>
              <a:sym typeface="Nunito"/>
            </a:endParaRPr>
          </a:p>
        </p:txBody>
      </p:sp>
      <p:cxnSp>
        <p:nvCxnSpPr>
          <p:cNvPr id="1609" name="Google Shape;1609;p90"/>
          <p:cNvCxnSpPr>
            <a:stCxn id="1597" idx="1"/>
            <a:endCxn id="1610" idx="3"/>
          </p:cNvCxnSpPr>
          <p:nvPr/>
        </p:nvCxnSpPr>
        <p:spPr>
          <a:xfrm flipH="1">
            <a:off x="1949425" y="4105775"/>
            <a:ext cx="972000" cy="352200"/>
          </a:xfrm>
          <a:prstGeom prst="straightConnector1">
            <a:avLst/>
          </a:prstGeom>
          <a:noFill/>
          <a:ln w="28575" cap="flat" cmpd="sng">
            <a:solidFill>
              <a:srgbClr val="FF0000"/>
            </a:solidFill>
            <a:prstDash val="solid"/>
            <a:round/>
            <a:headEnd type="none" w="med" len="med"/>
            <a:tailEnd type="triangle" w="med" len="med"/>
          </a:ln>
        </p:spPr>
      </p:cxnSp>
      <p:sp>
        <p:nvSpPr>
          <p:cNvPr id="1610" name="Google Shape;1610;p90"/>
          <p:cNvSpPr/>
          <p:nvPr/>
        </p:nvSpPr>
        <p:spPr>
          <a:xfrm>
            <a:off x="744712" y="4202050"/>
            <a:ext cx="1204800" cy="5118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Single-person balloon launch</a:t>
            </a:r>
            <a:endParaRPr sz="1100">
              <a:latin typeface="Nunito"/>
              <a:ea typeface="Nunito"/>
              <a:cs typeface="Nunito"/>
              <a:sym typeface="Nunito"/>
            </a:endParaRPr>
          </a:p>
        </p:txBody>
      </p:sp>
      <p:sp>
        <p:nvSpPr>
          <p:cNvPr id="1611" name="Google Shape;1611;p90"/>
          <p:cNvSpPr/>
          <p:nvPr/>
        </p:nvSpPr>
        <p:spPr>
          <a:xfrm>
            <a:off x="510063" y="420205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2</a:t>
            </a:r>
            <a:endParaRPr sz="1100" b="1"/>
          </a:p>
        </p:txBody>
      </p:sp>
      <p:pic>
        <p:nvPicPr>
          <p:cNvPr id="1612" name="Google Shape;1612;p9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380212" y="2004275"/>
            <a:ext cx="279741" cy="1017601"/>
          </a:xfrm>
          <a:prstGeom prst="rect">
            <a:avLst/>
          </a:prstGeom>
          <a:noFill/>
          <a:ln>
            <a:noFill/>
          </a:ln>
        </p:spPr>
      </p:pic>
      <p:cxnSp>
        <p:nvCxnSpPr>
          <p:cNvPr id="1613" name="Google Shape;1613;p90"/>
          <p:cNvCxnSpPr/>
          <p:nvPr/>
        </p:nvCxnSpPr>
        <p:spPr>
          <a:xfrm rot="10800000" flipH="1">
            <a:off x="1524000" y="2230500"/>
            <a:ext cx="831900" cy="512700"/>
          </a:xfrm>
          <a:prstGeom prst="straightConnector1">
            <a:avLst/>
          </a:prstGeom>
          <a:noFill/>
          <a:ln w="28575" cap="flat" cmpd="sng">
            <a:solidFill>
              <a:srgbClr val="FF0000"/>
            </a:solidFill>
            <a:prstDash val="solid"/>
            <a:round/>
            <a:headEnd type="none" w="med" len="med"/>
            <a:tailEnd type="triangle" w="med" len="med"/>
          </a:ln>
        </p:spPr>
      </p:cxnSp>
      <p:sp>
        <p:nvSpPr>
          <p:cNvPr id="1614" name="Google Shape;1614;p90"/>
          <p:cNvSpPr/>
          <p:nvPr/>
        </p:nvSpPr>
        <p:spPr>
          <a:xfrm>
            <a:off x="1472400" y="1576925"/>
            <a:ext cx="883500" cy="5775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Tether passively extended</a:t>
            </a:r>
            <a:endParaRPr sz="1100">
              <a:latin typeface="Nunito"/>
              <a:ea typeface="Nunito"/>
              <a:cs typeface="Nunito"/>
              <a:sym typeface="Nunito"/>
            </a:endParaRPr>
          </a:p>
        </p:txBody>
      </p:sp>
      <p:sp>
        <p:nvSpPr>
          <p:cNvPr id="1615" name="Google Shape;1615;p90"/>
          <p:cNvSpPr/>
          <p:nvPr/>
        </p:nvSpPr>
        <p:spPr>
          <a:xfrm>
            <a:off x="1237750" y="1576925"/>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3</a:t>
            </a:r>
            <a:endParaRPr sz="1100" b="1"/>
          </a:p>
        </p:txBody>
      </p:sp>
      <p:pic>
        <p:nvPicPr>
          <p:cNvPr id="1616" name="Google Shape;1616;p9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686287" y="1576925"/>
            <a:ext cx="279741" cy="1017601"/>
          </a:xfrm>
          <a:prstGeom prst="rect">
            <a:avLst/>
          </a:prstGeom>
          <a:noFill/>
          <a:ln>
            <a:noFill/>
          </a:ln>
        </p:spPr>
      </p:pic>
      <p:cxnSp>
        <p:nvCxnSpPr>
          <p:cNvPr id="1617" name="Google Shape;1617;p90"/>
          <p:cNvCxnSpPr/>
          <p:nvPr/>
        </p:nvCxnSpPr>
        <p:spPr>
          <a:xfrm rot="10800000" flipH="1">
            <a:off x="2638425" y="1746225"/>
            <a:ext cx="1012800" cy="320700"/>
          </a:xfrm>
          <a:prstGeom prst="straightConnector1">
            <a:avLst/>
          </a:prstGeom>
          <a:noFill/>
          <a:ln w="28575" cap="flat" cmpd="sng">
            <a:solidFill>
              <a:srgbClr val="FF0000"/>
            </a:solidFill>
            <a:prstDash val="solid"/>
            <a:round/>
            <a:headEnd type="none" w="med" len="med"/>
            <a:tailEnd type="triangle" w="med" len="med"/>
          </a:ln>
        </p:spPr>
      </p:cxnSp>
      <p:sp>
        <p:nvSpPr>
          <p:cNvPr id="1618" name="Google Shape;1618;p90"/>
          <p:cNvSpPr/>
          <p:nvPr/>
        </p:nvSpPr>
        <p:spPr>
          <a:xfrm>
            <a:off x="2435650" y="1002138"/>
            <a:ext cx="1336200" cy="5604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Balloon begins venting toward neutral buoyancy</a:t>
            </a:r>
            <a:endParaRPr sz="1100">
              <a:latin typeface="Nunito"/>
              <a:ea typeface="Nunito"/>
              <a:cs typeface="Nunito"/>
              <a:sym typeface="Nunito"/>
            </a:endParaRPr>
          </a:p>
        </p:txBody>
      </p:sp>
      <p:sp>
        <p:nvSpPr>
          <p:cNvPr id="1619" name="Google Shape;1619;p90"/>
          <p:cNvSpPr/>
          <p:nvPr/>
        </p:nvSpPr>
        <p:spPr>
          <a:xfrm>
            <a:off x="2207250" y="105060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4</a:t>
            </a:r>
            <a:endParaRPr sz="1100" b="1"/>
          </a:p>
        </p:txBody>
      </p:sp>
      <p:cxnSp>
        <p:nvCxnSpPr>
          <p:cNvPr id="1620" name="Google Shape;1620;p90"/>
          <p:cNvCxnSpPr/>
          <p:nvPr/>
        </p:nvCxnSpPr>
        <p:spPr>
          <a:xfrm rot="10800000" flipH="1">
            <a:off x="4000500" y="1674725"/>
            <a:ext cx="1109700" cy="9600"/>
          </a:xfrm>
          <a:prstGeom prst="straightConnector1">
            <a:avLst/>
          </a:prstGeom>
          <a:noFill/>
          <a:ln w="28575" cap="flat" cmpd="sng">
            <a:solidFill>
              <a:srgbClr val="FF0000"/>
            </a:solidFill>
            <a:prstDash val="solid"/>
            <a:round/>
            <a:headEnd type="none" w="med" len="med"/>
            <a:tailEnd type="triangle" w="med" len="med"/>
          </a:ln>
        </p:spPr>
      </p:cxnSp>
      <p:pic>
        <p:nvPicPr>
          <p:cNvPr id="1621" name="Google Shape;1621;p9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992350" y="1517500"/>
            <a:ext cx="680812" cy="1136450"/>
          </a:xfrm>
          <a:prstGeom prst="rect">
            <a:avLst/>
          </a:prstGeom>
          <a:noFill/>
          <a:ln>
            <a:noFill/>
          </a:ln>
        </p:spPr>
      </p:pic>
      <p:sp>
        <p:nvSpPr>
          <p:cNvPr id="1622" name="Google Shape;1622;p90"/>
          <p:cNvSpPr/>
          <p:nvPr/>
        </p:nvSpPr>
        <p:spPr>
          <a:xfrm>
            <a:off x="4045750" y="902550"/>
            <a:ext cx="1336200" cy="5604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Payload begins orbiting outside balloon wake</a:t>
            </a:r>
            <a:endParaRPr sz="1100">
              <a:latin typeface="Nunito"/>
              <a:ea typeface="Nunito"/>
              <a:cs typeface="Nunito"/>
              <a:sym typeface="Nunito"/>
            </a:endParaRPr>
          </a:p>
        </p:txBody>
      </p:sp>
      <p:sp>
        <p:nvSpPr>
          <p:cNvPr id="1623" name="Google Shape;1623;p90"/>
          <p:cNvSpPr/>
          <p:nvPr/>
        </p:nvSpPr>
        <p:spPr>
          <a:xfrm>
            <a:off x="3817350" y="90960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5</a:t>
            </a:r>
            <a:endParaRPr sz="1100" b="1"/>
          </a:p>
        </p:txBody>
      </p:sp>
      <p:sp>
        <p:nvSpPr>
          <p:cNvPr id="1624" name="Google Shape;1624;p90"/>
          <p:cNvSpPr/>
          <p:nvPr/>
        </p:nvSpPr>
        <p:spPr>
          <a:xfrm>
            <a:off x="7040975" y="3523775"/>
            <a:ext cx="1608000" cy="8835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Telemetry/data transmission between 25 and 35 km. Range of 100 km</a:t>
            </a:r>
            <a:endParaRPr sz="1100">
              <a:latin typeface="Nunito"/>
              <a:ea typeface="Nunito"/>
              <a:cs typeface="Nunito"/>
              <a:sym typeface="Nunito"/>
            </a:endParaRPr>
          </a:p>
        </p:txBody>
      </p:sp>
      <p:cxnSp>
        <p:nvCxnSpPr>
          <p:cNvPr id="1625" name="Google Shape;1625;p90"/>
          <p:cNvCxnSpPr/>
          <p:nvPr/>
        </p:nvCxnSpPr>
        <p:spPr>
          <a:xfrm rot="10800000" flipH="1">
            <a:off x="5401525" y="1452300"/>
            <a:ext cx="244200" cy="258600"/>
          </a:xfrm>
          <a:prstGeom prst="straightConnector1">
            <a:avLst/>
          </a:prstGeom>
          <a:noFill/>
          <a:ln w="28575" cap="flat" cmpd="sng">
            <a:solidFill>
              <a:srgbClr val="FF0000"/>
            </a:solidFill>
            <a:prstDash val="solid"/>
            <a:round/>
            <a:headEnd type="none" w="med" len="med"/>
            <a:tailEnd type="none" w="med" len="med"/>
          </a:ln>
        </p:spPr>
      </p:cxnSp>
      <p:cxnSp>
        <p:nvCxnSpPr>
          <p:cNvPr id="1626" name="Google Shape;1626;p90"/>
          <p:cNvCxnSpPr/>
          <p:nvPr/>
        </p:nvCxnSpPr>
        <p:spPr>
          <a:xfrm>
            <a:off x="5626475" y="1452300"/>
            <a:ext cx="323400" cy="518400"/>
          </a:xfrm>
          <a:prstGeom prst="straightConnector1">
            <a:avLst/>
          </a:prstGeom>
          <a:noFill/>
          <a:ln w="28575" cap="flat" cmpd="sng">
            <a:solidFill>
              <a:srgbClr val="FF0000"/>
            </a:solidFill>
            <a:prstDash val="solid"/>
            <a:round/>
            <a:headEnd type="none" w="med" len="med"/>
            <a:tailEnd type="none" w="med" len="med"/>
          </a:ln>
        </p:spPr>
      </p:cxnSp>
      <p:cxnSp>
        <p:nvCxnSpPr>
          <p:cNvPr id="1627" name="Google Shape;1627;p90"/>
          <p:cNvCxnSpPr/>
          <p:nvPr/>
        </p:nvCxnSpPr>
        <p:spPr>
          <a:xfrm rot="10800000" flipH="1">
            <a:off x="5954725" y="1465775"/>
            <a:ext cx="324000" cy="490500"/>
          </a:xfrm>
          <a:prstGeom prst="straightConnector1">
            <a:avLst/>
          </a:prstGeom>
          <a:noFill/>
          <a:ln w="28575" cap="flat" cmpd="sng">
            <a:solidFill>
              <a:srgbClr val="FF0000"/>
            </a:solidFill>
            <a:prstDash val="solid"/>
            <a:round/>
            <a:headEnd type="none" w="med" len="med"/>
            <a:tailEnd type="none" w="med" len="med"/>
          </a:ln>
        </p:spPr>
      </p:cxnSp>
      <p:cxnSp>
        <p:nvCxnSpPr>
          <p:cNvPr id="1628" name="Google Shape;1628;p90"/>
          <p:cNvCxnSpPr/>
          <p:nvPr/>
        </p:nvCxnSpPr>
        <p:spPr>
          <a:xfrm>
            <a:off x="6278575" y="1460975"/>
            <a:ext cx="309600" cy="504900"/>
          </a:xfrm>
          <a:prstGeom prst="straightConnector1">
            <a:avLst/>
          </a:prstGeom>
          <a:noFill/>
          <a:ln w="28575" cap="flat" cmpd="sng">
            <a:solidFill>
              <a:srgbClr val="FF0000"/>
            </a:solidFill>
            <a:prstDash val="solid"/>
            <a:round/>
            <a:headEnd type="none" w="med" len="med"/>
            <a:tailEnd type="none" w="med" len="med"/>
          </a:ln>
        </p:spPr>
      </p:cxnSp>
      <p:cxnSp>
        <p:nvCxnSpPr>
          <p:cNvPr id="1629" name="Google Shape;1629;p90"/>
          <p:cNvCxnSpPr/>
          <p:nvPr/>
        </p:nvCxnSpPr>
        <p:spPr>
          <a:xfrm rot="10800000" flipH="1">
            <a:off x="6597650" y="1456175"/>
            <a:ext cx="342900" cy="500100"/>
          </a:xfrm>
          <a:prstGeom prst="straightConnector1">
            <a:avLst/>
          </a:prstGeom>
          <a:noFill/>
          <a:ln w="28575" cap="flat" cmpd="sng">
            <a:solidFill>
              <a:srgbClr val="FF0000"/>
            </a:solidFill>
            <a:prstDash val="solid"/>
            <a:round/>
            <a:headEnd type="none" w="med" len="med"/>
            <a:tailEnd type="none" w="med" len="med"/>
          </a:ln>
        </p:spPr>
      </p:cxnSp>
      <p:cxnSp>
        <p:nvCxnSpPr>
          <p:cNvPr id="1630" name="Google Shape;1630;p90"/>
          <p:cNvCxnSpPr/>
          <p:nvPr/>
        </p:nvCxnSpPr>
        <p:spPr>
          <a:xfrm>
            <a:off x="6916875" y="1451425"/>
            <a:ext cx="288300" cy="323100"/>
          </a:xfrm>
          <a:prstGeom prst="straightConnector1">
            <a:avLst/>
          </a:prstGeom>
          <a:noFill/>
          <a:ln w="28575" cap="flat" cmpd="sng">
            <a:solidFill>
              <a:srgbClr val="FF0000"/>
            </a:solidFill>
            <a:prstDash val="solid"/>
            <a:round/>
            <a:headEnd type="none" w="med" len="med"/>
            <a:tailEnd type="triangle" w="med" len="med"/>
          </a:ln>
        </p:spPr>
      </p:cxnSp>
      <p:pic>
        <p:nvPicPr>
          <p:cNvPr id="1631" name="Google Shape;1631;p9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081225" y="1619638"/>
            <a:ext cx="680812" cy="1136450"/>
          </a:xfrm>
          <a:prstGeom prst="rect">
            <a:avLst/>
          </a:prstGeom>
          <a:noFill/>
          <a:ln>
            <a:noFill/>
          </a:ln>
        </p:spPr>
      </p:pic>
      <p:sp>
        <p:nvSpPr>
          <p:cNvPr id="1632" name="Google Shape;1632;p90"/>
          <p:cNvSpPr/>
          <p:nvPr/>
        </p:nvSpPr>
        <p:spPr>
          <a:xfrm>
            <a:off x="5626275" y="620225"/>
            <a:ext cx="1853100" cy="7503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Multiple ascent/descent phase, payload continues orbiting outside wake</a:t>
            </a:r>
            <a:endParaRPr sz="1100">
              <a:latin typeface="Nunito"/>
              <a:ea typeface="Nunito"/>
              <a:cs typeface="Nunito"/>
              <a:sym typeface="Nunito"/>
            </a:endParaRPr>
          </a:p>
        </p:txBody>
      </p:sp>
      <p:sp>
        <p:nvSpPr>
          <p:cNvPr id="1633" name="Google Shape;1633;p90"/>
          <p:cNvSpPr/>
          <p:nvPr/>
        </p:nvSpPr>
        <p:spPr>
          <a:xfrm>
            <a:off x="5397875" y="807863"/>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6</a:t>
            </a:r>
            <a:endParaRPr sz="1100" b="1"/>
          </a:p>
        </p:txBody>
      </p:sp>
      <p:cxnSp>
        <p:nvCxnSpPr>
          <p:cNvPr id="1634" name="Google Shape;1634;p90"/>
          <p:cNvCxnSpPr/>
          <p:nvPr/>
        </p:nvCxnSpPr>
        <p:spPr>
          <a:xfrm>
            <a:off x="7534275" y="1893900"/>
            <a:ext cx="547800" cy="433500"/>
          </a:xfrm>
          <a:prstGeom prst="straightConnector1">
            <a:avLst/>
          </a:prstGeom>
          <a:noFill/>
          <a:ln w="28575" cap="flat" cmpd="sng">
            <a:solidFill>
              <a:srgbClr val="FF0000"/>
            </a:solidFill>
            <a:prstDash val="solid"/>
            <a:round/>
            <a:headEnd type="none" w="med" len="med"/>
            <a:tailEnd type="triangle" w="med" len="med"/>
          </a:ln>
        </p:spPr>
      </p:cxnSp>
      <p:pic>
        <p:nvPicPr>
          <p:cNvPr id="1635" name="Google Shape;1635;p9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082087" y="2146425"/>
            <a:ext cx="279741" cy="1017601"/>
          </a:xfrm>
          <a:prstGeom prst="rect">
            <a:avLst/>
          </a:prstGeom>
          <a:noFill/>
          <a:ln>
            <a:noFill/>
          </a:ln>
        </p:spPr>
      </p:pic>
      <p:sp>
        <p:nvSpPr>
          <p:cNvPr id="1636" name="Google Shape;1636;p90"/>
          <p:cNvSpPr/>
          <p:nvPr/>
        </p:nvSpPr>
        <p:spPr>
          <a:xfrm>
            <a:off x="8032900" y="1338000"/>
            <a:ext cx="1064100" cy="750300"/>
          </a:xfrm>
          <a:prstGeom prst="roundRect">
            <a:avLst>
              <a:gd name="adj" fmla="val 16667"/>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Low system battery. Flight arrest by venting</a:t>
            </a:r>
            <a:endParaRPr sz="1100">
              <a:latin typeface="Nunito"/>
              <a:ea typeface="Nunito"/>
              <a:cs typeface="Nunito"/>
              <a:sym typeface="Nunito"/>
            </a:endParaRPr>
          </a:p>
        </p:txBody>
      </p:sp>
      <p:sp>
        <p:nvSpPr>
          <p:cNvPr id="1637" name="Google Shape;1637;p90"/>
          <p:cNvSpPr/>
          <p:nvPr/>
        </p:nvSpPr>
        <p:spPr>
          <a:xfrm>
            <a:off x="7804500" y="1345050"/>
            <a:ext cx="189000" cy="1890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27425" tIns="0" rIns="0" bIns="0" anchor="ctr" anchorCtr="0">
            <a:noAutofit/>
          </a:bodyPr>
          <a:lstStyle/>
          <a:p>
            <a:pPr marL="0" lvl="0" indent="0" algn="l" rtl="0">
              <a:spcBef>
                <a:spcPts val="0"/>
              </a:spcBef>
              <a:spcAft>
                <a:spcPts val="0"/>
              </a:spcAft>
              <a:buNone/>
            </a:pPr>
            <a:r>
              <a:rPr lang="en" sz="1100" b="1"/>
              <a:t>7</a:t>
            </a:r>
            <a:endParaRPr sz="1100" b="1"/>
          </a:p>
        </p:txBody>
      </p:sp>
      <p:pic>
        <p:nvPicPr>
          <p:cNvPr id="1638" name="Google Shape;1638;p90"/>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508048" y="619558"/>
            <a:ext cx="365140" cy="277500"/>
          </a:xfrm>
          <a:prstGeom prst="rect">
            <a:avLst/>
          </a:prstGeom>
          <a:noFill/>
          <a:ln>
            <a:noFill/>
          </a:ln>
        </p:spPr>
      </p:pic>
      <p:sp>
        <p:nvSpPr>
          <p:cNvPr id="1639" name="Google Shape;1639;p90"/>
          <p:cNvSpPr txBox="1"/>
          <p:nvPr/>
        </p:nvSpPr>
        <p:spPr>
          <a:xfrm>
            <a:off x="1817675" y="609600"/>
            <a:ext cx="2297100" cy="1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Nunito"/>
                <a:ea typeface="Nunito"/>
                <a:cs typeface="Nunito"/>
                <a:sym typeface="Nunito"/>
              </a:rPr>
              <a:t>- Data transmission/acquisition</a:t>
            </a:r>
            <a:endParaRPr sz="1000" b="1">
              <a:solidFill>
                <a:srgbClr val="FFFFFF"/>
              </a:solidFill>
              <a:latin typeface="Nunito"/>
              <a:ea typeface="Nunito"/>
              <a:cs typeface="Nunito"/>
              <a:sym typeface="Nunito"/>
            </a:endParaRPr>
          </a:p>
        </p:txBody>
      </p:sp>
      <p:pic>
        <p:nvPicPr>
          <p:cNvPr id="1640" name="Google Shape;1640;p9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316041">
            <a:off x="5844454" y="2980909"/>
            <a:ext cx="291793" cy="221755"/>
          </a:xfrm>
          <a:prstGeom prst="rect">
            <a:avLst/>
          </a:prstGeom>
          <a:noFill/>
          <a:ln>
            <a:noFill/>
          </a:ln>
        </p:spPr>
      </p:pic>
      <p:pic>
        <p:nvPicPr>
          <p:cNvPr id="1641" name="Google Shape;1641;p9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7204808">
            <a:off x="3852054" y="2543884"/>
            <a:ext cx="291793" cy="221755"/>
          </a:xfrm>
          <a:prstGeom prst="rect">
            <a:avLst/>
          </a:prstGeom>
          <a:noFill/>
          <a:ln>
            <a:noFill/>
          </a:ln>
        </p:spPr>
      </p:pic>
      <p:pic>
        <p:nvPicPr>
          <p:cNvPr id="1642" name="Google Shape;1642;p9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8867805">
            <a:off x="5506454" y="2584159"/>
            <a:ext cx="291793" cy="221755"/>
          </a:xfrm>
          <a:prstGeom prst="rect">
            <a:avLst/>
          </a:prstGeom>
          <a:noFill/>
          <a:ln>
            <a:noFill/>
          </a:ln>
        </p:spPr>
      </p:pic>
      <p:pic>
        <p:nvPicPr>
          <p:cNvPr id="1643" name="Google Shape;1643;p9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8099932">
            <a:off x="7440404" y="2665209"/>
            <a:ext cx="291793" cy="22175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91"/>
          <p:cNvSpPr txBox="1">
            <a:spLocks noGrp="1"/>
          </p:cNvSpPr>
          <p:nvPr>
            <p:ph type="body" idx="1"/>
          </p:nvPr>
        </p:nvSpPr>
        <p:spPr>
          <a:xfrm>
            <a:off x="0" y="2057975"/>
            <a:ext cx="9144000" cy="1071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a:solidFill>
                  <a:srgbClr val="000000"/>
                </a:solidFill>
              </a:rPr>
              <a:t>References</a:t>
            </a:r>
            <a:endParaRPr sz="4800">
              <a:solidFill>
                <a:srgbClr val="000000"/>
              </a:solidFill>
            </a:endParaRPr>
          </a:p>
          <a:p>
            <a:pPr marL="0" lvl="0" indent="0" algn="l" rtl="0">
              <a:spcBef>
                <a:spcPts val="0"/>
              </a:spcBef>
              <a:spcAft>
                <a:spcPts val="1600"/>
              </a:spcAft>
              <a:buNone/>
            </a:pPr>
            <a:endParaRPr sz="4800">
              <a:solidFill>
                <a:srgbClr val="FFFFFF"/>
              </a:solidFill>
            </a:endParaRPr>
          </a:p>
        </p:txBody>
      </p:sp>
      <p:sp>
        <p:nvSpPr>
          <p:cNvPr id="1649" name="Google Shape;1649;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9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a:p>
            <a:pPr marL="0" lvl="0" indent="0" algn="l" rtl="0">
              <a:spcBef>
                <a:spcPts val="0"/>
              </a:spcBef>
              <a:spcAft>
                <a:spcPts val="0"/>
              </a:spcAft>
              <a:buNone/>
            </a:pPr>
            <a:endParaRPr/>
          </a:p>
        </p:txBody>
      </p:sp>
      <p:sp>
        <p:nvSpPr>
          <p:cNvPr id="1655" name="Google Shape;1655;p9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pic>
        <p:nvPicPr>
          <p:cNvPr id="1656" name="Google Shape;1656;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1550" y="308025"/>
            <a:ext cx="5520373" cy="4527452"/>
          </a:xfrm>
          <a:prstGeom prst="rect">
            <a:avLst/>
          </a:prstGeom>
          <a:noFill/>
          <a:ln>
            <a:noFill/>
          </a:ln>
        </p:spPr>
      </p:pic>
      <p:sp>
        <p:nvSpPr>
          <p:cNvPr id="1657" name="Google Shape;1657;p9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1658" name="Google Shape;1658;p9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1659" name="Google Shape;1659;p92"/>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1660" name="Google Shape;1660;p92"/>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1661" name="Google Shape;1661;p92"/>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1662" name="Google Shape;1662;p92"/>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9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1668" name="Google Shape;1668;p9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1669" name="Google Shape;1669;p93"/>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Manufacturing</a:t>
            </a:r>
            <a:endParaRPr sz="800">
              <a:latin typeface="Times New Roman"/>
              <a:ea typeface="Times New Roman"/>
              <a:cs typeface="Times New Roman"/>
              <a:sym typeface="Times New Roman"/>
            </a:endParaRPr>
          </a:p>
        </p:txBody>
      </p:sp>
      <p:sp>
        <p:nvSpPr>
          <p:cNvPr id="1670" name="Google Shape;1670;p93"/>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1671" name="Google Shape;1671;p93"/>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1672" name="Google Shape;1672;p9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a:p>
            <a:pPr marL="0" lvl="0" indent="0" algn="l" rtl="0">
              <a:spcBef>
                <a:spcPts val="0"/>
              </a:spcBef>
              <a:spcAft>
                <a:spcPts val="0"/>
              </a:spcAft>
              <a:buNone/>
            </a:pPr>
            <a:endParaRPr/>
          </a:p>
        </p:txBody>
      </p:sp>
      <p:sp>
        <p:nvSpPr>
          <p:cNvPr id="1673" name="Google Shape;1673;p9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pic>
        <p:nvPicPr>
          <p:cNvPr id="1674" name="Google Shape;1674;p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63675" y="76175"/>
            <a:ext cx="4550699" cy="5005050"/>
          </a:xfrm>
          <a:prstGeom prst="rect">
            <a:avLst/>
          </a:prstGeom>
          <a:noFill/>
          <a:ln>
            <a:noFill/>
          </a:ln>
        </p:spPr>
      </p:pic>
      <p:sp>
        <p:nvSpPr>
          <p:cNvPr id="1675" name="Google Shape;1675;p93"/>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175" y="1661400"/>
            <a:ext cx="8353140" cy="2547725"/>
          </a:xfrm>
          <a:prstGeom prst="rect">
            <a:avLst/>
          </a:prstGeom>
          <a:noFill/>
          <a:ln>
            <a:noFill/>
          </a:ln>
        </p:spPr>
      </p:pic>
      <p:sp>
        <p:nvSpPr>
          <p:cNvPr id="235" name="Google Shape;235;p2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Description - SubSystem &amp; CPE Breakdown</a:t>
            </a:r>
            <a:endParaRPr/>
          </a:p>
        </p:txBody>
      </p:sp>
      <p:sp>
        <p:nvSpPr>
          <p:cNvPr id="236" name="Google Shape;236;p22"/>
          <p:cNvSpPr/>
          <p:nvPr/>
        </p:nvSpPr>
        <p:spPr>
          <a:xfrm>
            <a:off x="1224375" y="1438200"/>
            <a:ext cx="7289400" cy="3049800"/>
          </a:xfrm>
          <a:prstGeom prst="roundRect">
            <a:avLst>
              <a:gd name="adj" fmla="val 16667"/>
            </a:avLst>
          </a:prstGeom>
          <a:noFill/>
          <a:ln w="28575" cap="flat" cmpd="sng">
            <a:solidFill>
              <a:srgbClr val="A64D79"/>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a:off x="6052675" y="2109625"/>
            <a:ext cx="2410800" cy="1959300"/>
          </a:xfrm>
          <a:prstGeom prst="roundRect">
            <a:avLst>
              <a:gd name="adj" fmla="val 16667"/>
            </a:avLst>
          </a:prstGeom>
          <a:noFill/>
          <a:ln w="28575" cap="flat" cmpd="sng">
            <a:solidFill>
              <a:srgbClr val="7F6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06666"/>
              </a:solidFill>
            </a:endParaRPr>
          </a:p>
        </p:txBody>
      </p:sp>
      <p:sp>
        <p:nvSpPr>
          <p:cNvPr id="238" name="Google Shape;238;p22"/>
          <p:cNvSpPr/>
          <p:nvPr/>
        </p:nvSpPr>
        <p:spPr>
          <a:xfrm>
            <a:off x="2961000" y="2502760"/>
            <a:ext cx="1544100" cy="868200"/>
          </a:xfrm>
          <a:prstGeom prst="roundRect">
            <a:avLst>
              <a:gd name="adj" fmla="val 16667"/>
            </a:avLst>
          </a:prstGeom>
          <a:noFill/>
          <a:ln w="28575" cap="flat" cmpd="sng">
            <a:solidFill>
              <a:srgbClr val="6FA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9" name="Google Shape;239;p22"/>
          <p:cNvCxnSpPr/>
          <p:nvPr/>
        </p:nvCxnSpPr>
        <p:spPr>
          <a:xfrm>
            <a:off x="1224250" y="3709175"/>
            <a:ext cx="4845300" cy="0"/>
          </a:xfrm>
          <a:prstGeom prst="straightConnector1">
            <a:avLst/>
          </a:prstGeom>
          <a:noFill/>
          <a:ln w="28575" cap="flat" cmpd="sng">
            <a:solidFill>
              <a:srgbClr val="000000"/>
            </a:solidFill>
            <a:prstDash val="solid"/>
            <a:round/>
            <a:headEnd type="stealth" w="med" len="med"/>
            <a:tailEnd type="stealth" w="med" len="med"/>
          </a:ln>
        </p:spPr>
      </p:cxnSp>
      <p:sp>
        <p:nvSpPr>
          <p:cNvPr id="240" name="Google Shape;240;p22"/>
          <p:cNvSpPr/>
          <p:nvPr/>
        </p:nvSpPr>
        <p:spPr>
          <a:xfrm>
            <a:off x="110175" y="1438200"/>
            <a:ext cx="1114200" cy="30498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txBox="1"/>
          <p:nvPr/>
        </p:nvSpPr>
        <p:spPr>
          <a:xfrm>
            <a:off x="-196428" y="939900"/>
            <a:ext cx="1727400" cy="49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0000"/>
                </a:solidFill>
                <a:latin typeface="Oswald"/>
                <a:ea typeface="Oswald"/>
                <a:cs typeface="Oswald"/>
                <a:sym typeface="Oswald"/>
              </a:rPr>
              <a:t>0.48 kg helium</a:t>
            </a:r>
            <a:endParaRPr b="1">
              <a:solidFill>
                <a:srgbClr val="FF0000"/>
              </a:solidFill>
              <a:latin typeface="Oswald"/>
              <a:ea typeface="Oswald"/>
              <a:cs typeface="Oswald"/>
              <a:sym typeface="Oswald"/>
            </a:endParaRPr>
          </a:p>
          <a:p>
            <a:pPr marL="0" lvl="0" indent="0" algn="ctr" rtl="0">
              <a:spcBef>
                <a:spcPts val="0"/>
              </a:spcBef>
              <a:spcAft>
                <a:spcPts val="0"/>
              </a:spcAft>
              <a:buNone/>
            </a:pPr>
            <a:r>
              <a:rPr lang="en" b="1">
                <a:solidFill>
                  <a:srgbClr val="FF0000"/>
                </a:solidFill>
                <a:latin typeface="Oswald"/>
                <a:ea typeface="Oswald"/>
                <a:cs typeface="Oswald"/>
                <a:sym typeface="Oswald"/>
              </a:rPr>
              <a:t>1.50 kg balloon</a:t>
            </a:r>
            <a:endParaRPr b="1">
              <a:solidFill>
                <a:srgbClr val="FF0000"/>
              </a:solidFill>
              <a:latin typeface="Oswald"/>
              <a:ea typeface="Oswald"/>
              <a:cs typeface="Oswald"/>
              <a:sym typeface="Oswald"/>
            </a:endParaRPr>
          </a:p>
        </p:txBody>
      </p:sp>
      <p:sp>
        <p:nvSpPr>
          <p:cNvPr id="242" name="Google Shape;242;p22"/>
          <p:cNvSpPr txBox="1"/>
          <p:nvPr/>
        </p:nvSpPr>
        <p:spPr>
          <a:xfrm>
            <a:off x="2832833" y="3744036"/>
            <a:ext cx="1917900" cy="32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swald"/>
                <a:ea typeface="Oswald"/>
                <a:cs typeface="Oswald"/>
                <a:sym typeface="Oswald"/>
              </a:rPr>
              <a:t>4.96 m</a:t>
            </a:r>
            <a:endParaRPr b="1">
              <a:latin typeface="Oswald"/>
              <a:ea typeface="Oswald"/>
              <a:cs typeface="Oswald"/>
              <a:sym typeface="Oswald"/>
            </a:endParaRPr>
          </a:p>
        </p:txBody>
      </p:sp>
      <p:sp>
        <p:nvSpPr>
          <p:cNvPr id="243" name="Google Shape;243;p22"/>
          <p:cNvSpPr txBox="1"/>
          <p:nvPr/>
        </p:nvSpPr>
        <p:spPr>
          <a:xfrm>
            <a:off x="2339823" y="1076875"/>
            <a:ext cx="5099400" cy="42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A64D79"/>
                </a:solidFill>
                <a:latin typeface="Oswald"/>
                <a:ea typeface="Oswald"/>
                <a:cs typeface="Oswald"/>
                <a:sym typeface="Oswald"/>
              </a:rPr>
              <a:t>1.52 kg (not including balloon and helium)</a:t>
            </a:r>
            <a:endParaRPr b="1">
              <a:solidFill>
                <a:srgbClr val="A64D79"/>
              </a:solidFill>
              <a:latin typeface="Oswald"/>
              <a:ea typeface="Oswald"/>
              <a:cs typeface="Oswald"/>
              <a:sym typeface="Oswald"/>
            </a:endParaRPr>
          </a:p>
        </p:txBody>
      </p:sp>
      <p:sp>
        <p:nvSpPr>
          <p:cNvPr id="244" name="Google Shape;244;p22"/>
          <p:cNvSpPr txBox="1"/>
          <p:nvPr/>
        </p:nvSpPr>
        <p:spPr>
          <a:xfrm>
            <a:off x="6241725" y="1737600"/>
            <a:ext cx="20181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7F6000"/>
                </a:solidFill>
                <a:latin typeface="Oswald"/>
                <a:ea typeface="Oswald"/>
                <a:cs typeface="Oswald"/>
                <a:sym typeface="Oswald"/>
              </a:rPr>
              <a:t>Lifting Orbiter - 1.35 kg</a:t>
            </a:r>
            <a:endParaRPr b="1">
              <a:solidFill>
                <a:srgbClr val="7F6000"/>
              </a:solidFill>
              <a:latin typeface="Oswald"/>
              <a:ea typeface="Oswald"/>
              <a:cs typeface="Oswald"/>
              <a:sym typeface="Oswald"/>
            </a:endParaRPr>
          </a:p>
        </p:txBody>
      </p:sp>
      <p:sp>
        <p:nvSpPr>
          <p:cNvPr id="245" name="Google Shape;245;p22"/>
          <p:cNvSpPr txBox="1"/>
          <p:nvPr/>
        </p:nvSpPr>
        <p:spPr>
          <a:xfrm>
            <a:off x="4459200" y="3011600"/>
            <a:ext cx="14889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1C232"/>
                </a:solidFill>
                <a:latin typeface="Oswald"/>
                <a:ea typeface="Oswald"/>
                <a:cs typeface="Oswald"/>
                <a:sym typeface="Oswald"/>
              </a:rPr>
              <a:t>Braided Kevlar Tether</a:t>
            </a:r>
            <a:endParaRPr b="1">
              <a:solidFill>
                <a:srgbClr val="F1C232"/>
              </a:solidFill>
              <a:latin typeface="Oswald"/>
              <a:ea typeface="Oswald"/>
              <a:cs typeface="Oswald"/>
              <a:sym typeface="Oswald"/>
            </a:endParaRPr>
          </a:p>
        </p:txBody>
      </p:sp>
      <p:sp>
        <p:nvSpPr>
          <p:cNvPr id="246" name="Google Shape;246;p22"/>
          <p:cNvSpPr txBox="1"/>
          <p:nvPr/>
        </p:nvSpPr>
        <p:spPr>
          <a:xfrm>
            <a:off x="2586375" y="1966638"/>
            <a:ext cx="24108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6D9EEB"/>
                </a:solidFill>
                <a:latin typeface="Oswald"/>
                <a:ea typeface="Oswald"/>
                <a:cs typeface="Oswald"/>
                <a:sym typeface="Oswald"/>
              </a:rPr>
              <a:t>Parachute (CDAS) - 0.06 kg</a:t>
            </a:r>
            <a:endParaRPr b="1">
              <a:solidFill>
                <a:srgbClr val="6D9EEB"/>
              </a:solidFill>
              <a:latin typeface="Oswald"/>
              <a:ea typeface="Oswald"/>
              <a:cs typeface="Oswald"/>
              <a:sym typeface="Oswald"/>
            </a:endParaRPr>
          </a:p>
        </p:txBody>
      </p:sp>
      <p:sp>
        <p:nvSpPr>
          <p:cNvPr id="247" name="Google Shape;247;p2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48" name="Google Shape;248;p2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249" name="Google Shape;249;p2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50" name="Google Shape;250;p22"/>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51" name="Google Shape;251;p2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52" name="Google Shape;252;p2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53" name="Google Shape;253;p2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254" name="Google Shape;254;p22"/>
          <p:cNvSpPr txBox="1"/>
          <p:nvPr/>
        </p:nvSpPr>
        <p:spPr>
          <a:xfrm>
            <a:off x="4505100" y="2314025"/>
            <a:ext cx="15795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3C47D"/>
                </a:solidFill>
                <a:latin typeface="Oswald"/>
                <a:ea typeface="Oswald"/>
                <a:cs typeface="Oswald"/>
                <a:sym typeface="Oswald"/>
              </a:rPr>
              <a:t>Tether Dataline</a:t>
            </a:r>
            <a:endParaRPr b="1">
              <a:solidFill>
                <a:srgbClr val="93C47D"/>
              </a:solidFill>
              <a:latin typeface="Oswald"/>
              <a:ea typeface="Oswald"/>
              <a:cs typeface="Oswald"/>
              <a:sym typeface="Oswald"/>
            </a:endParaRPr>
          </a:p>
        </p:txBody>
      </p:sp>
      <p:sp>
        <p:nvSpPr>
          <p:cNvPr id="255" name="Google Shape;255;p22"/>
          <p:cNvSpPr/>
          <p:nvPr/>
        </p:nvSpPr>
        <p:spPr>
          <a:xfrm>
            <a:off x="1224375" y="2314025"/>
            <a:ext cx="548700" cy="785700"/>
          </a:xfrm>
          <a:prstGeom prst="roundRect">
            <a:avLst>
              <a:gd name="adj" fmla="val 16667"/>
            </a:avLst>
          </a:prstGeom>
          <a:noFill/>
          <a:ln w="2857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txBox="1"/>
          <p:nvPr/>
        </p:nvSpPr>
        <p:spPr>
          <a:xfrm>
            <a:off x="1161223" y="1972337"/>
            <a:ext cx="675000" cy="32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5"/>
                </a:solidFill>
                <a:latin typeface="Oswald"/>
                <a:ea typeface="Oswald"/>
                <a:cs typeface="Oswald"/>
                <a:sym typeface="Oswald"/>
              </a:rPr>
              <a:t>Vent</a:t>
            </a:r>
            <a:endParaRPr b="1">
              <a:solidFill>
                <a:schemeClr val="accent5"/>
              </a:solidFill>
              <a:latin typeface="Oswald"/>
              <a:ea typeface="Oswald"/>
              <a:cs typeface="Oswald"/>
              <a:sym typeface="Oswald"/>
            </a:endParaRPr>
          </a:p>
        </p:txBody>
      </p:sp>
      <p:sp>
        <p:nvSpPr>
          <p:cNvPr id="257" name="Google Shape;257;p22"/>
          <p:cNvSpPr/>
          <p:nvPr/>
        </p:nvSpPr>
        <p:spPr>
          <a:xfrm>
            <a:off x="6985600" y="2721698"/>
            <a:ext cx="548700" cy="336300"/>
          </a:xfrm>
          <a:prstGeom prst="roundRect">
            <a:avLst>
              <a:gd name="adj" fmla="val 16667"/>
            </a:avLst>
          </a:prstGeom>
          <a:noFill/>
          <a:ln w="28575" cap="flat" cmpd="sng">
            <a:solidFill>
              <a:srgbClr val="E0666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06666"/>
              </a:solidFill>
            </a:endParaRPr>
          </a:p>
        </p:txBody>
      </p:sp>
      <p:sp>
        <p:nvSpPr>
          <p:cNvPr id="258" name="Google Shape;258;p22"/>
          <p:cNvSpPr txBox="1"/>
          <p:nvPr/>
        </p:nvSpPr>
        <p:spPr>
          <a:xfrm>
            <a:off x="6421875" y="2352947"/>
            <a:ext cx="16578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E06666"/>
                </a:solidFill>
                <a:latin typeface="Oswald"/>
                <a:ea typeface="Oswald"/>
                <a:cs typeface="Oswald"/>
                <a:sym typeface="Oswald"/>
              </a:rPr>
              <a:t>Electronics Bay</a:t>
            </a:r>
            <a:endParaRPr b="1">
              <a:solidFill>
                <a:srgbClr val="E06666"/>
              </a:solidFill>
              <a:latin typeface="Oswald"/>
              <a:ea typeface="Oswald"/>
              <a:cs typeface="Oswald"/>
              <a:sym typeface="Oswa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9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a:p>
            <a:pPr marL="0" lvl="0" indent="0" algn="l" rtl="0">
              <a:spcBef>
                <a:spcPts val="0"/>
              </a:spcBef>
              <a:spcAft>
                <a:spcPts val="0"/>
              </a:spcAft>
              <a:buNone/>
            </a:pPr>
            <a:endParaRPr/>
          </a:p>
        </p:txBody>
      </p:sp>
      <p:sp>
        <p:nvSpPr>
          <p:cNvPr id="1681" name="Google Shape;1681;p9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pic>
        <p:nvPicPr>
          <p:cNvPr id="1682" name="Google Shape;1682;p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117750"/>
            <a:ext cx="8839199" cy="2987141"/>
          </a:xfrm>
          <a:prstGeom prst="rect">
            <a:avLst/>
          </a:prstGeom>
          <a:noFill/>
          <a:ln>
            <a:noFill/>
          </a:ln>
        </p:spPr>
      </p:pic>
      <p:sp>
        <p:nvSpPr>
          <p:cNvPr id="1683" name="Google Shape;1683;p9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1684" name="Google Shape;1684;p9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1685" name="Google Shape;1685;p94"/>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1686" name="Google Shape;1686;p94"/>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1687" name="Google Shape;1687;p94"/>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1688" name="Google Shape;1688;p94"/>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95"/>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9600">
                <a:solidFill>
                  <a:srgbClr val="000000"/>
                </a:solidFill>
              </a:rPr>
              <a:t> </a:t>
            </a:r>
            <a:r>
              <a:rPr lang="en" sz="6000">
                <a:solidFill>
                  <a:srgbClr val="000000"/>
                </a:solidFill>
              </a:rPr>
              <a:t>Backup Slides</a:t>
            </a:r>
            <a:endParaRPr sz="6000">
              <a:solidFill>
                <a:srgbClr val="000000"/>
              </a:solidFill>
            </a:endParaRPr>
          </a:p>
        </p:txBody>
      </p:sp>
      <p:sp>
        <p:nvSpPr>
          <p:cNvPr id="1694" name="Google Shape;1694;p9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1695" name="Google Shape;1695;p9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1696" name="Google Shape;1696;p95"/>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1697" name="Google Shape;1697;p95"/>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1698" name="Google Shape;1698;p95"/>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1699" name="Google Shape;1699;p9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
        <p:nvSpPr>
          <p:cNvPr id="1700" name="Google Shape;1700;p9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9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9600">
                <a:solidFill>
                  <a:srgbClr val="000000"/>
                </a:solidFill>
              </a:rPr>
              <a:t> </a:t>
            </a:r>
            <a:r>
              <a:rPr lang="en" sz="6000">
                <a:solidFill>
                  <a:srgbClr val="000000"/>
                </a:solidFill>
              </a:rPr>
              <a:t>Testing Backup Slides</a:t>
            </a:r>
            <a:endParaRPr sz="6000">
              <a:solidFill>
                <a:srgbClr val="000000"/>
              </a:solidFill>
            </a:endParaRPr>
          </a:p>
        </p:txBody>
      </p:sp>
      <p:sp>
        <p:nvSpPr>
          <p:cNvPr id="1706" name="Google Shape;1706;p9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1707" name="Google Shape;1707;p9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1708" name="Google Shape;1708;p96"/>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1709" name="Google Shape;1709;p96"/>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1710" name="Google Shape;1710;p96"/>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1711" name="Google Shape;1711;p9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712" name="Google Shape;1712;p9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97"/>
          <p:cNvSpPr txBox="1">
            <a:spLocks noGrp="1"/>
          </p:cNvSpPr>
          <p:nvPr>
            <p:ph type="body" idx="1"/>
          </p:nvPr>
        </p:nvSpPr>
        <p:spPr>
          <a:xfrm>
            <a:off x="317775" y="560400"/>
            <a:ext cx="8520600" cy="41010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en">
                <a:solidFill>
                  <a:srgbClr val="000000"/>
                </a:solidFill>
              </a:rPr>
              <a:t>Testing</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Ability to spin large properly</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Ability to quickly change throttle</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Procedure</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Run throttle sequence 1-100 at 1% increment</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Run throttle sequence 10% steps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Run throttle sequence 30% jumps up / down</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Results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Motor output enough torque based on RPM</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Motor able to meet specifications</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000000"/>
                </a:solidFill>
              </a:rPr>
              <a:t>Implication</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When creating orbit throttle sequence there are no limitations</a:t>
            </a:r>
            <a:endParaRPr>
              <a:solidFill>
                <a:srgbClr val="000000"/>
              </a:solidFill>
            </a:endParaRPr>
          </a:p>
          <a:p>
            <a:pPr marL="914400" lvl="1" indent="-317500" algn="l" rtl="0">
              <a:lnSpc>
                <a:spcPct val="100000"/>
              </a:lnSpc>
              <a:spcBef>
                <a:spcPts val="0"/>
              </a:spcBef>
              <a:spcAft>
                <a:spcPts val="0"/>
              </a:spcAft>
              <a:buClr>
                <a:srgbClr val="000000"/>
              </a:buClr>
              <a:buSzPts val="1400"/>
              <a:buChar char="○"/>
            </a:pPr>
            <a:r>
              <a:rPr lang="en">
                <a:solidFill>
                  <a:srgbClr val="000000"/>
                </a:solidFill>
              </a:rPr>
              <a:t>No Arduino &amp; ESC interfacing problems</a:t>
            </a:r>
            <a:endParaRPr>
              <a:solidFill>
                <a:srgbClr val="000000"/>
              </a:solidFill>
            </a:endParaRPr>
          </a:p>
        </p:txBody>
      </p:sp>
      <p:sp>
        <p:nvSpPr>
          <p:cNvPr id="1718" name="Google Shape;1718;p9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Software Dry Run Test: Motor</a:t>
            </a:r>
            <a:endParaRPr>
              <a:solidFill>
                <a:schemeClr val="dk1"/>
              </a:solidFill>
            </a:endParaRPr>
          </a:p>
          <a:p>
            <a:pPr marL="0" lvl="0" indent="0" algn="l" rtl="0">
              <a:spcBef>
                <a:spcPts val="0"/>
              </a:spcBef>
              <a:spcAft>
                <a:spcPts val="0"/>
              </a:spcAft>
              <a:buNone/>
            </a:pPr>
            <a:endParaRPr/>
          </a:p>
        </p:txBody>
      </p:sp>
      <p:sp>
        <p:nvSpPr>
          <p:cNvPr id="1719" name="Google Shape;1719;p9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pic>
        <p:nvPicPr>
          <p:cNvPr id="1724" name="Google Shape;1724;p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259350"/>
            <a:ext cx="9143998" cy="3093050"/>
          </a:xfrm>
          <a:prstGeom prst="rect">
            <a:avLst/>
          </a:prstGeom>
          <a:noFill/>
          <a:ln>
            <a:noFill/>
          </a:ln>
        </p:spPr>
      </p:pic>
      <p:sp>
        <p:nvSpPr>
          <p:cNvPr id="1725" name="Google Shape;1725;p98"/>
          <p:cNvSpPr/>
          <p:nvPr/>
        </p:nvSpPr>
        <p:spPr>
          <a:xfrm>
            <a:off x="6569725" y="713100"/>
            <a:ext cx="720600" cy="1570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9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Main Block</a:t>
            </a:r>
            <a:endParaRPr/>
          </a:p>
        </p:txBody>
      </p:sp>
      <p:pic>
        <p:nvPicPr>
          <p:cNvPr id="1727" name="Google Shape;1727;p9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661093" y="780393"/>
            <a:ext cx="541925" cy="1437725"/>
          </a:xfrm>
          <a:prstGeom prst="rect">
            <a:avLst/>
          </a:prstGeom>
          <a:noFill/>
          <a:ln>
            <a:noFill/>
          </a:ln>
        </p:spPr>
      </p:pic>
      <p:sp>
        <p:nvSpPr>
          <p:cNvPr id="1728" name="Google Shape;1728;p98"/>
          <p:cNvSpPr txBox="1"/>
          <p:nvPr/>
        </p:nvSpPr>
        <p:spPr>
          <a:xfrm>
            <a:off x="6615225" y="470350"/>
            <a:ext cx="6750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aleway Medium"/>
                <a:ea typeface="Raleway Medium"/>
                <a:cs typeface="Raleway Medium"/>
                <a:sym typeface="Raleway Medium"/>
              </a:rPr>
              <a:t>Legend</a:t>
            </a:r>
            <a:endParaRPr sz="1000">
              <a:latin typeface="Raleway Medium"/>
              <a:ea typeface="Raleway Medium"/>
              <a:cs typeface="Raleway Medium"/>
              <a:sym typeface="Raleway Medium"/>
            </a:endParaRPr>
          </a:p>
        </p:txBody>
      </p:sp>
      <p:sp>
        <p:nvSpPr>
          <p:cNvPr id="1729" name="Google Shape;1729;p9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sp>
        <p:nvSpPr>
          <p:cNvPr id="1730" name="Google Shape;1730;p9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731" name="Google Shape;1731;p9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732" name="Google Shape;1732;p98"/>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733" name="Google Shape;1733;p98"/>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734" name="Google Shape;1734;p98"/>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735" name="Google Shape;1735;p9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736" name="Google Shape;1736;p98"/>
          <p:cNvSpPr txBox="1"/>
          <p:nvPr/>
        </p:nvSpPr>
        <p:spPr>
          <a:xfrm>
            <a:off x="665275" y="1708425"/>
            <a:ext cx="6750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10 Hz</a:t>
            </a:r>
            <a:endParaRPr sz="900"/>
          </a:p>
        </p:txBody>
      </p:sp>
      <p:sp>
        <p:nvSpPr>
          <p:cNvPr id="1737" name="Google Shape;1737;p98"/>
          <p:cNvSpPr txBox="1"/>
          <p:nvPr/>
        </p:nvSpPr>
        <p:spPr>
          <a:xfrm>
            <a:off x="1383800" y="3289950"/>
            <a:ext cx="6750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10 Hz</a:t>
            </a:r>
            <a:endParaRPr sz="9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9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Motor Control</a:t>
            </a:r>
            <a:endParaRPr/>
          </a:p>
        </p:txBody>
      </p:sp>
      <p:pic>
        <p:nvPicPr>
          <p:cNvPr id="1743" name="Google Shape;1743;p9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199" y="576558"/>
            <a:ext cx="7299228" cy="4142780"/>
          </a:xfrm>
          <a:prstGeom prst="rect">
            <a:avLst/>
          </a:prstGeom>
          <a:noFill/>
          <a:ln>
            <a:noFill/>
          </a:ln>
        </p:spPr>
      </p:pic>
      <p:sp>
        <p:nvSpPr>
          <p:cNvPr id="1744" name="Google Shape;1744;p99"/>
          <p:cNvSpPr/>
          <p:nvPr/>
        </p:nvSpPr>
        <p:spPr>
          <a:xfrm>
            <a:off x="7516375" y="1542488"/>
            <a:ext cx="1145400" cy="2238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5" name="Google Shape;1745;p99"/>
          <p:cNvPicPr preferRelativeResize="0"/>
          <p:nvPr/>
        </p:nvPicPr>
        <p:blipFill>
          <a:blip r:embed="rId4">
            <a:alphaModFix/>
          </a:blip>
          <a:stretch>
            <a:fillRect/>
          </a:stretch>
        </p:blipFill>
        <p:spPr>
          <a:xfrm>
            <a:off x="7687125" y="1595125"/>
            <a:ext cx="803900" cy="2132725"/>
          </a:xfrm>
          <a:prstGeom prst="rect">
            <a:avLst/>
          </a:prstGeom>
          <a:noFill/>
          <a:ln>
            <a:noFill/>
          </a:ln>
        </p:spPr>
      </p:pic>
      <p:sp>
        <p:nvSpPr>
          <p:cNvPr id="1746" name="Google Shape;1746;p99"/>
          <p:cNvSpPr txBox="1"/>
          <p:nvPr/>
        </p:nvSpPr>
        <p:spPr>
          <a:xfrm>
            <a:off x="7722325" y="1262300"/>
            <a:ext cx="7335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aleway Medium"/>
                <a:ea typeface="Raleway Medium"/>
                <a:cs typeface="Raleway Medium"/>
                <a:sym typeface="Raleway Medium"/>
              </a:rPr>
              <a:t>Legend</a:t>
            </a:r>
            <a:endParaRPr sz="1200">
              <a:latin typeface="Raleway Medium"/>
              <a:ea typeface="Raleway Medium"/>
              <a:cs typeface="Raleway Medium"/>
              <a:sym typeface="Raleway Medium"/>
            </a:endParaRPr>
          </a:p>
        </p:txBody>
      </p:sp>
      <p:sp>
        <p:nvSpPr>
          <p:cNvPr id="1747" name="Google Shape;1747;p9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pic>
        <p:nvPicPr>
          <p:cNvPr id="1748" name="Google Shape;1748;p9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347975" y="3491384"/>
            <a:ext cx="733500" cy="1304167"/>
          </a:xfrm>
          <a:prstGeom prst="rect">
            <a:avLst/>
          </a:prstGeom>
          <a:noFill/>
          <a:ln>
            <a:noFill/>
          </a:ln>
        </p:spPr>
      </p:pic>
      <p:cxnSp>
        <p:nvCxnSpPr>
          <p:cNvPr id="1749" name="Google Shape;1749;p99"/>
          <p:cNvCxnSpPr/>
          <p:nvPr/>
        </p:nvCxnSpPr>
        <p:spPr>
          <a:xfrm>
            <a:off x="6739425" y="3980200"/>
            <a:ext cx="403800" cy="0"/>
          </a:xfrm>
          <a:prstGeom prst="straightConnector1">
            <a:avLst/>
          </a:prstGeom>
          <a:noFill/>
          <a:ln w="9525" cap="flat" cmpd="sng">
            <a:solidFill>
              <a:schemeClr val="dk2"/>
            </a:solidFill>
            <a:prstDash val="dash"/>
            <a:round/>
            <a:headEnd type="none" w="med" len="med"/>
            <a:tailEnd type="none" w="med" len="med"/>
          </a:ln>
        </p:spPr>
      </p:cxnSp>
      <p:sp>
        <p:nvSpPr>
          <p:cNvPr id="1750" name="Google Shape;1750;p99"/>
          <p:cNvSpPr/>
          <p:nvPr/>
        </p:nvSpPr>
        <p:spPr>
          <a:xfrm>
            <a:off x="6816350" y="4018650"/>
            <a:ext cx="207300" cy="152675"/>
          </a:xfrm>
          <a:custGeom>
            <a:avLst/>
            <a:gdLst/>
            <a:ahLst/>
            <a:cxnLst/>
            <a:rect l="l" t="t" r="r" b="b"/>
            <a:pathLst>
              <a:path w="8292" h="6107" extrusionOk="0">
                <a:moveTo>
                  <a:pt x="7691" y="0"/>
                </a:moveTo>
                <a:cubicBezTo>
                  <a:pt x="7691" y="962"/>
                  <a:pt x="8973" y="4872"/>
                  <a:pt x="7691" y="5769"/>
                </a:cubicBezTo>
                <a:cubicBezTo>
                  <a:pt x="6409" y="6666"/>
                  <a:pt x="1282" y="5448"/>
                  <a:pt x="0" y="5384"/>
                </a:cubicBezTo>
              </a:path>
            </a:pathLst>
          </a:custGeom>
          <a:noFill/>
          <a:ln w="9525" cap="flat" cmpd="sng">
            <a:solidFill>
              <a:schemeClr val="dk2"/>
            </a:solidFill>
            <a:prstDash val="solid"/>
            <a:round/>
            <a:headEnd type="none" w="med" len="med"/>
            <a:tailEnd type="none" w="med" len="med"/>
          </a:ln>
        </p:spPr>
      </p:sp>
      <p:sp>
        <p:nvSpPr>
          <p:cNvPr id="1751" name="Google Shape;1751;p99"/>
          <p:cNvSpPr txBox="1"/>
          <p:nvPr/>
        </p:nvSpPr>
        <p:spPr>
          <a:xfrm>
            <a:off x="7005275" y="3951913"/>
            <a:ext cx="403800" cy="23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β</a:t>
            </a:r>
            <a:endParaRPr>
              <a:latin typeface="Lato"/>
              <a:ea typeface="Lato"/>
              <a:cs typeface="Lato"/>
              <a:sym typeface="Lato"/>
            </a:endParaRPr>
          </a:p>
        </p:txBody>
      </p:sp>
      <p:sp>
        <p:nvSpPr>
          <p:cNvPr id="1752" name="Google Shape;1752;p9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753" name="Google Shape;1753;p9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754" name="Google Shape;1754;p99"/>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755" name="Google Shape;1755;p99"/>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756" name="Google Shape;1756;p99"/>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757" name="Google Shape;1757;p99"/>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10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Tail Actuation</a:t>
            </a:r>
            <a:endParaRPr/>
          </a:p>
        </p:txBody>
      </p:sp>
      <p:pic>
        <p:nvPicPr>
          <p:cNvPr id="1763" name="Google Shape;1763;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62400" y="969350"/>
            <a:ext cx="5023151" cy="3471249"/>
          </a:xfrm>
          <a:prstGeom prst="rect">
            <a:avLst/>
          </a:prstGeom>
          <a:noFill/>
          <a:ln>
            <a:noFill/>
          </a:ln>
        </p:spPr>
      </p:pic>
      <p:sp>
        <p:nvSpPr>
          <p:cNvPr id="1764" name="Google Shape;1764;p100"/>
          <p:cNvSpPr/>
          <p:nvPr/>
        </p:nvSpPr>
        <p:spPr>
          <a:xfrm>
            <a:off x="7130975" y="1822435"/>
            <a:ext cx="1497300" cy="2490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5" name="Google Shape;1765;p100"/>
          <p:cNvPicPr preferRelativeResize="0"/>
          <p:nvPr/>
        </p:nvPicPr>
        <p:blipFill>
          <a:blip r:embed="rId4">
            <a:alphaModFix/>
          </a:blip>
          <a:stretch>
            <a:fillRect/>
          </a:stretch>
        </p:blipFill>
        <p:spPr>
          <a:xfrm>
            <a:off x="7354170" y="1881005"/>
            <a:ext cx="1050811" cy="2373051"/>
          </a:xfrm>
          <a:prstGeom prst="rect">
            <a:avLst/>
          </a:prstGeom>
          <a:noFill/>
          <a:ln>
            <a:noFill/>
          </a:ln>
        </p:spPr>
      </p:pic>
      <p:sp>
        <p:nvSpPr>
          <p:cNvPr id="1766" name="Google Shape;1766;p100"/>
          <p:cNvSpPr txBox="1"/>
          <p:nvPr/>
        </p:nvSpPr>
        <p:spPr>
          <a:xfrm>
            <a:off x="7476381" y="1510675"/>
            <a:ext cx="9588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aleway Medium"/>
                <a:ea typeface="Raleway Medium"/>
                <a:cs typeface="Raleway Medium"/>
                <a:sym typeface="Raleway Medium"/>
              </a:rPr>
              <a:t>Legend</a:t>
            </a:r>
            <a:endParaRPr sz="1200">
              <a:latin typeface="Raleway Medium"/>
              <a:ea typeface="Raleway Medium"/>
              <a:cs typeface="Raleway Medium"/>
              <a:sym typeface="Raleway Medium"/>
            </a:endParaRPr>
          </a:p>
        </p:txBody>
      </p:sp>
      <p:sp>
        <p:nvSpPr>
          <p:cNvPr id="1767" name="Google Shape;1767;p10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sp>
        <p:nvSpPr>
          <p:cNvPr id="1768" name="Google Shape;1768;p10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769" name="Google Shape;1769;p10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770" name="Google Shape;1770;p100"/>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771" name="Google Shape;1771;p10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772" name="Google Shape;1772;p10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773" name="Google Shape;1773;p10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774" name="Google Shape;1774;p100"/>
          <p:cNvSpPr txBox="1"/>
          <p:nvPr/>
        </p:nvSpPr>
        <p:spPr>
          <a:xfrm>
            <a:off x="2418250" y="3068950"/>
            <a:ext cx="6750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10 Hz</a:t>
            </a:r>
            <a:endParaRPr sz="9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10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Neutral Buoyancy Acquisition</a:t>
            </a:r>
            <a:endParaRPr/>
          </a:p>
        </p:txBody>
      </p:sp>
      <p:pic>
        <p:nvPicPr>
          <p:cNvPr id="1780" name="Google Shape;1780;p10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3850" y="560400"/>
            <a:ext cx="6643398" cy="4207227"/>
          </a:xfrm>
          <a:prstGeom prst="rect">
            <a:avLst/>
          </a:prstGeom>
          <a:noFill/>
          <a:ln>
            <a:noFill/>
          </a:ln>
        </p:spPr>
      </p:pic>
      <p:sp>
        <p:nvSpPr>
          <p:cNvPr id="1781" name="Google Shape;1781;p101"/>
          <p:cNvSpPr/>
          <p:nvPr/>
        </p:nvSpPr>
        <p:spPr>
          <a:xfrm>
            <a:off x="7549150" y="1797683"/>
            <a:ext cx="1302600" cy="2495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2" name="Google Shape;1782;p101"/>
          <p:cNvPicPr preferRelativeResize="0"/>
          <p:nvPr/>
        </p:nvPicPr>
        <p:blipFill>
          <a:blip r:embed="rId4">
            <a:alphaModFix/>
          </a:blip>
          <a:stretch>
            <a:fillRect/>
          </a:stretch>
        </p:blipFill>
        <p:spPr>
          <a:xfrm>
            <a:off x="7671216" y="1912633"/>
            <a:ext cx="1058369" cy="2265299"/>
          </a:xfrm>
          <a:prstGeom prst="rect">
            <a:avLst/>
          </a:prstGeom>
          <a:noFill/>
          <a:ln>
            <a:noFill/>
          </a:ln>
        </p:spPr>
      </p:pic>
      <p:sp>
        <p:nvSpPr>
          <p:cNvPr id="1783" name="Google Shape;1783;p101"/>
          <p:cNvSpPr txBox="1"/>
          <p:nvPr/>
        </p:nvSpPr>
        <p:spPr>
          <a:xfrm>
            <a:off x="7899815" y="1494500"/>
            <a:ext cx="1058400" cy="6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aleway Medium"/>
                <a:ea typeface="Raleway Medium"/>
                <a:cs typeface="Raleway Medium"/>
                <a:sym typeface="Raleway Medium"/>
              </a:rPr>
              <a:t>Legend</a:t>
            </a:r>
            <a:endParaRPr sz="1000">
              <a:latin typeface="Raleway Medium"/>
              <a:ea typeface="Raleway Medium"/>
              <a:cs typeface="Raleway Medium"/>
              <a:sym typeface="Raleway Medium"/>
            </a:endParaRPr>
          </a:p>
        </p:txBody>
      </p:sp>
      <p:sp>
        <p:nvSpPr>
          <p:cNvPr id="1784" name="Google Shape;1784;p10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
        <p:nvSpPr>
          <p:cNvPr id="1785" name="Google Shape;1785;p10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786" name="Google Shape;1786;p10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787" name="Google Shape;1787;p101"/>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788" name="Google Shape;1788;p101"/>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789" name="Google Shape;1789;p101"/>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790" name="Google Shape;1790;p101"/>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
        <p:nvSpPr>
          <p:cNvPr id="1791" name="Google Shape;1791;p101"/>
          <p:cNvSpPr txBox="1"/>
          <p:nvPr/>
        </p:nvSpPr>
        <p:spPr>
          <a:xfrm>
            <a:off x="1983400" y="2876925"/>
            <a:ext cx="6750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10 Hz</a:t>
            </a:r>
            <a:endParaRPr sz="9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10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Thermal Control</a:t>
            </a:r>
            <a:endParaRPr/>
          </a:p>
        </p:txBody>
      </p:sp>
      <p:sp>
        <p:nvSpPr>
          <p:cNvPr id="1797" name="Google Shape;1797;p102"/>
          <p:cNvSpPr txBox="1">
            <a:spLocks noGrp="1"/>
          </p:cNvSpPr>
          <p:nvPr>
            <p:ph type="body" idx="1"/>
          </p:nvPr>
        </p:nvSpPr>
        <p:spPr>
          <a:xfrm>
            <a:off x="317775" y="94015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Using p-channel MOSFET as a relay switch</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On/off Arduino pin control</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Less than 0</a:t>
            </a:r>
            <a:r>
              <a:rPr lang="en" sz="1700" baseline="30000">
                <a:solidFill>
                  <a:srgbClr val="000000"/>
                </a:solidFill>
              </a:rPr>
              <a:t>o</a:t>
            </a:r>
            <a:r>
              <a:rPr lang="en" sz="1800" i="1">
                <a:solidFill>
                  <a:srgbClr val="000000"/>
                </a:solidFill>
              </a:rPr>
              <a:t>C</a:t>
            </a:r>
            <a:r>
              <a:rPr lang="en" sz="1800">
                <a:solidFill>
                  <a:srgbClr val="000000"/>
                </a:solidFill>
              </a:rPr>
              <a:t> will result in “on” command from Arduino</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4-6 50 Ω resistors will be supplied with 3.6 </a:t>
            </a:r>
            <a:r>
              <a:rPr lang="en" sz="1800" i="1">
                <a:solidFill>
                  <a:srgbClr val="000000"/>
                </a:solidFill>
              </a:rPr>
              <a:t>V</a:t>
            </a:r>
            <a:r>
              <a:rPr lang="en" sz="1800">
                <a:solidFill>
                  <a:srgbClr val="000000"/>
                </a:solidFill>
              </a:rPr>
              <a:t> (1-1.5 </a:t>
            </a:r>
            <a:r>
              <a:rPr lang="en" sz="1800" i="1">
                <a:solidFill>
                  <a:srgbClr val="000000"/>
                </a:solidFill>
              </a:rPr>
              <a:t>W</a:t>
            </a:r>
            <a:r>
              <a:rPr lang="en" sz="1800">
                <a:solidFill>
                  <a:srgbClr val="000000"/>
                </a:solidFill>
              </a:rPr>
              <a:t>)</a:t>
            </a:r>
            <a:endParaRPr sz="1800">
              <a:solidFill>
                <a:srgbClr val="000000"/>
              </a:solidFill>
            </a:endParaRPr>
          </a:p>
        </p:txBody>
      </p:sp>
      <p:pic>
        <p:nvPicPr>
          <p:cNvPr id="1798" name="Google Shape;1798;p102"/>
          <p:cNvPicPr preferRelativeResize="0"/>
          <p:nvPr/>
        </p:nvPicPr>
        <p:blipFill>
          <a:blip r:embed="rId3">
            <a:alphaModFix/>
          </a:blip>
          <a:stretch>
            <a:fillRect/>
          </a:stretch>
        </p:blipFill>
        <p:spPr>
          <a:xfrm>
            <a:off x="6657450" y="1082825"/>
            <a:ext cx="2396300" cy="2311200"/>
          </a:xfrm>
          <a:prstGeom prst="rect">
            <a:avLst/>
          </a:prstGeom>
          <a:noFill/>
          <a:ln>
            <a:noFill/>
          </a:ln>
        </p:spPr>
      </p:pic>
      <p:pic>
        <p:nvPicPr>
          <p:cNvPr id="1799" name="Google Shape;1799;p10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15125" y="2354166"/>
            <a:ext cx="4419597" cy="2178504"/>
          </a:xfrm>
          <a:prstGeom prst="rect">
            <a:avLst/>
          </a:prstGeom>
          <a:noFill/>
          <a:ln>
            <a:noFill/>
          </a:ln>
        </p:spPr>
      </p:pic>
      <p:sp>
        <p:nvSpPr>
          <p:cNvPr id="1800" name="Google Shape;1800;p10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1801" name="Google Shape;1801;p10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802" name="Google Shape;1802;p102"/>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803" name="Google Shape;1803;p102"/>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804" name="Google Shape;1804;p102"/>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805" name="Google Shape;1805;p102"/>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806" name="Google Shape;1806;p102"/>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10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Breakdown</a:t>
            </a:r>
            <a:endParaRPr/>
          </a:p>
        </p:txBody>
      </p:sp>
      <p:sp>
        <p:nvSpPr>
          <p:cNvPr id="1812" name="Google Shape;1812;p10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
        <p:nvSpPr>
          <p:cNvPr id="1813" name="Google Shape;1813;p103"/>
          <p:cNvSpPr/>
          <p:nvPr/>
        </p:nvSpPr>
        <p:spPr>
          <a:xfrm>
            <a:off x="5875250" y="28905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1814" name="Google Shape;1814;p103"/>
          <p:cNvSpPr txBox="1"/>
          <p:nvPr/>
        </p:nvSpPr>
        <p:spPr>
          <a:xfrm>
            <a:off x="5883225" y="28966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Tether Impulse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1815" name="Google Shape;1815;p103"/>
          <p:cNvSpPr/>
          <p:nvPr/>
        </p:nvSpPr>
        <p:spPr>
          <a:xfrm>
            <a:off x="5875250" y="12852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16" name="Google Shape;1816;p103"/>
          <p:cNvSpPr txBox="1"/>
          <p:nvPr/>
        </p:nvSpPr>
        <p:spPr>
          <a:xfrm>
            <a:off x="5882625" y="1296425"/>
            <a:ext cx="2525700" cy="1439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Software Dry Run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1817" name="Google Shape;1817;p103"/>
          <p:cNvSpPr/>
          <p:nvPr/>
        </p:nvSpPr>
        <p:spPr>
          <a:xfrm>
            <a:off x="3212325" y="1285200"/>
            <a:ext cx="2525700" cy="1439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18" name="Google Shape;1818;p103"/>
          <p:cNvSpPr txBox="1"/>
          <p:nvPr/>
        </p:nvSpPr>
        <p:spPr>
          <a:xfrm>
            <a:off x="3215625" y="1601225"/>
            <a:ext cx="2525700" cy="970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latin typeface="Lato"/>
              <a:ea typeface="Lato"/>
              <a:cs typeface="Lato"/>
              <a:sym typeface="Lato"/>
            </a:endParaRPr>
          </a:p>
        </p:txBody>
      </p:sp>
      <p:sp>
        <p:nvSpPr>
          <p:cNvPr id="1819" name="Google Shape;1819;p103"/>
          <p:cNvSpPr/>
          <p:nvPr/>
        </p:nvSpPr>
        <p:spPr>
          <a:xfrm>
            <a:off x="3216400" y="1285200"/>
            <a:ext cx="2525700" cy="3936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20" name="Google Shape;1820;p103"/>
          <p:cNvSpPr txBox="1"/>
          <p:nvPr/>
        </p:nvSpPr>
        <p:spPr>
          <a:xfrm>
            <a:off x="3216575" y="12810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Descent Arrest</a:t>
            </a:r>
            <a:endParaRPr b="1">
              <a:latin typeface="Lato"/>
              <a:ea typeface="Lato"/>
              <a:cs typeface="Lato"/>
              <a:sym typeface="Lato"/>
            </a:endParaRPr>
          </a:p>
        </p:txBody>
      </p:sp>
      <p:sp>
        <p:nvSpPr>
          <p:cNvPr id="1821" name="Google Shape;1821;p103"/>
          <p:cNvSpPr/>
          <p:nvPr/>
        </p:nvSpPr>
        <p:spPr>
          <a:xfrm>
            <a:off x="5875250" y="1285200"/>
            <a:ext cx="2525700" cy="1439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22" name="Google Shape;1822;p103"/>
          <p:cNvSpPr txBox="1"/>
          <p:nvPr/>
        </p:nvSpPr>
        <p:spPr>
          <a:xfrm>
            <a:off x="5882625" y="1601225"/>
            <a:ext cx="2525700" cy="970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latin typeface="Lato"/>
              <a:ea typeface="Lato"/>
              <a:cs typeface="Lato"/>
              <a:sym typeface="Lato"/>
            </a:endParaRPr>
          </a:p>
        </p:txBody>
      </p:sp>
      <p:sp>
        <p:nvSpPr>
          <p:cNvPr id="1823" name="Google Shape;1823;p103"/>
          <p:cNvSpPr/>
          <p:nvPr/>
        </p:nvSpPr>
        <p:spPr>
          <a:xfrm>
            <a:off x="5883400" y="1285200"/>
            <a:ext cx="2525700" cy="3936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24" name="Google Shape;1824;p103"/>
          <p:cNvSpPr txBox="1"/>
          <p:nvPr/>
        </p:nvSpPr>
        <p:spPr>
          <a:xfrm>
            <a:off x="5883575" y="12810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Lift Generation</a:t>
            </a:r>
            <a:endParaRPr b="1">
              <a:latin typeface="Lato"/>
              <a:ea typeface="Lato"/>
              <a:cs typeface="Lato"/>
              <a:sym typeface="Lato"/>
            </a:endParaRPr>
          </a:p>
        </p:txBody>
      </p:sp>
      <p:sp>
        <p:nvSpPr>
          <p:cNvPr id="1825" name="Google Shape;1825;p103"/>
          <p:cNvSpPr/>
          <p:nvPr/>
        </p:nvSpPr>
        <p:spPr>
          <a:xfrm>
            <a:off x="549400" y="1285200"/>
            <a:ext cx="2525700" cy="14391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26" name="Google Shape;1826;p103"/>
          <p:cNvSpPr txBox="1"/>
          <p:nvPr/>
        </p:nvSpPr>
        <p:spPr>
          <a:xfrm>
            <a:off x="548625" y="1601225"/>
            <a:ext cx="2525700" cy="1123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Orbit Acquisition Test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Moored Test</a:t>
            </a:r>
            <a:endParaRPr>
              <a:latin typeface="Lato"/>
              <a:ea typeface="Lato"/>
              <a:cs typeface="Lato"/>
              <a:sym typeface="Lato"/>
            </a:endParaRPr>
          </a:p>
        </p:txBody>
      </p:sp>
      <p:sp>
        <p:nvSpPr>
          <p:cNvPr id="1827" name="Google Shape;1827;p103"/>
          <p:cNvSpPr/>
          <p:nvPr/>
        </p:nvSpPr>
        <p:spPr>
          <a:xfrm>
            <a:off x="549400" y="1285200"/>
            <a:ext cx="2525700" cy="3936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28" name="Google Shape;1828;p103"/>
          <p:cNvSpPr txBox="1"/>
          <p:nvPr/>
        </p:nvSpPr>
        <p:spPr>
          <a:xfrm>
            <a:off x="583575" y="12810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Orbit Acquisition</a:t>
            </a:r>
            <a:endParaRPr b="1">
              <a:latin typeface="Lato"/>
              <a:ea typeface="Lato"/>
              <a:cs typeface="Lato"/>
              <a:sym typeface="Lato"/>
            </a:endParaRPr>
          </a:p>
        </p:txBody>
      </p:sp>
      <p:sp>
        <p:nvSpPr>
          <p:cNvPr id="1829" name="Google Shape;1829;p103"/>
          <p:cNvSpPr/>
          <p:nvPr/>
        </p:nvSpPr>
        <p:spPr>
          <a:xfrm>
            <a:off x="549400" y="2890500"/>
            <a:ext cx="2525700" cy="1439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30" name="Google Shape;1830;p103"/>
          <p:cNvSpPr txBox="1"/>
          <p:nvPr/>
        </p:nvSpPr>
        <p:spPr>
          <a:xfrm>
            <a:off x="549225" y="3201425"/>
            <a:ext cx="2525700" cy="9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Neutral Buoyancy Test</a:t>
            </a:r>
            <a:endParaRPr>
              <a:latin typeface="Lato"/>
              <a:ea typeface="Lato"/>
              <a:cs typeface="Lato"/>
              <a:sym typeface="Lato"/>
            </a:endParaRPr>
          </a:p>
        </p:txBody>
      </p:sp>
      <p:sp>
        <p:nvSpPr>
          <p:cNvPr id="1831" name="Google Shape;1831;p103"/>
          <p:cNvSpPr/>
          <p:nvPr/>
        </p:nvSpPr>
        <p:spPr>
          <a:xfrm>
            <a:off x="549400" y="2885400"/>
            <a:ext cx="25257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32" name="Google Shape;1832;p103"/>
          <p:cNvSpPr txBox="1"/>
          <p:nvPr/>
        </p:nvSpPr>
        <p:spPr>
          <a:xfrm>
            <a:off x="549575" y="2881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Neutral Buoyancy</a:t>
            </a:r>
            <a:endParaRPr b="1">
              <a:latin typeface="Lato"/>
              <a:ea typeface="Lato"/>
              <a:cs typeface="Lato"/>
              <a:sym typeface="Lato"/>
            </a:endParaRPr>
          </a:p>
        </p:txBody>
      </p:sp>
      <p:sp>
        <p:nvSpPr>
          <p:cNvPr id="1833" name="Google Shape;1833;p103"/>
          <p:cNvSpPr/>
          <p:nvPr/>
        </p:nvSpPr>
        <p:spPr>
          <a:xfrm>
            <a:off x="3212325" y="2890500"/>
            <a:ext cx="2525700" cy="14391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34" name="Google Shape;1834;p103"/>
          <p:cNvSpPr txBox="1"/>
          <p:nvPr/>
        </p:nvSpPr>
        <p:spPr>
          <a:xfrm>
            <a:off x="3215625" y="3201425"/>
            <a:ext cx="2525700" cy="11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835" name="Google Shape;1835;p103"/>
          <p:cNvSpPr/>
          <p:nvPr/>
        </p:nvSpPr>
        <p:spPr>
          <a:xfrm>
            <a:off x="3216400" y="2885400"/>
            <a:ext cx="2525700" cy="3936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36" name="Google Shape;1836;p103"/>
          <p:cNvSpPr txBox="1"/>
          <p:nvPr/>
        </p:nvSpPr>
        <p:spPr>
          <a:xfrm>
            <a:off x="3216575" y="2881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Data Transmission</a:t>
            </a:r>
            <a:endParaRPr b="1">
              <a:latin typeface="Lato"/>
              <a:ea typeface="Lato"/>
              <a:cs typeface="Lato"/>
              <a:sym typeface="Lato"/>
            </a:endParaRPr>
          </a:p>
        </p:txBody>
      </p:sp>
      <p:sp>
        <p:nvSpPr>
          <p:cNvPr id="1837" name="Google Shape;1837;p103"/>
          <p:cNvSpPr/>
          <p:nvPr/>
        </p:nvSpPr>
        <p:spPr>
          <a:xfrm>
            <a:off x="5875250" y="2890500"/>
            <a:ext cx="2525700" cy="14391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1838" name="Google Shape;1838;p103"/>
          <p:cNvSpPr txBox="1"/>
          <p:nvPr/>
        </p:nvSpPr>
        <p:spPr>
          <a:xfrm>
            <a:off x="5883225" y="3201425"/>
            <a:ext cx="2525700" cy="1123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Electronics Survivability Test</a:t>
            </a:r>
            <a:endParaRPr>
              <a:latin typeface="Lato"/>
              <a:ea typeface="Lato"/>
              <a:cs typeface="Lato"/>
              <a:sym typeface="Lato"/>
            </a:endParaRPr>
          </a:p>
        </p:txBody>
      </p:sp>
      <p:sp>
        <p:nvSpPr>
          <p:cNvPr id="1839" name="Google Shape;1839;p103"/>
          <p:cNvSpPr/>
          <p:nvPr/>
        </p:nvSpPr>
        <p:spPr>
          <a:xfrm>
            <a:off x="5883400" y="2885400"/>
            <a:ext cx="2525700" cy="3936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latin typeface="Times New Roman"/>
              <a:ea typeface="Times New Roman"/>
              <a:cs typeface="Times New Roman"/>
              <a:sym typeface="Times New Roman"/>
            </a:endParaRPr>
          </a:p>
        </p:txBody>
      </p:sp>
      <p:sp>
        <p:nvSpPr>
          <p:cNvPr id="1840" name="Google Shape;1840;p103"/>
          <p:cNvSpPr txBox="1"/>
          <p:nvPr/>
        </p:nvSpPr>
        <p:spPr>
          <a:xfrm>
            <a:off x="5883575" y="2881275"/>
            <a:ext cx="2525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Survivability</a:t>
            </a:r>
            <a:endParaRPr b="1">
              <a:latin typeface="Lato"/>
              <a:ea typeface="Lato"/>
              <a:cs typeface="Lato"/>
              <a:sym typeface="Lato"/>
            </a:endParaRPr>
          </a:p>
        </p:txBody>
      </p:sp>
      <p:sp>
        <p:nvSpPr>
          <p:cNvPr id="1841" name="Google Shape;1841;p103"/>
          <p:cNvSpPr txBox="1"/>
          <p:nvPr/>
        </p:nvSpPr>
        <p:spPr>
          <a:xfrm>
            <a:off x="5882625" y="1601225"/>
            <a:ext cx="2525700" cy="970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Propeller Thrust Test</a:t>
            </a:r>
            <a:endParaRPr>
              <a:latin typeface="Lato"/>
              <a:ea typeface="Lato"/>
              <a:cs typeface="Lato"/>
              <a:sym typeface="Lato"/>
            </a:endParaRPr>
          </a:p>
        </p:txBody>
      </p:sp>
      <p:sp>
        <p:nvSpPr>
          <p:cNvPr id="1842" name="Google Shape;1842;p10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843" name="Google Shape;1843;p10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844" name="Google Shape;1844;p103"/>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845" name="Google Shape;1845;p10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846" name="Google Shape;1846;p10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847" name="Google Shape;1847;p10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Project Elements</a:t>
            </a:r>
            <a:endParaRPr/>
          </a:p>
        </p:txBody>
      </p:sp>
      <p:graphicFrame>
        <p:nvGraphicFramePr>
          <p:cNvPr id="264" name="Google Shape;264;p23"/>
          <p:cNvGraphicFramePr/>
          <p:nvPr/>
        </p:nvGraphicFramePr>
        <p:xfrm>
          <a:off x="28538" y="1120325"/>
          <a:ext cx="3000000" cy="3000000"/>
        </p:xfrm>
        <a:graphic>
          <a:graphicData uri="http://schemas.openxmlformats.org/drawingml/2006/table">
            <a:tbl>
              <a:tblPr>
                <a:noFill/>
                <a:tableStyleId>{A2069706-E4F4-4FCE-916B-764D82D2E448}</a:tableStyleId>
              </a:tblPr>
              <a:tblGrid>
                <a:gridCol w="1118825">
                  <a:extLst>
                    <a:ext uri="{9D8B030D-6E8A-4147-A177-3AD203B41FA5}">
                      <a16:colId xmlns:a16="http://schemas.microsoft.com/office/drawing/2014/main" val="20000"/>
                    </a:ext>
                  </a:extLst>
                </a:gridCol>
                <a:gridCol w="7968100">
                  <a:extLst>
                    <a:ext uri="{9D8B030D-6E8A-4147-A177-3AD203B41FA5}">
                      <a16:colId xmlns:a16="http://schemas.microsoft.com/office/drawing/2014/main" val="20001"/>
                    </a:ext>
                  </a:extLst>
                </a:gridCol>
              </a:tblGrid>
              <a:tr h="377750">
                <a:tc>
                  <a:txBody>
                    <a:bodyPr/>
                    <a:lstStyle/>
                    <a:p>
                      <a:pPr marL="0" lvl="0" indent="0" algn="l" rtl="0">
                        <a:spcBef>
                          <a:spcPts val="0"/>
                        </a:spcBef>
                        <a:spcAft>
                          <a:spcPts val="0"/>
                        </a:spcAft>
                        <a:buNone/>
                      </a:pPr>
                      <a:r>
                        <a:rPr lang="en" b="1">
                          <a:solidFill>
                            <a:srgbClr val="FFFFFF"/>
                          </a:solidFill>
                          <a:latin typeface="Oswald"/>
                          <a:ea typeface="Oswald"/>
                          <a:cs typeface="Oswald"/>
                          <a:sym typeface="Oswald"/>
                        </a:rPr>
                        <a:t>CPE</a:t>
                      </a:r>
                      <a:endParaRPr b="1">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b="1">
                          <a:solidFill>
                            <a:srgbClr val="FFFFFF"/>
                          </a:solidFill>
                          <a:latin typeface="Oswald"/>
                          <a:ea typeface="Oswald"/>
                          <a:cs typeface="Oswald"/>
                          <a:sym typeface="Oswald"/>
                        </a:rPr>
                        <a:t>Why it is Critical?</a:t>
                      </a:r>
                      <a:endParaRPr b="1">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377750">
                <a:tc>
                  <a:txBody>
                    <a:bodyPr/>
                    <a:lstStyle/>
                    <a:p>
                      <a:pPr marL="0" lvl="0" indent="0" algn="l" rtl="0">
                        <a:spcBef>
                          <a:spcPts val="0"/>
                        </a:spcBef>
                        <a:spcAft>
                          <a:spcPts val="0"/>
                        </a:spcAft>
                        <a:buNone/>
                      </a:pPr>
                      <a:r>
                        <a:rPr lang="en" sz="1200">
                          <a:latin typeface="Oswald"/>
                          <a:ea typeface="Oswald"/>
                          <a:cs typeface="Oswald"/>
                          <a:sym typeface="Oswald"/>
                        </a:rPr>
                        <a:t>Balloon</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be able to reach the target altitude without bursting and handle the stresses on the neck due to the tether and payload.</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377750">
                <a:tc>
                  <a:txBody>
                    <a:bodyPr/>
                    <a:lstStyle/>
                    <a:p>
                      <a:pPr marL="0" lvl="0" indent="0" algn="l" rtl="0">
                        <a:spcBef>
                          <a:spcPts val="0"/>
                        </a:spcBef>
                        <a:spcAft>
                          <a:spcPts val="0"/>
                        </a:spcAft>
                        <a:buNone/>
                      </a:pPr>
                      <a:r>
                        <a:rPr lang="en" sz="1200">
                          <a:latin typeface="Oswald"/>
                          <a:ea typeface="Oswald"/>
                          <a:cs typeface="Oswald"/>
                          <a:sym typeface="Oswald"/>
                        </a:rPr>
                        <a:t>Venting</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be able to ensure venting can achieve neutral buoyancy, as well as act as a method to terminate flight.</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377750">
                <a:tc>
                  <a:txBody>
                    <a:bodyPr/>
                    <a:lstStyle/>
                    <a:p>
                      <a:pPr marL="0" lvl="0" indent="0" algn="l" rtl="0">
                        <a:spcBef>
                          <a:spcPts val="0"/>
                        </a:spcBef>
                        <a:spcAft>
                          <a:spcPts val="0"/>
                        </a:spcAft>
                        <a:buNone/>
                      </a:pPr>
                      <a:r>
                        <a:rPr lang="en" sz="1200">
                          <a:latin typeface="Oswald"/>
                          <a:ea typeface="Oswald"/>
                          <a:cs typeface="Oswald"/>
                          <a:sym typeface="Oswald"/>
                        </a:rPr>
                        <a:t>Tether</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have a launching tether design that will allow a maximum of 2 people to deploy (preferably 1 person), as well as have a tether that breaks under a 50 lbf (222.4 N) impulsive force.</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524475">
                <a:tc>
                  <a:txBody>
                    <a:bodyPr/>
                    <a:lstStyle/>
                    <a:p>
                      <a:pPr marL="0" lvl="0" indent="0" algn="l" rtl="0">
                        <a:spcBef>
                          <a:spcPts val="0"/>
                        </a:spcBef>
                        <a:spcAft>
                          <a:spcPts val="0"/>
                        </a:spcAft>
                        <a:buNone/>
                      </a:pPr>
                      <a:r>
                        <a:rPr lang="en" sz="1200">
                          <a:latin typeface="Oswald"/>
                          <a:ea typeface="Oswald"/>
                          <a:cs typeface="Oswald"/>
                          <a:sym typeface="Oswald"/>
                        </a:rPr>
                        <a:t>Lifting Body</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be able to maintain the sensor package outside of the balloon wake while orbiting at a maximum speed of 20 m/s.</a:t>
                      </a:r>
                      <a:endParaRPr sz="1000">
                        <a:latin typeface="Oswald"/>
                        <a:ea typeface="Oswald"/>
                        <a:cs typeface="Oswald"/>
                        <a:sym typeface="Oswald"/>
                      </a:endParaRPr>
                    </a:p>
                    <a:p>
                      <a:pPr marL="0" lvl="0" indent="0" algn="l" rtl="0">
                        <a:spcBef>
                          <a:spcPts val="0"/>
                        </a:spcBef>
                        <a:spcAft>
                          <a:spcPts val="0"/>
                        </a:spcAft>
                        <a:buNone/>
                      </a:pPr>
                      <a:r>
                        <a:rPr lang="en" sz="1000">
                          <a:latin typeface="Oswald"/>
                          <a:ea typeface="Oswald"/>
                          <a:cs typeface="Oswald"/>
                          <a:sym typeface="Oswald"/>
                        </a:rPr>
                        <a:t>This system will then be able to induce an average ascent and descent speed of the entire system of 2.0 ᷾± 20% m/s.</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404900">
                <a:tc>
                  <a:txBody>
                    <a:bodyPr/>
                    <a:lstStyle/>
                    <a:p>
                      <a:pPr marL="0" lvl="0" indent="0" algn="l" rtl="0">
                        <a:spcBef>
                          <a:spcPts val="0"/>
                        </a:spcBef>
                        <a:spcAft>
                          <a:spcPts val="0"/>
                        </a:spcAft>
                        <a:buNone/>
                      </a:pPr>
                      <a:r>
                        <a:rPr lang="en" sz="1200">
                          <a:latin typeface="Oswald"/>
                          <a:ea typeface="Oswald"/>
                          <a:cs typeface="Oswald"/>
                          <a:sym typeface="Oswald"/>
                        </a:rPr>
                        <a:t>CDAS</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have a method to ensure a safe descent of the payload in case of catastrophic failure in order to not harm person or property.</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377750">
                <a:tc>
                  <a:txBody>
                    <a:bodyPr/>
                    <a:lstStyle/>
                    <a:p>
                      <a:pPr marL="0" lvl="0" indent="0" algn="l" rtl="0">
                        <a:spcBef>
                          <a:spcPts val="0"/>
                        </a:spcBef>
                        <a:spcAft>
                          <a:spcPts val="0"/>
                        </a:spcAft>
                        <a:buNone/>
                      </a:pPr>
                      <a:r>
                        <a:rPr lang="en" sz="1200">
                          <a:latin typeface="Oswald"/>
                          <a:ea typeface="Oswald"/>
                          <a:cs typeface="Oswald"/>
                          <a:sym typeface="Oswald"/>
                        </a:rPr>
                        <a:t>Electronics</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keep electronics in operating temperature range and ensure that there is enough power for the duration of the entire mission</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524475">
                <a:tc>
                  <a:txBody>
                    <a:bodyPr/>
                    <a:lstStyle/>
                    <a:p>
                      <a:pPr marL="0" lvl="0" indent="0" algn="l" rtl="0">
                        <a:spcBef>
                          <a:spcPts val="0"/>
                        </a:spcBef>
                        <a:spcAft>
                          <a:spcPts val="0"/>
                        </a:spcAft>
                        <a:buNone/>
                      </a:pPr>
                      <a:r>
                        <a:rPr lang="en" sz="1200">
                          <a:latin typeface="Oswald"/>
                          <a:ea typeface="Oswald"/>
                          <a:cs typeface="Oswald"/>
                          <a:sym typeface="Oswald"/>
                        </a:rPr>
                        <a:t>Software</a:t>
                      </a:r>
                      <a:endParaRPr sz="12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Must be able to account for altitude changes and actuate commands in order to initiate control surfaces, transmit data, and terminate the flight.</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bl>
          </a:graphicData>
        </a:graphic>
      </p:graphicFrame>
      <p:sp>
        <p:nvSpPr>
          <p:cNvPr id="265" name="Google Shape;265;p2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66" name="Google Shape;266;p2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267" name="Google Shape;267;p2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68" name="Google Shape;268;p23"/>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69" name="Google Shape;269;p23"/>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70" name="Google Shape;270;p23"/>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71" name="Google Shape;271;p23"/>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04"/>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FAA Update </a:t>
            </a:r>
            <a:endParaRPr/>
          </a:p>
        </p:txBody>
      </p:sp>
      <p:sp>
        <p:nvSpPr>
          <p:cNvPr id="1853" name="Google Shape;1853;p104"/>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1854" name="Google Shape;1854;p104"/>
          <p:cNvSpPr txBox="1"/>
          <p:nvPr/>
        </p:nvSpPr>
        <p:spPr>
          <a:xfrm>
            <a:off x="249700" y="1504200"/>
            <a:ext cx="6674100" cy="2359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sz="1800">
                <a:latin typeface="Lato"/>
                <a:ea typeface="Lato"/>
                <a:cs typeface="Lato"/>
                <a:sym typeface="Lato"/>
              </a:rPr>
              <a:t>CU administration is requiring an FAA waiver to conduct final systems test</a:t>
            </a:r>
            <a:endParaRPr sz="1800">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Potential for airship classification</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Waiting on official response from FAA</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Cannot conduct untethered flight until further notice</a:t>
            </a:r>
            <a:endParaRPr sz="1800">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Likely will not hear back in time to conduct flight test</a:t>
            </a:r>
            <a:endParaRPr>
              <a:latin typeface="Lato"/>
              <a:ea typeface="Lato"/>
              <a:cs typeface="Lato"/>
              <a:sym typeface="Lato"/>
            </a:endParaRPr>
          </a:p>
          <a:p>
            <a:pPr marL="914400" lvl="0" indent="0" algn="l" rtl="0">
              <a:spcBef>
                <a:spcPts val="0"/>
              </a:spcBef>
              <a:spcAft>
                <a:spcPts val="0"/>
              </a:spcAft>
              <a:buNone/>
            </a:pPr>
            <a:endParaRPr>
              <a:latin typeface="Lato"/>
              <a:ea typeface="Lato"/>
              <a:cs typeface="Lato"/>
              <a:sym typeface="Lato"/>
            </a:endParaRPr>
          </a:p>
        </p:txBody>
      </p:sp>
      <p:sp>
        <p:nvSpPr>
          <p:cNvPr id="1855" name="Google Shape;1855;p104"/>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856" name="Google Shape;1856;p104"/>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857" name="Google Shape;1857;p104"/>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858" name="Google Shape;1858;p104"/>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859" name="Google Shape;1859;p104"/>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860" name="Google Shape;1860;p104"/>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pic>
        <p:nvPicPr>
          <p:cNvPr id="1865" name="Google Shape;1865;p105"/>
          <p:cNvPicPr preferRelativeResize="0"/>
          <p:nvPr/>
        </p:nvPicPr>
        <p:blipFill>
          <a:blip r:embed="rId3">
            <a:alphaModFix/>
          </a:blip>
          <a:stretch>
            <a:fillRect/>
          </a:stretch>
        </p:blipFill>
        <p:spPr>
          <a:xfrm>
            <a:off x="2253067" y="628138"/>
            <a:ext cx="5483558" cy="4112662"/>
          </a:xfrm>
          <a:prstGeom prst="rect">
            <a:avLst/>
          </a:prstGeom>
          <a:noFill/>
          <a:ln>
            <a:noFill/>
          </a:ln>
        </p:spPr>
      </p:pic>
      <p:sp>
        <p:nvSpPr>
          <p:cNvPr id="1866" name="Google Shape;1866;p105"/>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Propeller Thrust Test: Results</a:t>
            </a:r>
            <a:endParaRPr/>
          </a:p>
        </p:txBody>
      </p:sp>
      <p:sp>
        <p:nvSpPr>
          <p:cNvPr id="1867" name="Google Shape;1867;p105"/>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
        <p:nvSpPr>
          <p:cNvPr id="1868" name="Google Shape;1868;p105"/>
          <p:cNvSpPr txBox="1">
            <a:spLocks noGrp="1"/>
          </p:cNvSpPr>
          <p:nvPr>
            <p:ph type="body" idx="1"/>
          </p:nvPr>
        </p:nvSpPr>
        <p:spPr>
          <a:xfrm>
            <a:off x="-15650" y="891800"/>
            <a:ext cx="2648100" cy="384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There is a lot of noise and erratic behavior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Expected clearer “jumps” and less oscillations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Alludes to low resolution from load cell</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sz="1400">
              <a:solidFill>
                <a:srgbClr val="000000"/>
              </a:solidFill>
            </a:endParaRPr>
          </a:p>
          <a:p>
            <a:pPr marL="0" lvl="0" indent="0" algn="l" rtl="0">
              <a:spcBef>
                <a:spcPts val="1600"/>
              </a:spcBef>
              <a:spcAft>
                <a:spcPts val="0"/>
              </a:spcAft>
              <a:buNone/>
            </a:pPr>
            <a:endParaRPr sz="1400">
              <a:solidFill>
                <a:srgbClr val="000000"/>
              </a:solidFill>
            </a:endParaRPr>
          </a:p>
          <a:p>
            <a:pPr marL="0" lvl="0" indent="0" algn="l" rtl="0">
              <a:spcBef>
                <a:spcPts val="1600"/>
              </a:spcBef>
              <a:spcAft>
                <a:spcPts val="1600"/>
              </a:spcAft>
              <a:buNone/>
            </a:pPr>
            <a:endParaRPr>
              <a:solidFill>
                <a:srgbClr val="000000"/>
              </a:solidFill>
            </a:endParaRPr>
          </a:p>
        </p:txBody>
      </p:sp>
      <p:sp>
        <p:nvSpPr>
          <p:cNvPr id="1869" name="Google Shape;1869;p105"/>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870" name="Google Shape;1870;p105"/>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871" name="Google Shape;1871;p105"/>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872" name="Google Shape;1872;p105"/>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873" name="Google Shape;1873;p105"/>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874" name="Google Shape;1874;p105"/>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06"/>
          <p:cNvSpPr txBox="1">
            <a:spLocks noGrp="1"/>
          </p:cNvSpPr>
          <p:nvPr>
            <p:ph type="body" idx="1"/>
          </p:nvPr>
        </p:nvSpPr>
        <p:spPr>
          <a:xfrm>
            <a:off x="317775" y="1244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9600">
                <a:solidFill>
                  <a:srgbClr val="000000"/>
                </a:solidFill>
              </a:rPr>
              <a:t> </a:t>
            </a:r>
            <a:r>
              <a:rPr lang="en" sz="6000">
                <a:solidFill>
                  <a:srgbClr val="000000"/>
                </a:solidFill>
              </a:rPr>
              <a:t>Overview Backup Slides</a:t>
            </a:r>
            <a:endParaRPr sz="6000">
              <a:solidFill>
                <a:srgbClr val="000000"/>
              </a:solidFill>
            </a:endParaRPr>
          </a:p>
        </p:txBody>
      </p:sp>
      <p:sp>
        <p:nvSpPr>
          <p:cNvPr id="1880" name="Google Shape;1880;p106"/>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1881" name="Google Shape;1881;p106"/>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1882" name="Google Shape;1882;p106"/>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1883" name="Google Shape;1883;p106"/>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1884" name="Google Shape;1884;p106"/>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1885" name="Google Shape;1885;p106"/>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1886" name="Google Shape;1886;p106"/>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07"/>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Engineering - Functional Objectives/Requirements</a:t>
            </a:r>
            <a:endParaRPr/>
          </a:p>
        </p:txBody>
      </p:sp>
      <p:sp>
        <p:nvSpPr>
          <p:cNvPr id="1892" name="Google Shape;1892;p107"/>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1893" name="Google Shape;1893;p107"/>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894" name="Google Shape;1894;p107"/>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895" name="Google Shape;1895;p107"/>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896" name="Google Shape;1896;p107"/>
          <p:cNvSpPr/>
          <p:nvPr/>
        </p:nvSpPr>
        <p:spPr>
          <a:xfrm>
            <a:off x="3169450" y="48130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897" name="Google Shape;1897;p107"/>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898" name="Google Shape;1898;p107"/>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graphicFrame>
        <p:nvGraphicFramePr>
          <p:cNvPr id="1899" name="Google Shape;1899;p107"/>
          <p:cNvGraphicFramePr/>
          <p:nvPr/>
        </p:nvGraphicFramePr>
        <p:xfrm>
          <a:off x="3384588" y="1085113"/>
          <a:ext cx="3000000" cy="3000000"/>
        </p:xfrm>
        <a:graphic>
          <a:graphicData uri="http://schemas.openxmlformats.org/drawingml/2006/table">
            <a:tbl>
              <a:tblPr>
                <a:noFill/>
                <a:tableStyleId>{A2069706-E4F4-4FCE-916B-764D82D2E448}</a:tableStyleId>
              </a:tblPr>
              <a:tblGrid>
                <a:gridCol w="520825">
                  <a:extLst>
                    <a:ext uri="{9D8B030D-6E8A-4147-A177-3AD203B41FA5}">
                      <a16:colId xmlns:a16="http://schemas.microsoft.com/office/drawing/2014/main" val="20000"/>
                    </a:ext>
                  </a:extLst>
                </a:gridCol>
                <a:gridCol w="5183850">
                  <a:extLst>
                    <a:ext uri="{9D8B030D-6E8A-4147-A177-3AD203B41FA5}">
                      <a16:colId xmlns:a16="http://schemas.microsoft.com/office/drawing/2014/main" val="20001"/>
                    </a:ext>
                  </a:extLst>
                </a:gridCol>
              </a:tblGrid>
              <a:tr h="264500">
                <a:tc>
                  <a:txBody>
                    <a:bodyPr/>
                    <a:lstStyle/>
                    <a:p>
                      <a:pPr marL="0" lvl="0" indent="0" algn="ctr" rtl="0">
                        <a:spcBef>
                          <a:spcPts val="0"/>
                        </a:spcBef>
                        <a:spcAft>
                          <a:spcPts val="0"/>
                        </a:spcAft>
                        <a:buNone/>
                      </a:pPr>
                      <a:r>
                        <a:rPr lang="en" sz="1000">
                          <a:solidFill>
                            <a:schemeClr val="dk1"/>
                          </a:solidFill>
                        </a:rPr>
                        <a:t>FR #</a:t>
                      </a:r>
                      <a:endParaRPr sz="1000"/>
                    </a:p>
                  </a:txBody>
                  <a:tcPr marL="91425" marR="91425" marT="91425" marB="91425"/>
                </a:tc>
                <a:tc>
                  <a:txBody>
                    <a:bodyPr/>
                    <a:lstStyle/>
                    <a:p>
                      <a:pPr marL="0" lvl="0" indent="0" algn="ctr" rtl="0">
                        <a:spcBef>
                          <a:spcPts val="0"/>
                        </a:spcBef>
                        <a:spcAft>
                          <a:spcPts val="0"/>
                        </a:spcAft>
                        <a:buNone/>
                      </a:pPr>
                      <a:endParaRPr sz="1000"/>
                    </a:p>
                  </a:txBody>
                  <a:tcPr marL="91425" marR="91425" marT="91425" marB="91425"/>
                </a:tc>
                <a:extLst>
                  <a:ext uri="{0D108BD9-81ED-4DB2-BD59-A6C34878D82A}">
                    <a16:rowId xmlns:a16="http://schemas.microsoft.com/office/drawing/2014/main" val="10000"/>
                  </a:ext>
                </a:extLst>
              </a:tr>
              <a:tr h="278650">
                <a:tc>
                  <a:txBody>
                    <a:bodyPr/>
                    <a:lstStyle/>
                    <a:p>
                      <a:pPr marL="0" lvl="0" indent="0" algn="ctr" rtl="0">
                        <a:spcBef>
                          <a:spcPts val="0"/>
                        </a:spcBef>
                        <a:spcAft>
                          <a:spcPts val="0"/>
                        </a:spcAft>
                        <a:buNone/>
                      </a:pPr>
                      <a:r>
                        <a:rPr lang="en" sz="900">
                          <a:solidFill>
                            <a:schemeClr val="dk1"/>
                          </a:solidFill>
                        </a:rPr>
                        <a:t>1.0</a:t>
                      </a:r>
                      <a:endParaRPr sz="900"/>
                    </a:p>
                  </a:txBody>
                  <a:tcPr marL="91425" marR="91425" marT="91425" marB="91425"/>
                </a:tc>
                <a:tc>
                  <a:txBody>
                    <a:bodyPr/>
                    <a:lstStyle/>
                    <a:p>
                      <a:pPr marL="0" lvl="0" indent="0" algn="l" rtl="0">
                        <a:spcBef>
                          <a:spcPts val="0"/>
                        </a:spcBef>
                        <a:spcAft>
                          <a:spcPts val="0"/>
                        </a:spcAft>
                        <a:buNone/>
                      </a:pPr>
                      <a:r>
                        <a:rPr lang="en" sz="900">
                          <a:solidFill>
                            <a:schemeClr val="dk1"/>
                          </a:solidFill>
                        </a:rPr>
                        <a:t>There will be a method of controlling the altitude of the balloon and payload.</a:t>
                      </a:r>
                      <a:endParaRPr sz="900"/>
                    </a:p>
                  </a:txBody>
                  <a:tcPr marL="91425" marR="91425" marT="91425" marB="91425">
                    <a:lnR w="12700"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326125">
                <a:tc>
                  <a:txBody>
                    <a:bodyPr/>
                    <a:lstStyle/>
                    <a:p>
                      <a:pPr marL="0" lvl="0" indent="0" algn="ctr" rtl="0">
                        <a:spcBef>
                          <a:spcPts val="0"/>
                        </a:spcBef>
                        <a:spcAft>
                          <a:spcPts val="0"/>
                        </a:spcAft>
                        <a:buNone/>
                      </a:pPr>
                      <a:r>
                        <a:rPr lang="en" sz="900">
                          <a:solidFill>
                            <a:schemeClr val="dk1"/>
                          </a:solidFill>
                        </a:rPr>
                        <a:t>2.0</a:t>
                      </a:r>
                      <a:endParaRPr sz="900"/>
                    </a:p>
                  </a:txBody>
                  <a:tcPr marL="91425" marR="91425" marT="91425" marB="91425"/>
                </a:tc>
                <a:tc>
                  <a:txBody>
                    <a:bodyPr/>
                    <a:lstStyle/>
                    <a:p>
                      <a:pPr marL="0" lvl="0" indent="0" algn="l" rtl="0">
                        <a:spcBef>
                          <a:spcPts val="0"/>
                        </a:spcBef>
                        <a:spcAft>
                          <a:spcPts val="0"/>
                        </a:spcAft>
                        <a:buNone/>
                      </a:pPr>
                      <a:r>
                        <a:rPr lang="en" sz="900">
                          <a:solidFill>
                            <a:schemeClr val="dk1"/>
                          </a:solidFill>
                        </a:rPr>
                        <a:t>The payload must be capable of orbiting beneath the balloon.</a:t>
                      </a:r>
                      <a:endParaRPr sz="900" b="1"/>
                    </a:p>
                  </a:txBody>
                  <a:tcPr marL="91425" marR="91425" marT="91425" marB="91425">
                    <a:lnR w="12700"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02025">
                <a:tc>
                  <a:txBody>
                    <a:bodyPr/>
                    <a:lstStyle/>
                    <a:p>
                      <a:pPr marL="0" lvl="0" indent="0" algn="ctr" rtl="0">
                        <a:spcBef>
                          <a:spcPts val="0"/>
                        </a:spcBef>
                        <a:spcAft>
                          <a:spcPts val="0"/>
                        </a:spcAft>
                        <a:buNone/>
                      </a:pPr>
                      <a:r>
                        <a:rPr lang="en" sz="900">
                          <a:solidFill>
                            <a:schemeClr val="dk1"/>
                          </a:solidFill>
                        </a:rPr>
                        <a:t>3.0</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900">
                          <a:solidFill>
                            <a:schemeClr val="dk1"/>
                          </a:solidFill>
                        </a:rPr>
                        <a:t>The payload must be able to survive the conditions presented...</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02025">
                <a:tc>
                  <a:txBody>
                    <a:bodyPr/>
                    <a:lstStyle/>
                    <a:p>
                      <a:pPr marL="0" lvl="0" indent="0" algn="ctr" rtl="0">
                        <a:spcBef>
                          <a:spcPts val="0"/>
                        </a:spcBef>
                        <a:spcAft>
                          <a:spcPts val="0"/>
                        </a:spcAft>
                        <a:buNone/>
                      </a:pPr>
                      <a:r>
                        <a:rPr lang="en" sz="900">
                          <a:solidFill>
                            <a:schemeClr val="dk1"/>
                          </a:solidFill>
                        </a:rPr>
                        <a:t>4.0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900">
                          <a:solidFill>
                            <a:schemeClr val="dk1"/>
                          </a:solidFill>
                        </a:rPr>
                        <a:t> The payload will be able to transmit collected data to the ground receiver.</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23975">
                <a:tc>
                  <a:txBody>
                    <a:bodyPr/>
                    <a:lstStyle/>
                    <a:p>
                      <a:pPr marL="0" lvl="0" indent="0" algn="ctr" rtl="0">
                        <a:spcBef>
                          <a:spcPts val="0"/>
                        </a:spcBef>
                        <a:spcAft>
                          <a:spcPts val="0"/>
                        </a:spcAft>
                        <a:buNone/>
                      </a:pPr>
                      <a:r>
                        <a:rPr lang="en" sz="900">
                          <a:solidFill>
                            <a:schemeClr val="dk1"/>
                          </a:solidFill>
                        </a:rPr>
                        <a:t>5.0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Balloon and its payload must meet all FAA guidelines, including those subjecting the balloon and its payload to designation as an unregulated balloon...</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02025">
                <a:tc>
                  <a:txBody>
                    <a:bodyPr/>
                    <a:lstStyle/>
                    <a:p>
                      <a:pPr marL="0" lvl="0" indent="0" algn="ctr" rtl="0">
                        <a:spcBef>
                          <a:spcPts val="0"/>
                        </a:spcBef>
                        <a:spcAft>
                          <a:spcPts val="0"/>
                        </a:spcAft>
                        <a:buNone/>
                      </a:pPr>
                      <a:r>
                        <a:rPr lang="en" sz="900">
                          <a:solidFill>
                            <a:schemeClr val="dk1"/>
                          </a:solidFill>
                        </a:rPr>
                        <a:t>6.0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The balloon will terminate flight resulting in a controlled descent upon mission completion.</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02025">
                <a:tc>
                  <a:txBody>
                    <a:bodyPr/>
                    <a:lstStyle/>
                    <a:p>
                      <a:pPr marL="0" lvl="0" indent="0" algn="ctr" rtl="0">
                        <a:spcBef>
                          <a:spcPts val="0"/>
                        </a:spcBef>
                        <a:spcAft>
                          <a:spcPts val="0"/>
                        </a:spcAft>
                        <a:buNone/>
                      </a:pPr>
                      <a:r>
                        <a:rPr lang="en" sz="900">
                          <a:solidFill>
                            <a:schemeClr val="dk1"/>
                          </a:solidFill>
                        </a:rPr>
                        <a:t>7.0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 As specified by the customer, the balloon must contain a controlled descent arrest system… </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39325">
                <a:tc>
                  <a:txBody>
                    <a:bodyPr/>
                    <a:lstStyle/>
                    <a:p>
                      <a:pPr marL="0" lvl="0" indent="0" algn="ctr" rtl="0">
                        <a:spcBef>
                          <a:spcPts val="0"/>
                        </a:spcBef>
                        <a:spcAft>
                          <a:spcPts val="0"/>
                        </a:spcAft>
                        <a:buNone/>
                      </a:pPr>
                      <a:r>
                        <a:rPr lang="en" sz="900">
                          <a:solidFill>
                            <a:schemeClr val="dk1"/>
                          </a:solidFill>
                        </a:rPr>
                        <a:t>8.0</a:t>
                      </a:r>
                      <a:endParaRPr sz="900">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As specified by the customer, Launch setup must be able to be conducted by a maximum of two people… </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 sz="900">
                          <a:solidFill>
                            <a:schemeClr val="dk1"/>
                          </a:solidFill>
                        </a:rPr>
                        <a:t>9.0</a:t>
                      </a:r>
                      <a:endParaRPr sz="900">
                        <a:solidFill>
                          <a:schemeClr val="dk1"/>
                        </a:solidFill>
                      </a:endParaRPr>
                    </a:p>
                  </a:txBody>
                  <a:tcPr marL="91425" marR="91425" marT="91425" marB="91425"/>
                </a:tc>
                <a:tc>
                  <a:txBody>
                    <a:bodyPr/>
                    <a:lstStyle/>
                    <a:p>
                      <a:pPr marL="0" lvl="0" indent="0" algn="l" rtl="0">
                        <a:spcBef>
                          <a:spcPts val="0"/>
                        </a:spcBef>
                        <a:spcAft>
                          <a:spcPts val="0"/>
                        </a:spcAft>
                        <a:buNone/>
                      </a:pPr>
                      <a:r>
                        <a:rPr lang="en" sz="900">
                          <a:solidFill>
                            <a:schemeClr val="dk1"/>
                          </a:solidFill>
                        </a:rPr>
                        <a:t>Project HALO will cost no more than $5,000 to develop, and no more than $2,000 per flight… </a:t>
                      </a:r>
                      <a:endParaRPr sz="900"/>
                    </a:p>
                  </a:txBody>
                  <a:tcPr marL="91425" marR="91425" marT="91425" marB="91425">
                    <a:lnR w="1270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sp>
        <p:nvSpPr>
          <p:cNvPr id="1900" name="Google Shape;1900;p107"/>
          <p:cNvSpPr txBox="1"/>
          <p:nvPr/>
        </p:nvSpPr>
        <p:spPr>
          <a:xfrm>
            <a:off x="66700" y="806813"/>
            <a:ext cx="3272100" cy="4110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We aim to improve upon the longevity and data collecting capabilities of the current HYFLITS payload.</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We aim to provide a product that provides ease of use and safety to both those involved and not involved with launch and mission duration.</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The HALO system will be cost effective relative to the improved data collection capabilities of the system.</a:t>
            </a:r>
            <a:endParaRPr/>
          </a:p>
        </p:txBody>
      </p:sp>
      <p:sp>
        <p:nvSpPr>
          <p:cNvPr id="1901" name="Google Shape;1901;p107"/>
          <p:cNvSpPr txBox="1"/>
          <p:nvPr/>
        </p:nvSpPr>
        <p:spPr>
          <a:xfrm>
            <a:off x="0" y="525950"/>
            <a:ext cx="31695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V-model: Requirements/Architecture</a:t>
            </a:r>
            <a:endParaRPr sz="1200" b="1"/>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906" name="Google Shape;1906;p10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644967"/>
            <a:ext cx="7781547" cy="4117260"/>
          </a:xfrm>
          <a:prstGeom prst="rect">
            <a:avLst/>
          </a:prstGeom>
          <a:noFill/>
          <a:ln>
            <a:noFill/>
          </a:ln>
        </p:spPr>
      </p:pic>
      <p:sp>
        <p:nvSpPr>
          <p:cNvPr id="1907" name="Google Shape;1907;p108"/>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TRR Work Plan</a:t>
            </a:r>
            <a:endParaRPr/>
          </a:p>
        </p:txBody>
      </p:sp>
      <p:sp>
        <p:nvSpPr>
          <p:cNvPr id="1908" name="Google Shape;1908;p108"/>
          <p:cNvSpPr/>
          <p:nvPr/>
        </p:nvSpPr>
        <p:spPr>
          <a:xfrm>
            <a:off x="7458075" y="1232600"/>
            <a:ext cx="1582500" cy="2373900"/>
          </a:xfrm>
          <a:prstGeom prst="roundRect">
            <a:avLst>
              <a:gd name="adj" fmla="val 16667"/>
            </a:avLst>
          </a:prstGeom>
          <a:solidFill>
            <a:srgbClr val="FFFF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Legend</a:t>
            </a: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09" name="Google Shape;1909;p108"/>
          <p:cNvSpPr/>
          <p:nvPr/>
        </p:nvSpPr>
        <p:spPr>
          <a:xfrm>
            <a:off x="7531925" y="1612025"/>
            <a:ext cx="1404000" cy="324300"/>
          </a:xfrm>
          <a:prstGeom prst="roundRect">
            <a:avLst>
              <a:gd name="adj" fmla="val 16667"/>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Deliverable</a:t>
            </a:r>
            <a:endParaRPr>
              <a:latin typeface="Oswald"/>
              <a:ea typeface="Oswald"/>
              <a:cs typeface="Oswald"/>
              <a:sym typeface="Oswald"/>
            </a:endParaRPr>
          </a:p>
        </p:txBody>
      </p:sp>
      <p:sp>
        <p:nvSpPr>
          <p:cNvPr id="1910" name="Google Shape;1910;p108"/>
          <p:cNvSpPr/>
          <p:nvPr/>
        </p:nvSpPr>
        <p:spPr>
          <a:xfrm>
            <a:off x="7531925" y="1993025"/>
            <a:ext cx="1404000" cy="324300"/>
          </a:xfrm>
          <a:prstGeom prst="roundRect">
            <a:avLst>
              <a:gd name="adj" fmla="val 16667"/>
            </a:avLst>
          </a:prstGeom>
          <a:solidFill>
            <a:srgbClr val="6AA8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Software</a:t>
            </a:r>
            <a:endParaRPr>
              <a:latin typeface="Oswald"/>
              <a:ea typeface="Oswald"/>
              <a:cs typeface="Oswald"/>
              <a:sym typeface="Oswald"/>
            </a:endParaRPr>
          </a:p>
        </p:txBody>
      </p:sp>
      <p:sp>
        <p:nvSpPr>
          <p:cNvPr id="1911" name="Google Shape;1911;p108"/>
          <p:cNvSpPr/>
          <p:nvPr/>
        </p:nvSpPr>
        <p:spPr>
          <a:xfrm>
            <a:off x="7531925" y="2374025"/>
            <a:ext cx="1404000" cy="324300"/>
          </a:xfrm>
          <a:prstGeom prst="roundRect">
            <a:avLst>
              <a:gd name="adj" fmla="val 16667"/>
            </a:avLst>
          </a:prstGeom>
          <a:solidFill>
            <a:srgbClr val="D9D9D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Manufacturing</a:t>
            </a:r>
            <a:endParaRPr>
              <a:latin typeface="Oswald"/>
              <a:ea typeface="Oswald"/>
              <a:cs typeface="Oswald"/>
              <a:sym typeface="Oswald"/>
            </a:endParaRPr>
          </a:p>
        </p:txBody>
      </p:sp>
      <p:sp>
        <p:nvSpPr>
          <p:cNvPr id="1912" name="Google Shape;1912;p108"/>
          <p:cNvSpPr/>
          <p:nvPr/>
        </p:nvSpPr>
        <p:spPr>
          <a:xfrm>
            <a:off x="7531925" y="2755025"/>
            <a:ext cx="1404000" cy="324300"/>
          </a:xfrm>
          <a:prstGeom prst="roundRect">
            <a:avLst>
              <a:gd name="adj" fmla="val 16667"/>
            </a:avLst>
          </a:prstGeom>
          <a:solidFill>
            <a:srgbClr val="6FA8DC"/>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Testing</a:t>
            </a:r>
            <a:endParaRPr>
              <a:latin typeface="Oswald"/>
              <a:ea typeface="Oswald"/>
              <a:cs typeface="Oswald"/>
              <a:sym typeface="Oswald"/>
            </a:endParaRPr>
          </a:p>
        </p:txBody>
      </p:sp>
      <p:sp>
        <p:nvSpPr>
          <p:cNvPr id="1913" name="Google Shape;1913;p108"/>
          <p:cNvSpPr/>
          <p:nvPr/>
        </p:nvSpPr>
        <p:spPr>
          <a:xfrm>
            <a:off x="52875" y="2755025"/>
            <a:ext cx="1404000" cy="813300"/>
          </a:xfrm>
          <a:prstGeom prst="roundRect">
            <a:avLst>
              <a:gd name="adj" fmla="val 16667"/>
            </a:avLst>
          </a:prstGeom>
          <a:solidFill>
            <a:srgbClr val="E0E0E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Manufacturing Focus</a:t>
            </a:r>
            <a:endParaRPr>
              <a:latin typeface="Oswald"/>
              <a:ea typeface="Oswald"/>
              <a:cs typeface="Oswald"/>
              <a:sym typeface="Oswald"/>
            </a:endParaRPr>
          </a:p>
        </p:txBody>
      </p:sp>
      <p:sp>
        <p:nvSpPr>
          <p:cNvPr id="1914" name="Google Shape;1914;p108"/>
          <p:cNvSpPr/>
          <p:nvPr/>
        </p:nvSpPr>
        <p:spPr>
          <a:xfrm>
            <a:off x="1594175" y="3922825"/>
            <a:ext cx="1404000" cy="813300"/>
          </a:xfrm>
          <a:prstGeom prst="roundRect">
            <a:avLst>
              <a:gd name="adj" fmla="val 16667"/>
            </a:avLst>
          </a:prstGeom>
          <a:solidFill>
            <a:srgbClr val="6D9EEB"/>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Testing Focus</a:t>
            </a:r>
            <a:endParaRPr>
              <a:latin typeface="Oswald"/>
              <a:ea typeface="Oswald"/>
              <a:cs typeface="Oswald"/>
              <a:sym typeface="Oswald"/>
            </a:endParaRPr>
          </a:p>
        </p:txBody>
      </p:sp>
      <p:sp>
        <p:nvSpPr>
          <p:cNvPr id="1915" name="Google Shape;1915;p108"/>
          <p:cNvSpPr/>
          <p:nvPr/>
        </p:nvSpPr>
        <p:spPr>
          <a:xfrm>
            <a:off x="4083750" y="1064838"/>
            <a:ext cx="1404000" cy="324300"/>
          </a:xfrm>
          <a:prstGeom prst="roundRect">
            <a:avLst>
              <a:gd name="adj" fmla="val 1666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MSR</a:t>
            </a:r>
            <a:endParaRPr>
              <a:latin typeface="Oswald"/>
              <a:ea typeface="Oswald"/>
              <a:cs typeface="Oswald"/>
              <a:sym typeface="Oswald"/>
            </a:endParaRPr>
          </a:p>
        </p:txBody>
      </p:sp>
      <p:sp>
        <p:nvSpPr>
          <p:cNvPr id="1916" name="Google Shape;1916;p108"/>
          <p:cNvSpPr/>
          <p:nvPr/>
        </p:nvSpPr>
        <p:spPr>
          <a:xfrm>
            <a:off x="4492375" y="1668725"/>
            <a:ext cx="1404000" cy="324300"/>
          </a:xfrm>
          <a:prstGeom prst="roundRect">
            <a:avLst>
              <a:gd name="adj" fmla="val 1666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TRR</a:t>
            </a:r>
            <a:endParaRPr>
              <a:latin typeface="Oswald"/>
              <a:ea typeface="Oswald"/>
              <a:cs typeface="Oswald"/>
              <a:sym typeface="Oswald"/>
            </a:endParaRPr>
          </a:p>
        </p:txBody>
      </p:sp>
      <p:sp>
        <p:nvSpPr>
          <p:cNvPr id="1917" name="Google Shape;1917;p108"/>
          <p:cNvSpPr/>
          <p:nvPr/>
        </p:nvSpPr>
        <p:spPr>
          <a:xfrm>
            <a:off x="5896375" y="3079325"/>
            <a:ext cx="1404000" cy="324300"/>
          </a:xfrm>
          <a:prstGeom prst="roundRect">
            <a:avLst>
              <a:gd name="adj" fmla="val 1666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SFR</a:t>
            </a:r>
            <a:endParaRPr>
              <a:latin typeface="Oswald"/>
              <a:ea typeface="Oswald"/>
              <a:cs typeface="Oswald"/>
              <a:sym typeface="Oswald"/>
            </a:endParaRPr>
          </a:p>
        </p:txBody>
      </p:sp>
      <p:cxnSp>
        <p:nvCxnSpPr>
          <p:cNvPr id="1918" name="Google Shape;1918;p108"/>
          <p:cNvCxnSpPr>
            <a:stCxn id="1915" idx="1"/>
          </p:cNvCxnSpPr>
          <p:nvPr/>
        </p:nvCxnSpPr>
        <p:spPr>
          <a:xfrm rot="10800000">
            <a:off x="2362350" y="1171788"/>
            <a:ext cx="1721400" cy="55200"/>
          </a:xfrm>
          <a:prstGeom prst="straightConnector1">
            <a:avLst/>
          </a:prstGeom>
          <a:noFill/>
          <a:ln w="9525" cap="flat" cmpd="sng">
            <a:solidFill>
              <a:srgbClr val="FF0000"/>
            </a:solidFill>
            <a:prstDash val="solid"/>
            <a:round/>
            <a:headEnd type="none" w="med" len="med"/>
            <a:tailEnd type="triangle" w="med" len="med"/>
          </a:ln>
        </p:spPr>
      </p:cxnSp>
      <p:cxnSp>
        <p:nvCxnSpPr>
          <p:cNvPr id="1919" name="Google Shape;1919;p108"/>
          <p:cNvCxnSpPr>
            <a:stCxn id="1916" idx="1"/>
          </p:cNvCxnSpPr>
          <p:nvPr/>
        </p:nvCxnSpPr>
        <p:spPr>
          <a:xfrm flipH="1">
            <a:off x="2785975" y="1830875"/>
            <a:ext cx="1706400" cy="281100"/>
          </a:xfrm>
          <a:prstGeom prst="straightConnector1">
            <a:avLst/>
          </a:prstGeom>
          <a:noFill/>
          <a:ln w="9525" cap="flat" cmpd="sng">
            <a:solidFill>
              <a:srgbClr val="FF0000"/>
            </a:solidFill>
            <a:prstDash val="solid"/>
            <a:round/>
            <a:headEnd type="none" w="med" len="med"/>
            <a:tailEnd type="triangle" w="med" len="med"/>
          </a:ln>
        </p:spPr>
      </p:cxnSp>
      <p:cxnSp>
        <p:nvCxnSpPr>
          <p:cNvPr id="1920" name="Google Shape;1920;p108"/>
          <p:cNvCxnSpPr>
            <a:stCxn id="1917" idx="2"/>
          </p:cNvCxnSpPr>
          <p:nvPr/>
        </p:nvCxnSpPr>
        <p:spPr>
          <a:xfrm flipH="1">
            <a:off x="5896375" y="3403625"/>
            <a:ext cx="702000" cy="247500"/>
          </a:xfrm>
          <a:prstGeom prst="straightConnector1">
            <a:avLst/>
          </a:prstGeom>
          <a:noFill/>
          <a:ln w="9525" cap="flat" cmpd="sng">
            <a:solidFill>
              <a:srgbClr val="FF0000"/>
            </a:solidFill>
            <a:prstDash val="solid"/>
            <a:round/>
            <a:headEnd type="none" w="med" len="med"/>
            <a:tailEnd type="triangle" w="med" len="med"/>
          </a:ln>
        </p:spPr>
      </p:cxnSp>
      <p:sp>
        <p:nvSpPr>
          <p:cNvPr id="1921" name="Google Shape;1921;p108"/>
          <p:cNvSpPr/>
          <p:nvPr/>
        </p:nvSpPr>
        <p:spPr>
          <a:xfrm>
            <a:off x="6586525" y="4074700"/>
            <a:ext cx="962100" cy="324300"/>
          </a:xfrm>
          <a:prstGeom prst="roundRect">
            <a:avLst>
              <a:gd name="adj" fmla="val 1666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PFR</a:t>
            </a:r>
            <a:endParaRPr>
              <a:latin typeface="Oswald"/>
              <a:ea typeface="Oswald"/>
              <a:cs typeface="Oswald"/>
              <a:sym typeface="Oswald"/>
            </a:endParaRPr>
          </a:p>
        </p:txBody>
      </p:sp>
      <p:sp>
        <p:nvSpPr>
          <p:cNvPr id="1922" name="Google Shape;1922;p108"/>
          <p:cNvSpPr txBox="1"/>
          <p:nvPr/>
        </p:nvSpPr>
        <p:spPr>
          <a:xfrm>
            <a:off x="7658825" y="3098550"/>
            <a:ext cx="1246200" cy="2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Critical Path</a:t>
            </a:r>
            <a:endParaRPr sz="1200">
              <a:latin typeface="Lato"/>
              <a:ea typeface="Lato"/>
              <a:cs typeface="Lato"/>
              <a:sym typeface="Lato"/>
            </a:endParaRPr>
          </a:p>
        </p:txBody>
      </p:sp>
      <p:cxnSp>
        <p:nvCxnSpPr>
          <p:cNvPr id="1923" name="Google Shape;1923;p108"/>
          <p:cNvCxnSpPr/>
          <p:nvPr/>
        </p:nvCxnSpPr>
        <p:spPr>
          <a:xfrm>
            <a:off x="7781550" y="3456850"/>
            <a:ext cx="949500" cy="9900"/>
          </a:xfrm>
          <a:prstGeom prst="straightConnector1">
            <a:avLst/>
          </a:prstGeom>
          <a:noFill/>
          <a:ln w="19050" cap="flat" cmpd="sng">
            <a:solidFill>
              <a:srgbClr val="00FFFF"/>
            </a:solidFill>
            <a:prstDash val="solid"/>
            <a:round/>
            <a:headEnd type="none" w="med" len="med"/>
            <a:tailEnd type="triangle" w="med" len="med"/>
          </a:ln>
        </p:spPr>
      </p:cxnSp>
      <p:cxnSp>
        <p:nvCxnSpPr>
          <p:cNvPr id="1924" name="Google Shape;1924;p108"/>
          <p:cNvCxnSpPr/>
          <p:nvPr/>
        </p:nvCxnSpPr>
        <p:spPr>
          <a:xfrm>
            <a:off x="949650" y="1290575"/>
            <a:ext cx="8400" cy="923100"/>
          </a:xfrm>
          <a:prstGeom prst="straightConnector1">
            <a:avLst/>
          </a:prstGeom>
          <a:noFill/>
          <a:ln w="28575" cap="flat" cmpd="sng">
            <a:solidFill>
              <a:srgbClr val="00FFFF"/>
            </a:solidFill>
            <a:prstDash val="solid"/>
            <a:round/>
            <a:headEnd type="none" w="med" len="med"/>
            <a:tailEnd type="none" w="med" len="med"/>
          </a:ln>
        </p:spPr>
      </p:cxnSp>
      <p:cxnSp>
        <p:nvCxnSpPr>
          <p:cNvPr id="1925" name="Google Shape;1925;p108"/>
          <p:cNvCxnSpPr/>
          <p:nvPr/>
        </p:nvCxnSpPr>
        <p:spPr>
          <a:xfrm rot="10800000" flipH="1">
            <a:off x="967325" y="2204350"/>
            <a:ext cx="1739400" cy="9300"/>
          </a:xfrm>
          <a:prstGeom prst="straightConnector1">
            <a:avLst/>
          </a:prstGeom>
          <a:noFill/>
          <a:ln w="28575" cap="flat" cmpd="sng">
            <a:solidFill>
              <a:srgbClr val="00FFFF"/>
            </a:solidFill>
            <a:prstDash val="solid"/>
            <a:round/>
            <a:headEnd type="none" w="med" len="med"/>
            <a:tailEnd type="none" w="med" len="med"/>
          </a:ln>
        </p:spPr>
      </p:cxnSp>
      <p:cxnSp>
        <p:nvCxnSpPr>
          <p:cNvPr id="1926" name="Google Shape;1926;p108"/>
          <p:cNvCxnSpPr/>
          <p:nvPr/>
        </p:nvCxnSpPr>
        <p:spPr>
          <a:xfrm>
            <a:off x="2724350" y="2213675"/>
            <a:ext cx="900" cy="1534800"/>
          </a:xfrm>
          <a:prstGeom prst="straightConnector1">
            <a:avLst/>
          </a:prstGeom>
          <a:noFill/>
          <a:ln w="28575" cap="flat" cmpd="sng">
            <a:solidFill>
              <a:srgbClr val="00FFFF"/>
            </a:solidFill>
            <a:prstDash val="solid"/>
            <a:round/>
            <a:headEnd type="none" w="med" len="med"/>
            <a:tailEnd type="none" w="med" len="med"/>
          </a:ln>
        </p:spPr>
      </p:cxnSp>
      <p:cxnSp>
        <p:nvCxnSpPr>
          <p:cNvPr id="1927" name="Google Shape;1927;p108"/>
          <p:cNvCxnSpPr/>
          <p:nvPr/>
        </p:nvCxnSpPr>
        <p:spPr>
          <a:xfrm>
            <a:off x="2725250" y="3748275"/>
            <a:ext cx="3134400" cy="9300"/>
          </a:xfrm>
          <a:prstGeom prst="straightConnector1">
            <a:avLst/>
          </a:prstGeom>
          <a:noFill/>
          <a:ln w="28575" cap="flat" cmpd="sng">
            <a:solidFill>
              <a:srgbClr val="00FFFF"/>
            </a:solidFill>
            <a:prstDash val="solid"/>
            <a:round/>
            <a:headEnd type="none" w="med" len="med"/>
            <a:tailEnd type="none" w="med" len="med"/>
          </a:ln>
        </p:spPr>
      </p:cxnSp>
      <p:cxnSp>
        <p:nvCxnSpPr>
          <p:cNvPr id="1928" name="Google Shape;1928;p108"/>
          <p:cNvCxnSpPr/>
          <p:nvPr/>
        </p:nvCxnSpPr>
        <p:spPr>
          <a:xfrm>
            <a:off x="5859650" y="3757575"/>
            <a:ext cx="0" cy="911700"/>
          </a:xfrm>
          <a:prstGeom prst="straightConnector1">
            <a:avLst/>
          </a:prstGeom>
          <a:noFill/>
          <a:ln w="28575" cap="flat" cmpd="sng">
            <a:solidFill>
              <a:srgbClr val="00FFFF"/>
            </a:solidFill>
            <a:prstDash val="solid"/>
            <a:round/>
            <a:headEnd type="none" w="med" len="med"/>
            <a:tailEnd type="none" w="med" len="med"/>
          </a:ln>
        </p:spPr>
      </p:cxnSp>
      <p:cxnSp>
        <p:nvCxnSpPr>
          <p:cNvPr id="1929" name="Google Shape;1929;p108"/>
          <p:cNvCxnSpPr/>
          <p:nvPr/>
        </p:nvCxnSpPr>
        <p:spPr>
          <a:xfrm>
            <a:off x="5859675" y="4669150"/>
            <a:ext cx="902100" cy="0"/>
          </a:xfrm>
          <a:prstGeom prst="straightConnector1">
            <a:avLst/>
          </a:prstGeom>
          <a:noFill/>
          <a:ln w="28575" cap="flat" cmpd="sng">
            <a:solidFill>
              <a:srgbClr val="00FFFF"/>
            </a:solidFill>
            <a:prstDash val="solid"/>
            <a:round/>
            <a:headEnd type="none" w="med" len="med"/>
            <a:tailEnd type="triangle" w="med" len="med"/>
          </a:ln>
        </p:spPr>
      </p:cxnSp>
      <p:cxnSp>
        <p:nvCxnSpPr>
          <p:cNvPr id="1930" name="Google Shape;1930;p108"/>
          <p:cNvCxnSpPr/>
          <p:nvPr/>
        </p:nvCxnSpPr>
        <p:spPr>
          <a:xfrm rot="10800000">
            <a:off x="939400" y="1144075"/>
            <a:ext cx="9300" cy="279000"/>
          </a:xfrm>
          <a:prstGeom prst="straightConnector1">
            <a:avLst/>
          </a:prstGeom>
          <a:noFill/>
          <a:ln w="19050" cap="flat" cmpd="sng">
            <a:solidFill>
              <a:srgbClr val="00FFFF"/>
            </a:solidFill>
            <a:prstDash val="solid"/>
            <a:round/>
            <a:headEnd type="none" w="med" len="med"/>
            <a:tailEnd type="none" w="med" len="med"/>
          </a:ln>
        </p:spPr>
      </p:cxnSp>
      <p:cxnSp>
        <p:nvCxnSpPr>
          <p:cNvPr id="1931" name="Google Shape;1931;p108"/>
          <p:cNvCxnSpPr/>
          <p:nvPr/>
        </p:nvCxnSpPr>
        <p:spPr>
          <a:xfrm rot="10800000">
            <a:off x="747400" y="1132025"/>
            <a:ext cx="210600" cy="2700"/>
          </a:xfrm>
          <a:prstGeom prst="straightConnector1">
            <a:avLst/>
          </a:prstGeom>
          <a:noFill/>
          <a:ln w="28575" cap="flat" cmpd="sng">
            <a:solidFill>
              <a:srgbClr val="00FFFF"/>
            </a:solidFill>
            <a:prstDash val="solid"/>
            <a:round/>
            <a:headEnd type="none" w="med" len="med"/>
            <a:tailEnd type="none" w="med" len="med"/>
          </a:ln>
        </p:spPr>
      </p:cxnSp>
      <p:cxnSp>
        <p:nvCxnSpPr>
          <p:cNvPr id="1932" name="Google Shape;1932;p108"/>
          <p:cNvCxnSpPr/>
          <p:nvPr/>
        </p:nvCxnSpPr>
        <p:spPr>
          <a:xfrm rot="10800000">
            <a:off x="251425" y="1132100"/>
            <a:ext cx="495900" cy="0"/>
          </a:xfrm>
          <a:prstGeom prst="straightConnector1">
            <a:avLst/>
          </a:prstGeom>
          <a:noFill/>
          <a:ln w="28575" cap="flat" cmpd="sng">
            <a:solidFill>
              <a:srgbClr val="00FFFF"/>
            </a:solidFill>
            <a:prstDash val="solid"/>
            <a:round/>
            <a:headEnd type="none" w="med" len="med"/>
            <a:tailEnd type="none" w="med" len="med"/>
          </a:ln>
        </p:spPr>
      </p:cxnSp>
      <p:sp>
        <p:nvSpPr>
          <p:cNvPr id="1933" name="Google Shape;1933;p108"/>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cxnSp>
        <p:nvCxnSpPr>
          <p:cNvPr id="1934" name="Google Shape;1934;p108"/>
          <p:cNvCxnSpPr/>
          <p:nvPr/>
        </p:nvCxnSpPr>
        <p:spPr>
          <a:xfrm>
            <a:off x="7709800" y="620275"/>
            <a:ext cx="120000" cy="131100"/>
          </a:xfrm>
          <a:prstGeom prst="straightConnector1">
            <a:avLst/>
          </a:prstGeom>
          <a:noFill/>
          <a:ln w="38100" cap="flat" cmpd="sng">
            <a:solidFill>
              <a:schemeClr val="dk2"/>
            </a:solidFill>
            <a:prstDash val="solid"/>
            <a:round/>
            <a:headEnd type="none" w="med" len="med"/>
            <a:tailEnd type="none" w="med" len="med"/>
          </a:ln>
        </p:spPr>
      </p:cxnSp>
      <p:sp>
        <p:nvSpPr>
          <p:cNvPr id="1935" name="Google Shape;1935;p108"/>
          <p:cNvSpPr txBox="1"/>
          <p:nvPr/>
        </p:nvSpPr>
        <p:spPr>
          <a:xfrm>
            <a:off x="5139125" y="3156550"/>
            <a:ext cx="1124700" cy="2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We are here</a:t>
            </a:r>
            <a:endParaRPr>
              <a:latin typeface="Lato"/>
              <a:ea typeface="Lato"/>
              <a:cs typeface="Lato"/>
              <a:sym typeface="Lato"/>
            </a:endParaRPr>
          </a:p>
        </p:txBody>
      </p:sp>
      <p:sp>
        <p:nvSpPr>
          <p:cNvPr id="1936" name="Google Shape;1936;p108"/>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937" name="Google Shape;1937;p108"/>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938" name="Google Shape;1938;p108"/>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939" name="Google Shape;1939;p108"/>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940" name="Google Shape;1940;p108"/>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941" name="Google Shape;1941;p108"/>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09"/>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Breakdown Structure</a:t>
            </a:r>
            <a:endParaRPr/>
          </a:p>
        </p:txBody>
      </p:sp>
      <p:sp>
        <p:nvSpPr>
          <p:cNvPr id="1947" name="Google Shape;1947;p109"/>
          <p:cNvSpPr/>
          <p:nvPr/>
        </p:nvSpPr>
        <p:spPr>
          <a:xfrm>
            <a:off x="7458075" y="1791275"/>
            <a:ext cx="1582500" cy="1812900"/>
          </a:xfrm>
          <a:prstGeom prst="roundRect">
            <a:avLst>
              <a:gd name="adj" fmla="val 16667"/>
            </a:avLst>
          </a:prstGeom>
          <a:solidFill>
            <a:srgbClr val="EFEFEF"/>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48" name="Google Shape;1948;p109"/>
          <p:cNvSpPr/>
          <p:nvPr/>
        </p:nvSpPr>
        <p:spPr>
          <a:xfrm>
            <a:off x="470488" y="619050"/>
            <a:ext cx="1404000" cy="393600"/>
          </a:xfrm>
          <a:prstGeom prst="roundRect">
            <a:avLst>
              <a:gd name="adj" fmla="val 16667"/>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Deliverables</a:t>
            </a:r>
            <a:endParaRPr>
              <a:solidFill>
                <a:srgbClr val="FFFFFF"/>
              </a:solidFill>
              <a:latin typeface="Oswald"/>
              <a:ea typeface="Oswald"/>
              <a:cs typeface="Oswald"/>
              <a:sym typeface="Oswald"/>
            </a:endParaRPr>
          </a:p>
        </p:txBody>
      </p:sp>
      <p:sp>
        <p:nvSpPr>
          <p:cNvPr id="1949" name="Google Shape;1949;p109"/>
          <p:cNvSpPr/>
          <p:nvPr/>
        </p:nvSpPr>
        <p:spPr>
          <a:xfrm>
            <a:off x="2279863" y="619050"/>
            <a:ext cx="1404000" cy="393600"/>
          </a:xfrm>
          <a:prstGeom prst="roundRect">
            <a:avLst>
              <a:gd name="adj" fmla="val 16667"/>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Manufacturing</a:t>
            </a:r>
            <a:endParaRPr>
              <a:solidFill>
                <a:srgbClr val="FFFFFF"/>
              </a:solidFill>
              <a:latin typeface="Oswald"/>
              <a:ea typeface="Oswald"/>
              <a:cs typeface="Oswald"/>
              <a:sym typeface="Oswald"/>
            </a:endParaRPr>
          </a:p>
        </p:txBody>
      </p:sp>
      <p:sp>
        <p:nvSpPr>
          <p:cNvPr id="1950" name="Google Shape;1950;p109"/>
          <p:cNvSpPr/>
          <p:nvPr/>
        </p:nvSpPr>
        <p:spPr>
          <a:xfrm>
            <a:off x="5898625" y="583227"/>
            <a:ext cx="1404000" cy="232200"/>
          </a:xfrm>
          <a:prstGeom prst="roundRect">
            <a:avLst>
              <a:gd name="adj" fmla="val 16667"/>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Testing</a:t>
            </a:r>
            <a:endParaRPr>
              <a:solidFill>
                <a:srgbClr val="FFFFFF"/>
              </a:solidFill>
              <a:latin typeface="Oswald"/>
              <a:ea typeface="Oswald"/>
              <a:cs typeface="Oswald"/>
              <a:sym typeface="Oswald"/>
            </a:endParaRPr>
          </a:p>
        </p:txBody>
      </p:sp>
      <p:sp>
        <p:nvSpPr>
          <p:cNvPr id="1951" name="Google Shape;1951;p109"/>
          <p:cNvSpPr/>
          <p:nvPr/>
        </p:nvSpPr>
        <p:spPr>
          <a:xfrm>
            <a:off x="4089238" y="619050"/>
            <a:ext cx="1404000" cy="393600"/>
          </a:xfrm>
          <a:prstGeom prst="roundRect">
            <a:avLst>
              <a:gd name="adj" fmla="val 16667"/>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Software</a:t>
            </a:r>
            <a:endParaRPr>
              <a:solidFill>
                <a:srgbClr val="FFFFFF"/>
              </a:solidFill>
              <a:latin typeface="Oswald"/>
              <a:ea typeface="Oswald"/>
              <a:cs typeface="Oswald"/>
              <a:sym typeface="Oswald"/>
            </a:endParaRPr>
          </a:p>
        </p:txBody>
      </p:sp>
      <p:sp>
        <p:nvSpPr>
          <p:cNvPr id="1952" name="Google Shape;1952;p109"/>
          <p:cNvSpPr/>
          <p:nvPr/>
        </p:nvSpPr>
        <p:spPr>
          <a:xfrm>
            <a:off x="445675" y="1145157"/>
            <a:ext cx="14040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CDR</a:t>
            </a:r>
            <a:endParaRPr sz="1200">
              <a:latin typeface="Oswald"/>
              <a:ea typeface="Oswald"/>
              <a:cs typeface="Oswald"/>
              <a:sym typeface="Oswald"/>
            </a:endParaRPr>
          </a:p>
        </p:txBody>
      </p:sp>
      <p:sp>
        <p:nvSpPr>
          <p:cNvPr id="1953" name="Google Shape;1953;p109"/>
          <p:cNvSpPr/>
          <p:nvPr/>
        </p:nvSpPr>
        <p:spPr>
          <a:xfrm>
            <a:off x="7531925" y="2101950"/>
            <a:ext cx="1404000" cy="393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Complete</a:t>
            </a:r>
            <a:endParaRPr>
              <a:latin typeface="Oswald"/>
              <a:ea typeface="Oswald"/>
              <a:cs typeface="Oswald"/>
              <a:sym typeface="Oswald"/>
            </a:endParaRPr>
          </a:p>
        </p:txBody>
      </p:sp>
      <p:sp>
        <p:nvSpPr>
          <p:cNvPr id="1954" name="Google Shape;1954;p109"/>
          <p:cNvSpPr/>
          <p:nvPr/>
        </p:nvSpPr>
        <p:spPr>
          <a:xfrm>
            <a:off x="7531925" y="3031425"/>
            <a:ext cx="1404000" cy="393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Incomplete</a:t>
            </a:r>
            <a:endParaRPr>
              <a:latin typeface="Oswald"/>
              <a:ea typeface="Oswald"/>
              <a:cs typeface="Oswald"/>
              <a:sym typeface="Oswald"/>
            </a:endParaRPr>
          </a:p>
        </p:txBody>
      </p:sp>
      <p:sp>
        <p:nvSpPr>
          <p:cNvPr id="1955" name="Google Shape;1955;p109"/>
          <p:cNvSpPr/>
          <p:nvPr/>
        </p:nvSpPr>
        <p:spPr>
          <a:xfrm>
            <a:off x="445675" y="1616628"/>
            <a:ext cx="14040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FFR</a:t>
            </a:r>
            <a:endParaRPr sz="1200">
              <a:latin typeface="Oswald"/>
              <a:ea typeface="Oswald"/>
              <a:cs typeface="Oswald"/>
              <a:sym typeface="Oswald"/>
            </a:endParaRPr>
          </a:p>
        </p:txBody>
      </p:sp>
      <p:sp>
        <p:nvSpPr>
          <p:cNvPr id="1956" name="Google Shape;1956;p109"/>
          <p:cNvSpPr/>
          <p:nvPr/>
        </p:nvSpPr>
        <p:spPr>
          <a:xfrm>
            <a:off x="445675" y="2088099"/>
            <a:ext cx="14040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MSR</a:t>
            </a:r>
            <a:endParaRPr sz="1200">
              <a:latin typeface="Oswald"/>
              <a:ea typeface="Oswald"/>
              <a:cs typeface="Oswald"/>
              <a:sym typeface="Oswald"/>
            </a:endParaRPr>
          </a:p>
        </p:txBody>
      </p:sp>
      <p:sp>
        <p:nvSpPr>
          <p:cNvPr id="1957" name="Google Shape;1957;p109"/>
          <p:cNvSpPr/>
          <p:nvPr/>
        </p:nvSpPr>
        <p:spPr>
          <a:xfrm>
            <a:off x="445675" y="2544427"/>
            <a:ext cx="14040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TRR</a:t>
            </a:r>
            <a:endParaRPr sz="1200">
              <a:latin typeface="Oswald"/>
              <a:ea typeface="Oswald"/>
              <a:cs typeface="Oswald"/>
              <a:sym typeface="Oswald"/>
            </a:endParaRPr>
          </a:p>
        </p:txBody>
      </p:sp>
      <p:sp>
        <p:nvSpPr>
          <p:cNvPr id="1958" name="Google Shape;1958;p109"/>
          <p:cNvSpPr/>
          <p:nvPr/>
        </p:nvSpPr>
        <p:spPr>
          <a:xfrm>
            <a:off x="445675" y="3000756"/>
            <a:ext cx="1404000" cy="3366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AIAA Paper</a:t>
            </a:r>
            <a:endParaRPr sz="1200">
              <a:latin typeface="Oswald"/>
              <a:ea typeface="Oswald"/>
              <a:cs typeface="Oswald"/>
              <a:sym typeface="Oswald"/>
            </a:endParaRPr>
          </a:p>
        </p:txBody>
      </p:sp>
      <p:sp>
        <p:nvSpPr>
          <p:cNvPr id="1959" name="Google Shape;1959;p109"/>
          <p:cNvSpPr/>
          <p:nvPr/>
        </p:nvSpPr>
        <p:spPr>
          <a:xfrm>
            <a:off x="445675" y="3457084"/>
            <a:ext cx="14040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SFR</a:t>
            </a:r>
            <a:endParaRPr sz="1200">
              <a:latin typeface="Oswald"/>
              <a:ea typeface="Oswald"/>
              <a:cs typeface="Oswald"/>
              <a:sym typeface="Oswald"/>
            </a:endParaRPr>
          </a:p>
        </p:txBody>
      </p:sp>
      <p:sp>
        <p:nvSpPr>
          <p:cNvPr id="1960" name="Google Shape;1960;p109"/>
          <p:cNvSpPr/>
          <p:nvPr/>
        </p:nvSpPr>
        <p:spPr>
          <a:xfrm>
            <a:off x="445675" y="3913413"/>
            <a:ext cx="14040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Project Final Report</a:t>
            </a:r>
            <a:endParaRPr sz="1200">
              <a:latin typeface="Oswald"/>
              <a:ea typeface="Oswald"/>
              <a:cs typeface="Oswald"/>
              <a:sym typeface="Oswald"/>
            </a:endParaRPr>
          </a:p>
        </p:txBody>
      </p:sp>
      <p:sp>
        <p:nvSpPr>
          <p:cNvPr id="1961" name="Google Shape;1961;p109"/>
          <p:cNvSpPr/>
          <p:nvPr/>
        </p:nvSpPr>
        <p:spPr>
          <a:xfrm>
            <a:off x="2274475" y="1588163"/>
            <a:ext cx="1404000" cy="510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Acquire components for 3 wings</a:t>
            </a:r>
            <a:endParaRPr sz="1200">
              <a:latin typeface="Oswald"/>
              <a:ea typeface="Oswald"/>
              <a:cs typeface="Oswald"/>
              <a:sym typeface="Oswald"/>
            </a:endParaRPr>
          </a:p>
        </p:txBody>
      </p:sp>
      <p:sp>
        <p:nvSpPr>
          <p:cNvPr id="1962" name="Google Shape;1962;p109"/>
          <p:cNvSpPr/>
          <p:nvPr/>
        </p:nvSpPr>
        <p:spPr>
          <a:xfrm>
            <a:off x="2274475" y="2204207"/>
            <a:ext cx="14040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Assemble each wing</a:t>
            </a:r>
            <a:endParaRPr sz="1200">
              <a:latin typeface="Oswald"/>
              <a:ea typeface="Oswald"/>
              <a:cs typeface="Oswald"/>
              <a:sym typeface="Oswald"/>
            </a:endParaRPr>
          </a:p>
        </p:txBody>
      </p:sp>
      <p:sp>
        <p:nvSpPr>
          <p:cNvPr id="1963" name="Google Shape;1963;p109"/>
          <p:cNvSpPr/>
          <p:nvPr/>
        </p:nvSpPr>
        <p:spPr>
          <a:xfrm>
            <a:off x="2243425" y="2646288"/>
            <a:ext cx="1466100" cy="5106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Assemble Electronics Package</a:t>
            </a:r>
            <a:endParaRPr sz="1200">
              <a:latin typeface="Oswald"/>
              <a:ea typeface="Oswald"/>
              <a:cs typeface="Oswald"/>
              <a:sym typeface="Oswald"/>
            </a:endParaRPr>
          </a:p>
        </p:txBody>
      </p:sp>
      <p:sp>
        <p:nvSpPr>
          <p:cNvPr id="1964" name="Google Shape;1964;p109"/>
          <p:cNvSpPr/>
          <p:nvPr/>
        </p:nvSpPr>
        <p:spPr>
          <a:xfrm>
            <a:off x="2274475" y="3262399"/>
            <a:ext cx="1404000" cy="393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Assemble deployment stand</a:t>
            </a:r>
            <a:endParaRPr sz="1200">
              <a:latin typeface="Oswald"/>
              <a:ea typeface="Oswald"/>
              <a:cs typeface="Oswald"/>
              <a:sym typeface="Oswald"/>
            </a:endParaRPr>
          </a:p>
        </p:txBody>
      </p:sp>
      <p:sp>
        <p:nvSpPr>
          <p:cNvPr id="1965" name="Google Shape;1965;p109"/>
          <p:cNvSpPr/>
          <p:nvPr/>
        </p:nvSpPr>
        <p:spPr>
          <a:xfrm>
            <a:off x="2279875" y="3761500"/>
            <a:ext cx="1404000" cy="393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Assemble flight test system</a:t>
            </a:r>
            <a:endParaRPr sz="1200">
              <a:latin typeface="Oswald"/>
              <a:ea typeface="Oswald"/>
              <a:cs typeface="Oswald"/>
              <a:sym typeface="Oswald"/>
            </a:endParaRPr>
          </a:p>
        </p:txBody>
      </p:sp>
      <p:sp>
        <p:nvSpPr>
          <p:cNvPr id="1966" name="Google Shape;1966;p109"/>
          <p:cNvSpPr/>
          <p:nvPr/>
        </p:nvSpPr>
        <p:spPr>
          <a:xfrm>
            <a:off x="4103275" y="3038263"/>
            <a:ext cx="1404000" cy="6033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Develop propulsion control system</a:t>
            </a:r>
            <a:endParaRPr sz="1200">
              <a:latin typeface="Oswald"/>
              <a:ea typeface="Oswald"/>
              <a:cs typeface="Oswald"/>
              <a:sym typeface="Oswald"/>
            </a:endParaRPr>
          </a:p>
        </p:txBody>
      </p:sp>
      <p:sp>
        <p:nvSpPr>
          <p:cNvPr id="1967" name="Google Shape;1967;p109"/>
          <p:cNvSpPr/>
          <p:nvPr/>
        </p:nvSpPr>
        <p:spPr>
          <a:xfrm>
            <a:off x="4103125" y="3740025"/>
            <a:ext cx="1404000" cy="4257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Develop control surface automation</a:t>
            </a:r>
            <a:endParaRPr sz="1200">
              <a:latin typeface="Oswald"/>
              <a:ea typeface="Oswald"/>
              <a:cs typeface="Oswald"/>
              <a:sym typeface="Oswald"/>
            </a:endParaRPr>
          </a:p>
        </p:txBody>
      </p:sp>
      <p:sp>
        <p:nvSpPr>
          <p:cNvPr id="1968" name="Google Shape;1968;p109"/>
          <p:cNvSpPr/>
          <p:nvPr/>
        </p:nvSpPr>
        <p:spPr>
          <a:xfrm>
            <a:off x="4103275" y="4242028"/>
            <a:ext cx="1404000" cy="5106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Develop venting control system</a:t>
            </a:r>
            <a:endParaRPr sz="1200">
              <a:latin typeface="Oswald"/>
              <a:ea typeface="Oswald"/>
              <a:cs typeface="Oswald"/>
              <a:sym typeface="Oswald"/>
            </a:endParaRPr>
          </a:p>
        </p:txBody>
      </p:sp>
      <p:sp>
        <p:nvSpPr>
          <p:cNvPr id="1969" name="Google Shape;1969;p109"/>
          <p:cNvSpPr/>
          <p:nvPr/>
        </p:nvSpPr>
        <p:spPr>
          <a:xfrm>
            <a:off x="4103275" y="2339804"/>
            <a:ext cx="1404000" cy="6033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Develop data transmission automation</a:t>
            </a:r>
            <a:endParaRPr sz="1200">
              <a:latin typeface="Oswald"/>
              <a:ea typeface="Oswald"/>
              <a:cs typeface="Oswald"/>
              <a:sym typeface="Oswald"/>
            </a:endParaRPr>
          </a:p>
        </p:txBody>
      </p:sp>
      <p:sp>
        <p:nvSpPr>
          <p:cNvPr id="1970" name="Google Shape;1970;p109"/>
          <p:cNvSpPr/>
          <p:nvPr/>
        </p:nvSpPr>
        <p:spPr>
          <a:xfrm>
            <a:off x="5832700" y="879613"/>
            <a:ext cx="15285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Orbit acquisition test</a:t>
            </a:r>
            <a:endParaRPr sz="1200">
              <a:latin typeface="Oswald"/>
              <a:ea typeface="Oswald"/>
              <a:cs typeface="Oswald"/>
              <a:sym typeface="Oswald"/>
            </a:endParaRPr>
          </a:p>
        </p:txBody>
      </p:sp>
      <p:sp>
        <p:nvSpPr>
          <p:cNvPr id="1971" name="Google Shape;1971;p109"/>
          <p:cNvSpPr/>
          <p:nvPr/>
        </p:nvSpPr>
        <p:spPr>
          <a:xfrm>
            <a:off x="5863900" y="1681213"/>
            <a:ext cx="14661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Tether breakage test</a:t>
            </a:r>
            <a:endParaRPr sz="1200">
              <a:latin typeface="Oswald"/>
              <a:ea typeface="Oswald"/>
              <a:cs typeface="Oswald"/>
              <a:sym typeface="Oswald"/>
            </a:endParaRPr>
          </a:p>
        </p:txBody>
      </p:sp>
      <p:sp>
        <p:nvSpPr>
          <p:cNvPr id="1972" name="Google Shape;1972;p109"/>
          <p:cNvSpPr/>
          <p:nvPr/>
        </p:nvSpPr>
        <p:spPr>
          <a:xfrm>
            <a:off x="5832700" y="3303263"/>
            <a:ext cx="15285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Data transmission test</a:t>
            </a:r>
            <a:endParaRPr sz="1200">
              <a:latin typeface="Oswald"/>
              <a:ea typeface="Oswald"/>
              <a:cs typeface="Oswald"/>
              <a:sym typeface="Oswald"/>
            </a:endParaRPr>
          </a:p>
        </p:txBody>
      </p:sp>
      <p:sp>
        <p:nvSpPr>
          <p:cNvPr id="1973" name="Google Shape;1973;p109"/>
          <p:cNvSpPr/>
          <p:nvPr/>
        </p:nvSpPr>
        <p:spPr>
          <a:xfrm>
            <a:off x="5894950" y="1280425"/>
            <a:ext cx="1404000" cy="336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CDAS drop test</a:t>
            </a:r>
            <a:endParaRPr sz="1200">
              <a:latin typeface="Oswald"/>
              <a:ea typeface="Oswald"/>
              <a:cs typeface="Oswald"/>
              <a:sym typeface="Oswald"/>
            </a:endParaRPr>
          </a:p>
        </p:txBody>
      </p:sp>
      <p:sp>
        <p:nvSpPr>
          <p:cNvPr id="1974" name="Google Shape;1974;p109"/>
          <p:cNvSpPr/>
          <p:nvPr/>
        </p:nvSpPr>
        <p:spPr>
          <a:xfrm>
            <a:off x="5805700" y="2540279"/>
            <a:ext cx="15825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Software dry run tests</a:t>
            </a:r>
            <a:endParaRPr sz="1200">
              <a:latin typeface="Oswald"/>
              <a:ea typeface="Oswald"/>
              <a:cs typeface="Oswald"/>
              <a:sym typeface="Oswald"/>
            </a:endParaRPr>
          </a:p>
        </p:txBody>
      </p:sp>
      <p:sp>
        <p:nvSpPr>
          <p:cNvPr id="1975" name="Google Shape;1975;p109"/>
          <p:cNvSpPr/>
          <p:nvPr/>
        </p:nvSpPr>
        <p:spPr>
          <a:xfrm>
            <a:off x="5894950" y="4066246"/>
            <a:ext cx="14040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Moored Test</a:t>
            </a:r>
            <a:endParaRPr sz="1200">
              <a:latin typeface="Oswald"/>
              <a:ea typeface="Oswald"/>
              <a:cs typeface="Oswald"/>
              <a:sym typeface="Oswald"/>
            </a:endParaRPr>
          </a:p>
        </p:txBody>
      </p:sp>
      <p:sp>
        <p:nvSpPr>
          <p:cNvPr id="1976" name="Google Shape;1976;p109"/>
          <p:cNvSpPr/>
          <p:nvPr/>
        </p:nvSpPr>
        <p:spPr>
          <a:xfrm>
            <a:off x="2212225" y="1089113"/>
            <a:ext cx="1528500" cy="393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Assemble orbit acquisition test wing</a:t>
            </a:r>
            <a:endParaRPr sz="1200">
              <a:latin typeface="Oswald"/>
              <a:ea typeface="Oswald"/>
              <a:cs typeface="Oswald"/>
              <a:sym typeface="Oswald"/>
            </a:endParaRPr>
          </a:p>
        </p:txBody>
      </p:sp>
      <p:sp>
        <p:nvSpPr>
          <p:cNvPr id="1977" name="Google Shape;1977;p109"/>
          <p:cNvSpPr/>
          <p:nvPr/>
        </p:nvSpPr>
        <p:spPr>
          <a:xfrm>
            <a:off x="4096300" y="1107863"/>
            <a:ext cx="1404000" cy="6033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Outline control system pseudocodes</a:t>
            </a:r>
            <a:endParaRPr sz="1200">
              <a:latin typeface="Oswald"/>
              <a:ea typeface="Oswald"/>
              <a:cs typeface="Oswald"/>
              <a:sym typeface="Oswald"/>
            </a:endParaRPr>
          </a:p>
        </p:txBody>
      </p:sp>
      <p:sp>
        <p:nvSpPr>
          <p:cNvPr id="1978" name="Google Shape;1978;p109"/>
          <p:cNvSpPr/>
          <p:nvPr/>
        </p:nvSpPr>
        <p:spPr>
          <a:xfrm>
            <a:off x="5894950" y="4447738"/>
            <a:ext cx="14040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Neutral Buoyancy test</a:t>
            </a:r>
            <a:endParaRPr sz="1200">
              <a:latin typeface="Oswald"/>
              <a:ea typeface="Oswald"/>
              <a:cs typeface="Oswald"/>
              <a:sym typeface="Oswald"/>
            </a:endParaRPr>
          </a:p>
        </p:txBody>
      </p:sp>
      <p:sp>
        <p:nvSpPr>
          <p:cNvPr id="1979" name="Google Shape;1979;p109"/>
          <p:cNvSpPr/>
          <p:nvPr/>
        </p:nvSpPr>
        <p:spPr>
          <a:xfrm>
            <a:off x="4103275" y="1770186"/>
            <a:ext cx="1404000" cy="510600"/>
          </a:xfrm>
          <a:prstGeom prst="roundRect">
            <a:avLst>
              <a:gd name="adj" fmla="val 16667"/>
            </a:avLst>
          </a:prstGeom>
          <a:solidFill>
            <a:srgbClr val="BDFFA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Preliminary Software Interfacing</a:t>
            </a:r>
            <a:endParaRPr sz="1200">
              <a:latin typeface="Oswald"/>
              <a:ea typeface="Oswald"/>
              <a:cs typeface="Oswald"/>
              <a:sym typeface="Oswald"/>
            </a:endParaRPr>
          </a:p>
        </p:txBody>
      </p:sp>
      <p:sp>
        <p:nvSpPr>
          <p:cNvPr id="1980" name="Google Shape;1980;p109"/>
          <p:cNvSpPr/>
          <p:nvPr/>
        </p:nvSpPr>
        <p:spPr>
          <a:xfrm>
            <a:off x="5863900" y="2101788"/>
            <a:ext cx="1466100" cy="3936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Electronics survivability test</a:t>
            </a:r>
            <a:endParaRPr sz="1200">
              <a:latin typeface="Oswald"/>
              <a:ea typeface="Oswald"/>
              <a:cs typeface="Oswald"/>
              <a:sym typeface="Oswald"/>
            </a:endParaRPr>
          </a:p>
        </p:txBody>
      </p:sp>
      <p:sp>
        <p:nvSpPr>
          <p:cNvPr id="1981" name="Google Shape;1981;p109"/>
          <p:cNvSpPr/>
          <p:nvPr/>
        </p:nvSpPr>
        <p:spPr>
          <a:xfrm>
            <a:off x="5894950" y="2921771"/>
            <a:ext cx="14040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Propeller thrust test</a:t>
            </a:r>
            <a:endParaRPr sz="1200">
              <a:latin typeface="Oswald"/>
              <a:ea typeface="Oswald"/>
              <a:cs typeface="Oswald"/>
              <a:sym typeface="Oswald"/>
            </a:endParaRPr>
          </a:p>
        </p:txBody>
      </p:sp>
      <p:sp>
        <p:nvSpPr>
          <p:cNvPr id="1982" name="Google Shape;1982;p109"/>
          <p:cNvSpPr/>
          <p:nvPr/>
        </p:nvSpPr>
        <p:spPr>
          <a:xfrm>
            <a:off x="7531925" y="2559150"/>
            <a:ext cx="1404000" cy="393600"/>
          </a:xfrm>
          <a:prstGeom prst="roundRect">
            <a:avLst>
              <a:gd name="adj" fmla="val 16667"/>
            </a:avLst>
          </a:prstGeom>
          <a:solidFill>
            <a:srgbClr val="F1C23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In Progress</a:t>
            </a:r>
            <a:endParaRPr>
              <a:latin typeface="Oswald"/>
              <a:ea typeface="Oswald"/>
              <a:cs typeface="Oswald"/>
              <a:sym typeface="Oswald"/>
            </a:endParaRPr>
          </a:p>
        </p:txBody>
      </p:sp>
      <p:sp>
        <p:nvSpPr>
          <p:cNvPr id="1983" name="Google Shape;1983;p109"/>
          <p:cNvSpPr txBox="1"/>
          <p:nvPr/>
        </p:nvSpPr>
        <p:spPr>
          <a:xfrm>
            <a:off x="7458025" y="1732600"/>
            <a:ext cx="1582500" cy="2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Legend</a:t>
            </a:r>
            <a:endParaRPr>
              <a:latin typeface="Lato"/>
              <a:ea typeface="Lato"/>
              <a:cs typeface="Lato"/>
              <a:sym typeface="Lato"/>
            </a:endParaRPr>
          </a:p>
        </p:txBody>
      </p:sp>
      <p:sp>
        <p:nvSpPr>
          <p:cNvPr id="1984" name="Google Shape;1984;p109"/>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
        <p:nvSpPr>
          <p:cNvPr id="1985" name="Google Shape;1985;p109"/>
          <p:cNvSpPr/>
          <p:nvPr/>
        </p:nvSpPr>
        <p:spPr>
          <a:xfrm>
            <a:off x="5832700" y="3684754"/>
            <a:ext cx="1528500" cy="336600"/>
          </a:xfrm>
          <a:prstGeom prst="roundRect">
            <a:avLst>
              <a:gd name="adj" fmla="val 16667"/>
            </a:avLst>
          </a:prstGeom>
          <a:solidFill>
            <a:srgbClr val="FF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swald"/>
                <a:ea typeface="Oswald"/>
                <a:cs typeface="Oswald"/>
                <a:sym typeface="Oswald"/>
              </a:rPr>
              <a:t>Orbit Acquisition Test</a:t>
            </a:r>
            <a:endParaRPr sz="1200">
              <a:latin typeface="Oswald"/>
              <a:ea typeface="Oswald"/>
              <a:cs typeface="Oswald"/>
              <a:sym typeface="Oswald"/>
            </a:endParaRPr>
          </a:p>
        </p:txBody>
      </p:sp>
      <p:cxnSp>
        <p:nvCxnSpPr>
          <p:cNvPr id="1986" name="Google Shape;1986;p109"/>
          <p:cNvCxnSpPr/>
          <p:nvPr/>
        </p:nvCxnSpPr>
        <p:spPr>
          <a:xfrm>
            <a:off x="7459925" y="2042600"/>
            <a:ext cx="1576200" cy="0"/>
          </a:xfrm>
          <a:prstGeom prst="straightConnector1">
            <a:avLst/>
          </a:prstGeom>
          <a:noFill/>
          <a:ln w="9525" cap="flat" cmpd="sng">
            <a:solidFill>
              <a:schemeClr val="dk2"/>
            </a:solidFill>
            <a:prstDash val="solid"/>
            <a:round/>
            <a:headEnd type="none" w="med" len="med"/>
            <a:tailEnd type="none" w="med" len="med"/>
          </a:ln>
        </p:spPr>
      </p:cxnSp>
      <p:sp>
        <p:nvSpPr>
          <p:cNvPr id="1987" name="Google Shape;1987;p109"/>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1988" name="Google Shape;1988;p109"/>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1989" name="Google Shape;1989;p109"/>
          <p:cNvSpPr/>
          <p:nvPr/>
        </p:nvSpPr>
        <p:spPr>
          <a:xfrm>
            <a:off x="1983400" y="4812350"/>
            <a:ext cx="1355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1990" name="Google Shape;1990;p109"/>
          <p:cNvSpPr/>
          <p:nvPr/>
        </p:nvSpPr>
        <p:spPr>
          <a:xfrm>
            <a:off x="31275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Results</a:t>
            </a:r>
            <a:endParaRPr sz="800">
              <a:latin typeface="Times New Roman"/>
              <a:ea typeface="Times New Roman"/>
              <a:cs typeface="Times New Roman"/>
              <a:sym typeface="Times New Roman"/>
            </a:endParaRPr>
          </a:p>
        </p:txBody>
      </p:sp>
      <p:sp>
        <p:nvSpPr>
          <p:cNvPr id="1991" name="Google Shape;1991;p109"/>
          <p:cNvSpPr/>
          <p:nvPr/>
        </p:nvSpPr>
        <p:spPr>
          <a:xfrm>
            <a:off x="41192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1992" name="Google Shape;1992;p109"/>
          <p:cNvSpPr/>
          <p:nvPr/>
        </p:nvSpPr>
        <p:spPr>
          <a:xfrm>
            <a:off x="51098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1993" name="Google Shape;1993;p109"/>
          <p:cNvSpPr/>
          <p:nvPr/>
        </p:nvSpPr>
        <p:spPr>
          <a:xfrm>
            <a:off x="61004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110"/>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TRR Test Plan</a:t>
            </a:r>
            <a:endParaRPr/>
          </a:p>
        </p:txBody>
      </p:sp>
      <p:graphicFrame>
        <p:nvGraphicFramePr>
          <p:cNvPr id="1999" name="Google Shape;1999;p110"/>
          <p:cNvGraphicFramePr/>
          <p:nvPr/>
        </p:nvGraphicFramePr>
        <p:xfrm>
          <a:off x="487550" y="603938"/>
          <a:ext cx="3000000" cy="3000000"/>
        </p:xfrm>
        <a:graphic>
          <a:graphicData uri="http://schemas.openxmlformats.org/drawingml/2006/table">
            <a:tbl>
              <a:tblPr>
                <a:noFill/>
                <a:tableStyleId>{A2069706-E4F4-4FCE-916B-764D82D2E448}</a:tableStyleId>
              </a:tblPr>
              <a:tblGrid>
                <a:gridCol w="1803425">
                  <a:extLst>
                    <a:ext uri="{9D8B030D-6E8A-4147-A177-3AD203B41FA5}">
                      <a16:colId xmlns:a16="http://schemas.microsoft.com/office/drawing/2014/main" val="20000"/>
                    </a:ext>
                  </a:extLst>
                </a:gridCol>
                <a:gridCol w="1428425">
                  <a:extLst>
                    <a:ext uri="{9D8B030D-6E8A-4147-A177-3AD203B41FA5}">
                      <a16:colId xmlns:a16="http://schemas.microsoft.com/office/drawing/2014/main" val="20001"/>
                    </a:ext>
                  </a:extLst>
                </a:gridCol>
                <a:gridCol w="2387650">
                  <a:extLst>
                    <a:ext uri="{9D8B030D-6E8A-4147-A177-3AD203B41FA5}">
                      <a16:colId xmlns:a16="http://schemas.microsoft.com/office/drawing/2014/main" val="20002"/>
                    </a:ext>
                  </a:extLst>
                </a:gridCol>
                <a:gridCol w="1483025">
                  <a:extLst>
                    <a:ext uri="{9D8B030D-6E8A-4147-A177-3AD203B41FA5}">
                      <a16:colId xmlns:a16="http://schemas.microsoft.com/office/drawing/2014/main" val="20003"/>
                    </a:ext>
                  </a:extLst>
                </a:gridCol>
              </a:tblGrid>
              <a:tr h="360075">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Test</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Location</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Special Equipment</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a:solidFill>
                            <a:srgbClr val="FFFFFF"/>
                          </a:solidFill>
                          <a:latin typeface="Oswald"/>
                          <a:ea typeface="Oswald"/>
                          <a:cs typeface="Oswald"/>
                          <a:sym typeface="Oswald"/>
                        </a:rPr>
                        <a:t>Planned Date</a:t>
                      </a:r>
                      <a:endParaRPr>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331025">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CDAS Drop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Aerospace Building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Parachute</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1/29/20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extLst>
                  <a:ext uri="{0D108BD9-81ED-4DB2-BD59-A6C34878D82A}">
                    <a16:rowId xmlns:a16="http://schemas.microsoft.com/office/drawing/2014/main" val="10001"/>
                  </a:ext>
                </a:extLst>
              </a:tr>
              <a:tr h="331025">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Tether Impulse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Aerospace Building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Tether, Force Scale, Masses</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2/23/20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BDFFA6"/>
                    </a:solidFill>
                  </a:tcPr>
                </a:tc>
                <a:extLst>
                  <a:ext uri="{0D108BD9-81ED-4DB2-BD59-A6C34878D82A}">
                    <a16:rowId xmlns:a16="http://schemas.microsoft.com/office/drawing/2014/main" val="10002"/>
                  </a:ext>
                </a:extLst>
              </a:tr>
              <a:tr h="447500">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Electronics Survivability Tests</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Aerospace Building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Electronics Package, Pressure Chamber, Dry Ice</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2/26/20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587325">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Software Dry Run Test</a:t>
                      </a:r>
                      <a:endParaRPr sz="12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Aerospace Building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Electronics Package, Wing, Tail, Servo</a:t>
                      </a:r>
                      <a:endParaRPr sz="1000">
                        <a:latin typeface="Oswald"/>
                        <a:ea typeface="Oswald"/>
                        <a:cs typeface="Oswald"/>
                        <a:sym typeface="Oswald"/>
                      </a:endParaRPr>
                    </a:p>
                  </a:txBody>
                  <a:tcPr marL="91425" marR="91425" marT="91425" marB="91425"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3/1/20</a:t>
                      </a:r>
                      <a:endParaRPr sz="1000">
                        <a:latin typeface="Oswald"/>
                        <a:ea typeface="Oswald"/>
                        <a:cs typeface="Oswald"/>
                        <a:sym typeface="Oswald"/>
                      </a:endParaRPr>
                    </a:p>
                    <a:p>
                      <a:pPr marL="0" lvl="0" indent="0" algn="l" rtl="0">
                        <a:lnSpc>
                          <a:spcPct val="100000"/>
                        </a:lnSpc>
                        <a:spcBef>
                          <a:spcPts val="0"/>
                        </a:spcBef>
                        <a:spcAft>
                          <a:spcPts val="0"/>
                        </a:spcAft>
                        <a:buNone/>
                      </a:pPr>
                      <a:endParaRPr sz="1000">
                        <a:latin typeface="Oswald"/>
                        <a:ea typeface="Oswald"/>
                        <a:cs typeface="Oswald"/>
                        <a:sym typeface="Oswald"/>
                      </a:endParaRPr>
                    </a:p>
                    <a:p>
                      <a:pPr marL="0" lvl="0" indent="0" algn="l" rtl="0">
                        <a:lnSpc>
                          <a:spcPct val="100000"/>
                        </a:lnSpc>
                        <a:spcBef>
                          <a:spcPts val="0"/>
                        </a:spcBef>
                        <a:spcAft>
                          <a:spcPts val="0"/>
                        </a:spcAft>
                        <a:buNone/>
                      </a:pPr>
                      <a:endParaRPr sz="1000">
                        <a:latin typeface="Oswald"/>
                        <a:ea typeface="Oswald"/>
                        <a:cs typeface="Oswald"/>
                        <a:sym typeface="Oswald"/>
                      </a:endParaRPr>
                    </a:p>
                  </a:txBody>
                  <a:tcPr marL="91425" marR="91425" marT="91425" marB="91425"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r h="437100">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Propeller Thrust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Aerospace Building</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Propeller, Force Scale</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3/1/20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5"/>
                  </a:ext>
                </a:extLst>
              </a:tr>
              <a:tr h="447500">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Data Transmission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Surrounding Area</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Transmitter, Receiver, Electronics Package</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3/8/20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6"/>
                  </a:ext>
                </a:extLst>
              </a:tr>
              <a:tr h="331025">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Orbit Acquisition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Aerospace Building </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Scaled Lifting Orbiter, Tether, Crane / Open area</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3/15/20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extLst>
                  <a:ext uri="{0D108BD9-81ED-4DB2-BD59-A6C34878D82A}">
                    <a16:rowId xmlns:a16="http://schemas.microsoft.com/office/drawing/2014/main" val="10007"/>
                  </a:ext>
                </a:extLst>
              </a:tr>
              <a:tr h="331025">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Moored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CU Boulder South</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Tether, Lifting Orbiter, Balloon</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3/22/20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8"/>
                  </a:ext>
                </a:extLst>
              </a:tr>
              <a:tr h="331025">
                <a:tc>
                  <a:txBody>
                    <a:bodyPr/>
                    <a:lstStyle/>
                    <a:p>
                      <a:pPr marL="0" lvl="0" indent="0" algn="l" rtl="0">
                        <a:lnSpc>
                          <a:spcPct val="100000"/>
                        </a:lnSpc>
                        <a:spcBef>
                          <a:spcPts val="0"/>
                        </a:spcBef>
                        <a:spcAft>
                          <a:spcPts val="0"/>
                        </a:spcAft>
                        <a:buNone/>
                      </a:pPr>
                      <a:r>
                        <a:rPr lang="en" sz="1200">
                          <a:latin typeface="Oswald"/>
                          <a:ea typeface="Oswald"/>
                          <a:cs typeface="Oswald"/>
                          <a:sym typeface="Oswald"/>
                        </a:rPr>
                        <a:t>Neutral Buoyancy Test</a:t>
                      </a:r>
                      <a:endParaRPr sz="1200">
                        <a:latin typeface="Oswald"/>
                        <a:ea typeface="Oswald"/>
                        <a:cs typeface="Oswald"/>
                        <a:sym typeface="Oswald"/>
                      </a:endParaRPr>
                    </a:p>
                  </a:txBody>
                  <a:tcPr marL="28575" marR="28575" marT="19050" marB="19050" anchor="b">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Marshall Mesa Site</a:t>
                      </a:r>
                      <a:endParaRPr sz="1000">
                        <a:latin typeface="Oswald"/>
                        <a:ea typeface="Oswald"/>
                        <a:cs typeface="Oswald"/>
                        <a:sym typeface="Oswald"/>
                      </a:endParaRPr>
                    </a:p>
                  </a:txBody>
                  <a:tcPr marL="28575" marR="28575" marT="19050" marB="19050" anchor="ctr">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Balloon, Receiving Antenna</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tc>
                  <a:txBody>
                    <a:bodyPr/>
                    <a:lstStyle/>
                    <a:p>
                      <a:pPr marL="0" lvl="0" indent="0" algn="l" rtl="0">
                        <a:lnSpc>
                          <a:spcPct val="100000"/>
                        </a:lnSpc>
                        <a:spcBef>
                          <a:spcPts val="0"/>
                        </a:spcBef>
                        <a:spcAft>
                          <a:spcPts val="0"/>
                        </a:spcAft>
                        <a:buNone/>
                      </a:pPr>
                      <a:r>
                        <a:rPr lang="en" sz="1000">
                          <a:latin typeface="Oswald"/>
                          <a:ea typeface="Oswald"/>
                          <a:cs typeface="Oswald"/>
                          <a:sym typeface="Oswald"/>
                        </a:rPr>
                        <a:t>3/29/20</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6D9EEB"/>
                    </a:solidFill>
                  </a:tcPr>
                </a:tc>
                <a:extLst>
                  <a:ext uri="{0D108BD9-81ED-4DB2-BD59-A6C34878D82A}">
                    <a16:rowId xmlns:a16="http://schemas.microsoft.com/office/drawing/2014/main" val="10009"/>
                  </a:ext>
                </a:extLst>
              </a:tr>
            </a:tbl>
          </a:graphicData>
        </a:graphic>
      </p:graphicFrame>
      <p:sp>
        <p:nvSpPr>
          <p:cNvPr id="2000" name="Google Shape;2000;p110"/>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
        <p:nvSpPr>
          <p:cNvPr id="2001" name="Google Shape;2001;p110"/>
          <p:cNvSpPr/>
          <p:nvPr/>
        </p:nvSpPr>
        <p:spPr>
          <a:xfrm>
            <a:off x="7731550" y="2128400"/>
            <a:ext cx="1236000" cy="12753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10"/>
          <p:cNvSpPr/>
          <p:nvPr/>
        </p:nvSpPr>
        <p:spPr>
          <a:xfrm>
            <a:off x="7790750" y="2483600"/>
            <a:ext cx="355200" cy="199800"/>
          </a:xfrm>
          <a:prstGeom prst="rect">
            <a:avLst/>
          </a:prstGeom>
          <a:solidFill>
            <a:srgbClr val="BDFFA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10"/>
          <p:cNvSpPr/>
          <p:nvPr/>
        </p:nvSpPr>
        <p:spPr>
          <a:xfrm>
            <a:off x="7790750" y="2788400"/>
            <a:ext cx="355200" cy="1998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10"/>
          <p:cNvSpPr txBox="1"/>
          <p:nvPr/>
        </p:nvSpPr>
        <p:spPr>
          <a:xfrm>
            <a:off x="8146000" y="2407425"/>
            <a:ext cx="754800" cy="1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Completed</a:t>
            </a:r>
            <a:endParaRPr sz="1000">
              <a:latin typeface="Times New Roman"/>
              <a:ea typeface="Times New Roman"/>
              <a:cs typeface="Times New Roman"/>
              <a:sym typeface="Times New Roman"/>
            </a:endParaRPr>
          </a:p>
        </p:txBody>
      </p:sp>
      <p:sp>
        <p:nvSpPr>
          <p:cNvPr id="2005" name="Google Shape;2005;p110"/>
          <p:cNvSpPr txBox="1"/>
          <p:nvPr/>
        </p:nvSpPr>
        <p:spPr>
          <a:xfrm>
            <a:off x="8146000" y="2712225"/>
            <a:ext cx="754800" cy="1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Incomplete</a:t>
            </a:r>
            <a:endParaRPr sz="1000">
              <a:latin typeface="Times New Roman"/>
              <a:ea typeface="Times New Roman"/>
              <a:cs typeface="Times New Roman"/>
              <a:sym typeface="Times New Roman"/>
            </a:endParaRPr>
          </a:p>
        </p:txBody>
      </p:sp>
      <p:cxnSp>
        <p:nvCxnSpPr>
          <p:cNvPr id="2006" name="Google Shape;2006;p110"/>
          <p:cNvCxnSpPr/>
          <p:nvPr/>
        </p:nvCxnSpPr>
        <p:spPr>
          <a:xfrm>
            <a:off x="7738950" y="2335600"/>
            <a:ext cx="1236000" cy="0"/>
          </a:xfrm>
          <a:prstGeom prst="straightConnector1">
            <a:avLst/>
          </a:prstGeom>
          <a:noFill/>
          <a:ln w="9525" cap="flat" cmpd="sng">
            <a:solidFill>
              <a:schemeClr val="dk2"/>
            </a:solidFill>
            <a:prstDash val="solid"/>
            <a:round/>
            <a:headEnd type="none" w="med" len="med"/>
            <a:tailEnd type="none" w="med" len="med"/>
          </a:ln>
        </p:spPr>
      </p:cxnSp>
      <p:sp>
        <p:nvSpPr>
          <p:cNvPr id="2007" name="Google Shape;2007;p110"/>
          <p:cNvSpPr txBox="1"/>
          <p:nvPr/>
        </p:nvSpPr>
        <p:spPr>
          <a:xfrm>
            <a:off x="7894375" y="2067000"/>
            <a:ext cx="910200" cy="1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Times New Roman"/>
                <a:ea typeface="Times New Roman"/>
                <a:cs typeface="Times New Roman"/>
                <a:sym typeface="Times New Roman"/>
              </a:rPr>
              <a:t>Legend</a:t>
            </a:r>
            <a:endParaRPr sz="1000">
              <a:latin typeface="Times New Roman"/>
              <a:ea typeface="Times New Roman"/>
              <a:cs typeface="Times New Roman"/>
              <a:sym typeface="Times New Roman"/>
            </a:endParaRPr>
          </a:p>
        </p:txBody>
      </p:sp>
      <p:sp>
        <p:nvSpPr>
          <p:cNvPr id="2008" name="Google Shape;2008;p110"/>
          <p:cNvSpPr/>
          <p:nvPr/>
        </p:nvSpPr>
        <p:spPr>
          <a:xfrm>
            <a:off x="7790750" y="3093200"/>
            <a:ext cx="355200" cy="1998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10"/>
          <p:cNvSpPr txBox="1"/>
          <p:nvPr/>
        </p:nvSpPr>
        <p:spPr>
          <a:xfrm>
            <a:off x="8146000" y="3017025"/>
            <a:ext cx="754800" cy="1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Added</a:t>
            </a:r>
            <a:endParaRPr sz="1000">
              <a:latin typeface="Times New Roman"/>
              <a:ea typeface="Times New Roman"/>
              <a:cs typeface="Times New Roman"/>
              <a:sym typeface="Times New Roman"/>
            </a:endParaRPr>
          </a:p>
        </p:txBody>
      </p:sp>
      <p:sp>
        <p:nvSpPr>
          <p:cNvPr id="2010" name="Google Shape;2010;p110"/>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Purpose and Objectives</a:t>
            </a:r>
            <a:endParaRPr sz="800">
              <a:latin typeface="Times New Roman"/>
              <a:ea typeface="Times New Roman"/>
              <a:cs typeface="Times New Roman"/>
              <a:sym typeface="Times New Roman"/>
            </a:endParaRPr>
          </a:p>
        </p:txBody>
      </p:sp>
      <p:sp>
        <p:nvSpPr>
          <p:cNvPr id="2011" name="Google Shape;2011;p110"/>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Design Description</a:t>
            </a:r>
            <a:endParaRPr sz="800">
              <a:latin typeface="Times New Roman"/>
              <a:ea typeface="Times New Roman"/>
              <a:cs typeface="Times New Roman"/>
              <a:sym typeface="Times New Roman"/>
            </a:endParaRPr>
          </a:p>
        </p:txBody>
      </p:sp>
      <p:sp>
        <p:nvSpPr>
          <p:cNvPr id="2012" name="Google Shape;2012;p110"/>
          <p:cNvSpPr/>
          <p:nvPr/>
        </p:nvSpPr>
        <p:spPr>
          <a:xfrm>
            <a:off x="1983400" y="4812350"/>
            <a:ext cx="1355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Testing Overview and Results </a:t>
            </a:r>
            <a:endParaRPr sz="800">
              <a:latin typeface="Times New Roman"/>
              <a:ea typeface="Times New Roman"/>
              <a:cs typeface="Times New Roman"/>
              <a:sym typeface="Times New Roman"/>
            </a:endParaRPr>
          </a:p>
        </p:txBody>
      </p:sp>
      <p:sp>
        <p:nvSpPr>
          <p:cNvPr id="2013" name="Google Shape;2013;p110"/>
          <p:cNvSpPr/>
          <p:nvPr/>
        </p:nvSpPr>
        <p:spPr>
          <a:xfrm>
            <a:off x="316945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Systems Engineering</a:t>
            </a:r>
            <a:endParaRPr sz="800">
              <a:latin typeface="Times New Roman"/>
              <a:ea typeface="Times New Roman"/>
              <a:cs typeface="Times New Roman"/>
              <a:sym typeface="Times New Roman"/>
            </a:endParaRPr>
          </a:p>
        </p:txBody>
      </p:sp>
      <p:sp>
        <p:nvSpPr>
          <p:cNvPr id="2014" name="Google Shape;2014;p110"/>
          <p:cNvSpPr/>
          <p:nvPr/>
        </p:nvSpPr>
        <p:spPr>
          <a:xfrm>
            <a:off x="4160520" y="48130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Project Management</a:t>
            </a:r>
            <a:endParaRPr sz="800">
              <a:latin typeface="Times New Roman"/>
              <a:ea typeface="Times New Roman"/>
              <a:cs typeface="Times New Roman"/>
              <a:sym typeface="Times New Roman"/>
            </a:endParaRPr>
          </a:p>
        </p:txBody>
      </p:sp>
      <p:sp>
        <p:nvSpPr>
          <p:cNvPr id="2015" name="Google Shape;2015;p110"/>
          <p:cNvSpPr/>
          <p:nvPr/>
        </p:nvSpPr>
        <p:spPr>
          <a:xfrm>
            <a:off x="5148072" y="4807625"/>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 Slides</a:t>
            </a:r>
            <a:endParaRPr sz="800">
              <a:latin typeface="Times New Roman"/>
              <a:ea typeface="Times New Roman"/>
              <a:cs typeface="Times New Roman"/>
              <a:sym typeface="Times New Roman"/>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111"/>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021" name="Google Shape;2021;p111"/>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022" name="Google Shape;2022;p111"/>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023" name="Google Shape;2023;p111"/>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024" name="Google Shape;2024;p111"/>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Mission Statement</a:t>
            </a:r>
            <a:endParaRPr/>
          </a:p>
        </p:txBody>
      </p:sp>
      <p:sp>
        <p:nvSpPr>
          <p:cNvPr id="2025" name="Google Shape;2025;p111"/>
          <p:cNvSpPr txBox="1"/>
          <p:nvPr/>
        </p:nvSpPr>
        <p:spPr>
          <a:xfrm>
            <a:off x="627950" y="919825"/>
            <a:ext cx="5433600" cy="322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Oswald"/>
                <a:ea typeface="Oswald"/>
                <a:cs typeface="Oswald"/>
                <a:sym typeface="Oswald"/>
              </a:rPr>
              <a:t>HALO aims to improve the process of collecting turbulence data in the stratosphere. This will be accomplished by designing a </a:t>
            </a:r>
            <a:r>
              <a:rPr lang="en" sz="2400" u="sng">
                <a:latin typeface="Oswald"/>
                <a:ea typeface="Oswald"/>
                <a:cs typeface="Oswald"/>
                <a:sym typeface="Oswald"/>
              </a:rPr>
              <a:t>tethered payload system</a:t>
            </a:r>
            <a:r>
              <a:rPr lang="en" sz="2400">
                <a:latin typeface="Oswald"/>
                <a:ea typeface="Oswald"/>
                <a:cs typeface="Oswald"/>
                <a:sym typeface="Oswald"/>
              </a:rPr>
              <a:t> that will autonomously execute </a:t>
            </a:r>
            <a:r>
              <a:rPr lang="en" sz="2400" u="sng">
                <a:latin typeface="Oswald"/>
                <a:ea typeface="Oswald"/>
                <a:cs typeface="Oswald"/>
                <a:sym typeface="Oswald"/>
              </a:rPr>
              <a:t>orbits outside of the balloon wake</a:t>
            </a:r>
            <a:r>
              <a:rPr lang="en" sz="2400">
                <a:latin typeface="Oswald"/>
                <a:ea typeface="Oswald"/>
                <a:cs typeface="Oswald"/>
                <a:sym typeface="Oswald"/>
              </a:rPr>
              <a:t> with the help of control surfaces. These surfaces will also help </a:t>
            </a:r>
            <a:r>
              <a:rPr lang="en" sz="2400" u="sng">
                <a:latin typeface="Oswald"/>
                <a:ea typeface="Oswald"/>
                <a:cs typeface="Oswald"/>
                <a:sym typeface="Oswald"/>
              </a:rPr>
              <a:t>induce altitude oscillations</a:t>
            </a:r>
            <a:r>
              <a:rPr lang="en" sz="2400">
                <a:latin typeface="Oswald"/>
                <a:ea typeface="Oswald"/>
                <a:cs typeface="Oswald"/>
                <a:sym typeface="Oswald"/>
              </a:rPr>
              <a:t>, increasing the amount of data collection per flight.</a:t>
            </a:r>
            <a:endParaRPr sz="2400">
              <a:latin typeface="Oswald"/>
              <a:ea typeface="Oswald"/>
              <a:cs typeface="Oswald"/>
              <a:sym typeface="Oswald"/>
            </a:endParaRPr>
          </a:p>
        </p:txBody>
      </p:sp>
      <p:pic>
        <p:nvPicPr>
          <p:cNvPr id="2026" name="Google Shape;2026;p111"/>
          <p:cNvPicPr preferRelativeResize="0"/>
          <p:nvPr/>
        </p:nvPicPr>
        <p:blipFill>
          <a:blip r:embed="rId3">
            <a:alphaModFix/>
          </a:blip>
          <a:stretch>
            <a:fillRect/>
          </a:stretch>
        </p:blipFill>
        <p:spPr>
          <a:xfrm>
            <a:off x="6516350" y="1208576"/>
            <a:ext cx="1471446" cy="2616257"/>
          </a:xfrm>
          <a:prstGeom prst="rect">
            <a:avLst/>
          </a:prstGeom>
          <a:noFill/>
          <a:ln>
            <a:noFill/>
          </a:ln>
        </p:spPr>
      </p:pic>
      <p:pic>
        <p:nvPicPr>
          <p:cNvPr id="2027" name="Google Shape;2027;p11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8768662">
            <a:off x="7621520" y="3668502"/>
            <a:ext cx="642593" cy="501837"/>
          </a:xfrm>
          <a:prstGeom prst="rect">
            <a:avLst/>
          </a:prstGeom>
          <a:noFill/>
          <a:ln>
            <a:noFill/>
          </a:ln>
        </p:spPr>
      </p:pic>
      <p:sp>
        <p:nvSpPr>
          <p:cNvPr id="2028" name="Google Shape;2028;p111"/>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029" name="Google Shape;2029;p111"/>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112"/>
          <p:cNvSpPr/>
          <p:nvPr/>
        </p:nvSpPr>
        <p:spPr>
          <a:xfrm>
            <a:off x="39668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035" name="Google Shape;2035;p112"/>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036" name="Google Shape;2036;p112"/>
          <p:cNvSpPr/>
          <p:nvPr/>
        </p:nvSpPr>
        <p:spPr>
          <a:xfrm>
            <a:off x="9917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037" name="Google Shape;2037;p112"/>
          <p:cNvSpPr/>
          <p:nvPr/>
        </p:nvSpPr>
        <p:spPr>
          <a:xfrm>
            <a:off x="19834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Manufacturing</a:t>
            </a:r>
            <a:endParaRPr sz="800">
              <a:latin typeface="Times New Roman"/>
              <a:ea typeface="Times New Roman"/>
              <a:cs typeface="Times New Roman"/>
              <a:sym typeface="Times New Roman"/>
            </a:endParaRPr>
          </a:p>
        </p:txBody>
      </p:sp>
      <p:sp>
        <p:nvSpPr>
          <p:cNvPr id="2038" name="Google Shape;2038;p112"/>
          <p:cNvSpPr/>
          <p:nvPr/>
        </p:nvSpPr>
        <p:spPr>
          <a:xfrm>
            <a:off x="2975100" y="4812350"/>
            <a:ext cx="1154400" cy="331200"/>
          </a:xfrm>
          <a:prstGeom prst="chevron">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039" name="Google Shape;2039;p112"/>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Levels of Success</a:t>
            </a:r>
            <a:endParaRPr/>
          </a:p>
        </p:txBody>
      </p:sp>
      <p:graphicFrame>
        <p:nvGraphicFramePr>
          <p:cNvPr id="2040" name="Google Shape;2040;p112"/>
          <p:cNvGraphicFramePr/>
          <p:nvPr/>
        </p:nvGraphicFramePr>
        <p:xfrm>
          <a:off x="7275" y="561775"/>
          <a:ext cx="3000000" cy="3000000"/>
        </p:xfrm>
        <a:graphic>
          <a:graphicData uri="http://schemas.openxmlformats.org/drawingml/2006/table">
            <a:tbl>
              <a:tblPr>
                <a:noFill/>
                <a:tableStyleId>{A2069706-E4F4-4FCE-916B-764D82D2E448}</a:tableStyleId>
              </a:tblPr>
              <a:tblGrid>
                <a:gridCol w="460775">
                  <a:extLst>
                    <a:ext uri="{9D8B030D-6E8A-4147-A177-3AD203B41FA5}">
                      <a16:colId xmlns:a16="http://schemas.microsoft.com/office/drawing/2014/main" val="20000"/>
                    </a:ext>
                  </a:extLst>
                </a:gridCol>
                <a:gridCol w="2609375">
                  <a:extLst>
                    <a:ext uri="{9D8B030D-6E8A-4147-A177-3AD203B41FA5}">
                      <a16:colId xmlns:a16="http://schemas.microsoft.com/office/drawing/2014/main" val="20001"/>
                    </a:ext>
                  </a:extLst>
                </a:gridCol>
                <a:gridCol w="2166175">
                  <a:extLst>
                    <a:ext uri="{9D8B030D-6E8A-4147-A177-3AD203B41FA5}">
                      <a16:colId xmlns:a16="http://schemas.microsoft.com/office/drawing/2014/main" val="20002"/>
                    </a:ext>
                  </a:extLst>
                </a:gridCol>
                <a:gridCol w="2026975">
                  <a:extLst>
                    <a:ext uri="{9D8B030D-6E8A-4147-A177-3AD203B41FA5}">
                      <a16:colId xmlns:a16="http://schemas.microsoft.com/office/drawing/2014/main" val="20003"/>
                    </a:ext>
                  </a:extLst>
                </a:gridCol>
                <a:gridCol w="1887225">
                  <a:extLst>
                    <a:ext uri="{9D8B030D-6E8A-4147-A177-3AD203B41FA5}">
                      <a16:colId xmlns:a16="http://schemas.microsoft.com/office/drawing/2014/main" val="20004"/>
                    </a:ext>
                  </a:extLst>
                </a:gridCol>
              </a:tblGrid>
              <a:tr h="457950">
                <a:tc>
                  <a:txBody>
                    <a:bodyPr/>
                    <a:lstStyle/>
                    <a:p>
                      <a:pPr marL="0" lvl="0" indent="0" algn="l" rtl="0">
                        <a:spcBef>
                          <a:spcPts val="0"/>
                        </a:spcBef>
                        <a:spcAft>
                          <a:spcPts val="0"/>
                        </a:spcAft>
                        <a:buNone/>
                      </a:pP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Tethered Orbiter</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Altitude</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Data Collection</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Descent Arrest</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1092125">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Level I</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sz="1000">
                          <a:latin typeface="Oswald"/>
                          <a:ea typeface="Oswald"/>
                          <a:cs typeface="Oswald"/>
                          <a:sym typeface="Oswald"/>
                        </a:rPr>
                        <a:t>The payload shall orbit below the balloon. This orbit will be stable and periodic.</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The balloon and payload will achieve a target altitude of 150 ft and be neutrally buoyant via Moored test. The balloon will remain at this altitude until termination.</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The orbiting payload will contain an IMU and GPS to verify a successful orbiter trajectory. This data will will be transmitted to a receiving antenna throughout the Moored test.</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System will include a fail-safe descent arresting device in the event of balloon burst. The payload will then enter a controlled descent at a maximum speed of 5 m/s.</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1620550">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Level II</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sz="1000">
                          <a:latin typeface="Oswald"/>
                          <a:ea typeface="Oswald"/>
                          <a:cs typeface="Oswald"/>
                          <a:sym typeface="Oswald"/>
                        </a:rPr>
                        <a:t>The payload will be in a stable orbit below the balloon, demonstrating the ability to remove itself from the wake. It will also generate enough lift or drag to bring the balloon and payload to a velocity of 2m/s +/- 20% in ascent and descent.</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Controls will be implemented that will allow the tethered orbiter to change the balloon and payload altitude. The balloon will reach neutral buoyancy at 20 km, descend to 15 km, ascend to 25 km, and terminate. GPS measurements will be used to approximate the altitude of the balloon. These altitudes will be allowed an uncertainty of 1 km.</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Temperature, GPS, and IMU data will be collected on the payload throughout its flight. This data will be transmitted to a receiving antenna during flight.</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Controlled descent will be initiated autonomously as triggered by low battery notification on board.</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1444425">
                <a:tc>
                  <a:txBody>
                    <a:bodyPr/>
                    <a:lstStyle/>
                    <a:p>
                      <a:pPr marL="0" lvl="0" indent="0" algn="ctr" rtl="0">
                        <a:spcBef>
                          <a:spcPts val="0"/>
                        </a:spcBef>
                        <a:spcAft>
                          <a:spcPts val="0"/>
                        </a:spcAft>
                        <a:buNone/>
                      </a:pPr>
                      <a:r>
                        <a:rPr lang="en" sz="1000">
                          <a:solidFill>
                            <a:srgbClr val="FFFFFF"/>
                          </a:solidFill>
                          <a:latin typeface="Oswald"/>
                          <a:ea typeface="Oswald"/>
                          <a:cs typeface="Oswald"/>
                          <a:sym typeface="Oswald"/>
                        </a:rPr>
                        <a:t>Level III</a:t>
                      </a:r>
                      <a:endParaRPr sz="1000">
                        <a:solidFill>
                          <a:srgbClr val="FFFFFF"/>
                        </a:solidFill>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073763"/>
                      </a:solidFill>
                      <a:prstDash val="solid"/>
                      <a:round/>
                      <a:headEnd type="none" w="sm" len="sm"/>
                      <a:tailEnd type="none" w="sm" len="sm"/>
                    </a:lnR>
                    <a:lnT w="9525" cap="flat" cmpd="sng">
                      <a:solidFill>
                        <a:srgbClr val="073763"/>
                      </a:solidFill>
                      <a:prstDash val="solid"/>
                      <a:round/>
                      <a:headEnd type="none" w="sm" len="sm"/>
                      <a:tailEnd type="none" w="sm" len="sm"/>
                    </a:lnT>
                    <a:lnB w="9525" cap="flat" cmpd="sng">
                      <a:solidFill>
                        <a:srgbClr val="073763"/>
                      </a:solidFill>
                      <a:prstDash val="solid"/>
                      <a:round/>
                      <a:headEnd type="none" w="sm" len="sm"/>
                      <a:tailEnd type="none" w="sm" len="sm"/>
                    </a:lnB>
                    <a:solidFill>
                      <a:srgbClr val="073763"/>
                    </a:solidFill>
                  </a:tcPr>
                </a:tc>
                <a:tc>
                  <a:txBody>
                    <a:bodyPr/>
                    <a:lstStyle/>
                    <a:p>
                      <a:pPr marL="0" lvl="0" indent="0" algn="l" rtl="0">
                        <a:spcBef>
                          <a:spcPts val="0"/>
                        </a:spcBef>
                        <a:spcAft>
                          <a:spcPts val="0"/>
                        </a:spcAft>
                        <a:buNone/>
                      </a:pPr>
                      <a:r>
                        <a:rPr lang="en" sz="1000">
                          <a:latin typeface="Oswald"/>
                          <a:ea typeface="Oswald"/>
                          <a:cs typeface="Oswald"/>
                          <a:sym typeface="Oswald"/>
                        </a:rPr>
                        <a:t>The stable payload orbit will remain fully outside the balloon wake for the entire flight, ignoring occasional perturbations due to wind gusting. It also must be capable of generating lift or drag to bring the balloon system to a velocity of 2 m/s +/- 20% during ascent or descent. Orbiter speed will not introduce turbulence measurement bias.</a:t>
                      </a:r>
                      <a:endParaRPr sz="1000">
                        <a:latin typeface="Oswald"/>
                        <a:ea typeface="Oswald"/>
                        <a:cs typeface="Oswald"/>
                        <a:sym typeface="Oswald"/>
                      </a:endParaRPr>
                    </a:p>
                  </a:txBody>
                  <a:tcPr marL="91425" marR="91425" marT="91425" marB="91425">
                    <a:lnL w="9525" cap="flat" cmpd="sng">
                      <a:solidFill>
                        <a:srgbClr val="07376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The payload will reach a target altitude of 30 km and then oscillate between 25 km to 35 km until power depletion. GPS measurements will approximate the altitude of the balloon. These altitudes will be allowed an uncertainty of 1 km.</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000">
                          <a:latin typeface="Oswald"/>
                          <a:ea typeface="Oswald"/>
                          <a:cs typeface="Oswald"/>
                          <a:sym typeface="Oswald"/>
                        </a:rPr>
                        <a:t>Turbulence sensors will be incorporated</a:t>
                      </a: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1000">
                        <a:latin typeface="Oswald"/>
                        <a:ea typeface="Oswald"/>
                        <a:cs typeface="Oswald"/>
                        <a:sym typeface="Oswald"/>
                      </a:endParaRPr>
                    </a:p>
                  </a:txBody>
                  <a:tcPr marL="91425" marR="91425" marT="91425" marB="91425">
                    <a:lnL w="9525" cap="flat" cmpd="sng">
                      <a:solidFill>
                        <a:srgbClr val="CFE2F3"/>
                      </a:solidFill>
                      <a:prstDash val="solid"/>
                      <a:round/>
                      <a:headEnd type="none" w="sm" len="sm"/>
                      <a:tailEnd type="none" w="sm" len="sm"/>
                    </a:lnL>
                    <a:lnR w="9525" cap="flat" cmpd="sng">
                      <a:solidFill>
                        <a:srgbClr val="CFE2F3"/>
                      </a:solidFill>
                      <a:prstDash val="solid"/>
                      <a:round/>
                      <a:headEnd type="none" w="sm" len="sm"/>
                      <a:tailEnd type="none" w="sm" len="sm"/>
                    </a:lnR>
                    <a:lnT w="9525" cap="flat" cmpd="sng">
                      <a:solidFill>
                        <a:srgbClr val="CFE2F3"/>
                      </a:solidFill>
                      <a:prstDash val="solid"/>
                      <a:round/>
                      <a:headEnd type="none" w="sm" len="sm"/>
                      <a:tailEnd type="none" w="sm" len="sm"/>
                    </a:lnT>
                    <a:lnB w="9525" cap="flat" cmpd="sng">
                      <a:solidFill>
                        <a:srgbClr val="CFE2F3"/>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bl>
          </a:graphicData>
        </a:graphic>
      </p:graphicFrame>
      <p:sp>
        <p:nvSpPr>
          <p:cNvPr id="2041" name="Google Shape;2041;p112"/>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113"/>
          <p:cNvSpPr/>
          <p:nvPr/>
        </p:nvSpPr>
        <p:spPr>
          <a:xfrm>
            <a:off x="0" y="4812350"/>
            <a:ext cx="1154400" cy="331200"/>
          </a:xfrm>
          <a:prstGeom prst="homePlate">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Overview</a:t>
            </a:r>
            <a:endParaRPr sz="800">
              <a:latin typeface="Times New Roman"/>
              <a:ea typeface="Times New Roman"/>
              <a:cs typeface="Times New Roman"/>
              <a:sym typeface="Times New Roman"/>
            </a:endParaRPr>
          </a:p>
        </p:txBody>
      </p:sp>
      <p:sp>
        <p:nvSpPr>
          <p:cNvPr id="2047" name="Google Shape;2047;p113"/>
          <p:cNvSpPr/>
          <p:nvPr/>
        </p:nvSpPr>
        <p:spPr>
          <a:xfrm>
            <a:off x="9917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Schedule</a:t>
            </a:r>
            <a:endParaRPr sz="800">
              <a:latin typeface="Times New Roman"/>
              <a:ea typeface="Times New Roman"/>
              <a:cs typeface="Times New Roman"/>
              <a:sym typeface="Times New Roman"/>
            </a:endParaRPr>
          </a:p>
        </p:txBody>
      </p:sp>
      <p:sp>
        <p:nvSpPr>
          <p:cNvPr id="2048" name="Google Shape;2048;p113"/>
          <p:cNvSpPr/>
          <p:nvPr/>
        </p:nvSpPr>
        <p:spPr>
          <a:xfrm>
            <a:off x="19834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Test Readiness</a:t>
            </a:r>
            <a:endParaRPr sz="800">
              <a:latin typeface="Times New Roman"/>
              <a:ea typeface="Times New Roman"/>
              <a:cs typeface="Times New Roman"/>
              <a:sym typeface="Times New Roman"/>
            </a:endParaRPr>
          </a:p>
        </p:txBody>
      </p:sp>
      <p:sp>
        <p:nvSpPr>
          <p:cNvPr id="2049" name="Google Shape;2049;p113"/>
          <p:cNvSpPr/>
          <p:nvPr/>
        </p:nvSpPr>
        <p:spPr>
          <a:xfrm>
            <a:off x="29751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Budget</a:t>
            </a:r>
            <a:endParaRPr sz="800">
              <a:latin typeface="Times New Roman"/>
              <a:ea typeface="Times New Roman"/>
              <a:cs typeface="Times New Roman"/>
              <a:sym typeface="Times New Roman"/>
            </a:endParaRPr>
          </a:p>
        </p:txBody>
      </p:sp>
      <p:sp>
        <p:nvSpPr>
          <p:cNvPr id="2050" name="Google Shape;2050;p113"/>
          <p:cNvSpPr txBox="1">
            <a:spLocks noGrp="1"/>
          </p:cNvSpPr>
          <p:nvPr>
            <p:ph type="title"/>
          </p:nvPr>
        </p:nvSpPr>
        <p:spPr>
          <a:xfrm>
            <a:off x="-6525" y="63000"/>
            <a:ext cx="75966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MSR Work Plan</a:t>
            </a:r>
            <a:endParaRPr/>
          </a:p>
          <a:p>
            <a:pPr marL="0" lvl="0" indent="0" algn="l" rtl="0">
              <a:spcBef>
                <a:spcPts val="0"/>
              </a:spcBef>
              <a:spcAft>
                <a:spcPts val="0"/>
              </a:spcAft>
              <a:buNone/>
            </a:pPr>
            <a:endParaRPr/>
          </a:p>
        </p:txBody>
      </p:sp>
      <p:sp>
        <p:nvSpPr>
          <p:cNvPr id="2051" name="Google Shape;2051;p113"/>
          <p:cNvSpPr/>
          <p:nvPr/>
        </p:nvSpPr>
        <p:spPr>
          <a:xfrm>
            <a:off x="7458075" y="1232600"/>
            <a:ext cx="1582500" cy="2373900"/>
          </a:xfrm>
          <a:prstGeom prst="roundRect">
            <a:avLst>
              <a:gd name="adj" fmla="val 16667"/>
            </a:avLst>
          </a:prstGeom>
          <a:solidFill>
            <a:srgbClr val="FFFF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Legend</a:t>
            </a: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ctr" rtl="0">
              <a:spcBef>
                <a:spcPts val="0"/>
              </a:spcBef>
              <a:spcAft>
                <a:spcPts val="0"/>
              </a:spcAft>
              <a:buNone/>
            </a:pPr>
            <a:endParaRPr>
              <a:latin typeface="Oswald"/>
              <a:ea typeface="Oswald"/>
              <a:cs typeface="Oswald"/>
              <a:sym typeface="Oswald"/>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52" name="Google Shape;2052;p113"/>
          <p:cNvSpPr/>
          <p:nvPr/>
        </p:nvSpPr>
        <p:spPr>
          <a:xfrm>
            <a:off x="7531925" y="1612025"/>
            <a:ext cx="1404000" cy="324300"/>
          </a:xfrm>
          <a:prstGeom prst="roundRect">
            <a:avLst>
              <a:gd name="adj" fmla="val 16667"/>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Deliverable</a:t>
            </a:r>
            <a:endParaRPr>
              <a:latin typeface="Oswald"/>
              <a:ea typeface="Oswald"/>
              <a:cs typeface="Oswald"/>
              <a:sym typeface="Oswald"/>
            </a:endParaRPr>
          </a:p>
        </p:txBody>
      </p:sp>
      <p:pic>
        <p:nvPicPr>
          <p:cNvPr id="2053" name="Google Shape;2053;p1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200" y="530850"/>
            <a:ext cx="7174153" cy="4250999"/>
          </a:xfrm>
          <a:prstGeom prst="rect">
            <a:avLst/>
          </a:prstGeom>
          <a:noFill/>
          <a:ln>
            <a:noFill/>
          </a:ln>
        </p:spPr>
      </p:pic>
      <p:sp>
        <p:nvSpPr>
          <p:cNvPr id="2054" name="Google Shape;2054;p113"/>
          <p:cNvSpPr/>
          <p:nvPr/>
        </p:nvSpPr>
        <p:spPr>
          <a:xfrm>
            <a:off x="7531925" y="1993025"/>
            <a:ext cx="1404000" cy="324300"/>
          </a:xfrm>
          <a:prstGeom prst="roundRect">
            <a:avLst>
              <a:gd name="adj" fmla="val 16667"/>
            </a:avLst>
          </a:prstGeom>
          <a:solidFill>
            <a:srgbClr val="F4CCCC"/>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Management</a:t>
            </a:r>
            <a:endParaRPr>
              <a:latin typeface="Oswald"/>
              <a:ea typeface="Oswald"/>
              <a:cs typeface="Oswald"/>
              <a:sym typeface="Oswald"/>
            </a:endParaRPr>
          </a:p>
        </p:txBody>
      </p:sp>
      <p:sp>
        <p:nvSpPr>
          <p:cNvPr id="2055" name="Google Shape;2055;p113"/>
          <p:cNvSpPr/>
          <p:nvPr/>
        </p:nvSpPr>
        <p:spPr>
          <a:xfrm>
            <a:off x="7531925" y="2374025"/>
            <a:ext cx="1404000" cy="324300"/>
          </a:xfrm>
          <a:prstGeom prst="roundRect">
            <a:avLst>
              <a:gd name="adj" fmla="val 16667"/>
            </a:avLst>
          </a:prstGeom>
          <a:solidFill>
            <a:srgbClr val="6AA8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Software</a:t>
            </a:r>
            <a:endParaRPr>
              <a:latin typeface="Oswald"/>
              <a:ea typeface="Oswald"/>
              <a:cs typeface="Oswald"/>
              <a:sym typeface="Oswald"/>
            </a:endParaRPr>
          </a:p>
        </p:txBody>
      </p:sp>
      <p:sp>
        <p:nvSpPr>
          <p:cNvPr id="2056" name="Google Shape;2056;p113"/>
          <p:cNvSpPr/>
          <p:nvPr/>
        </p:nvSpPr>
        <p:spPr>
          <a:xfrm>
            <a:off x="7531925" y="2755025"/>
            <a:ext cx="1404000" cy="324300"/>
          </a:xfrm>
          <a:prstGeom prst="roundRect">
            <a:avLst>
              <a:gd name="adj" fmla="val 16667"/>
            </a:avLst>
          </a:prstGeom>
          <a:solidFill>
            <a:srgbClr val="D9D9D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Manufacturing</a:t>
            </a:r>
            <a:endParaRPr>
              <a:latin typeface="Oswald"/>
              <a:ea typeface="Oswald"/>
              <a:cs typeface="Oswald"/>
              <a:sym typeface="Oswald"/>
            </a:endParaRPr>
          </a:p>
        </p:txBody>
      </p:sp>
      <p:sp>
        <p:nvSpPr>
          <p:cNvPr id="2057" name="Google Shape;2057;p113"/>
          <p:cNvSpPr/>
          <p:nvPr/>
        </p:nvSpPr>
        <p:spPr>
          <a:xfrm>
            <a:off x="7531925" y="3136025"/>
            <a:ext cx="1404000" cy="324300"/>
          </a:xfrm>
          <a:prstGeom prst="roundRect">
            <a:avLst>
              <a:gd name="adj" fmla="val 16667"/>
            </a:avLst>
          </a:prstGeom>
          <a:solidFill>
            <a:srgbClr val="6FA8DC"/>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Testing</a:t>
            </a:r>
            <a:endParaRPr>
              <a:latin typeface="Oswald"/>
              <a:ea typeface="Oswald"/>
              <a:cs typeface="Oswald"/>
              <a:sym typeface="Oswald"/>
            </a:endParaRPr>
          </a:p>
        </p:txBody>
      </p:sp>
      <p:sp>
        <p:nvSpPr>
          <p:cNvPr id="2058" name="Google Shape;2058;p113"/>
          <p:cNvSpPr/>
          <p:nvPr/>
        </p:nvSpPr>
        <p:spPr>
          <a:xfrm>
            <a:off x="222575" y="1560625"/>
            <a:ext cx="1404000" cy="813300"/>
          </a:xfrm>
          <a:prstGeom prst="roundRect">
            <a:avLst>
              <a:gd name="adj" fmla="val 16667"/>
            </a:avLst>
          </a:prstGeom>
          <a:solidFill>
            <a:srgbClr val="E0E0E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Manufacturing Focus</a:t>
            </a:r>
            <a:endParaRPr>
              <a:latin typeface="Oswald"/>
              <a:ea typeface="Oswald"/>
              <a:cs typeface="Oswald"/>
              <a:sym typeface="Oswald"/>
            </a:endParaRPr>
          </a:p>
        </p:txBody>
      </p:sp>
      <p:sp>
        <p:nvSpPr>
          <p:cNvPr id="2059" name="Google Shape;2059;p113"/>
          <p:cNvSpPr/>
          <p:nvPr/>
        </p:nvSpPr>
        <p:spPr>
          <a:xfrm>
            <a:off x="1365575" y="3618025"/>
            <a:ext cx="1404000" cy="813300"/>
          </a:xfrm>
          <a:prstGeom prst="roundRect">
            <a:avLst>
              <a:gd name="adj" fmla="val 16667"/>
            </a:avLst>
          </a:prstGeom>
          <a:solidFill>
            <a:srgbClr val="6D9EEB"/>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Testing Focus</a:t>
            </a:r>
            <a:endParaRPr>
              <a:latin typeface="Oswald"/>
              <a:ea typeface="Oswald"/>
              <a:cs typeface="Oswald"/>
              <a:sym typeface="Oswald"/>
            </a:endParaRPr>
          </a:p>
        </p:txBody>
      </p:sp>
      <p:sp>
        <p:nvSpPr>
          <p:cNvPr id="2060" name="Google Shape;2060;p113"/>
          <p:cNvSpPr/>
          <p:nvPr/>
        </p:nvSpPr>
        <p:spPr>
          <a:xfrm>
            <a:off x="4429675" y="927800"/>
            <a:ext cx="1404000" cy="324300"/>
          </a:xfrm>
          <a:prstGeom prst="roundRect">
            <a:avLst>
              <a:gd name="adj" fmla="val 16667"/>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MSR</a:t>
            </a:r>
            <a:endParaRPr>
              <a:latin typeface="Oswald"/>
              <a:ea typeface="Oswald"/>
              <a:cs typeface="Oswald"/>
              <a:sym typeface="Oswald"/>
            </a:endParaRPr>
          </a:p>
        </p:txBody>
      </p:sp>
      <p:sp>
        <p:nvSpPr>
          <p:cNvPr id="2061" name="Google Shape;2061;p113"/>
          <p:cNvSpPr/>
          <p:nvPr/>
        </p:nvSpPr>
        <p:spPr>
          <a:xfrm>
            <a:off x="5457175" y="2145425"/>
            <a:ext cx="1404000" cy="324300"/>
          </a:xfrm>
          <a:prstGeom prst="roundRect">
            <a:avLst>
              <a:gd name="adj" fmla="val 16667"/>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TRR</a:t>
            </a:r>
            <a:endParaRPr>
              <a:latin typeface="Oswald"/>
              <a:ea typeface="Oswald"/>
              <a:cs typeface="Oswald"/>
              <a:sym typeface="Oswald"/>
            </a:endParaRPr>
          </a:p>
        </p:txBody>
      </p:sp>
      <p:sp>
        <p:nvSpPr>
          <p:cNvPr id="2062" name="Google Shape;2062;p113"/>
          <p:cNvSpPr/>
          <p:nvPr/>
        </p:nvSpPr>
        <p:spPr>
          <a:xfrm>
            <a:off x="5496475" y="3290000"/>
            <a:ext cx="1404000" cy="324300"/>
          </a:xfrm>
          <a:prstGeom prst="roundRect">
            <a:avLst>
              <a:gd name="adj" fmla="val 16667"/>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SFR</a:t>
            </a:r>
            <a:endParaRPr>
              <a:latin typeface="Oswald"/>
              <a:ea typeface="Oswald"/>
              <a:cs typeface="Oswald"/>
              <a:sym typeface="Oswald"/>
            </a:endParaRPr>
          </a:p>
        </p:txBody>
      </p:sp>
      <p:cxnSp>
        <p:nvCxnSpPr>
          <p:cNvPr id="2063" name="Google Shape;2063;p113"/>
          <p:cNvCxnSpPr/>
          <p:nvPr/>
        </p:nvCxnSpPr>
        <p:spPr>
          <a:xfrm flipH="1">
            <a:off x="2538750" y="1121025"/>
            <a:ext cx="1868400" cy="186900"/>
          </a:xfrm>
          <a:prstGeom prst="straightConnector1">
            <a:avLst/>
          </a:prstGeom>
          <a:noFill/>
          <a:ln w="9525" cap="flat" cmpd="sng">
            <a:solidFill>
              <a:srgbClr val="FF0000"/>
            </a:solidFill>
            <a:prstDash val="solid"/>
            <a:round/>
            <a:headEnd type="none" w="med" len="med"/>
            <a:tailEnd type="triangle" w="med" len="med"/>
          </a:ln>
        </p:spPr>
      </p:cxnSp>
      <p:cxnSp>
        <p:nvCxnSpPr>
          <p:cNvPr id="2064" name="Google Shape;2064;p113"/>
          <p:cNvCxnSpPr/>
          <p:nvPr/>
        </p:nvCxnSpPr>
        <p:spPr>
          <a:xfrm flipH="1">
            <a:off x="3512575" y="2326100"/>
            <a:ext cx="1868400" cy="186900"/>
          </a:xfrm>
          <a:prstGeom prst="straightConnector1">
            <a:avLst/>
          </a:prstGeom>
          <a:noFill/>
          <a:ln w="9525" cap="flat" cmpd="sng">
            <a:solidFill>
              <a:srgbClr val="FF0000"/>
            </a:solidFill>
            <a:prstDash val="solid"/>
            <a:round/>
            <a:headEnd type="none" w="med" len="med"/>
            <a:tailEnd type="triangle" w="med" len="med"/>
          </a:ln>
        </p:spPr>
      </p:cxnSp>
      <p:cxnSp>
        <p:nvCxnSpPr>
          <p:cNvPr id="2065" name="Google Shape;2065;p113"/>
          <p:cNvCxnSpPr/>
          <p:nvPr/>
        </p:nvCxnSpPr>
        <p:spPr>
          <a:xfrm flipH="1">
            <a:off x="5031375" y="3692775"/>
            <a:ext cx="496800" cy="206100"/>
          </a:xfrm>
          <a:prstGeom prst="straightConnector1">
            <a:avLst/>
          </a:prstGeom>
          <a:noFill/>
          <a:ln w="9525" cap="flat" cmpd="sng">
            <a:solidFill>
              <a:srgbClr val="FF0000"/>
            </a:solidFill>
            <a:prstDash val="solid"/>
            <a:round/>
            <a:headEnd type="none" w="med" len="med"/>
            <a:tailEnd type="triangle" w="med" len="med"/>
          </a:ln>
        </p:spPr>
      </p:cxnSp>
      <p:sp>
        <p:nvSpPr>
          <p:cNvPr id="2066" name="Google Shape;2066;p113"/>
          <p:cNvSpPr/>
          <p:nvPr/>
        </p:nvSpPr>
        <p:spPr>
          <a:xfrm>
            <a:off x="6014675" y="4204400"/>
            <a:ext cx="962100" cy="324300"/>
          </a:xfrm>
          <a:prstGeom prst="roundRect">
            <a:avLst>
              <a:gd name="adj" fmla="val 16667"/>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PFR</a:t>
            </a:r>
            <a:endParaRPr>
              <a:latin typeface="Oswald"/>
              <a:ea typeface="Oswald"/>
              <a:cs typeface="Oswald"/>
              <a:sym typeface="Oswald"/>
            </a:endParaRPr>
          </a:p>
        </p:txBody>
      </p:sp>
      <p:sp>
        <p:nvSpPr>
          <p:cNvPr id="2067" name="Google Shape;2067;p113"/>
          <p:cNvSpPr txBox="1"/>
          <p:nvPr/>
        </p:nvSpPr>
        <p:spPr>
          <a:xfrm>
            <a:off x="7658825" y="3860550"/>
            <a:ext cx="1246200" cy="2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Critical Path</a:t>
            </a:r>
            <a:endParaRPr sz="1200">
              <a:latin typeface="Lato"/>
              <a:ea typeface="Lato"/>
              <a:cs typeface="Lato"/>
              <a:sym typeface="Lato"/>
            </a:endParaRPr>
          </a:p>
        </p:txBody>
      </p:sp>
      <p:cxnSp>
        <p:nvCxnSpPr>
          <p:cNvPr id="2068" name="Google Shape;2068;p113"/>
          <p:cNvCxnSpPr/>
          <p:nvPr/>
        </p:nvCxnSpPr>
        <p:spPr>
          <a:xfrm>
            <a:off x="7781550" y="4218850"/>
            <a:ext cx="949500" cy="9900"/>
          </a:xfrm>
          <a:prstGeom prst="straightConnector1">
            <a:avLst/>
          </a:prstGeom>
          <a:noFill/>
          <a:ln w="9525" cap="flat" cmpd="sng">
            <a:solidFill>
              <a:srgbClr val="0000FF"/>
            </a:solidFill>
            <a:prstDash val="solid"/>
            <a:round/>
            <a:headEnd type="none" w="med" len="med"/>
            <a:tailEnd type="triangle" w="med" len="med"/>
          </a:ln>
        </p:spPr>
      </p:cxnSp>
      <p:sp>
        <p:nvSpPr>
          <p:cNvPr id="2069" name="Google Shape;2069;p113"/>
          <p:cNvSpPr/>
          <p:nvPr/>
        </p:nvSpPr>
        <p:spPr>
          <a:xfrm>
            <a:off x="2538750" y="1501375"/>
            <a:ext cx="1684800" cy="186900"/>
          </a:xfrm>
          <a:prstGeom prst="roundRect">
            <a:avLst>
              <a:gd name="adj" fmla="val 16667"/>
            </a:avLst>
          </a:prstGeom>
          <a:solidFill>
            <a:srgbClr val="FFD600">
              <a:alpha val="2682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swald"/>
              <a:ea typeface="Oswald"/>
              <a:cs typeface="Oswald"/>
              <a:sym typeface="Oswald"/>
            </a:endParaRPr>
          </a:p>
        </p:txBody>
      </p:sp>
      <p:sp>
        <p:nvSpPr>
          <p:cNvPr id="2070" name="Google Shape;2070;p113"/>
          <p:cNvSpPr/>
          <p:nvPr/>
        </p:nvSpPr>
        <p:spPr>
          <a:xfrm>
            <a:off x="2538750" y="2374025"/>
            <a:ext cx="962100" cy="138900"/>
          </a:xfrm>
          <a:prstGeom prst="roundRect">
            <a:avLst>
              <a:gd name="adj" fmla="val 16667"/>
            </a:avLst>
          </a:prstGeom>
          <a:solidFill>
            <a:srgbClr val="FFD600">
              <a:alpha val="2682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swald"/>
              <a:ea typeface="Oswald"/>
              <a:cs typeface="Oswald"/>
              <a:sym typeface="Oswald"/>
            </a:endParaRPr>
          </a:p>
        </p:txBody>
      </p:sp>
      <p:sp>
        <p:nvSpPr>
          <p:cNvPr id="2071" name="Google Shape;2071;p113"/>
          <p:cNvSpPr/>
          <p:nvPr/>
        </p:nvSpPr>
        <p:spPr>
          <a:xfrm>
            <a:off x="2811000" y="3049725"/>
            <a:ext cx="1022100" cy="186900"/>
          </a:xfrm>
          <a:prstGeom prst="roundRect">
            <a:avLst>
              <a:gd name="adj" fmla="val 16667"/>
            </a:avLst>
          </a:prstGeom>
          <a:solidFill>
            <a:srgbClr val="FFD600">
              <a:alpha val="2682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swald"/>
              <a:ea typeface="Oswald"/>
              <a:cs typeface="Oswald"/>
              <a:sym typeface="Oswald"/>
            </a:endParaRPr>
          </a:p>
        </p:txBody>
      </p:sp>
      <p:sp>
        <p:nvSpPr>
          <p:cNvPr id="2072" name="Google Shape;2072;p113"/>
          <p:cNvSpPr/>
          <p:nvPr/>
        </p:nvSpPr>
        <p:spPr>
          <a:xfrm>
            <a:off x="3058300" y="3236625"/>
            <a:ext cx="730200" cy="138900"/>
          </a:xfrm>
          <a:prstGeom prst="roundRect">
            <a:avLst>
              <a:gd name="adj" fmla="val 16667"/>
            </a:avLst>
          </a:prstGeom>
          <a:solidFill>
            <a:srgbClr val="FFD600">
              <a:alpha val="2682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swald"/>
              <a:ea typeface="Oswald"/>
              <a:cs typeface="Oswald"/>
              <a:sym typeface="Oswald"/>
            </a:endParaRPr>
          </a:p>
        </p:txBody>
      </p:sp>
      <p:sp>
        <p:nvSpPr>
          <p:cNvPr id="2073" name="Google Shape;2073;p113"/>
          <p:cNvSpPr/>
          <p:nvPr/>
        </p:nvSpPr>
        <p:spPr>
          <a:xfrm>
            <a:off x="3534875" y="3592975"/>
            <a:ext cx="1404000" cy="138900"/>
          </a:xfrm>
          <a:prstGeom prst="roundRect">
            <a:avLst>
              <a:gd name="adj" fmla="val 16667"/>
            </a:avLst>
          </a:prstGeom>
          <a:solidFill>
            <a:srgbClr val="FFD600">
              <a:alpha val="2682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swald"/>
              <a:ea typeface="Oswald"/>
              <a:cs typeface="Oswald"/>
              <a:sym typeface="Oswald"/>
            </a:endParaRPr>
          </a:p>
        </p:txBody>
      </p:sp>
      <p:sp>
        <p:nvSpPr>
          <p:cNvPr id="2074" name="Google Shape;2074;p113"/>
          <p:cNvSpPr/>
          <p:nvPr/>
        </p:nvSpPr>
        <p:spPr>
          <a:xfrm>
            <a:off x="7526850" y="4466875"/>
            <a:ext cx="1458900" cy="186900"/>
          </a:xfrm>
          <a:prstGeom prst="roundRect">
            <a:avLst>
              <a:gd name="adj" fmla="val 16667"/>
            </a:avLst>
          </a:prstGeom>
          <a:solidFill>
            <a:srgbClr val="FFD600">
              <a:alpha val="2682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swald"/>
                <a:ea typeface="Oswald"/>
                <a:cs typeface="Oswald"/>
                <a:sym typeface="Oswald"/>
              </a:rPr>
              <a:t>Altered Tasks</a:t>
            </a:r>
            <a:endParaRPr>
              <a:latin typeface="Oswald"/>
              <a:ea typeface="Oswald"/>
              <a:cs typeface="Oswald"/>
              <a:sym typeface="Oswald"/>
            </a:endParaRPr>
          </a:p>
        </p:txBody>
      </p:sp>
      <p:sp>
        <p:nvSpPr>
          <p:cNvPr id="2075" name="Google Shape;2075;p113"/>
          <p:cNvSpPr/>
          <p:nvPr/>
        </p:nvSpPr>
        <p:spPr>
          <a:xfrm>
            <a:off x="3966800" y="4812350"/>
            <a:ext cx="1154400" cy="331200"/>
          </a:xfrm>
          <a:prstGeom prst="chevron">
            <a:avLst>
              <a:gd name="adj" fmla="val 50000"/>
            </a:avLst>
          </a:prstGeom>
          <a:solidFill>
            <a:srgbClr val="FFD600">
              <a:alpha val="26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Times New Roman"/>
                <a:ea typeface="Times New Roman"/>
                <a:cs typeface="Times New Roman"/>
                <a:sym typeface="Times New Roman"/>
              </a:rPr>
              <a:t>Backups</a:t>
            </a:r>
            <a:endParaRPr sz="800">
              <a:latin typeface="Times New Roman"/>
              <a:ea typeface="Times New Roman"/>
              <a:cs typeface="Times New Roman"/>
              <a:sym typeface="Times New Roman"/>
            </a:endParaRPr>
          </a:p>
        </p:txBody>
      </p:sp>
      <p:sp>
        <p:nvSpPr>
          <p:cNvPr id="2076" name="Google Shape;2076;p113"/>
          <p:cNvSpPr txBox="1">
            <a:spLocks noGrp="1"/>
          </p:cNvSpPr>
          <p:nvPr>
            <p:ph type="sldNum" idx="12"/>
          </p:nvPr>
        </p:nvSpPr>
        <p:spPr>
          <a:xfrm>
            <a:off x="8588775" y="4781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11030</Words>
  <Application>Microsoft Office PowerPoint</Application>
  <PresentationFormat>On-screen Show (16:9)</PresentationFormat>
  <Paragraphs>2413</Paragraphs>
  <Slides>139</Slides>
  <Notes>139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139</vt:i4>
      </vt:variant>
    </vt:vector>
  </HeadingPairs>
  <TitlesOfParts>
    <vt:vector size="149" baseType="lpstr">
      <vt:lpstr>Lato</vt:lpstr>
      <vt:lpstr>Open Sans</vt:lpstr>
      <vt:lpstr>Raleway Medium</vt:lpstr>
      <vt:lpstr>Nunito</vt:lpstr>
      <vt:lpstr>Oswald</vt:lpstr>
      <vt:lpstr>Average</vt:lpstr>
      <vt:lpstr>Raleway</vt:lpstr>
      <vt:lpstr>Arial</vt:lpstr>
      <vt:lpstr>Times New Roman</vt:lpstr>
      <vt:lpstr>Simple Light</vt:lpstr>
      <vt:lpstr>Final Oral Report:  High Altitude Lifting Orbiter (HALO)</vt:lpstr>
      <vt:lpstr>PowerPoint Presentation</vt:lpstr>
      <vt:lpstr>Mission Statement</vt:lpstr>
      <vt:lpstr>Concept of Operations</vt:lpstr>
      <vt:lpstr>Levels of Success - Level 1</vt:lpstr>
      <vt:lpstr>Levels of Success - Level 2</vt:lpstr>
      <vt:lpstr>Levels of Success - Level 3</vt:lpstr>
      <vt:lpstr>Design Description - SubSystem &amp; CPE Breakdown</vt:lpstr>
      <vt:lpstr>Critical Project Elements</vt:lpstr>
      <vt:lpstr>Design Description  Critical Dimensions</vt:lpstr>
      <vt:lpstr>Design Description - Data Rates</vt:lpstr>
      <vt:lpstr>Design Description - Functional Block Diagram</vt:lpstr>
      <vt:lpstr>Wiring Schematic </vt:lpstr>
      <vt:lpstr>Custom Arduino Mega Shield</vt:lpstr>
      <vt:lpstr>Plug &amp; Play</vt:lpstr>
      <vt:lpstr>Software: Overview</vt:lpstr>
      <vt:lpstr>Testing Breakdown</vt:lpstr>
      <vt:lpstr>Testing Breakdown</vt:lpstr>
      <vt:lpstr>Testing Breakdown</vt:lpstr>
      <vt:lpstr>Testing Breakdown</vt:lpstr>
      <vt:lpstr>Testing Breakdown</vt:lpstr>
      <vt:lpstr>Testing Breakdown</vt:lpstr>
      <vt:lpstr>Testing Breakdown</vt:lpstr>
      <vt:lpstr>Testing Breakdown</vt:lpstr>
      <vt:lpstr>CDAS Deployment Test: Overview</vt:lpstr>
      <vt:lpstr>CDAS Deployment Test: Results</vt:lpstr>
      <vt:lpstr>CDAS Deployment Test: Implications</vt:lpstr>
      <vt:lpstr>IMU - 𝛽 Angle Test: Overview</vt:lpstr>
      <vt:lpstr>IMU - 𝛽 Angle Test: Results</vt:lpstr>
      <vt:lpstr>IMU - 𝛽 Angle Test: Implications</vt:lpstr>
      <vt:lpstr>Tether Strength Test: Overview</vt:lpstr>
      <vt:lpstr>Tether Strength Test: Results</vt:lpstr>
      <vt:lpstr>Tether Strength Test: Implications</vt:lpstr>
      <vt:lpstr>Software Dry Run Test: Overview</vt:lpstr>
      <vt:lpstr>Software Dry Run Test: Vent &amp; Tail Servos </vt:lpstr>
      <vt:lpstr>Software Dry Run Test: Radio </vt:lpstr>
      <vt:lpstr>Thermal Model: Overview</vt:lpstr>
      <vt:lpstr>Hypobaric Chamber Test: Overview</vt:lpstr>
      <vt:lpstr>Hypobaric Chamber Test: Results</vt:lpstr>
      <vt:lpstr>Hypobaric Chamber Test: Implications</vt:lpstr>
      <vt:lpstr>Thermal Chamber Test: Overview</vt:lpstr>
      <vt:lpstr>Thermal Chamber Test: Results</vt:lpstr>
      <vt:lpstr>Thermal Chamber Test: Implications</vt:lpstr>
      <vt:lpstr>Testing Breakdown</vt:lpstr>
      <vt:lpstr>Propeller Thrust Test: Model</vt:lpstr>
      <vt:lpstr>Propeller Thrust Test: Overview</vt:lpstr>
      <vt:lpstr>Propeller Thrust Test: Results</vt:lpstr>
      <vt:lpstr>Propeller Thrust Test: Implications</vt:lpstr>
      <vt:lpstr>Testing Breakdown</vt:lpstr>
      <vt:lpstr>Data Range Test: Overview</vt:lpstr>
      <vt:lpstr>Data Range Test: Expected Results</vt:lpstr>
      <vt:lpstr>Data Range Test: Expected Results  </vt:lpstr>
      <vt:lpstr>Data Range Test: Implications</vt:lpstr>
      <vt:lpstr>Orbit Model </vt:lpstr>
      <vt:lpstr>Orbit Acquisition Test: Overview</vt:lpstr>
      <vt:lpstr>Orbit Acquisition Test: Expected Results</vt:lpstr>
      <vt:lpstr>Orbit Acquisition Test: Implications</vt:lpstr>
      <vt:lpstr>Moored Test: Overview</vt:lpstr>
      <vt:lpstr>Moored Test: Expected Results</vt:lpstr>
      <vt:lpstr>Moored Test: Implications</vt:lpstr>
      <vt:lpstr>Neutral Buoyancy Test: Model</vt:lpstr>
      <vt:lpstr>Neutral Buoyancy Test: Overview</vt:lpstr>
      <vt:lpstr>Neutral Buoyancy Test: Expected Results</vt:lpstr>
      <vt:lpstr>Neutral Buoyancy Test: Implications</vt:lpstr>
      <vt:lpstr>Systems Engineering - Overhead “V” Waterfall design</vt:lpstr>
      <vt:lpstr>Systems Engineering - Functional Objectives</vt:lpstr>
      <vt:lpstr>Systems Engineering - Initial design and trade studies</vt:lpstr>
      <vt:lpstr>Systems Engineering - Initial design and trade studies</vt:lpstr>
      <vt:lpstr>Systems Engineering - Requirements/Architecture</vt:lpstr>
      <vt:lpstr>Systems Engineering - Functional Objectives/Requirements</vt:lpstr>
      <vt:lpstr>Systems Engineering - Risk Assessment </vt:lpstr>
      <vt:lpstr>Systems Engineering - Key Challenges and Lessons Learned</vt:lpstr>
      <vt:lpstr>Project Management</vt:lpstr>
      <vt:lpstr>CDR Budget vs Final Budget</vt:lpstr>
      <vt:lpstr>Effort Expended (needs update, see rubric)</vt:lpstr>
      <vt:lpstr>Concept of Operations</vt:lpstr>
      <vt:lpstr>PowerPoint Presentation</vt:lpstr>
      <vt:lpstr>References </vt:lpstr>
      <vt:lpstr>References </vt:lpstr>
      <vt:lpstr>References </vt:lpstr>
      <vt:lpstr>PowerPoint Presentation</vt:lpstr>
      <vt:lpstr>PowerPoint Presentation</vt:lpstr>
      <vt:lpstr>Software Dry Run Test: Motor </vt:lpstr>
      <vt:lpstr>Software: Main Block</vt:lpstr>
      <vt:lpstr>Software: Motor Control</vt:lpstr>
      <vt:lpstr>Software: Tail Actuation</vt:lpstr>
      <vt:lpstr>Software: Neutral Buoyancy Acquisition</vt:lpstr>
      <vt:lpstr>Software: Thermal Control</vt:lpstr>
      <vt:lpstr>Testing Breakdown</vt:lpstr>
      <vt:lpstr>FAA Update </vt:lpstr>
      <vt:lpstr>Propeller Thrust Test: Results</vt:lpstr>
      <vt:lpstr>PowerPoint Presentation</vt:lpstr>
      <vt:lpstr>Systems Engineering - Functional Objectives/Requirements</vt:lpstr>
      <vt:lpstr>TRR Work Plan</vt:lpstr>
      <vt:lpstr>Work Breakdown Structure</vt:lpstr>
      <vt:lpstr>TRR Test Plan</vt:lpstr>
      <vt:lpstr>Mission Statement</vt:lpstr>
      <vt:lpstr>Levels of Success</vt:lpstr>
      <vt:lpstr>MSR Work Plan </vt:lpstr>
      <vt:lpstr>Organizational Chart </vt:lpstr>
      <vt:lpstr>PowerPoint Presentation</vt:lpstr>
      <vt:lpstr>Manufacturing Overview</vt:lpstr>
      <vt:lpstr>Purchased Components</vt:lpstr>
      <vt:lpstr>Vent for Balloon Neck</vt:lpstr>
      <vt:lpstr>Tether Connection</vt:lpstr>
      <vt:lpstr>Wings: Hot Wire Cutting</vt:lpstr>
      <vt:lpstr>Wings: Spar Alignment Sketch For Main Airfoil</vt:lpstr>
      <vt:lpstr>Tail Boom: Spar Attachment Sketch</vt:lpstr>
      <vt:lpstr>Tail Boom: Spar Attachment Sketch</vt:lpstr>
      <vt:lpstr>Tail Boom: Spar Attachment CAD</vt:lpstr>
      <vt:lpstr>3D Printing: Payload Bay</vt:lpstr>
      <vt:lpstr>Software: Overview Status</vt:lpstr>
      <vt:lpstr>Drilling into Foam for Carbon Spar Mounting</vt:lpstr>
      <vt:lpstr>Hot Wire Cutting G-Code</vt:lpstr>
      <vt:lpstr>Servo Shot #2</vt:lpstr>
      <vt:lpstr>Electronics</vt:lpstr>
      <vt:lpstr>PowerPoint Presentation</vt:lpstr>
      <vt:lpstr>Software: Data Transmission</vt:lpstr>
      <vt:lpstr>Software: Orbit Acquisition</vt:lpstr>
      <vt:lpstr>PowerPoint Presentation</vt:lpstr>
      <vt:lpstr>Balloon Purpose </vt:lpstr>
      <vt:lpstr>Venting Design</vt:lpstr>
      <vt:lpstr>Venting Control System </vt:lpstr>
      <vt:lpstr>Venting Model</vt:lpstr>
      <vt:lpstr>PowerPoint Presentation</vt:lpstr>
      <vt:lpstr>Venting Purpose and Concerns</vt:lpstr>
      <vt:lpstr>Tether Connection</vt:lpstr>
      <vt:lpstr>Tether Deployment Method</vt:lpstr>
      <vt:lpstr>Alternate Tether Deployment Method</vt:lpstr>
      <vt:lpstr>Notable Risks to the Project Success - cont. </vt:lpstr>
      <vt:lpstr>PowerPoint Presentation</vt:lpstr>
      <vt:lpstr>Notable Risks to the Project Success </vt:lpstr>
      <vt:lpstr>Notable Risks to the Project Success - cont. </vt:lpstr>
      <vt:lpstr>PowerPoint Presentation</vt:lpstr>
      <vt:lpstr>Schedule: Old Test Plan</vt:lpstr>
      <vt:lpstr>Parachute Deployment Drop Test  Controlled Descent Arrest System (CDAS)</vt:lpstr>
      <vt:lpstr>PowerPoint Presentation</vt:lpstr>
      <vt:lpstr>FAA Regulations - General</vt:lpstr>
      <vt:lpstr>FAA Regulations - Moored Balloons and Kites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Oral Report:  High Altitude Lifting Orbiter (HALO)</dc:title>
  <cp:lastModifiedBy>Jeff Zehnder</cp:lastModifiedBy>
  <cp:revision>1</cp:revision>
  <dcterms:modified xsi:type="dcterms:W3CDTF">2020-05-28T02:40:41Z</dcterms:modified>
</cp:coreProperties>
</file>