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Lst>
  <p:sldSz cy="5143500" cx="9144000"/>
  <p:notesSz cx="6858000" cy="9144000"/>
  <p:embeddedFontLst>
    <p:embeddedFont>
      <p:font typeface="Nunito"/>
      <p:regular r:id="rId152"/>
      <p:bold r:id="rId153"/>
      <p:italic r:id="rId154"/>
      <p:boldItalic r:id="rId155"/>
    </p:embeddedFont>
    <p:embeddedFont>
      <p:font typeface="Average"/>
      <p:regular r:id="rId1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hris chkr774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AF9FD89-A5E9-4414-A26E-9B06D0872AF2}">
  <a:tblStyle styleId="{EAF9FD89-A5E9-4414-A26E-9B06D0872AF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3.xml"/><Relationship Id="rId4" Type="http://schemas.openxmlformats.org/officeDocument/2006/relationships/commentAuthors" Target="commentAuthor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154" Type="http://schemas.openxmlformats.org/officeDocument/2006/relationships/font" Target="fonts/Nunito-italic.fntdata"/><Relationship Id="rId58" Type="http://schemas.openxmlformats.org/officeDocument/2006/relationships/slide" Target="slides/slide52.xml"/><Relationship Id="rId153" Type="http://schemas.openxmlformats.org/officeDocument/2006/relationships/font" Target="fonts/Nunito-bold.fntdata"/><Relationship Id="rId152" Type="http://schemas.openxmlformats.org/officeDocument/2006/relationships/font" Target="fonts/Nunito-regular.fntdata"/><Relationship Id="rId151" Type="http://schemas.openxmlformats.org/officeDocument/2006/relationships/slide" Target="slides/slide145.xml"/><Relationship Id="rId156" Type="http://schemas.openxmlformats.org/officeDocument/2006/relationships/font" Target="fonts/Average-regular.fntdata"/><Relationship Id="rId155" Type="http://schemas.openxmlformats.org/officeDocument/2006/relationships/font" Target="fonts/Nunito-boldItalic.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2-14T04:57:37.258">
    <p:pos x="6000" y="0"/>
    <p:text>Ako's mentioned something about saying "Ardupilot Control System" not "Control System"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0398ae159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0398ae159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a:t>
            </a:r>
            <a:endParaRPr/>
          </a:p>
          <a:p>
            <a:pPr indent="457200" lvl="0" marL="457200" rtl="0" algn="l">
              <a:spcBef>
                <a:spcPts val="0"/>
              </a:spcBef>
              <a:spcAft>
                <a:spcPts val="0"/>
              </a:spcAft>
              <a:buNone/>
            </a:pPr>
            <a:r>
              <a:t/>
            </a:r>
            <a:endParaRPr/>
          </a:p>
          <a:p>
            <a:pPr indent="0" lvl="0" marL="0" rtl="0" algn="l">
              <a:spcBef>
                <a:spcPts val="0"/>
              </a:spcBef>
              <a:spcAft>
                <a:spcPts val="0"/>
              </a:spcAft>
              <a:buNone/>
            </a:pPr>
            <a:r>
              <a:rPr lang="en">
                <a:solidFill>
                  <a:schemeClr val="dk1"/>
                </a:solidFill>
              </a:rPr>
              <a:t>Moving on to the software aspects of our design solution for our autopilot, we have selected ArduPilot due to its open source and modifiable nature and have successfully built the code on the team’s machines.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For our control system to be implemented within ardupilot, we have chosen to use nested feedback loops with proportional, derivative, and integral gains for time and position control.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For the simulation aspect of our project we have chosen to use ardupilots native software in the loop simulation and have been able to successfully simulate missions.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Finally, for our mission planner we have selected QGroundControl because of its modifiable and adaptable nature as well as the ability to take in waypoint input files.</a:t>
            </a:r>
            <a:r>
              <a:rPr lang="en"/>
              <a:t>	</a:t>
            </a:r>
            <a:endParaRPr/>
          </a:p>
          <a:p>
            <a:pPr indent="457200" lvl="0" marL="457200" rtl="0" algn="l">
              <a:spcBef>
                <a:spcPts val="0"/>
              </a:spcBef>
              <a:spcAft>
                <a:spcPts val="0"/>
              </a:spcAft>
              <a:buNone/>
            </a:pPr>
            <a:r>
              <a:rPr lang="en"/>
              <a:t>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fc071c588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6" name="Google Shape;1796;gfc071c588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-Alex</a:t>
            </a:r>
            <a:endParaRPr/>
          </a:p>
          <a:p>
            <a:pPr indent="457200" lvl="0" marL="457200" rtl="0" algn="l">
              <a:spcBef>
                <a:spcPts val="0"/>
              </a:spcBef>
              <a:spcAft>
                <a:spcPts val="0"/>
              </a:spcAft>
              <a:buNone/>
            </a:pPr>
            <a:r>
              <a:t/>
            </a:r>
            <a:endParaRPr/>
          </a:p>
          <a:p>
            <a:pPr indent="457200" lvl="0" marL="457200" rtl="0" algn="l">
              <a:spcBef>
                <a:spcPts val="0"/>
              </a:spcBef>
              <a:spcAft>
                <a:spcPts val="0"/>
              </a:spcAft>
              <a:buNone/>
            </a:pPr>
            <a:r>
              <a:rPr lang="en"/>
              <a:t>Right; Photo of Taranis RC TX &amp; X8R RX</a:t>
            </a:r>
            <a:endParaRPr/>
          </a:p>
          <a:p>
            <a:pPr indent="457200" lvl="0" marL="457200" rtl="0" algn="l">
              <a:spcBef>
                <a:spcPts val="0"/>
              </a:spcBef>
              <a:spcAft>
                <a:spcPts val="0"/>
              </a:spcAft>
              <a:buNone/>
            </a:pPr>
            <a:r>
              <a:rPr lang="en"/>
              <a:t>Left; Quick Specs</a:t>
            </a:r>
            <a:endParaRPr/>
          </a:p>
          <a:p>
            <a:pPr indent="0" lvl="0" marL="0" rtl="0" algn="l">
              <a:spcBef>
                <a:spcPts val="0"/>
              </a:spcBef>
              <a:spcAft>
                <a:spcPts val="0"/>
              </a:spcAft>
              <a:buNone/>
            </a:pPr>
            <a:r>
              <a:rPr lang="en"/>
              <a:t>			range</a:t>
            </a:r>
            <a:endParaRPr/>
          </a:p>
          <a:p>
            <a:pPr indent="0" lvl="0" marL="0" rtl="0" algn="l">
              <a:spcBef>
                <a:spcPts val="0"/>
              </a:spcBef>
              <a:spcAft>
                <a:spcPts val="0"/>
              </a:spcAft>
              <a:buNone/>
            </a:pPr>
            <a:r>
              <a:rPr lang="en"/>
              <a:t>			16 Channels</a:t>
            </a:r>
            <a:endParaRPr/>
          </a:p>
          <a:p>
            <a:pPr indent="0" lvl="0" marL="0" rtl="0" algn="l">
              <a:spcBef>
                <a:spcPts val="0"/>
              </a:spcBef>
              <a:spcAft>
                <a:spcPts val="0"/>
              </a:spcAft>
              <a:buNone/>
            </a:pPr>
            <a:r>
              <a:rPr lang="en"/>
              <a:t>			Telemetry</a:t>
            </a:r>
            <a:endParaRPr/>
          </a:p>
          <a:p>
            <a:pPr indent="0" lvl="0" marL="0" rtl="0" algn="l">
              <a:spcBef>
                <a:spcPts val="0"/>
              </a:spcBef>
              <a:spcAft>
                <a:spcPts val="0"/>
              </a:spcAft>
              <a:buNone/>
            </a:pPr>
            <a:r>
              <a:rPr lang="en"/>
              <a:t>			Computer programmable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b="1" lang="en"/>
              <a:t>Narration;</a:t>
            </a:r>
            <a:endParaRPr b="1"/>
          </a:p>
          <a:p>
            <a:pPr indent="0" lvl="0" marL="0" rtl="0" algn="l">
              <a:spcBef>
                <a:spcPts val="0"/>
              </a:spcBef>
              <a:spcAft>
                <a:spcPts val="0"/>
              </a:spcAft>
              <a:buNone/>
            </a:pPr>
            <a:r>
              <a:rPr b="1" lang="en"/>
              <a:t>		</a:t>
            </a:r>
            <a:r>
              <a:rPr lang="en"/>
              <a:t>The FrSky Taranis is a 16 Channel RC transmitter used by both hobbyists and UAS companies for its relatively low cost and high capability.</a:t>
            </a:r>
            <a:endParaRPr/>
          </a:p>
          <a:p>
            <a:pPr indent="457200" lvl="0" marL="457200" rtl="0" algn="l">
              <a:spcBef>
                <a:spcPts val="0"/>
              </a:spcBef>
              <a:spcAft>
                <a:spcPts val="0"/>
              </a:spcAft>
              <a:buNone/>
            </a:pPr>
            <a:r>
              <a:rPr lang="en"/>
              <a:t>It has a proven track record, and is considered a reliable choice for use with many autopilot systems.</a:t>
            </a:r>
            <a:endParaRPr/>
          </a:p>
          <a:p>
            <a:pPr indent="457200" lvl="0" marL="457200" rtl="0" algn="l">
              <a:spcBef>
                <a:spcPts val="0"/>
              </a:spcBef>
              <a:spcAft>
                <a:spcPts val="0"/>
              </a:spcAft>
              <a:buNone/>
            </a:pPr>
            <a:r>
              <a:rPr lang="en"/>
              <a:t>A Member of our group is also familiar with this particular handset, and has integrated it with the pixhawk previously.</a:t>
            </a:r>
            <a:endParaRPr/>
          </a:p>
          <a:p>
            <a:pPr indent="457200" lvl="0" marL="457200" rtl="0" algn="l">
              <a:spcBef>
                <a:spcPts val="0"/>
              </a:spcBef>
              <a:spcAft>
                <a:spcPts val="0"/>
              </a:spcAft>
              <a:buNone/>
            </a:pPr>
            <a:r>
              <a:rPr lang="en"/>
              <a:t>For our project, it will be used to select the flight mode, and control pitch,roll,yaw, and throttle during flight testing and in certain backup flight modes. </a:t>
            </a:r>
            <a:endParaRPr/>
          </a:p>
          <a:p>
            <a:pPr indent="45720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f2036e18dd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5" name="Google Shape;1815;gf2036e18dd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Onboard ublox M8N GPS receiver</a:t>
            </a:r>
            <a:endParaRPr/>
          </a:p>
          <a:p>
            <a:pPr indent="0" lvl="0" marL="0" rtl="0" algn="l">
              <a:spcBef>
                <a:spcPts val="0"/>
              </a:spcBef>
              <a:spcAft>
                <a:spcPts val="0"/>
              </a:spcAft>
              <a:buNone/>
            </a:pPr>
            <a:r>
              <a:rPr lang="en"/>
              <a:t>2.5 m accuracy</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104976a02ea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3" name="Google Shape;1823;g104976a02ea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Onboard ublox M8N GPS receiver</a:t>
            </a:r>
            <a:endParaRPr/>
          </a:p>
          <a:p>
            <a:pPr indent="0" lvl="0" marL="0" rtl="0" algn="l">
              <a:spcBef>
                <a:spcPts val="0"/>
              </a:spcBef>
              <a:spcAft>
                <a:spcPts val="0"/>
              </a:spcAft>
              <a:buNone/>
            </a:pPr>
            <a:r>
              <a:rPr lang="en"/>
              <a:t>2.5 m accuracy</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f7a59e7ba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1" name="Google Shape;1831;gf7a59e7ba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Move to main presentation if time permits?</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gf1a2e81886_2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0" name="Google Shape;1840;gf1a2e81886_2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7" name="Shape 1847"/>
        <p:cNvGrpSpPr/>
        <p:nvPr/>
      </p:nvGrpSpPr>
      <p:grpSpPr>
        <a:xfrm>
          <a:off x="0" y="0"/>
          <a:ext cx="0" cy="0"/>
          <a:chOff x="0" y="0"/>
          <a:chExt cx="0" cy="0"/>
        </a:xfrm>
      </p:grpSpPr>
      <p:sp>
        <p:nvSpPr>
          <p:cNvPr id="1848" name="Google Shape;1848;gf1a2e81886_2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9" name="Google Shape;1849;gf1a2e81886_2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5" name="Shape 1855"/>
        <p:cNvGrpSpPr/>
        <p:nvPr/>
      </p:nvGrpSpPr>
      <p:grpSpPr>
        <a:xfrm>
          <a:off x="0" y="0"/>
          <a:ext cx="0" cy="0"/>
          <a:chOff x="0" y="0"/>
          <a:chExt cx="0" cy="0"/>
        </a:xfrm>
      </p:grpSpPr>
      <p:sp>
        <p:nvSpPr>
          <p:cNvPr id="1856" name="Google Shape;1856;g10450d5750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7" name="Google Shape;1857;g10450d5750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g10450d5750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5" name="Google Shape;1865;g10450d5750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g10450d57509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4" name="Google Shape;1874;g10450d5750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g10450d5750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2" name="Google Shape;1882;g10450d5750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f519570ed2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f519570ed2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Anand</a:t>
            </a:r>
            <a:endParaRPr/>
          </a:p>
          <a:p>
            <a:pPr indent="-298450" lvl="0" marL="457200" rtl="0" algn="l">
              <a:spcBef>
                <a:spcPts val="0"/>
              </a:spcBef>
              <a:spcAft>
                <a:spcPts val="0"/>
              </a:spcAft>
              <a:buSzPts val="1100"/>
              <a:buAutoNum type="arabicPeriod"/>
            </a:pPr>
            <a:r>
              <a:rPr lang="en"/>
              <a:t>guidance</a:t>
            </a:r>
            <a:endParaRPr/>
          </a:p>
          <a:p>
            <a:pPr indent="-298450" lvl="0" marL="457200" rtl="0" algn="l">
              <a:spcBef>
                <a:spcPts val="0"/>
              </a:spcBef>
              <a:spcAft>
                <a:spcPts val="0"/>
              </a:spcAft>
              <a:buSzPts val="1100"/>
              <a:buAutoNum type="arabicPeriod"/>
            </a:pPr>
            <a:r>
              <a:rPr lang="en"/>
              <a:t>control</a:t>
            </a:r>
            <a:endParaRPr/>
          </a:p>
          <a:p>
            <a:pPr indent="-298450" lvl="0" marL="457200" rtl="0" algn="l">
              <a:spcBef>
                <a:spcPts val="0"/>
              </a:spcBef>
              <a:spcAft>
                <a:spcPts val="0"/>
              </a:spcAft>
              <a:buSzPts val="1100"/>
              <a:buAutoNum type="arabicPeriod"/>
            </a:pPr>
            <a:r>
              <a:rPr lang="en"/>
              <a:t>airframe</a:t>
            </a:r>
            <a:endParaRPr/>
          </a:p>
          <a:p>
            <a:pPr indent="-298450" lvl="0" marL="457200" rtl="0" algn="l">
              <a:spcBef>
                <a:spcPts val="0"/>
              </a:spcBef>
              <a:spcAft>
                <a:spcPts val="0"/>
              </a:spcAft>
              <a:buSzPts val="1100"/>
              <a:buAutoNum type="arabicPeriod"/>
            </a:pPr>
            <a:r>
              <a:rPr lang="en"/>
              <a:t>Simulation</a:t>
            </a:r>
            <a:endParaRPr/>
          </a:p>
          <a:p>
            <a:pPr indent="-298450" lvl="0" marL="457200" rtl="0" algn="l">
              <a:spcBef>
                <a:spcPts val="0"/>
              </a:spcBef>
              <a:spcAft>
                <a:spcPts val="0"/>
              </a:spcAft>
              <a:buSzPts val="1100"/>
              <a:buAutoNum type="arabicPeriod"/>
            </a:pPr>
            <a:r>
              <a:rPr lang="en"/>
              <a:t>GTS</a:t>
            </a:r>
            <a:endParaRPr/>
          </a:p>
          <a:p>
            <a:pPr indent="-298450" lvl="0" marL="457200" rtl="0" algn="l">
              <a:spcBef>
                <a:spcPts val="0"/>
              </a:spcBef>
              <a:spcAft>
                <a:spcPts val="0"/>
              </a:spcAft>
              <a:buSzPts val="1100"/>
              <a:buAutoNum type="arabicPeriod"/>
            </a:pPr>
            <a:r>
              <a:rPr lang="en"/>
              <a:t>Operations and testing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mission planner will interpolate a path from waypoints,</a:t>
            </a:r>
            <a:endParaRPr/>
          </a:p>
          <a:p>
            <a:pPr indent="0" lvl="0" marL="0" rtl="0" algn="l">
              <a:spcBef>
                <a:spcPts val="0"/>
              </a:spcBef>
              <a:spcAft>
                <a:spcPts val="0"/>
              </a:spcAft>
              <a:buNone/>
            </a:pPr>
            <a:r>
              <a:rPr lang="en"/>
              <a:t>The control will ensure we stay on track in space and time,</a:t>
            </a:r>
            <a:endParaRPr/>
          </a:p>
          <a:p>
            <a:pPr indent="0" lvl="0" marL="0" rtl="0" algn="l">
              <a:spcBef>
                <a:spcPts val="0"/>
              </a:spcBef>
              <a:spcAft>
                <a:spcPts val="0"/>
              </a:spcAft>
              <a:buNone/>
            </a:pPr>
            <a:r>
              <a:rPr lang="en"/>
              <a:t>The uas must be controllable via the autopilot,</a:t>
            </a:r>
            <a:endParaRPr/>
          </a:p>
          <a:p>
            <a:pPr indent="0" lvl="0" marL="0" rtl="0" algn="l">
              <a:spcBef>
                <a:spcPts val="0"/>
              </a:spcBef>
              <a:spcAft>
                <a:spcPts val="0"/>
              </a:spcAft>
              <a:buNone/>
            </a:pPr>
            <a:r>
              <a:rPr lang="en"/>
              <a:t>The simulation will determine feasibility,</a:t>
            </a:r>
            <a:endParaRPr/>
          </a:p>
          <a:p>
            <a:pPr indent="0" lvl="0" marL="0" rtl="0" algn="l">
              <a:spcBef>
                <a:spcPts val="0"/>
              </a:spcBef>
              <a:spcAft>
                <a:spcPts val="0"/>
              </a:spcAft>
              <a:buNone/>
            </a:pPr>
            <a:r>
              <a:rPr lang="en"/>
              <a:t>The GTS will determine the UAS position to evaluate performance,</a:t>
            </a:r>
            <a:endParaRPr/>
          </a:p>
          <a:p>
            <a:pPr indent="0" lvl="0" marL="0" rtl="0" algn="l">
              <a:spcBef>
                <a:spcPts val="0"/>
              </a:spcBef>
              <a:spcAft>
                <a:spcPts val="0"/>
              </a:spcAft>
              <a:buNone/>
            </a:pPr>
            <a:r>
              <a:rPr lang="en"/>
              <a:t>And finally the control system must be implementable on </a:t>
            </a:r>
            <a:r>
              <a:rPr lang="en"/>
              <a:t>the</a:t>
            </a:r>
            <a:r>
              <a:rPr lang="en"/>
              <a:t> uas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g10450d5750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1" name="Google Shape;1891;g10450d5750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7" name="Shape 1897"/>
        <p:cNvGrpSpPr/>
        <p:nvPr/>
      </p:nvGrpSpPr>
      <p:grpSpPr>
        <a:xfrm>
          <a:off x="0" y="0"/>
          <a:ext cx="0" cy="0"/>
          <a:chOff x="0" y="0"/>
          <a:chExt cx="0" cy="0"/>
        </a:xfrm>
      </p:grpSpPr>
      <p:sp>
        <p:nvSpPr>
          <p:cNvPr id="1898" name="Google Shape;1898;g10450d5750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9" name="Google Shape;1899;g10450d5750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10450d5750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8" name="Google Shape;1908;g10450d5750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5" name="Shape 1915"/>
        <p:cNvGrpSpPr/>
        <p:nvPr/>
      </p:nvGrpSpPr>
      <p:grpSpPr>
        <a:xfrm>
          <a:off x="0" y="0"/>
          <a:ext cx="0" cy="0"/>
          <a:chOff x="0" y="0"/>
          <a:chExt cx="0" cy="0"/>
        </a:xfrm>
      </p:grpSpPr>
      <p:sp>
        <p:nvSpPr>
          <p:cNvPr id="1916" name="Google Shape;1916;g10450d5750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7" name="Google Shape;1917;g10450d5750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10450d5750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6" name="Google Shape;1926;g10450d5750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g10450d5750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5" name="Google Shape;1935;g10450d5750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g10450d5750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3" name="Google Shape;1943;g10450d5750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gfc05937f9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2" name="Google Shape;1952;gfc05937f9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First block is entering the ArduCopter(multi-rotor) directory</a:t>
            </a:r>
            <a:endParaRPr/>
          </a:p>
          <a:p>
            <a:pPr indent="-298450" lvl="0" marL="457200" rtl="0" algn="l">
              <a:spcBef>
                <a:spcPts val="0"/>
              </a:spcBef>
              <a:spcAft>
                <a:spcPts val="0"/>
              </a:spcAft>
              <a:buSzPts val="1100"/>
              <a:buChar char="●"/>
            </a:pPr>
            <a:r>
              <a:rPr lang="en"/>
              <a:t>Second block sets the mode and update the flight modes to its most recent state</a:t>
            </a:r>
            <a:endParaRPr/>
          </a:p>
          <a:p>
            <a:pPr indent="-298450" lvl="0" marL="457200" rtl="0" algn="l">
              <a:spcBef>
                <a:spcPts val="0"/>
              </a:spcBef>
              <a:spcAft>
                <a:spcPts val="0"/>
              </a:spcAft>
              <a:buSzPts val="1100"/>
              <a:buChar char="●"/>
            </a:pPr>
            <a:r>
              <a:rPr lang="en"/>
              <a:t>Third block instantiates the stabilization(hover) mode as the initial mode. This is the default mode</a:t>
            </a:r>
            <a:endParaRPr/>
          </a:p>
          <a:p>
            <a:pPr indent="-298450" lvl="0" marL="457200" rtl="0" algn="l">
              <a:spcBef>
                <a:spcPts val="0"/>
              </a:spcBef>
              <a:spcAft>
                <a:spcPts val="0"/>
              </a:spcAft>
              <a:buSzPts val="1100"/>
              <a:buChar char="●"/>
            </a:pPr>
            <a:r>
              <a:rPr lang="en"/>
              <a:t>Fourth block is the bulk of the control algorithm code. Estimates attitude with the onboard sensors and calculates error between the desired attitude and current error. Takes error and sends a motor request to fix the error. The next slide has a lower level FBD of this block</a:t>
            </a:r>
            <a:endParaRPr/>
          </a:p>
          <a:p>
            <a:pPr indent="-298450" lvl="0" marL="457200" rtl="0" algn="l">
              <a:spcBef>
                <a:spcPts val="0"/>
              </a:spcBef>
              <a:spcAft>
                <a:spcPts val="0"/>
              </a:spcAft>
              <a:buSzPts val="1100"/>
              <a:buChar char="●"/>
            </a:pPr>
            <a:r>
              <a:rPr lang="en"/>
              <a:t>Fifth block changes the motor request into individual motor inputs</a:t>
            </a:r>
            <a:endParaRPr/>
          </a:p>
          <a:p>
            <a:pPr indent="-298450" lvl="0" marL="457200" rtl="0" algn="l">
              <a:spcBef>
                <a:spcPts val="0"/>
              </a:spcBef>
              <a:spcAft>
                <a:spcPts val="0"/>
              </a:spcAft>
              <a:buSzPts val="1100"/>
              <a:buChar char="●"/>
            </a:pPr>
            <a:r>
              <a:rPr lang="en"/>
              <a:t>Sixth and Seventh block pushes the outputs to the onboard electronic speed controller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8" name="Shape 1958"/>
        <p:cNvGrpSpPr/>
        <p:nvPr/>
      </p:nvGrpSpPr>
      <p:grpSpPr>
        <a:xfrm>
          <a:off x="0" y="0"/>
          <a:ext cx="0" cy="0"/>
          <a:chOff x="0" y="0"/>
          <a:chExt cx="0" cy="0"/>
        </a:xfrm>
      </p:grpSpPr>
      <p:sp>
        <p:nvSpPr>
          <p:cNvPr id="1959" name="Google Shape;1959;gf5fee438e0_1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0" name="Google Shape;1960;gf5fee438e0_1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Angle —&gt; Rate: Takes in the desired attitude </a:t>
            </a:r>
            <a:r>
              <a:rPr lang="en"/>
              <a:t>parameters and converts to a quaternion and angular velocity using the functions stated in the box</a:t>
            </a:r>
            <a:endParaRPr/>
          </a:p>
          <a:p>
            <a:pPr indent="-298450" lvl="0" marL="457200" rtl="0" algn="l">
              <a:spcBef>
                <a:spcPts val="0"/>
              </a:spcBef>
              <a:spcAft>
                <a:spcPts val="0"/>
              </a:spcAft>
              <a:buSzPts val="1100"/>
              <a:buChar char="●"/>
            </a:pPr>
            <a:r>
              <a:rPr lang="en"/>
              <a:t>Rate —&gt; Motor: Up until this point the control has been independent of vehicle type and now using the overlying AC_PID library, higher level motor commands and sets general motor commands to be put into the specific motor matrix for the desired vehicle. In our case a hexacopter.</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gf5fee438e0_18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8" name="Google Shape;1968;gf5fee438e0_18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 P: The horizontal proportional position gain</a:t>
            </a:r>
            <a:endParaRPr/>
          </a:p>
          <a:p>
            <a:pPr indent="0" lvl="0" marL="0" rtl="0" algn="l">
              <a:spcBef>
                <a:spcPts val="0"/>
              </a:spcBef>
              <a:spcAft>
                <a:spcPts val="0"/>
              </a:spcAft>
              <a:buNone/>
            </a:pPr>
            <a:r>
              <a:rPr lang="en"/>
              <a:t>Vel P: The horizontal proportional velocity gain</a:t>
            </a:r>
            <a:endParaRPr/>
          </a:p>
          <a:p>
            <a:pPr indent="0" lvl="0" marL="0" rtl="0" algn="l">
              <a:spcBef>
                <a:spcPts val="0"/>
              </a:spcBef>
              <a:spcAft>
                <a:spcPts val="0"/>
              </a:spcAft>
              <a:buNone/>
            </a:pPr>
            <a:r>
              <a:rPr lang="en"/>
              <a:t>Vel I: The horizontal integral velocity gain</a:t>
            </a:r>
            <a:endParaRPr/>
          </a:p>
          <a:p>
            <a:pPr indent="0" lvl="0" marL="0" rtl="0" algn="l">
              <a:spcBef>
                <a:spcPts val="0"/>
              </a:spcBef>
              <a:spcAft>
                <a:spcPts val="0"/>
              </a:spcAft>
              <a:buNone/>
            </a:pPr>
            <a:r>
              <a:rPr lang="en"/>
              <a:t>Vel D: The horizontal derivative velocity 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test used the defaults gain values and the mission arrived at the waypoint and returned very effectively with minimal visual error.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13b1a99415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13b1a9941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Highlight following levels of success:</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20 minute hover time, subsecond timing accuracy, GTS, safety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gf5fee438e0_18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8" name="Google Shape;1978;gf5fee438e0_18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Pos P: The horizontal proportional position gain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Vel P: The horizontal proportional velocity gain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Vel I: The horizontal integral velocity gain</a:t>
            </a:r>
            <a:endParaRPr>
              <a:solidFill>
                <a:schemeClr val="dk1"/>
              </a:solidFill>
            </a:endParaRPr>
          </a:p>
          <a:p>
            <a:pPr indent="0" lvl="0" marL="0" rtl="0" algn="l">
              <a:spcBef>
                <a:spcPts val="0"/>
              </a:spcBef>
              <a:spcAft>
                <a:spcPts val="0"/>
              </a:spcAft>
              <a:buNone/>
            </a:pPr>
            <a:r>
              <a:rPr lang="en">
                <a:solidFill>
                  <a:schemeClr val="dk1"/>
                </a:solidFill>
              </a:rPr>
              <a:t>Vel D: The horizontal derivative velocity gain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test took away all velocity control leaving only proportional control in the XY plane. Visually, this test did not complete the mission as intended as the simulated copter overshot the waypoint and the return to home waypoint by a rather large margin. </a:t>
            </a:r>
            <a:endParaRPr>
              <a:solidFill>
                <a:schemeClr val="dk1"/>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102d47152cd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8" name="Google Shape;1988;g102d47152cd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 P: The horizontal proportional position gain</a:t>
            </a:r>
            <a:endParaRPr/>
          </a:p>
          <a:p>
            <a:pPr indent="0" lvl="0" marL="0" rtl="0" algn="l">
              <a:spcBef>
                <a:spcPts val="0"/>
              </a:spcBef>
              <a:spcAft>
                <a:spcPts val="0"/>
              </a:spcAft>
              <a:buNone/>
            </a:pPr>
            <a:r>
              <a:rPr lang="en"/>
              <a:t>Vel P: The horizontal proportional velocity gain</a:t>
            </a:r>
            <a:endParaRPr/>
          </a:p>
          <a:p>
            <a:pPr indent="0" lvl="0" marL="0" rtl="0" algn="l">
              <a:spcBef>
                <a:spcPts val="0"/>
              </a:spcBef>
              <a:spcAft>
                <a:spcPts val="0"/>
              </a:spcAft>
              <a:buNone/>
            </a:pPr>
            <a:r>
              <a:rPr lang="en"/>
              <a:t>Vel I: The horizontal integral velocity gain</a:t>
            </a:r>
            <a:endParaRPr/>
          </a:p>
          <a:p>
            <a:pPr indent="0" lvl="0" marL="0" rtl="0" algn="l">
              <a:spcBef>
                <a:spcPts val="0"/>
              </a:spcBef>
              <a:spcAft>
                <a:spcPts val="0"/>
              </a:spcAft>
              <a:buNone/>
            </a:pPr>
            <a:r>
              <a:rPr lang="en"/>
              <a:t>Vel D: The horizontal derivative velocity 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test used the defaults gain values and the mission arrived at the waypoint and returned very effectively with minimal visual error.</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g102d47152cd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8" name="Google Shape;1998;g102d47152cd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 P: The horizontal proportional position gain</a:t>
            </a:r>
            <a:endParaRPr/>
          </a:p>
          <a:p>
            <a:pPr indent="0" lvl="0" marL="0" rtl="0" algn="l">
              <a:spcBef>
                <a:spcPts val="0"/>
              </a:spcBef>
              <a:spcAft>
                <a:spcPts val="0"/>
              </a:spcAft>
              <a:buNone/>
            </a:pPr>
            <a:r>
              <a:rPr lang="en"/>
              <a:t>Vel P: The horizontal proportional velocity gain</a:t>
            </a:r>
            <a:endParaRPr/>
          </a:p>
          <a:p>
            <a:pPr indent="0" lvl="0" marL="0" rtl="0" algn="l">
              <a:spcBef>
                <a:spcPts val="0"/>
              </a:spcBef>
              <a:spcAft>
                <a:spcPts val="0"/>
              </a:spcAft>
              <a:buNone/>
            </a:pPr>
            <a:r>
              <a:rPr lang="en"/>
              <a:t>Vel I: The horizontal integral velocity gain</a:t>
            </a:r>
            <a:endParaRPr/>
          </a:p>
          <a:p>
            <a:pPr indent="0" lvl="0" marL="0" rtl="0" algn="l">
              <a:spcBef>
                <a:spcPts val="0"/>
              </a:spcBef>
              <a:spcAft>
                <a:spcPts val="0"/>
              </a:spcAft>
              <a:buNone/>
            </a:pPr>
            <a:r>
              <a:rPr lang="en"/>
              <a:t>Vel D: The horizontal derivative velocity 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test used the defaults gain values and the mission arrived at the waypoint and returned very effectively with minimal visual error.</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g102d47152cd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7" name="Google Shape;2007;g102d47152cd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 P: The horizontal proportional position gain</a:t>
            </a:r>
            <a:endParaRPr/>
          </a:p>
          <a:p>
            <a:pPr indent="0" lvl="0" marL="0" rtl="0" algn="l">
              <a:spcBef>
                <a:spcPts val="0"/>
              </a:spcBef>
              <a:spcAft>
                <a:spcPts val="0"/>
              </a:spcAft>
              <a:buNone/>
            </a:pPr>
            <a:r>
              <a:rPr lang="en"/>
              <a:t>Vel P: The horizontal proportional velocity gain</a:t>
            </a:r>
            <a:endParaRPr/>
          </a:p>
          <a:p>
            <a:pPr indent="0" lvl="0" marL="0" rtl="0" algn="l">
              <a:spcBef>
                <a:spcPts val="0"/>
              </a:spcBef>
              <a:spcAft>
                <a:spcPts val="0"/>
              </a:spcAft>
              <a:buNone/>
            </a:pPr>
            <a:r>
              <a:rPr lang="en"/>
              <a:t>Vel I: The horizontal integral velocity gain</a:t>
            </a:r>
            <a:endParaRPr/>
          </a:p>
          <a:p>
            <a:pPr indent="0" lvl="0" marL="0" rtl="0" algn="l">
              <a:spcBef>
                <a:spcPts val="0"/>
              </a:spcBef>
              <a:spcAft>
                <a:spcPts val="0"/>
              </a:spcAft>
              <a:buNone/>
            </a:pPr>
            <a:r>
              <a:rPr lang="en"/>
              <a:t>Vel D: The horizontal derivative velocity 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test used the defaults gain values and the mission arrived at the waypoint and returned very effectively with minimal visual error.</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g102d47152cd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5" name="Google Shape;2015;g102d47152cd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 P: The horizontal proportional position gain</a:t>
            </a:r>
            <a:endParaRPr/>
          </a:p>
          <a:p>
            <a:pPr indent="0" lvl="0" marL="0" rtl="0" algn="l">
              <a:spcBef>
                <a:spcPts val="0"/>
              </a:spcBef>
              <a:spcAft>
                <a:spcPts val="0"/>
              </a:spcAft>
              <a:buNone/>
            </a:pPr>
            <a:r>
              <a:rPr lang="en"/>
              <a:t>Vel P: The horizontal proportional velocity gain</a:t>
            </a:r>
            <a:endParaRPr/>
          </a:p>
          <a:p>
            <a:pPr indent="0" lvl="0" marL="0" rtl="0" algn="l">
              <a:spcBef>
                <a:spcPts val="0"/>
              </a:spcBef>
              <a:spcAft>
                <a:spcPts val="0"/>
              </a:spcAft>
              <a:buNone/>
            </a:pPr>
            <a:r>
              <a:rPr lang="en"/>
              <a:t>Vel I: The horizontal integral velocity gain</a:t>
            </a:r>
            <a:endParaRPr/>
          </a:p>
          <a:p>
            <a:pPr indent="0" lvl="0" marL="0" rtl="0" algn="l">
              <a:spcBef>
                <a:spcPts val="0"/>
              </a:spcBef>
              <a:spcAft>
                <a:spcPts val="0"/>
              </a:spcAft>
              <a:buNone/>
            </a:pPr>
            <a:r>
              <a:rPr lang="en"/>
              <a:t>Vel D: The horizontal derivative velocity 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test used the defaults gain values and the mission arrived at the waypoint and returned very effectively with minimal visual error.</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g102d47152cd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7" name="Google Shape;2027;g102d47152cd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 P: The horizontal proportional position gain</a:t>
            </a:r>
            <a:endParaRPr/>
          </a:p>
          <a:p>
            <a:pPr indent="0" lvl="0" marL="0" rtl="0" algn="l">
              <a:spcBef>
                <a:spcPts val="0"/>
              </a:spcBef>
              <a:spcAft>
                <a:spcPts val="0"/>
              </a:spcAft>
              <a:buNone/>
            </a:pPr>
            <a:r>
              <a:rPr lang="en"/>
              <a:t>Vel P: The horizontal proportional velocity gain</a:t>
            </a:r>
            <a:endParaRPr/>
          </a:p>
          <a:p>
            <a:pPr indent="0" lvl="0" marL="0" rtl="0" algn="l">
              <a:spcBef>
                <a:spcPts val="0"/>
              </a:spcBef>
              <a:spcAft>
                <a:spcPts val="0"/>
              </a:spcAft>
              <a:buNone/>
            </a:pPr>
            <a:r>
              <a:rPr lang="en"/>
              <a:t>Vel I: The horizontal integral velocity gain</a:t>
            </a:r>
            <a:endParaRPr/>
          </a:p>
          <a:p>
            <a:pPr indent="0" lvl="0" marL="0" rtl="0" algn="l">
              <a:spcBef>
                <a:spcPts val="0"/>
              </a:spcBef>
              <a:spcAft>
                <a:spcPts val="0"/>
              </a:spcAft>
              <a:buNone/>
            </a:pPr>
            <a:r>
              <a:rPr lang="en"/>
              <a:t>Vel D: The horizontal derivative velocity 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test used the defaults gain values and the mission arrived at the waypoint and returned very effectively with minimal visual error.</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102d47152cd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8" name="Google Shape;2038;g102d47152cd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 P: The horizontal proportional position gain</a:t>
            </a:r>
            <a:endParaRPr/>
          </a:p>
          <a:p>
            <a:pPr indent="0" lvl="0" marL="0" rtl="0" algn="l">
              <a:spcBef>
                <a:spcPts val="0"/>
              </a:spcBef>
              <a:spcAft>
                <a:spcPts val="0"/>
              </a:spcAft>
              <a:buNone/>
            </a:pPr>
            <a:r>
              <a:rPr lang="en"/>
              <a:t>Vel P: The horizontal proportional velocity gain</a:t>
            </a:r>
            <a:endParaRPr/>
          </a:p>
          <a:p>
            <a:pPr indent="0" lvl="0" marL="0" rtl="0" algn="l">
              <a:spcBef>
                <a:spcPts val="0"/>
              </a:spcBef>
              <a:spcAft>
                <a:spcPts val="0"/>
              </a:spcAft>
              <a:buNone/>
            </a:pPr>
            <a:r>
              <a:rPr lang="en"/>
              <a:t>Vel I: The horizontal integral velocity gain</a:t>
            </a:r>
            <a:endParaRPr/>
          </a:p>
          <a:p>
            <a:pPr indent="0" lvl="0" marL="0" rtl="0" algn="l">
              <a:spcBef>
                <a:spcPts val="0"/>
              </a:spcBef>
              <a:spcAft>
                <a:spcPts val="0"/>
              </a:spcAft>
              <a:buNone/>
            </a:pPr>
            <a:r>
              <a:rPr lang="en"/>
              <a:t>Vel D: The horizontal derivative velocity 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test used the defaults gain values and the mission arrived at the waypoint and returned very effectively with minimal visual error.</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gf1a2e81886_2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7" name="Google Shape;2047;gf1a2e81886_2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3" name="Shape 2053"/>
        <p:cNvGrpSpPr/>
        <p:nvPr/>
      </p:nvGrpSpPr>
      <p:grpSpPr>
        <a:xfrm>
          <a:off x="0" y="0"/>
          <a:ext cx="0" cy="0"/>
          <a:chOff x="0" y="0"/>
          <a:chExt cx="0" cy="0"/>
        </a:xfrm>
      </p:grpSpPr>
      <p:sp>
        <p:nvSpPr>
          <p:cNvPr id="2054" name="Google Shape;2054;gf1a2e81886_2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5" name="Google Shape;2055;gf1a2e81886_2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2" name="Shape 2062"/>
        <p:cNvGrpSpPr/>
        <p:nvPr/>
      </p:nvGrpSpPr>
      <p:grpSpPr>
        <a:xfrm>
          <a:off x="0" y="0"/>
          <a:ext cx="0" cy="0"/>
          <a:chOff x="0" y="0"/>
          <a:chExt cx="0" cy="0"/>
        </a:xfrm>
      </p:grpSpPr>
      <p:sp>
        <p:nvSpPr>
          <p:cNvPr id="2063" name="Google Shape;2063;g104976a02b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4" name="Google Shape;2064;g104976a02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914400" rtl="0" algn="l">
              <a:lnSpc>
                <a:spcPct val="115000"/>
              </a:lnSpc>
              <a:spcBef>
                <a:spcPts val="0"/>
              </a:spcBef>
              <a:spcAft>
                <a:spcPts val="0"/>
              </a:spcAft>
              <a:buClr>
                <a:schemeClr val="dk1"/>
              </a:buClr>
              <a:buSzPts val="1100"/>
              <a:buFont typeface="Arial"/>
              <a:buNone/>
            </a:pPr>
            <a:r>
              <a:rPr lang="en" sz="1800">
                <a:solidFill>
                  <a:schemeClr val="dk1"/>
                </a:solidFill>
                <a:latin typeface="Average"/>
                <a:ea typeface="Average"/>
                <a:cs typeface="Average"/>
                <a:sym typeface="Average"/>
              </a:rPr>
              <a:t>explain test card - make a second mission CONOPS to replace this?</a:t>
            </a:r>
            <a:endParaRPr sz="1800">
              <a:solidFill>
                <a:schemeClr val="dk1"/>
              </a:solidFill>
              <a:latin typeface="Average"/>
              <a:ea typeface="Average"/>
              <a:cs typeface="Average"/>
              <a:sym typeface="Average"/>
            </a:endParaRPr>
          </a:p>
          <a:p>
            <a:pPr indent="0" lvl="0" marL="914400" rtl="0" algn="l">
              <a:lnSpc>
                <a:spcPct val="115000"/>
              </a:lnSpc>
              <a:spcBef>
                <a:spcPts val="1200"/>
              </a:spcBef>
              <a:spcAft>
                <a:spcPts val="0"/>
              </a:spcAft>
              <a:buClr>
                <a:schemeClr val="dk1"/>
              </a:buClr>
              <a:buSzPts val="1100"/>
              <a:buFont typeface="Arial"/>
              <a:buNone/>
            </a:pPr>
            <a:r>
              <a:rPr lang="en" sz="1800">
                <a:solidFill>
                  <a:schemeClr val="dk1"/>
                </a:solidFill>
                <a:latin typeface="Average"/>
                <a:ea typeface="Average"/>
                <a:cs typeface="Average"/>
                <a:sym typeface="Average"/>
              </a:rPr>
              <a:t>show error numbers</a:t>
            </a:r>
            <a:endParaRPr sz="1800">
              <a:solidFill>
                <a:schemeClr val="dk1"/>
              </a:solidFill>
              <a:latin typeface="Average"/>
              <a:ea typeface="Average"/>
              <a:cs typeface="Average"/>
              <a:sym typeface="Average"/>
            </a:endParaRPr>
          </a:p>
          <a:p>
            <a:pPr indent="0" lvl="0" marL="914400" rtl="0" algn="l">
              <a:lnSpc>
                <a:spcPct val="115000"/>
              </a:lnSpc>
              <a:spcBef>
                <a:spcPts val="1200"/>
              </a:spcBef>
              <a:spcAft>
                <a:spcPts val="0"/>
              </a:spcAft>
              <a:buClr>
                <a:schemeClr val="dk1"/>
              </a:buClr>
              <a:buSzPts val="1100"/>
              <a:buFont typeface="Arial"/>
              <a:buNone/>
            </a:pPr>
            <a:r>
              <a:rPr lang="en" sz="1800">
                <a:solidFill>
                  <a:schemeClr val="dk1"/>
                </a:solidFill>
                <a:latin typeface="Average"/>
                <a:ea typeface="Average"/>
                <a:cs typeface="Average"/>
                <a:sym typeface="Average"/>
              </a:rPr>
              <a:t>emphasize on how current methods have high errors, want to close the loop of timing to obtain greater levels of accuracy.</a:t>
            </a:r>
            <a:endParaRPr sz="1800">
              <a:solidFill>
                <a:schemeClr val="dk1"/>
              </a:solidFill>
              <a:latin typeface="Average"/>
              <a:ea typeface="Average"/>
              <a:cs typeface="Average"/>
              <a:sym typeface="Average"/>
            </a:endParaRPr>
          </a:p>
          <a:p>
            <a:pPr indent="0" lvl="0" marL="914400" rtl="0" algn="l">
              <a:lnSpc>
                <a:spcPct val="115000"/>
              </a:lnSpc>
              <a:spcBef>
                <a:spcPts val="1200"/>
              </a:spcBef>
              <a:spcAft>
                <a:spcPts val="1200"/>
              </a:spcAft>
              <a:buClr>
                <a:schemeClr val="dk1"/>
              </a:buClr>
              <a:buSzPts val="1100"/>
              <a:buFont typeface="Arial"/>
              <a:buNone/>
            </a:pPr>
            <a:r>
              <a:rPr lang="en" sz="1800">
                <a:solidFill>
                  <a:schemeClr val="dk1"/>
                </a:solidFill>
                <a:latin typeface="Average"/>
                <a:ea typeface="Average"/>
                <a:cs typeface="Average"/>
                <a:sym typeface="Average"/>
              </a:rPr>
              <a:t>smoothness is related to the discretatization of points given on an az-el plot at a 1-hz rate given the max distance allowed for flight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025436044c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025436044c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Anand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1" name="Shape 2081"/>
        <p:cNvGrpSpPr/>
        <p:nvPr/>
      </p:nvGrpSpPr>
      <p:grpSpPr>
        <a:xfrm>
          <a:off x="0" y="0"/>
          <a:ext cx="0" cy="0"/>
          <a:chOff x="0" y="0"/>
          <a:chExt cx="0" cy="0"/>
        </a:xfrm>
      </p:grpSpPr>
      <p:sp>
        <p:nvSpPr>
          <p:cNvPr id="2082" name="Google Shape;2082;gfc071c5881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3" name="Google Shape;2083;gfc071c5881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0" name="Shape 2090"/>
        <p:cNvGrpSpPr/>
        <p:nvPr/>
      </p:nvGrpSpPr>
      <p:grpSpPr>
        <a:xfrm>
          <a:off x="0" y="0"/>
          <a:ext cx="0" cy="0"/>
          <a:chOff x="0" y="0"/>
          <a:chExt cx="0" cy="0"/>
        </a:xfrm>
      </p:grpSpPr>
      <p:sp>
        <p:nvSpPr>
          <p:cNvPr id="2091" name="Google Shape;2091;g10440f016e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2" name="Google Shape;2092;g10440f016e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g10440f016e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0" name="Google Shape;2100;g10440f016e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g10440f016e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9" name="Google Shape;2109;g10440f016e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g10440f016e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7" name="Google Shape;2117;g10440f016e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3" name="Shape 2123"/>
        <p:cNvGrpSpPr/>
        <p:nvPr/>
      </p:nvGrpSpPr>
      <p:grpSpPr>
        <a:xfrm>
          <a:off x="0" y="0"/>
          <a:ext cx="0" cy="0"/>
          <a:chOff x="0" y="0"/>
          <a:chExt cx="0" cy="0"/>
        </a:xfrm>
      </p:grpSpPr>
      <p:sp>
        <p:nvSpPr>
          <p:cNvPr id="2124" name="Google Shape;2124;g10440f016e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5" name="Google Shape;2125;g10440f016e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2" name="Shape 2132"/>
        <p:cNvGrpSpPr/>
        <p:nvPr/>
      </p:nvGrpSpPr>
      <p:grpSpPr>
        <a:xfrm>
          <a:off x="0" y="0"/>
          <a:ext cx="0" cy="0"/>
          <a:chOff x="0" y="0"/>
          <a:chExt cx="0" cy="0"/>
        </a:xfrm>
      </p:grpSpPr>
      <p:sp>
        <p:nvSpPr>
          <p:cNvPr id="2133" name="Google Shape;2133;g10440f016e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4" name="Google Shape;2134;g10440f016e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0" name="Shape 2140"/>
        <p:cNvGrpSpPr/>
        <p:nvPr/>
      </p:nvGrpSpPr>
      <p:grpSpPr>
        <a:xfrm>
          <a:off x="0" y="0"/>
          <a:ext cx="0" cy="0"/>
          <a:chOff x="0" y="0"/>
          <a:chExt cx="0" cy="0"/>
        </a:xfrm>
      </p:grpSpPr>
      <p:sp>
        <p:nvSpPr>
          <p:cNvPr id="2141" name="Google Shape;2141;g10440f016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2" name="Google Shape;2142;g10440f016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9" name="Shape 2149"/>
        <p:cNvGrpSpPr/>
        <p:nvPr/>
      </p:nvGrpSpPr>
      <p:grpSpPr>
        <a:xfrm>
          <a:off x="0" y="0"/>
          <a:ext cx="0" cy="0"/>
          <a:chOff x="0" y="0"/>
          <a:chExt cx="0" cy="0"/>
        </a:xfrm>
      </p:grpSpPr>
      <p:sp>
        <p:nvSpPr>
          <p:cNvPr id="2150" name="Google Shape;2150;g1028d844067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1" name="Google Shape;2151;g1028d844067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g1028d844067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1" name="Google Shape;2161;g1028d844067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046db684d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046db684d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Anand</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2" name="Shape 2172"/>
        <p:cNvGrpSpPr/>
        <p:nvPr/>
      </p:nvGrpSpPr>
      <p:grpSpPr>
        <a:xfrm>
          <a:off x="0" y="0"/>
          <a:ext cx="0" cy="0"/>
          <a:chOff x="0" y="0"/>
          <a:chExt cx="0" cy="0"/>
        </a:xfrm>
      </p:grpSpPr>
      <p:sp>
        <p:nvSpPr>
          <p:cNvPr id="2173" name="Google Shape;2173;g1028d844067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4" name="Google Shape;2174;g1028d844067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5" name="Shape 2185"/>
        <p:cNvGrpSpPr/>
        <p:nvPr/>
      </p:nvGrpSpPr>
      <p:grpSpPr>
        <a:xfrm>
          <a:off x="0" y="0"/>
          <a:ext cx="0" cy="0"/>
          <a:chOff x="0" y="0"/>
          <a:chExt cx="0" cy="0"/>
        </a:xfrm>
      </p:grpSpPr>
      <p:sp>
        <p:nvSpPr>
          <p:cNvPr id="2186" name="Google Shape;2186;g1028d844067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7" name="Google Shape;2187;g1028d844067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Going on In This Screenshot?</a:t>
            </a:r>
            <a:endParaRPr/>
          </a:p>
          <a:p>
            <a:pPr indent="-298450" lvl="0" marL="457200" rtl="0" algn="l">
              <a:spcBef>
                <a:spcPts val="0"/>
              </a:spcBef>
              <a:spcAft>
                <a:spcPts val="0"/>
              </a:spcAft>
              <a:buSzPts val="1100"/>
              <a:buChar char="-"/>
            </a:pPr>
            <a:r>
              <a:rPr lang="en"/>
              <a:t>The copter is following the LEO trajectory and hitting waypoints as shown in the highlighted </a:t>
            </a:r>
            <a:r>
              <a:rPr lang="en"/>
              <a:t>green</a:t>
            </a:r>
            <a:r>
              <a:rPr lang="en"/>
              <a:t> messages in the MAVLINK console</a:t>
            </a:r>
            <a:endParaRPr/>
          </a:p>
          <a:p>
            <a:pPr indent="-298450" lvl="0" marL="457200" rtl="0" algn="l">
              <a:spcBef>
                <a:spcPts val="0"/>
              </a:spcBef>
              <a:spcAft>
                <a:spcPts val="0"/>
              </a:spcAft>
              <a:buSzPts val="1100"/>
              <a:buChar char="-"/>
            </a:pPr>
            <a:r>
              <a:rPr lang="en"/>
              <a:t>At the instance where the copter is located in the screenshot is where the </a:t>
            </a:r>
            <a:r>
              <a:rPr lang="en" sz="900">
                <a:solidFill>
                  <a:srgbClr val="333333"/>
                </a:solidFill>
                <a:highlight>
                  <a:srgbClr val="FFFFFF"/>
                </a:highlight>
                <a:latin typeface="Courier New"/>
                <a:ea typeface="Courier New"/>
                <a:cs typeface="Courier New"/>
                <a:sym typeface="Courier New"/>
              </a:rPr>
              <a:t>param</a:t>
            </a:r>
            <a:r>
              <a:rPr lang="en" sz="900">
                <a:solidFill>
                  <a:srgbClr val="404040"/>
                </a:solidFill>
                <a:highlight>
                  <a:srgbClr val="FFFFFF"/>
                </a:highlight>
                <a:latin typeface="Courier New"/>
                <a:ea typeface="Courier New"/>
                <a:cs typeface="Courier New"/>
                <a:sym typeface="Courier New"/>
              </a:rPr>
              <a:t> </a:t>
            </a:r>
            <a:r>
              <a:rPr lang="en" sz="900">
                <a:solidFill>
                  <a:srgbClr val="0086B3"/>
                </a:solidFill>
                <a:highlight>
                  <a:srgbClr val="FFFFFF"/>
                </a:highlight>
                <a:latin typeface="Courier New"/>
                <a:ea typeface="Courier New"/>
                <a:cs typeface="Courier New"/>
                <a:sym typeface="Courier New"/>
              </a:rPr>
              <a:t>set</a:t>
            </a:r>
            <a:r>
              <a:rPr lang="en" sz="900">
                <a:solidFill>
                  <a:srgbClr val="404040"/>
                </a:solidFill>
                <a:highlight>
                  <a:srgbClr val="FFFFFF"/>
                </a:highlight>
                <a:latin typeface="Courier New"/>
                <a:ea typeface="Courier New"/>
                <a:cs typeface="Courier New"/>
                <a:sym typeface="Courier New"/>
              </a:rPr>
              <a:t> </a:t>
            </a:r>
            <a:r>
              <a:rPr lang="en" sz="900">
                <a:solidFill>
                  <a:srgbClr val="333333"/>
                </a:solidFill>
                <a:highlight>
                  <a:srgbClr val="FFFFFF"/>
                </a:highlight>
                <a:latin typeface="Courier New"/>
                <a:ea typeface="Courier New"/>
                <a:cs typeface="Courier New"/>
                <a:sym typeface="Courier New"/>
              </a:rPr>
              <a:t>SIM_GPS_DISABLE</a:t>
            </a:r>
            <a:r>
              <a:rPr lang="en" sz="900">
                <a:solidFill>
                  <a:srgbClr val="404040"/>
                </a:solidFill>
                <a:highlight>
                  <a:srgbClr val="FFFFFF"/>
                </a:highlight>
                <a:latin typeface="Courier New"/>
                <a:ea typeface="Courier New"/>
                <a:cs typeface="Courier New"/>
                <a:sym typeface="Courier New"/>
              </a:rPr>
              <a:t> </a:t>
            </a:r>
            <a:r>
              <a:rPr lang="en" sz="900">
                <a:solidFill>
                  <a:srgbClr val="009999"/>
                </a:solidFill>
                <a:highlight>
                  <a:srgbClr val="FFFFFF"/>
                </a:highlight>
                <a:latin typeface="Courier New"/>
                <a:ea typeface="Courier New"/>
                <a:cs typeface="Courier New"/>
                <a:sym typeface="Courier New"/>
              </a:rPr>
              <a:t>1</a:t>
            </a:r>
            <a:r>
              <a:rPr lang="en" sz="900">
                <a:solidFill>
                  <a:srgbClr val="404040"/>
                </a:solidFill>
                <a:highlight>
                  <a:srgbClr val="FFFFFF"/>
                </a:highlight>
                <a:latin typeface="Courier New"/>
                <a:ea typeface="Courier New"/>
                <a:cs typeface="Courier New"/>
                <a:sym typeface="Courier New"/>
              </a:rPr>
              <a:t> </a:t>
            </a:r>
            <a:r>
              <a:rPr lang="en">
                <a:solidFill>
                  <a:srgbClr val="404040"/>
                </a:solidFill>
                <a:highlight>
                  <a:srgbClr val="FFFFFF"/>
                </a:highlight>
              </a:rPr>
              <a:t>command</a:t>
            </a:r>
            <a:r>
              <a:rPr lang="en">
                <a:solidFill>
                  <a:srgbClr val="404040"/>
                </a:solidFill>
                <a:highlight>
                  <a:srgbClr val="FFFFFF"/>
                </a:highlight>
              </a:rPr>
              <a:t> was passed </a:t>
            </a:r>
            <a:endParaRPr>
              <a:solidFill>
                <a:srgbClr val="404040"/>
              </a:solidFill>
              <a:highlight>
                <a:srgbClr val="FFFFFF"/>
              </a:highlight>
            </a:endParaRPr>
          </a:p>
          <a:p>
            <a:pPr indent="-298450" lvl="0" marL="457200" rtl="0" algn="l">
              <a:spcBef>
                <a:spcPts val="0"/>
              </a:spcBef>
              <a:spcAft>
                <a:spcPts val="0"/>
              </a:spcAft>
              <a:buClr>
                <a:srgbClr val="404040"/>
              </a:buClr>
              <a:buSzPts val="1100"/>
              <a:buChar char="-"/>
            </a:pPr>
            <a:r>
              <a:rPr lang="en">
                <a:solidFill>
                  <a:srgbClr val="404040"/>
                </a:solidFill>
                <a:highlight>
                  <a:srgbClr val="FFFFFF"/>
                </a:highlight>
              </a:rPr>
              <a:t>At this instance the GPS failed as shown in the highlighted red </a:t>
            </a:r>
            <a:r>
              <a:rPr lang="en">
                <a:solidFill>
                  <a:schemeClr val="dk1"/>
                </a:solidFill>
              </a:rPr>
              <a:t>messages in the MAVLINK console</a:t>
            </a:r>
            <a:endParaRPr>
              <a:solidFill>
                <a:srgbClr val="404040"/>
              </a:solidFill>
              <a:highlight>
                <a:srgbClr val="FFFFFF"/>
              </a:highlight>
            </a:endParaRPr>
          </a:p>
          <a:p>
            <a:pPr indent="-298450" lvl="0" marL="457200" rtl="0" algn="l">
              <a:spcBef>
                <a:spcPts val="0"/>
              </a:spcBef>
              <a:spcAft>
                <a:spcPts val="0"/>
              </a:spcAft>
              <a:buClr>
                <a:srgbClr val="404040"/>
              </a:buClr>
              <a:buSzPts val="1100"/>
              <a:buChar char="-"/>
            </a:pPr>
            <a:r>
              <a:rPr lang="en">
                <a:solidFill>
                  <a:srgbClr val="404040"/>
                </a:solidFill>
                <a:highlight>
                  <a:srgbClr val="FFFFFF"/>
                </a:highlight>
              </a:rPr>
              <a:t>The copter </a:t>
            </a:r>
            <a:r>
              <a:rPr lang="en">
                <a:solidFill>
                  <a:srgbClr val="404040"/>
                </a:solidFill>
                <a:highlight>
                  <a:srgbClr val="FFFFFF"/>
                </a:highlight>
              </a:rPr>
              <a:t>went into</a:t>
            </a:r>
            <a:r>
              <a:rPr lang="en">
                <a:solidFill>
                  <a:srgbClr val="404040"/>
                </a:solidFill>
                <a:highlight>
                  <a:srgbClr val="FFFFFF"/>
                </a:highlight>
              </a:rPr>
              <a:t> a failsafe mode and changed the mode to “LAND MODE”</a:t>
            </a:r>
            <a:endParaRPr>
              <a:solidFill>
                <a:srgbClr val="404040"/>
              </a:solidFill>
              <a:highlight>
                <a:srgbClr val="FFFFFF"/>
              </a:highlight>
            </a:endParaRPr>
          </a:p>
          <a:p>
            <a:pPr indent="-298450" lvl="0" marL="457200" rtl="0" algn="l">
              <a:spcBef>
                <a:spcPts val="0"/>
              </a:spcBef>
              <a:spcAft>
                <a:spcPts val="0"/>
              </a:spcAft>
              <a:buClr>
                <a:srgbClr val="404040"/>
              </a:buClr>
              <a:buSzPts val="1100"/>
              <a:buChar char="-"/>
            </a:pPr>
            <a:r>
              <a:rPr lang="en">
                <a:solidFill>
                  <a:srgbClr val="404040"/>
                </a:solidFill>
                <a:highlight>
                  <a:srgbClr val="FFFFFF"/>
                </a:highlight>
              </a:rPr>
              <a:t>The orange </a:t>
            </a:r>
            <a:r>
              <a:rPr lang="en">
                <a:solidFill>
                  <a:srgbClr val="404040"/>
                </a:solidFill>
                <a:highlight>
                  <a:srgbClr val="FFFFFF"/>
                </a:highlight>
              </a:rPr>
              <a:t>warning message tell the user that the EKF inertial sensors are no longer aiding the flight</a:t>
            </a:r>
            <a:endParaRPr>
              <a:solidFill>
                <a:srgbClr val="404040"/>
              </a:solidFill>
              <a:highlight>
                <a:srgbClr val="FFFFFF"/>
              </a:highlight>
            </a:endParaRPr>
          </a:p>
          <a:p>
            <a:pPr indent="-298450" lvl="0" marL="457200" rtl="0" algn="l">
              <a:spcBef>
                <a:spcPts val="0"/>
              </a:spcBef>
              <a:spcAft>
                <a:spcPts val="0"/>
              </a:spcAft>
              <a:buClr>
                <a:srgbClr val="404040"/>
              </a:buClr>
              <a:buSzPts val="1100"/>
              <a:buChar char="-"/>
            </a:pPr>
            <a:r>
              <a:rPr lang="en">
                <a:solidFill>
                  <a:srgbClr val="404040"/>
                </a:solidFill>
                <a:highlight>
                  <a:srgbClr val="FFFFFF"/>
                </a:highlight>
              </a:rPr>
              <a:t>At the end of the flight, the drone hits the ground at the normal 0.462115 m/s and disarms the motors appropriately</a:t>
            </a:r>
            <a:endParaRPr>
              <a:solidFill>
                <a:srgbClr val="404040"/>
              </a:solidFill>
              <a:highlight>
                <a:srgbClr val="FFFFFF"/>
              </a:highlight>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3" name="Shape 2193"/>
        <p:cNvGrpSpPr/>
        <p:nvPr/>
      </p:nvGrpSpPr>
      <p:grpSpPr>
        <a:xfrm>
          <a:off x="0" y="0"/>
          <a:ext cx="0" cy="0"/>
          <a:chOff x="0" y="0"/>
          <a:chExt cx="0" cy="0"/>
        </a:xfrm>
      </p:grpSpPr>
      <p:sp>
        <p:nvSpPr>
          <p:cNvPr id="2194" name="Google Shape;2194;g102d47152cd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5" name="Google Shape;2195;g102d47152cd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404040"/>
              </a:solidFill>
              <a:highlight>
                <a:srgbClr val="FFFFFF"/>
              </a:highlight>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2" name="Shape 2202"/>
        <p:cNvGrpSpPr/>
        <p:nvPr/>
      </p:nvGrpSpPr>
      <p:grpSpPr>
        <a:xfrm>
          <a:off x="0" y="0"/>
          <a:ext cx="0" cy="0"/>
          <a:chOff x="0" y="0"/>
          <a:chExt cx="0" cy="0"/>
        </a:xfrm>
      </p:grpSpPr>
      <p:sp>
        <p:nvSpPr>
          <p:cNvPr id="2203" name="Google Shape;2203;g102d47152cd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4" name="Google Shape;2204;g102d47152cd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404040"/>
              </a:solidFill>
              <a:highlight>
                <a:srgbClr val="FFFFFF"/>
              </a:highlight>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1" name="Shape 2211"/>
        <p:cNvGrpSpPr/>
        <p:nvPr/>
      </p:nvGrpSpPr>
      <p:grpSpPr>
        <a:xfrm>
          <a:off x="0" y="0"/>
          <a:ext cx="0" cy="0"/>
          <a:chOff x="0" y="0"/>
          <a:chExt cx="0" cy="0"/>
        </a:xfrm>
      </p:grpSpPr>
      <p:sp>
        <p:nvSpPr>
          <p:cNvPr id="2212" name="Google Shape;2212;gf1a2e81886_2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3" name="Google Shape;2213;gf1a2e81886_2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1" name="Shape 2221"/>
        <p:cNvGrpSpPr/>
        <p:nvPr/>
      </p:nvGrpSpPr>
      <p:grpSpPr>
        <a:xfrm>
          <a:off x="0" y="0"/>
          <a:ext cx="0" cy="0"/>
          <a:chOff x="0" y="0"/>
          <a:chExt cx="0" cy="0"/>
        </a:xfrm>
      </p:grpSpPr>
      <p:sp>
        <p:nvSpPr>
          <p:cNvPr id="2222" name="Google Shape;2222;g1048480c95f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3" name="Google Shape;2223;g1048480c95f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13b1a994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13b1a994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Anand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13b1a9941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113b1a9941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f7abe59617_1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f7abe59617_1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1219b92c1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1219b92c1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Input our newly created command (Command 26) that represents our timed waypoint command where the fourth input parameter is associated to the desired arrival times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Ardupilot controllers recognize time parameter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Mirroring the already implemented sub mode (waypoint auto) in our own sub mode (auto time waypoint) ardupilot was able to interpret the waypoint file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t/>
            </a:r>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14cbb15a27_1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14cbb15a27_1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PPK is not subject to data dropouts and is listed to be able to achieve 1-3cm accuracy. Real time </a:t>
            </a:r>
            <a:r>
              <a:rPr lang="en"/>
              <a:t>kinematic</a:t>
            </a:r>
            <a:r>
              <a:rPr lang="en"/>
              <a:t> is what IRISS used for their onboard navigation system and a customer defined request for ours as well.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f5040db6a0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f5040db6a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13b7f4b1b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13b7f4b1b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14cbb15a27_1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14cbb15a27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14cbb15a27_1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14cbb15a27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14cbb15a27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14cbb15a27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13b7f4b1b1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113b7f4b1b1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0e2a446cee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0e2a446cee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0e2a446cee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10e2a446cee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0e2a446cee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0e2a446cee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0e2a446ce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10e2a446ce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10e2a446cee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10e2a446cee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fc071c58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fc071c58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Chris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To give more context behind our project’s motivation, the IRISS research team was given the mission to emulate a low-earth orbit satellite track using a drone this past summer. In order to do this, their drone had to meet waypoints at a desired time to follow an accurate trajectory. The method to their approach is as follows: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STEP NUMBERS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-mention the 1-Hz</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13a3ceec1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113a3ceec1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test is not pass/fail but rather optimization based and to determine controller limits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13a3ceec14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113a3ceec14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279400" lvl="0" marL="457200" rtl="0" algn="l">
              <a:spcBef>
                <a:spcPts val="0"/>
              </a:spcBef>
              <a:spcAft>
                <a:spcPts val="0"/>
              </a:spcAft>
              <a:buClr>
                <a:schemeClr val="dk1"/>
              </a:buClr>
              <a:buSzPts val="800"/>
              <a:buChar char="●"/>
            </a:pPr>
            <a:r>
              <a:rPr lang="en">
                <a:solidFill>
                  <a:schemeClr val="dk1"/>
                </a:solidFill>
              </a:rPr>
              <a:t>The increased time error is minimal as the waypoints get closer together until the rate of 10 Hz is reached where the controller cannot compensate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Note: 10 Hz is the probable limit since that’s the sample rate of the GPS module</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1139a4a56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1139a4a56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139a4a560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1139a4a560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Simulink will have largest variation because it is purely mathematical of the hexacopter dynamics and control and does not take into account the environment</a:t>
            </a:r>
            <a:endParaRPr/>
          </a:p>
          <a:p>
            <a:pPr indent="-298450" lvl="0" marL="457200" rtl="0" algn="l">
              <a:spcBef>
                <a:spcPts val="0"/>
              </a:spcBef>
              <a:spcAft>
                <a:spcPts val="0"/>
              </a:spcAft>
              <a:buSzPts val="1100"/>
              <a:buChar char="●"/>
            </a:pPr>
            <a:r>
              <a:rPr lang="en"/>
              <a:t>SITL will </a:t>
            </a:r>
            <a:r>
              <a:rPr lang="en"/>
              <a:t>over perform</a:t>
            </a:r>
            <a:r>
              <a:rPr lang="en"/>
              <a:t> because the simulation environment is ideal (No wind, no interferences)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Maybe mention that hitting a </a:t>
            </a:r>
            <a:r>
              <a:rPr lang="en"/>
              <a:t>waypoint</a:t>
            </a:r>
            <a:r>
              <a:rPr lang="en"/>
              <a:t> is defined as being within .5 m radius of the desired location?</a:t>
            </a:r>
            <a:endParaRPr/>
          </a:p>
          <a:p>
            <a:pPr indent="0" lvl="0" marL="0" rtl="0" algn="l">
              <a:spcBef>
                <a:spcPts val="0"/>
              </a:spcBef>
              <a:spcAft>
                <a:spcPts val="0"/>
              </a:spcAft>
              <a:buNone/>
            </a:pPr>
            <a:r>
              <a:rPr lang="en"/>
              <a:t>Mention that in to-dos we have already performed a “waypoints file test”, “SITL post processing test”, and “MAVLINK message test”</a:t>
            </a:r>
            <a:endParaRPr/>
          </a:p>
          <a:p>
            <a:pPr indent="-298450" lvl="0" marL="457200" rtl="0" algn="l">
              <a:spcBef>
                <a:spcPts val="0"/>
              </a:spcBef>
              <a:spcAft>
                <a:spcPts val="0"/>
              </a:spcAft>
              <a:buSzPts val="1100"/>
              <a:buChar char="●"/>
            </a:pPr>
            <a:r>
              <a:rPr lang="en"/>
              <a:t>Waypoints file: generate custom waypoints and pass through mission planning software</a:t>
            </a:r>
            <a:endParaRPr/>
          </a:p>
          <a:p>
            <a:pPr indent="-298450" lvl="0" marL="457200" rtl="0" algn="l">
              <a:spcBef>
                <a:spcPts val="0"/>
              </a:spcBef>
              <a:spcAft>
                <a:spcPts val="0"/>
              </a:spcAft>
              <a:buSzPts val="1100"/>
              <a:buChar char="●"/>
            </a:pPr>
            <a:r>
              <a:rPr lang="en"/>
              <a:t>SITL post-processing: used the SITL to sim missions to log and analyze the results in MATLAB</a:t>
            </a:r>
            <a:endParaRPr/>
          </a:p>
          <a:p>
            <a:pPr indent="-298450" lvl="0" marL="457200" rtl="0" algn="l">
              <a:spcBef>
                <a:spcPts val="0"/>
              </a:spcBef>
              <a:spcAft>
                <a:spcPts val="0"/>
              </a:spcAft>
              <a:buSzPts val="1100"/>
              <a:buChar char="●"/>
            </a:pPr>
            <a:r>
              <a:rPr lang="en"/>
              <a:t>MAVLINK message test: successfully passed the custom-built time waypoint message through mission planning software to the base of ardupilot’s source code</a:t>
            </a:r>
            <a:endParaRPr/>
          </a:p>
          <a:p>
            <a:pPr indent="-298450" lvl="0" marL="457200" rtl="0" algn="l">
              <a:spcBef>
                <a:spcPts val="0"/>
              </a:spcBef>
              <a:spcAft>
                <a:spcPts val="0"/>
              </a:spcAft>
              <a:buSzPts val="1100"/>
              <a:buChar char="●"/>
            </a:pPr>
            <a:r>
              <a:rPr lang="en"/>
              <a:t>Time Parameter Test: ensuring successful pass of the time message to Ardupilot’s position controllers</a:t>
            </a:r>
            <a:endParaRPr/>
          </a:p>
          <a:p>
            <a:pPr indent="-298450" lvl="0" marL="457200" rtl="0" algn="l">
              <a:spcBef>
                <a:spcPts val="0"/>
              </a:spcBef>
              <a:spcAft>
                <a:spcPts val="0"/>
              </a:spcAft>
              <a:buSzPts val="1100"/>
              <a:buChar char="●"/>
            </a:pPr>
            <a:r>
              <a:rPr lang="en"/>
              <a:t>Controller Implementation Test: preliminary test of the newly implemented control law in the SITL environment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111e5a6977a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111e5a6977a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111f31eb69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111f31eb69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a:t>
            </a:r>
            <a:endParaRPr/>
          </a:p>
          <a:p>
            <a:pPr indent="0" lvl="0" marL="0" rtl="0" algn="l">
              <a:spcBef>
                <a:spcPts val="0"/>
              </a:spcBef>
              <a:spcAft>
                <a:spcPts val="0"/>
              </a:spcAft>
              <a:buNone/>
            </a:pPr>
            <a:r>
              <a:rPr lang="en"/>
              <a:t>Important takeaways</a:t>
            </a:r>
            <a:endParaRPr/>
          </a:p>
          <a:p>
            <a:pPr indent="-298450" lvl="0" marL="457200" rtl="0" algn="l">
              <a:spcBef>
                <a:spcPts val="0"/>
              </a:spcBef>
              <a:spcAft>
                <a:spcPts val="0"/>
              </a:spcAft>
              <a:buSzPts val="1100"/>
              <a:buChar char="-"/>
            </a:pPr>
            <a:r>
              <a:rPr lang="en"/>
              <a:t>After ordering all required parts the team is left with 11% budget or roughly $550</a:t>
            </a:r>
            <a:endParaRPr/>
          </a:p>
          <a:p>
            <a:pPr indent="-298450" lvl="1" marL="914400" rtl="0" algn="l">
              <a:spcBef>
                <a:spcPts val="0"/>
              </a:spcBef>
              <a:spcAft>
                <a:spcPts val="0"/>
              </a:spcAft>
              <a:buSzPts val="1100"/>
              <a:buChar char="-"/>
            </a:pPr>
            <a:r>
              <a:rPr lang="en"/>
              <a:t>Slightly</a:t>
            </a:r>
            <a:r>
              <a:rPr lang="en"/>
              <a:t> exceeded expected budget </a:t>
            </a:r>
            <a:endParaRPr/>
          </a:p>
          <a:p>
            <a:pPr indent="-298450" lvl="0" marL="457200" rtl="0" algn="l">
              <a:spcBef>
                <a:spcPts val="0"/>
              </a:spcBef>
              <a:spcAft>
                <a:spcPts val="0"/>
              </a:spcAft>
              <a:buSzPts val="1100"/>
              <a:buChar char="-"/>
            </a:pPr>
            <a:r>
              <a:rPr lang="en"/>
              <a:t>Primary use of budget was to buy airframe components </a:t>
            </a:r>
            <a:endParaRPr/>
          </a:p>
          <a:p>
            <a:pPr indent="-298450" lvl="0" marL="457200" rtl="0" algn="l">
              <a:spcBef>
                <a:spcPts val="0"/>
              </a:spcBef>
              <a:spcAft>
                <a:spcPts val="0"/>
              </a:spcAft>
              <a:buSzPts val="1100"/>
              <a:buChar char="-"/>
            </a:pPr>
            <a:r>
              <a:rPr lang="en"/>
              <a:t>All parts have been ordered yet some are still waiting to be </a:t>
            </a:r>
            <a:r>
              <a:rPr lang="en"/>
              <a:t>received</a:t>
            </a:r>
            <a:r>
              <a:rPr lang="en"/>
              <a:t> by the team </a:t>
            </a:r>
            <a:endParaRPr/>
          </a:p>
          <a:p>
            <a:pPr indent="-298450" lvl="1" marL="914400" rtl="0" algn="l">
              <a:spcBef>
                <a:spcPts val="0"/>
              </a:spcBef>
              <a:spcAft>
                <a:spcPts val="0"/>
              </a:spcAft>
              <a:buSzPts val="1100"/>
              <a:buChar char="-"/>
            </a:pPr>
            <a:r>
              <a:rPr lang="en"/>
              <a:t>the only parts that have not arrived are in the airframe section </a:t>
            </a:r>
            <a:endParaRPr/>
          </a:p>
          <a:p>
            <a:pPr indent="0" lvl="0" marL="0" rtl="0" algn="l">
              <a:spcBef>
                <a:spcPts val="0"/>
              </a:spcBef>
              <a:spcAft>
                <a:spcPts val="0"/>
              </a:spcAft>
              <a:buNone/>
            </a:pPr>
            <a:r>
              <a:rPr lang="en"/>
              <a:t>Next we can look at all the parts the team has ordered and is still waiting on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111f31eb69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111f31eb69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a:t>
            </a:r>
            <a:endParaRPr/>
          </a:p>
          <a:p>
            <a:pPr indent="-298450" lvl="0" marL="457200" rtl="0" algn="l">
              <a:spcBef>
                <a:spcPts val="0"/>
              </a:spcBef>
              <a:spcAft>
                <a:spcPts val="0"/>
              </a:spcAft>
              <a:buSzPts val="1100"/>
              <a:buChar char="-"/>
            </a:pPr>
            <a:r>
              <a:rPr lang="en"/>
              <a:t>Question for reviewer - Should the whole slide be the parts lists or would it be useful to include key notes on the side?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111f31eb69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111f31eb69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11f31eb69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111f31eb69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111f31eb69e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111f31eb69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028d84406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028d84406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Chris</a:t>
            </a:r>
            <a:endParaRPr>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 were able to obtain and analyze data from one of these summer tests and obtained the following </a:t>
            </a:r>
            <a:r>
              <a:rPr b="1" lang="en">
                <a:solidFill>
                  <a:schemeClr val="dk1"/>
                </a:solidFill>
              </a:rPr>
              <a:t>RMS</a:t>
            </a:r>
            <a:r>
              <a:rPr lang="en">
                <a:solidFill>
                  <a:schemeClr val="dk1"/>
                </a:solidFill>
              </a:rPr>
              <a:t> position and timing errors to compare IRISS’s true trajectory to commanded waypoints.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-Timing error is quantified as the timing differences between each commanded waypoint and true trajectory.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-These errors are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-I will note that IRISS’s drone used Real-Time Kinematic GPS for its onboard navigation system which produces highly accurate flight trajectory measurements. This will be discussed further in later sections.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With our team, our mission goals are to</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Use this novel solution to incorporate timing in a closed loop control algorithm used in UAS autopilot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Different from IRISS’s previous approach in which they had no timing feedback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 able to take in XYZ and time waypoints. These waypoints should correspond to any given path, and IRISS’s LEO emulation trajectory is just a specific one use case example.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also have a requirement that our post-processing evaluation system will be able to determine our drone’s trajectory with a position accuracy within 10 cm to accurately characterize our performance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Our approach of using closed-loop timing control will greatly reduce these errors, because timing errors can be fed back, allowing our drone to make in-flight corrections.</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This would better accomplish IRISS’s original LEO emulation mission, but our solution will be able to fly a variety of given mission paths</a:t>
            </a:r>
            <a:endParaRPr b="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113b1a99415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113b1a99415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f1a2e81886_2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f1a2e81886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f1a2e81886_2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f1a2e81886_2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111e5a6977a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111e5a6977a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111e5a6977a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111e5a6977a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10e2a446ce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10e2a446ce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114cbb15a27_1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114cbb15a27_1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114cbb15a2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114cbb15a2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Input our newly created command (Command 26) that represents our timed waypoint command where the fourth input parameter is associated to the desired arrival times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Ardupilot controllers recognize time parameter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Mirroring the already implemented sub mode (waypoint auto) in our own sub mode (auto time waypoint) ardupilot was able to interpret the waypoint file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t/>
            </a:r>
            <a:endParaRPr sz="18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114f67321d8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114f67321d8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Input our newly created command (Command 26) that represents our timed waypoint command where the fourth input parameter is associated to the desired arrival times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Ardupilot controllers recognize time parameter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Mirroring the already implemented sub mode (waypoint auto) in our own sub mode (auto time waypoint) ardupilot was able to interpret the waypoint file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t/>
            </a:r>
            <a:endParaRPr sz="18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11219b92c1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11219b92c1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f1a2e818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f1a2e818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Chris</a:t>
            </a:r>
            <a:endParaRPr/>
          </a:p>
          <a:p>
            <a:pPr indent="0" lvl="0" marL="0" rtl="0" algn="l">
              <a:spcBef>
                <a:spcPts val="0"/>
              </a:spcBef>
              <a:spcAft>
                <a:spcPts val="0"/>
              </a:spcAft>
              <a:buNone/>
            </a:pPr>
            <a:r>
              <a:rPr lang="en"/>
              <a:t>In short, this is our mission: to fly a UAS along a defined path, guided by a modified autopilot system which incorporates the parameter of 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which is a novel solution to current UAV systems, as current UAS autopilots do not incorporate the parameter of time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114cbb15a27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114cbb15a2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114cbb15a2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114cbb15a2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114cbb15a27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114cbb15a2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114cbb15a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114cbb15a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f1a2e81886_2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f1a2e81886_2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f1a2e81886_2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f1a2e81886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114cbb15a27_1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114cbb15a27_1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Anand</a:t>
            </a:r>
            <a:endParaRPr/>
          </a:p>
          <a:p>
            <a:pPr indent="0" lvl="0" marL="0" rtl="0" algn="l">
              <a:spcBef>
                <a:spcPts val="0"/>
              </a:spcBef>
              <a:spcAft>
                <a:spcPts val="0"/>
              </a:spcAft>
              <a:buNone/>
            </a:pPr>
            <a:r>
              <a:rPr lang="en"/>
              <a:t>These are our functional requirements. In summary, they address:</a:t>
            </a:r>
            <a:endParaRPr/>
          </a:p>
          <a:p>
            <a:pPr indent="-298450" lvl="0" marL="457200" rtl="0" algn="l">
              <a:spcBef>
                <a:spcPts val="0"/>
              </a:spcBef>
              <a:spcAft>
                <a:spcPts val="0"/>
              </a:spcAft>
              <a:buSzPts val="1100"/>
              <a:buAutoNum type="arabicPeriod"/>
            </a:pPr>
            <a:r>
              <a:rPr lang="en"/>
              <a:t>The vehicle has to get to its destination when we want it</a:t>
            </a:r>
            <a:endParaRPr/>
          </a:p>
          <a:p>
            <a:pPr indent="-298450" lvl="0" marL="457200" rtl="0" algn="l">
              <a:spcBef>
                <a:spcPts val="0"/>
              </a:spcBef>
              <a:spcAft>
                <a:spcPts val="0"/>
              </a:spcAft>
              <a:buSzPts val="1100"/>
              <a:buAutoNum type="arabicPeriod"/>
            </a:pPr>
            <a:r>
              <a:rPr lang="en"/>
              <a:t>Our control algorithm will be built off an existing autopilot software</a:t>
            </a:r>
            <a:endParaRPr/>
          </a:p>
          <a:p>
            <a:pPr indent="-298450" lvl="0" marL="457200" rtl="0" algn="l">
              <a:spcBef>
                <a:spcPts val="0"/>
              </a:spcBef>
              <a:spcAft>
                <a:spcPts val="0"/>
              </a:spcAft>
              <a:buSzPts val="1100"/>
              <a:buAutoNum type="arabicPeriod"/>
            </a:pPr>
            <a:r>
              <a:rPr lang="en"/>
              <a:t>The user must be able to input XYZT coordinates of their choice</a:t>
            </a:r>
            <a:endParaRPr/>
          </a:p>
          <a:p>
            <a:pPr indent="-298450" lvl="0" marL="457200" rtl="0" algn="l">
              <a:spcBef>
                <a:spcPts val="0"/>
              </a:spcBef>
              <a:spcAft>
                <a:spcPts val="0"/>
              </a:spcAft>
              <a:buSzPts val="1100"/>
              <a:buAutoNum type="arabicPeriod"/>
            </a:pPr>
            <a:r>
              <a:rPr lang="en"/>
              <a:t>The simulation software must be able to determine feasibility </a:t>
            </a:r>
            <a:endParaRPr/>
          </a:p>
          <a:p>
            <a:pPr indent="-298450" lvl="0" marL="457200" rtl="0" algn="l">
              <a:spcBef>
                <a:spcPts val="0"/>
              </a:spcBef>
              <a:spcAft>
                <a:spcPts val="0"/>
              </a:spcAft>
              <a:buSzPts val="1100"/>
              <a:buAutoNum type="arabicPeriod"/>
            </a:pPr>
            <a:r>
              <a:rPr lang="en"/>
              <a:t>The vehicle must be competent </a:t>
            </a:r>
            <a:endParaRPr/>
          </a:p>
          <a:p>
            <a:pPr indent="-298450" lvl="0" marL="457200" rtl="0" algn="l">
              <a:spcBef>
                <a:spcPts val="0"/>
              </a:spcBef>
              <a:spcAft>
                <a:spcPts val="0"/>
              </a:spcAft>
              <a:buSzPts val="1100"/>
              <a:buAutoNum type="arabicPeriod"/>
            </a:pPr>
            <a:r>
              <a:rPr lang="en"/>
              <a:t>The GTS must have an accurate account of the vehicles path</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f1ab337c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f1ab337c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f5fee438e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f5fee438e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f5fee438e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f5fee438e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f57bce053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f57bce053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Chris</a:t>
            </a:r>
            <a:endParaRPr/>
          </a:p>
          <a:p>
            <a:pPr indent="-298450" lvl="0" marL="457200" rtl="0" algn="l">
              <a:spcBef>
                <a:spcPts val="0"/>
              </a:spcBef>
              <a:spcAft>
                <a:spcPts val="0"/>
              </a:spcAft>
              <a:buSzPts val="1100"/>
              <a:buChar char="-"/>
            </a:pPr>
            <a:r>
              <a:rPr lang="en"/>
              <a:t>Our projects first phase is in mission planning where in the user </a:t>
            </a:r>
            <a:r>
              <a:rPr lang="en"/>
              <a:t>inputs XYZT coordinates, and a flight path is extrapolated </a:t>
            </a:r>
            <a:endParaRPr/>
          </a:p>
          <a:p>
            <a:pPr indent="-298450" lvl="0" marL="457200" rtl="0" algn="l">
              <a:spcBef>
                <a:spcPts val="0"/>
              </a:spcBef>
              <a:spcAft>
                <a:spcPts val="0"/>
              </a:spcAft>
              <a:buSzPts val="1100"/>
              <a:buChar char="-"/>
            </a:pPr>
            <a:r>
              <a:rPr lang="en"/>
              <a:t>Of course, we need to make sure our chosen vehicle is capable of reaching each waypoint at the predetermined times, so our simulations software will judge the feasibility of the path </a:t>
            </a:r>
            <a:endParaRPr/>
          </a:p>
          <a:p>
            <a:pPr indent="-298450" lvl="0" marL="457200" rtl="0" algn="l">
              <a:spcBef>
                <a:spcPts val="0"/>
              </a:spcBef>
              <a:spcAft>
                <a:spcPts val="0"/>
              </a:spcAft>
              <a:buSzPts val="1100"/>
              <a:buChar char="-"/>
            </a:pPr>
            <a:r>
              <a:rPr lang="en"/>
              <a:t>With feasibility confirmed, these waypoints, and crucially, the desired time to reach those waypoints, is communicated to the vehicle</a:t>
            </a:r>
            <a:endParaRPr/>
          </a:p>
          <a:p>
            <a:pPr indent="-298450" lvl="0" marL="457200" rtl="0" algn="l">
              <a:spcBef>
                <a:spcPts val="0"/>
              </a:spcBef>
              <a:spcAft>
                <a:spcPts val="0"/>
              </a:spcAft>
              <a:buSzPts val="1100"/>
              <a:buChar char="-"/>
            </a:pPr>
            <a:r>
              <a:rPr lang="en"/>
              <a:t>Next, the vehicle flies along this path, and if successful, reaches each way point</a:t>
            </a:r>
            <a:endParaRPr/>
          </a:p>
          <a:p>
            <a:pPr indent="-298450" lvl="0" marL="457200" rtl="0" algn="l">
              <a:spcBef>
                <a:spcPts val="0"/>
              </a:spcBef>
              <a:spcAft>
                <a:spcPts val="0"/>
              </a:spcAft>
              <a:buSzPts val="1100"/>
              <a:buChar char="-"/>
            </a:pPr>
            <a:r>
              <a:rPr lang="en"/>
              <a:t>and its destination, at the predetermined times</a:t>
            </a:r>
            <a:endParaRPr/>
          </a:p>
          <a:p>
            <a:pPr indent="-298450" lvl="0" marL="457200" rtl="0" algn="l">
              <a:spcBef>
                <a:spcPts val="0"/>
              </a:spcBef>
              <a:spcAft>
                <a:spcPts val="0"/>
              </a:spcAft>
              <a:buSzPts val="1100"/>
              <a:buChar char="-"/>
            </a:pPr>
            <a:r>
              <a:rPr lang="en"/>
              <a:t>Finally, our ground truth system, which has tracked the location of the vehicle throughout, independently verifies the performance of our vehicle, essentially how well it followed the geographic path, and schedule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f5fee438e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f5fee438e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f5fee438e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f5fee438e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f5fee438e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0" name="Google Shape;1250;gf5fee438e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DR6.1: Test vehicle shall be capable of minimum 20 minute flight</a:t>
            </a:r>
            <a:endParaRPr/>
          </a:p>
          <a:p>
            <a:pPr indent="0" lvl="0" marL="0" rtl="0" algn="l">
              <a:spcBef>
                <a:spcPts val="0"/>
              </a:spcBef>
              <a:spcAft>
                <a:spcPts val="0"/>
              </a:spcAft>
              <a:buNone/>
            </a:pPr>
            <a:r>
              <a:rPr lang="en"/>
              <a:t>DR6.2: Test vehicle shall be capable of flying in up to 10 mph wind</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f5fee438e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f5fee438e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f1a2e81886_2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f1a2e81886_2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f1a2e81886_2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4" name="Google Shape;1274;gf1a2e81886_2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f1a2e81886_2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f1a2e81886_2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Metric table for UAS trade study</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f1d8006598_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1" name="Google Shape;1291;gf1d8006598_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Trade</a:t>
            </a:r>
            <a:r>
              <a:rPr lang="en"/>
              <a:t> matrix for UAS Trade Study</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f1d8006598_5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9" name="Google Shape;1299;gf1d8006598_5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Metric table for GTS trade study</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f1a2e81886_2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f1a2e81886_2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Trade matrix for GTS Trade Study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f1a2e8188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f1a2e8188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is an overview of our functional block diagram. Our system interaction starts in the top left with the ground station and operator. </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lnSpc>
                <a:spcPct val="115000"/>
              </a:lnSpc>
              <a:spcBef>
                <a:spcPts val="0"/>
              </a:spcBef>
              <a:spcAft>
                <a:spcPts val="0"/>
              </a:spcAft>
              <a:buNone/>
            </a:pPr>
            <a:r>
              <a:rPr lang="en">
                <a:solidFill>
                  <a:schemeClr val="dk1"/>
                </a:solidFill>
              </a:rPr>
              <a:t>Here we have the functional block diagram encompassing the GUST project system interactions. Starting at the top left of the diagram we see the operator interaction with the system. Waypoint coordinates are created and passed into the QGroundControl mission planner which runs a simulation on mission feasibility before uploading the mission to the flight controller. The operator also has the ability to interact directly with the aircraft via radio link through a remote controller.</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In the center of the FBD, the flight controller takes in the generated mission and various sensor and GPS data as inputs to a modified ardupilot control law which outputs the necessary control forces and moments which are passed through the aircraft dynamics to create the motor signals.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 On the hardware side of things on the right of the diagram, we see power flow from the battery, through various regulators and eventually to the motors. This powertrain combines with the output motor signals to move the aircraft to the desired position.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Finally GPS data is being continuously logged by the operational payload. This is combined with ground data after the mission for post processed ground truth data to compare the vehicle’s performance against.</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f1a2e81886_2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f1a2e81886_2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Metric table for Autopilot Software trade study</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f1d8006598_5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f1d8006598_5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Trade matrix for Autopilot Software Trade Study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f1a2e81886_2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f1a2e81886_2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Metric table for Simulation trade study</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f1d8006598_5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f1d8006598_5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Trade matrix for Simulation Trade Study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f1a2e81886_2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f1a2e81886_2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Metric table for Mission Planner trade study</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f1d8006598_5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5" name="Google Shape;1355;gf1d8006598_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Trade matrix for Mission Planner Trade Study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f1a2e81886_2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f1a2e81886_2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g1048480c95f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2" name="Google Shape;1372;g1048480c95f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fc071c5881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fc071c588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fc071c5881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2" name="Google Shape;1412;gfc071c5881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02b7c56f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02b7c56f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Jake</a:t>
            </a:r>
            <a:endParaRPr/>
          </a:p>
          <a:p>
            <a:pPr indent="0" lvl="0" marL="45720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block diagram goes a bit deeper into the functionality of the avionics and the integration with the aircraft. The entire system is powered by the 6S LIPO battery which sends power into the power control module. The pixhawk 4 flight controller receives power from here and regulates power out to various components including the telemetry radio, the radio receiver, and the GPS board. Additionally, the pixhawk outputs the pulse width modulation signals which are routed back through the power control module and out to the motors for flight control.</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1048480c95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1048480c95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1048480c95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2" name="Google Shape;1452;g1048480c95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1048480c95f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1048480c95f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1048480c95f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1048480c95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1048480c95f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2" name="Google Shape;1512;g1048480c95f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1048480c95f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2" name="Google Shape;1532;g1048480c95f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g102d47152cd_1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3" name="Google Shape;1553;g102d47152cd_1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f1a2e81886_2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3" name="Google Shape;1573;gf1a2e81886_2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PixHawk 4 Technical, Electrical, and Mechanical Specifications</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f5fee438e0_1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2" name="Google Shape;1582;gf5fee438e0_1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PixHawk 4 Input/Output interfaces</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g1048480c95f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1" name="Google Shape;1591;g1048480c95f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-Alex</a:t>
            </a:r>
            <a:endParaRPr/>
          </a:p>
          <a:p>
            <a:pPr indent="457200" lvl="0" marL="457200" rtl="0" algn="l">
              <a:spcBef>
                <a:spcPts val="0"/>
              </a:spcBef>
              <a:spcAft>
                <a:spcPts val="0"/>
              </a:spcAft>
              <a:buNone/>
            </a:pPr>
            <a:r>
              <a:t/>
            </a:r>
            <a:endParaRPr/>
          </a:p>
          <a:p>
            <a:pPr indent="457200" lvl="0" marL="457200" rtl="0" algn="l">
              <a:spcBef>
                <a:spcPts val="0"/>
              </a:spcBef>
              <a:spcAft>
                <a:spcPts val="0"/>
              </a:spcAft>
              <a:buNone/>
            </a:pPr>
            <a:r>
              <a:rPr lang="en"/>
              <a:t>Right; Photo of Taranis RC TX &amp; X8R RX</a:t>
            </a:r>
            <a:endParaRPr/>
          </a:p>
          <a:p>
            <a:pPr indent="457200" lvl="0" marL="457200" rtl="0" algn="l">
              <a:spcBef>
                <a:spcPts val="0"/>
              </a:spcBef>
              <a:spcAft>
                <a:spcPts val="0"/>
              </a:spcAft>
              <a:buNone/>
            </a:pPr>
            <a:r>
              <a:rPr lang="en"/>
              <a:t>Left; Quick Specs</a:t>
            </a:r>
            <a:endParaRPr/>
          </a:p>
          <a:p>
            <a:pPr indent="0" lvl="0" marL="0" rtl="0" algn="l">
              <a:spcBef>
                <a:spcPts val="0"/>
              </a:spcBef>
              <a:spcAft>
                <a:spcPts val="0"/>
              </a:spcAft>
              <a:buNone/>
            </a:pPr>
            <a:r>
              <a:rPr lang="en"/>
              <a:t>			range</a:t>
            </a:r>
            <a:endParaRPr/>
          </a:p>
          <a:p>
            <a:pPr indent="0" lvl="0" marL="0" rtl="0" algn="l">
              <a:spcBef>
                <a:spcPts val="0"/>
              </a:spcBef>
              <a:spcAft>
                <a:spcPts val="0"/>
              </a:spcAft>
              <a:buNone/>
            </a:pPr>
            <a:r>
              <a:rPr lang="en"/>
              <a:t>			16 Channels</a:t>
            </a:r>
            <a:endParaRPr/>
          </a:p>
          <a:p>
            <a:pPr indent="0" lvl="0" marL="0" rtl="0" algn="l">
              <a:spcBef>
                <a:spcPts val="0"/>
              </a:spcBef>
              <a:spcAft>
                <a:spcPts val="0"/>
              </a:spcAft>
              <a:buNone/>
            </a:pPr>
            <a:r>
              <a:rPr lang="en"/>
              <a:t>			Telemetry</a:t>
            </a:r>
            <a:endParaRPr/>
          </a:p>
          <a:p>
            <a:pPr indent="0" lvl="0" marL="0" rtl="0" algn="l">
              <a:spcBef>
                <a:spcPts val="0"/>
              </a:spcBef>
              <a:spcAft>
                <a:spcPts val="0"/>
              </a:spcAft>
              <a:buNone/>
            </a:pPr>
            <a:r>
              <a:rPr lang="en"/>
              <a:t>			Computer programmable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b="1" lang="en"/>
              <a:t>Narration;</a:t>
            </a:r>
            <a:endParaRPr b="1"/>
          </a:p>
          <a:p>
            <a:pPr indent="0" lvl="0" marL="0" rtl="0" algn="l">
              <a:spcBef>
                <a:spcPts val="0"/>
              </a:spcBef>
              <a:spcAft>
                <a:spcPts val="0"/>
              </a:spcAft>
              <a:buNone/>
            </a:pPr>
            <a:r>
              <a:rPr b="1" lang="en"/>
              <a:t>		</a:t>
            </a:r>
            <a:r>
              <a:rPr lang="en"/>
              <a:t>The FrSky Taranis is a 16 Channel RC transmitter used by both hobbyists and UAS companies for its relatively low cost and high capability.</a:t>
            </a:r>
            <a:endParaRPr/>
          </a:p>
          <a:p>
            <a:pPr indent="457200" lvl="0" marL="457200" rtl="0" algn="l">
              <a:spcBef>
                <a:spcPts val="0"/>
              </a:spcBef>
              <a:spcAft>
                <a:spcPts val="0"/>
              </a:spcAft>
              <a:buNone/>
            </a:pPr>
            <a:r>
              <a:rPr lang="en"/>
              <a:t>It has a proven track record, and is considered a reliable choice for use with many autopilot systems.</a:t>
            </a:r>
            <a:endParaRPr/>
          </a:p>
          <a:p>
            <a:pPr indent="457200" lvl="0" marL="457200" rtl="0" algn="l">
              <a:spcBef>
                <a:spcPts val="0"/>
              </a:spcBef>
              <a:spcAft>
                <a:spcPts val="0"/>
              </a:spcAft>
              <a:buNone/>
            </a:pPr>
            <a:r>
              <a:rPr lang="en"/>
              <a:t>A Member of our group is also familiar with this particular handset, and has integrated it with the pixhawk previously.</a:t>
            </a:r>
            <a:endParaRPr/>
          </a:p>
          <a:p>
            <a:pPr indent="457200" lvl="0" marL="457200" rtl="0" algn="l">
              <a:spcBef>
                <a:spcPts val="0"/>
              </a:spcBef>
              <a:spcAft>
                <a:spcPts val="0"/>
              </a:spcAft>
              <a:buNone/>
            </a:pPr>
            <a:r>
              <a:rPr lang="en"/>
              <a:t>For our project, it will be used to select the flight mode, and control pitch,roll,yaw, and throttle during flight testing and in certain backup flight modes. </a:t>
            </a:r>
            <a:endParaRPr/>
          </a:p>
          <a:p>
            <a:pPr indent="45720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02b7c56fa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02b7c56fa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Jake</a:t>
            </a:r>
            <a:endParaRPr/>
          </a:p>
          <a:p>
            <a:pPr indent="0" lvl="0" marL="45720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Here we have a closer look at the GPS operational payload module. The payload is powered from its own 900 mAh battery and this power is sent through the ArduSimple board which contains the GPS receiver, data logger, and powers the GPS antenna system.</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gfc071c588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9" name="Google Shape;1609;gfc071c588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-Alex</a:t>
            </a:r>
            <a:endParaRPr/>
          </a:p>
          <a:p>
            <a:pPr indent="457200" lvl="0" marL="457200" rtl="0" algn="l">
              <a:spcBef>
                <a:spcPts val="0"/>
              </a:spcBef>
              <a:spcAft>
                <a:spcPts val="0"/>
              </a:spcAft>
              <a:buNone/>
            </a:pPr>
            <a:r>
              <a:t/>
            </a:r>
            <a:endParaRPr/>
          </a:p>
          <a:p>
            <a:pPr indent="457200" lvl="0" marL="457200" rtl="0" algn="l">
              <a:spcBef>
                <a:spcPts val="0"/>
              </a:spcBef>
              <a:spcAft>
                <a:spcPts val="0"/>
              </a:spcAft>
              <a:buNone/>
            </a:pPr>
            <a:r>
              <a:rPr lang="en"/>
              <a:t>Right; Photo of Taranis RC TX &amp; X8R RX</a:t>
            </a:r>
            <a:endParaRPr/>
          </a:p>
          <a:p>
            <a:pPr indent="457200" lvl="0" marL="457200" rtl="0" algn="l">
              <a:spcBef>
                <a:spcPts val="0"/>
              </a:spcBef>
              <a:spcAft>
                <a:spcPts val="0"/>
              </a:spcAft>
              <a:buNone/>
            </a:pPr>
            <a:r>
              <a:rPr lang="en"/>
              <a:t>Left; Quick Specs</a:t>
            </a:r>
            <a:endParaRPr/>
          </a:p>
          <a:p>
            <a:pPr indent="0" lvl="0" marL="0" rtl="0" algn="l">
              <a:spcBef>
                <a:spcPts val="0"/>
              </a:spcBef>
              <a:spcAft>
                <a:spcPts val="0"/>
              </a:spcAft>
              <a:buNone/>
            </a:pPr>
            <a:r>
              <a:rPr lang="en"/>
              <a:t>			range</a:t>
            </a:r>
            <a:endParaRPr/>
          </a:p>
          <a:p>
            <a:pPr indent="0" lvl="0" marL="0" rtl="0" algn="l">
              <a:spcBef>
                <a:spcPts val="0"/>
              </a:spcBef>
              <a:spcAft>
                <a:spcPts val="0"/>
              </a:spcAft>
              <a:buNone/>
            </a:pPr>
            <a:r>
              <a:rPr lang="en"/>
              <a:t>			16 Channels</a:t>
            </a:r>
            <a:endParaRPr/>
          </a:p>
          <a:p>
            <a:pPr indent="0" lvl="0" marL="0" rtl="0" algn="l">
              <a:spcBef>
                <a:spcPts val="0"/>
              </a:spcBef>
              <a:spcAft>
                <a:spcPts val="0"/>
              </a:spcAft>
              <a:buNone/>
            </a:pPr>
            <a:r>
              <a:rPr lang="en"/>
              <a:t>			Telemetry</a:t>
            </a:r>
            <a:endParaRPr/>
          </a:p>
          <a:p>
            <a:pPr indent="0" lvl="0" marL="0" rtl="0" algn="l">
              <a:spcBef>
                <a:spcPts val="0"/>
              </a:spcBef>
              <a:spcAft>
                <a:spcPts val="0"/>
              </a:spcAft>
              <a:buNone/>
            </a:pPr>
            <a:r>
              <a:rPr lang="en"/>
              <a:t>			Computer programmable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b="1" lang="en"/>
              <a:t>Narration;</a:t>
            </a:r>
            <a:endParaRPr b="1"/>
          </a:p>
          <a:p>
            <a:pPr indent="0" lvl="0" marL="0" rtl="0" algn="l">
              <a:spcBef>
                <a:spcPts val="0"/>
              </a:spcBef>
              <a:spcAft>
                <a:spcPts val="0"/>
              </a:spcAft>
              <a:buNone/>
            </a:pPr>
            <a:r>
              <a:rPr b="1" lang="en"/>
              <a:t>		</a:t>
            </a:r>
            <a:r>
              <a:rPr lang="en"/>
              <a:t>The FrSky Taranis is a 16 Channel RC transmitter used by both hobbyists and UAS companies for its relatively low cost and high capability.</a:t>
            </a:r>
            <a:endParaRPr/>
          </a:p>
          <a:p>
            <a:pPr indent="457200" lvl="0" marL="457200" rtl="0" algn="l">
              <a:spcBef>
                <a:spcPts val="0"/>
              </a:spcBef>
              <a:spcAft>
                <a:spcPts val="0"/>
              </a:spcAft>
              <a:buNone/>
            </a:pPr>
            <a:r>
              <a:rPr lang="en"/>
              <a:t>It has a proven track record, and is considered a reliable choice for use with many autopilot systems.</a:t>
            </a:r>
            <a:endParaRPr/>
          </a:p>
          <a:p>
            <a:pPr indent="457200" lvl="0" marL="457200" rtl="0" algn="l">
              <a:spcBef>
                <a:spcPts val="0"/>
              </a:spcBef>
              <a:spcAft>
                <a:spcPts val="0"/>
              </a:spcAft>
              <a:buNone/>
            </a:pPr>
            <a:r>
              <a:rPr lang="en"/>
              <a:t>A Member of our group is also familiar with this particular handset, and has integrated it with the pixhawk previously.</a:t>
            </a:r>
            <a:endParaRPr/>
          </a:p>
          <a:p>
            <a:pPr indent="457200" lvl="0" marL="457200" rtl="0" algn="l">
              <a:spcBef>
                <a:spcPts val="0"/>
              </a:spcBef>
              <a:spcAft>
                <a:spcPts val="0"/>
              </a:spcAft>
              <a:buNone/>
            </a:pPr>
            <a:r>
              <a:rPr lang="en"/>
              <a:t>For our project, it will be used to select the flight mode, and control pitch,roll,yaw, and throttle during flight testing and in certain backup flight modes. </a:t>
            </a:r>
            <a:endParaRPr/>
          </a:p>
          <a:p>
            <a:pPr indent="45720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1048480c95f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7" name="Google Shape;1627;g1048480c95f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f5fee438e0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5" name="Google Shape;1645;gf5fee438e0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f5fee438e0_1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3" name="Google Shape;1653;gf5fee438e0_1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f5fee438e0_1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9" name="Google Shape;1669;gf5fee438e0_1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rPr b="1" lang="en" sz="1400">
                <a:solidFill>
                  <a:schemeClr val="dk1"/>
                </a:solidFill>
                <a:latin typeface="Calibri"/>
                <a:ea typeface="Calibri"/>
                <a:cs typeface="Calibri"/>
                <a:sym typeface="Calibri"/>
              </a:rPr>
              <a:t>(similar to how EMU did it on slide 19, but stopping at third Eq.)</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1048480c95f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9" name="Google Shape;1699;g1048480c95f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1048480c95f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1048480c95f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1048480c95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1" name="Google Shape;1741;g1048480c95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b="1" sz="1400">
              <a:solidFill>
                <a:schemeClr val="dk1"/>
              </a:solidFill>
              <a:latin typeface="Trebuchet MS"/>
              <a:ea typeface="Trebuchet MS"/>
              <a:cs typeface="Trebuchet MS"/>
              <a:sym typeface="Trebuchet MS"/>
            </a:endParaRPr>
          </a:p>
          <a:p>
            <a:pPr indent="0" lvl="0" marL="0" rtl="0" algn="l">
              <a:spcBef>
                <a:spcPts val="0"/>
              </a:spcBef>
              <a:spcAft>
                <a:spcPts val="0"/>
              </a:spcAft>
              <a:buNone/>
            </a:pPr>
            <a:r>
              <a:rPr lang="en" sz="14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a:p>
            <a:pPr indent="457200" lvl="0" marL="0" rtl="0" algn="l">
              <a:spcBef>
                <a:spcPts val="0"/>
              </a:spcBef>
              <a:spcAft>
                <a:spcPts val="0"/>
              </a:spcAft>
              <a:buNone/>
            </a:pPr>
            <a:r>
              <a:rPr b="1" lang="en" sz="1200">
                <a:solidFill>
                  <a:schemeClr val="dk1"/>
                </a:solidFill>
                <a:latin typeface="Trebuchet MS"/>
                <a:ea typeface="Trebuchet MS"/>
                <a:cs typeface="Trebuchet MS"/>
                <a:sym typeface="Trebuchet MS"/>
              </a:rPr>
              <a:t>Preliminary Trade study on specific vehicle hardware configurations</a:t>
            </a:r>
            <a:endParaRPr b="1" sz="1200">
              <a:solidFill>
                <a:schemeClr val="dk1"/>
              </a:solidFill>
              <a:latin typeface="Trebuchet MS"/>
              <a:ea typeface="Trebuchet MS"/>
              <a:cs typeface="Trebuchet MS"/>
              <a:sym typeface="Trebuchet MS"/>
            </a:endParaRPr>
          </a:p>
          <a:p>
            <a:pPr indent="457200" lvl="0" marL="0" rtl="0" algn="l">
              <a:spcBef>
                <a:spcPts val="0"/>
              </a:spcBef>
              <a:spcAft>
                <a:spcPts val="0"/>
              </a:spcAft>
              <a:buNone/>
            </a:pPr>
            <a:r>
              <a:t/>
            </a:r>
            <a:endParaRPr b="1" sz="1200">
              <a:solidFill>
                <a:schemeClr val="dk1"/>
              </a:solidFill>
              <a:latin typeface="Trebuchet MS"/>
              <a:ea typeface="Trebuchet MS"/>
              <a:cs typeface="Trebuchet MS"/>
              <a:sym typeface="Trebuchet MS"/>
            </a:endParaRPr>
          </a:p>
          <a:p>
            <a:pPr indent="457200" lvl="0" marL="0" rtl="0" algn="l">
              <a:spcBef>
                <a:spcPts val="0"/>
              </a:spcBef>
              <a:spcAft>
                <a:spcPts val="0"/>
              </a:spcAft>
              <a:buNone/>
            </a:pPr>
            <a:r>
              <a:rPr b="1" lang="en" sz="1200">
                <a:solidFill>
                  <a:schemeClr val="dk1"/>
                </a:solidFill>
                <a:latin typeface="Trebuchet MS"/>
                <a:ea typeface="Trebuchet MS"/>
                <a:cs typeface="Trebuchet MS"/>
                <a:sym typeface="Trebuchet MS"/>
              </a:rPr>
              <a:t>Visuals;</a:t>
            </a:r>
            <a:endParaRPr sz="12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0" rtl="0" algn="l">
              <a:spcBef>
                <a:spcPts val="0"/>
              </a:spcBef>
              <a:spcAft>
                <a:spcPts val="0"/>
              </a:spcAft>
              <a:buNone/>
            </a:pPr>
            <a:r>
              <a:rPr lang="en" sz="1200">
                <a:solidFill>
                  <a:schemeClr val="dk1"/>
                </a:solidFill>
                <a:latin typeface="Trebuchet MS"/>
                <a:ea typeface="Trebuchet MS"/>
                <a:cs typeface="Trebuchet MS"/>
                <a:sym typeface="Trebuchet MS"/>
              </a:rPr>
              <a:t>	</a:t>
            </a:r>
            <a:r>
              <a:rPr b="1" lang="en" sz="1200">
                <a:solidFill>
                  <a:schemeClr val="dk1"/>
                </a:solidFill>
                <a:latin typeface="Trebuchet MS"/>
                <a:ea typeface="Trebuchet MS"/>
                <a:cs typeface="Trebuchet MS"/>
                <a:sym typeface="Trebuchet MS"/>
              </a:rPr>
              <a:t>Narration;</a:t>
            </a:r>
            <a:endParaRPr b="1" sz="1200">
              <a:solidFill>
                <a:schemeClr val="dk1"/>
              </a:solidFill>
              <a:latin typeface="Trebuchet MS"/>
              <a:ea typeface="Trebuchet MS"/>
              <a:cs typeface="Trebuchet MS"/>
              <a:sym typeface="Trebuchet MS"/>
            </a:endParaRPr>
          </a:p>
          <a:p>
            <a:pPr indent="0" lvl="0" marL="457200" rtl="0" algn="l">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457200" rtl="0" algn="l">
              <a:spcBef>
                <a:spcPts val="0"/>
              </a:spcBef>
              <a:spcAft>
                <a:spcPts val="0"/>
              </a:spcAft>
              <a:buNone/>
            </a:pPr>
            <a:r>
              <a:rPr lang="en" sz="1200">
                <a:solidFill>
                  <a:schemeClr val="dk1"/>
                </a:solidFill>
                <a:latin typeface="Trebuchet MS"/>
                <a:ea typeface="Trebuchet MS"/>
                <a:cs typeface="Trebuchet MS"/>
                <a:sym typeface="Trebuchet MS"/>
              </a:rPr>
              <a:t> </a:t>
            </a:r>
            <a:endParaRPr sz="1200">
              <a:solidFill>
                <a:schemeClr val="dk1"/>
              </a:solidFill>
              <a:latin typeface="Trebuchet MS"/>
              <a:ea typeface="Trebuchet MS"/>
              <a:cs typeface="Trebuchet MS"/>
              <a:sym typeface="Trebuchet MS"/>
            </a:endParaRPr>
          </a:p>
          <a:p>
            <a:pPr indent="0" lvl="0" marL="457200" rtl="0" algn="l">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457200" rtl="0" algn="l">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457200" rtl="0" algn="l">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457200" rtl="0" algn="l">
              <a:spcBef>
                <a:spcPts val="0"/>
              </a:spcBef>
              <a:spcAft>
                <a:spcPts val="0"/>
              </a:spcAft>
              <a:buNone/>
            </a:pPr>
            <a:r>
              <a:rPr lang="en" sz="12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a:p>
            <a:pPr indent="0" lvl="0" marL="457200" rtl="0" algn="l">
              <a:spcBef>
                <a:spcPts val="0"/>
              </a:spcBef>
              <a:spcAft>
                <a:spcPts val="0"/>
              </a:spcAft>
              <a:buNone/>
            </a:pPr>
            <a:r>
              <a:t/>
            </a:r>
            <a:endParaRPr sz="1400">
              <a:solidFill>
                <a:schemeClr val="dk1"/>
              </a:solidFill>
              <a:latin typeface="Trebuchet MS"/>
              <a:ea typeface="Trebuchet MS"/>
              <a:cs typeface="Trebuchet MS"/>
              <a:sym typeface="Trebuchet MS"/>
            </a:endParaRPr>
          </a:p>
          <a:p>
            <a:pPr indent="0" lvl="0" marL="457200" rtl="0" algn="l">
              <a:spcBef>
                <a:spcPts val="0"/>
              </a:spcBef>
              <a:spcAft>
                <a:spcPts val="0"/>
              </a:spcAft>
              <a:buNone/>
            </a:pPr>
            <a:r>
              <a:t/>
            </a:r>
            <a:endParaRPr sz="1400">
              <a:solidFill>
                <a:schemeClr val="dk1"/>
              </a:solidFill>
              <a:latin typeface="Trebuchet MS"/>
              <a:ea typeface="Trebuchet MS"/>
              <a:cs typeface="Trebuchet MS"/>
              <a:sym typeface="Trebuchet M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gfc071c588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0" name="Google Shape;1760;gfc071c588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-Alex</a:t>
            </a:r>
            <a:endParaRPr/>
          </a:p>
          <a:p>
            <a:pPr indent="457200" lvl="0" marL="457200" rtl="0" algn="l">
              <a:spcBef>
                <a:spcPts val="0"/>
              </a:spcBef>
              <a:spcAft>
                <a:spcPts val="0"/>
              </a:spcAft>
              <a:buNone/>
            </a:pPr>
            <a:r>
              <a:t/>
            </a:r>
            <a:endParaRPr/>
          </a:p>
          <a:p>
            <a:pPr indent="457200" lvl="0" marL="457200" rtl="0" algn="l">
              <a:spcBef>
                <a:spcPts val="0"/>
              </a:spcBef>
              <a:spcAft>
                <a:spcPts val="0"/>
              </a:spcAft>
              <a:buNone/>
            </a:pPr>
            <a:r>
              <a:rPr lang="en"/>
              <a:t>Right; Photo of Taranis RC TX &amp; X8R RX</a:t>
            </a:r>
            <a:endParaRPr/>
          </a:p>
          <a:p>
            <a:pPr indent="457200" lvl="0" marL="457200" rtl="0" algn="l">
              <a:spcBef>
                <a:spcPts val="0"/>
              </a:spcBef>
              <a:spcAft>
                <a:spcPts val="0"/>
              </a:spcAft>
              <a:buNone/>
            </a:pPr>
            <a:r>
              <a:rPr lang="en"/>
              <a:t>Left; Quick Specs</a:t>
            </a:r>
            <a:endParaRPr/>
          </a:p>
          <a:p>
            <a:pPr indent="0" lvl="0" marL="0" rtl="0" algn="l">
              <a:spcBef>
                <a:spcPts val="0"/>
              </a:spcBef>
              <a:spcAft>
                <a:spcPts val="0"/>
              </a:spcAft>
              <a:buNone/>
            </a:pPr>
            <a:r>
              <a:rPr lang="en"/>
              <a:t>			range</a:t>
            </a:r>
            <a:endParaRPr/>
          </a:p>
          <a:p>
            <a:pPr indent="0" lvl="0" marL="0" rtl="0" algn="l">
              <a:spcBef>
                <a:spcPts val="0"/>
              </a:spcBef>
              <a:spcAft>
                <a:spcPts val="0"/>
              </a:spcAft>
              <a:buNone/>
            </a:pPr>
            <a:r>
              <a:rPr lang="en"/>
              <a:t>			16 Channels</a:t>
            </a:r>
            <a:endParaRPr/>
          </a:p>
          <a:p>
            <a:pPr indent="0" lvl="0" marL="0" rtl="0" algn="l">
              <a:spcBef>
                <a:spcPts val="0"/>
              </a:spcBef>
              <a:spcAft>
                <a:spcPts val="0"/>
              </a:spcAft>
              <a:buNone/>
            </a:pPr>
            <a:r>
              <a:rPr lang="en"/>
              <a:t>			Telemetry</a:t>
            </a:r>
            <a:endParaRPr/>
          </a:p>
          <a:p>
            <a:pPr indent="0" lvl="0" marL="0" rtl="0" algn="l">
              <a:spcBef>
                <a:spcPts val="0"/>
              </a:spcBef>
              <a:spcAft>
                <a:spcPts val="0"/>
              </a:spcAft>
              <a:buNone/>
            </a:pPr>
            <a:r>
              <a:rPr lang="en"/>
              <a:t>			Computer programmable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b="1" lang="en"/>
              <a:t>Narration;</a:t>
            </a:r>
            <a:endParaRPr b="1"/>
          </a:p>
          <a:p>
            <a:pPr indent="0" lvl="0" marL="0" rtl="0" algn="l">
              <a:spcBef>
                <a:spcPts val="0"/>
              </a:spcBef>
              <a:spcAft>
                <a:spcPts val="0"/>
              </a:spcAft>
              <a:buNone/>
            </a:pPr>
            <a:r>
              <a:rPr b="1" lang="en"/>
              <a:t>		</a:t>
            </a:r>
            <a:r>
              <a:rPr lang="en"/>
              <a:t>The FrSky Taranis is a 16 Channel RC transmitter used by both hobbyists and UAS companies for its relatively low cost and high capability.</a:t>
            </a:r>
            <a:endParaRPr/>
          </a:p>
          <a:p>
            <a:pPr indent="457200" lvl="0" marL="457200" rtl="0" algn="l">
              <a:spcBef>
                <a:spcPts val="0"/>
              </a:spcBef>
              <a:spcAft>
                <a:spcPts val="0"/>
              </a:spcAft>
              <a:buNone/>
            </a:pPr>
            <a:r>
              <a:rPr lang="en"/>
              <a:t>It has a proven track record, and is considered a reliable choice for use with many autopilot systems.</a:t>
            </a:r>
            <a:endParaRPr/>
          </a:p>
          <a:p>
            <a:pPr indent="457200" lvl="0" marL="457200" rtl="0" algn="l">
              <a:spcBef>
                <a:spcPts val="0"/>
              </a:spcBef>
              <a:spcAft>
                <a:spcPts val="0"/>
              </a:spcAft>
              <a:buNone/>
            </a:pPr>
            <a:r>
              <a:rPr lang="en"/>
              <a:t>A Member of our group is also familiar with this particular handset, and has integrated it with the pixhawk previously.</a:t>
            </a:r>
            <a:endParaRPr/>
          </a:p>
          <a:p>
            <a:pPr indent="457200" lvl="0" marL="457200" rtl="0" algn="l">
              <a:spcBef>
                <a:spcPts val="0"/>
              </a:spcBef>
              <a:spcAft>
                <a:spcPts val="0"/>
              </a:spcAft>
              <a:buNone/>
            </a:pPr>
            <a:r>
              <a:rPr lang="en"/>
              <a:t>For our project, it will be used to select the flight mode, and control pitch,roll,yaw, and throttle during flight testing and in certain backup flight modes. </a:t>
            </a:r>
            <a:endParaRPr/>
          </a:p>
          <a:p>
            <a:pPr indent="45720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g1048480c95f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8" name="Google Shape;1778;g1048480c95f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	-Alex</a:t>
            </a:r>
            <a:endParaRPr/>
          </a:p>
          <a:p>
            <a:pPr indent="457200" lvl="0" marL="457200" rtl="0" algn="l">
              <a:spcBef>
                <a:spcPts val="0"/>
              </a:spcBef>
              <a:spcAft>
                <a:spcPts val="0"/>
              </a:spcAft>
              <a:buNone/>
            </a:pPr>
            <a:r>
              <a:t/>
            </a:r>
            <a:endParaRPr/>
          </a:p>
          <a:p>
            <a:pPr indent="457200" lvl="0" marL="457200" rtl="0" algn="l">
              <a:spcBef>
                <a:spcPts val="0"/>
              </a:spcBef>
              <a:spcAft>
                <a:spcPts val="0"/>
              </a:spcAft>
              <a:buNone/>
            </a:pPr>
            <a:r>
              <a:rPr lang="en"/>
              <a:t>Right; Photo of Taranis RC TX &amp; X8R RX</a:t>
            </a:r>
            <a:endParaRPr/>
          </a:p>
          <a:p>
            <a:pPr indent="457200" lvl="0" marL="457200" rtl="0" algn="l">
              <a:spcBef>
                <a:spcPts val="0"/>
              </a:spcBef>
              <a:spcAft>
                <a:spcPts val="0"/>
              </a:spcAft>
              <a:buNone/>
            </a:pPr>
            <a:r>
              <a:rPr lang="en"/>
              <a:t>Left; Quick Specs</a:t>
            </a:r>
            <a:endParaRPr/>
          </a:p>
          <a:p>
            <a:pPr indent="0" lvl="0" marL="0" rtl="0" algn="l">
              <a:spcBef>
                <a:spcPts val="0"/>
              </a:spcBef>
              <a:spcAft>
                <a:spcPts val="0"/>
              </a:spcAft>
              <a:buNone/>
            </a:pPr>
            <a:r>
              <a:rPr lang="en"/>
              <a:t>			range</a:t>
            </a:r>
            <a:endParaRPr/>
          </a:p>
          <a:p>
            <a:pPr indent="0" lvl="0" marL="0" rtl="0" algn="l">
              <a:spcBef>
                <a:spcPts val="0"/>
              </a:spcBef>
              <a:spcAft>
                <a:spcPts val="0"/>
              </a:spcAft>
              <a:buNone/>
            </a:pPr>
            <a:r>
              <a:rPr lang="en"/>
              <a:t>			16 Channels</a:t>
            </a:r>
            <a:endParaRPr/>
          </a:p>
          <a:p>
            <a:pPr indent="0" lvl="0" marL="0" rtl="0" algn="l">
              <a:spcBef>
                <a:spcPts val="0"/>
              </a:spcBef>
              <a:spcAft>
                <a:spcPts val="0"/>
              </a:spcAft>
              <a:buNone/>
            </a:pPr>
            <a:r>
              <a:rPr lang="en"/>
              <a:t>			Telemetry</a:t>
            </a:r>
            <a:endParaRPr/>
          </a:p>
          <a:p>
            <a:pPr indent="0" lvl="0" marL="0" rtl="0" algn="l">
              <a:spcBef>
                <a:spcPts val="0"/>
              </a:spcBef>
              <a:spcAft>
                <a:spcPts val="0"/>
              </a:spcAft>
              <a:buNone/>
            </a:pPr>
            <a:r>
              <a:rPr lang="en"/>
              <a:t>			Computer programmable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b="1" lang="en"/>
              <a:t>Narration;</a:t>
            </a:r>
            <a:endParaRPr b="1"/>
          </a:p>
          <a:p>
            <a:pPr indent="0" lvl="0" marL="0" rtl="0" algn="l">
              <a:spcBef>
                <a:spcPts val="0"/>
              </a:spcBef>
              <a:spcAft>
                <a:spcPts val="0"/>
              </a:spcAft>
              <a:buNone/>
            </a:pPr>
            <a:r>
              <a:rPr b="1" lang="en"/>
              <a:t>		</a:t>
            </a:r>
            <a:r>
              <a:rPr lang="en"/>
              <a:t>The FrSky Taranis is a 16 Channel RC transmitter used by both hobbyists and UAS companies for its relatively low cost and high capability.</a:t>
            </a:r>
            <a:endParaRPr/>
          </a:p>
          <a:p>
            <a:pPr indent="457200" lvl="0" marL="457200" rtl="0" algn="l">
              <a:spcBef>
                <a:spcPts val="0"/>
              </a:spcBef>
              <a:spcAft>
                <a:spcPts val="0"/>
              </a:spcAft>
              <a:buNone/>
            </a:pPr>
            <a:r>
              <a:rPr lang="en"/>
              <a:t>It has a proven track record, and is considered a reliable choice for use with many autopilot systems.</a:t>
            </a:r>
            <a:endParaRPr/>
          </a:p>
          <a:p>
            <a:pPr indent="457200" lvl="0" marL="457200" rtl="0" algn="l">
              <a:spcBef>
                <a:spcPts val="0"/>
              </a:spcBef>
              <a:spcAft>
                <a:spcPts val="0"/>
              </a:spcAft>
              <a:buNone/>
            </a:pPr>
            <a:r>
              <a:rPr lang="en"/>
              <a:t>A Member of our group is also familiar with this particular handset, and has integrated it with the pixhawk previously.</a:t>
            </a:r>
            <a:endParaRPr/>
          </a:p>
          <a:p>
            <a:pPr indent="457200" lvl="0" marL="457200" rtl="0" algn="l">
              <a:spcBef>
                <a:spcPts val="0"/>
              </a:spcBef>
              <a:spcAft>
                <a:spcPts val="0"/>
              </a:spcAft>
              <a:buNone/>
            </a:pPr>
            <a:r>
              <a:rPr lang="en"/>
              <a:t>For our project, it will be used to select the flight mode, and control pitch,roll,yaw, and throttle during flight testing and in certain backup flight modes. </a:t>
            </a:r>
            <a:endParaRPr/>
          </a:p>
          <a:p>
            <a:pPr indent="457200" lvl="0" marL="45720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1931400"/>
          </a:xfrm>
          <a:prstGeom prst="rect">
            <a:avLst/>
          </a:pr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514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27800" y="0"/>
            <a:ext cx="8416200" cy="514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3300" y="93300"/>
            <a:ext cx="8976000" cy="49638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Font typeface="Average"/>
              <a:buNone/>
              <a:defRPr sz="3800">
                <a:latin typeface="Average"/>
                <a:ea typeface="Average"/>
                <a:cs typeface="Average"/>
                <a:sym typeface="Average"/>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15" name="Google Shape;1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Font typeface="Average"/>
              <a:buNone/>
              <a:defRPr sz="1600">
                <a:solidFill>
                  <a:schemeClr val="lt1"/>
                </a:solidFill>
                <a:latin typeface="Average"/>
                <a:ea typeface="Average"/>
                <a:cs typeface="Average"/>
                <a:sym typeface="Average"/>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16" name="Google Shape;1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90" name="Shape 90"/>
        <p:cNvGrpSpPr/>
        <p:nvPr/>
      </p:nvGrpSpPr>
      <p:grpSpPr>
        <a:xfrm>
          <a:off x="0" y="0"/>
          <a:ext cx="0" cy="0"/>
          <a:chOff x="0" y="0"/>
          <a:chExt cx="0" cy="0"/>
        </a:xfrm>
      </p:grpSpPr>
      <p:sp>
        <p:nvSpPr>
          <p:cNvPr id="91" name="Google Shape;91;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1"/>
          <p:cNvGrpSpPr/>
          <p:nvPr/>
        </p:nvGrpSpPr>
        <p:grpSpPr>
          <a:xfrm>
            <a:off x="5959222" y="4119576"/>
            <a:ext cx="2520952" cy="1024165"/>
            <a:chOff x="6917201" y="0"/>
            <a:chExt cx="2227777" cy="863400"/>
          </a:xfrm>
        </p:grpSpPr>
        <p:sp>
          <p:nvSpPr>
            <p:cNvPr id="93" name="Google Shape;93;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 name="Google Shape;96;p11"/>
          <p:cNvGrpSpPr/>
          <p:nvPr/>
        </p:nvGrpSpPr>
        <p:grpSpPr>
          <a:xfrm>
            <a:off x="199149" y="2"/>
            <a:ext cx="2795414" cy="1083308"/>
            <a:chOff x="6917201" y="0"/>
            <a:chExt cx="2227777" cy="863400"/>
          </a:xfrm>
        </p:grpSpPr>
        <p:sp>
          <p:nvSpPr>
            <p:cNvPr id="97" name="Google Shape;97;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 name="Google Shape;100;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01" name="Google Shape;101;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02" name="Google Shape;102;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7" name="Shape 17"/>
        <p:cNvGrpSpPr/>
        <p:nvPr/>
      </p:nvGrpSpPr>
      <p:grpSpPr>
        <a:xfrm>
          <a:off x="0" y="0"/>
          <a:ext cx="0" cy="0"/>
          <a:chOff x="0" y="0"/>
          <a:chExt cx="0" cy="0"/>
        </a:xfrm>
      </p:grpSpPr>
      <p:sp>
        <p:nvSpPr>
          <p:cNvPr id="18" name="Google Shape;1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3"/>
          <p:cNvGrpSpPr/>
          <p:nvPr/>
        </p:nvGrpSpPr>
        <p:grpSpPr>
          <a:xfrm>
            <a:off x="5594191" y="3961115"/>
            <a:ext cx="2910145" cy="1182340"/>
            <a:chOff x="6917201" y="0"/>
            <a:chExt cx="2227777" cy="863400"/>
          </a:xfrm>
        </p:grpSpPr>
        <p:sp>
          <p:nvSpPr>
            <p:cNvPr id="20" name="Google Shape;2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3"/>
          <p:cNvGrpSpPr/>
          <p:nvPr/>
        </p:nvGrpSpPr>
        <p:grpSpPr>
          <a:xfrm>
            <a:off x="199149" y="2"/>
            <a:ext cx="2795414" cy="1083308"/>
            <a:chOff x="6917201" y="0"/>
            <a:chExt cx="2227777" cy="863400"/>
          </a:xfrm>
        </p:grpSpPr>
        <p:sp>
          <p:nvSpPr>
            <p:cNvPr id="24" name="Google Shape;2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28" name="Google Shape;2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29" name="Shape 29"/>
        <p:cNvGrpSpPr/>
        <p:nvPr/>
      </p:nvGrpSpPr>
      <p:grpSpPr>
        <a:xfrm>
          <a:off x="0" y="0"/>
          <a:ext cx="0" cy="0"/>
          <a:chOff x="0" y="0"/>
          <a:chExt cx="0" cy="0"/>
        </a:xfrm>
      </p:grpSpPr>
      <p:sp>
        <p:nvSpPr>
          <p:cNvPr id="30" name="Google Shape;30;p4"/>
          <p:cNvSpPr/>
          <p:nvPr/>
        </p:nvSpPr>
        <p:spPr>
          <a:xfrm>
            <a:off x="0" y="0"/>
            <a:ext cx="9144000" cy="1931400"/>
          </a:xfrm>
          <a:prstGeom prst="rect">
            <a:avLst/>
          </a:pr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a:off x="25" y="0"/>
            <a:ext cx="9144000" cy="5143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flipH="1">
            <a:off x="4590600" y="0"/>
            <a:ext cx="4553400" cy="5143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93300" y="93300"/>
            <a:ext cx="8976000" cy="49638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Font typeface="Trebuchet MS"/>
              <a:buNone/>
              <a:defRPr sz="3000">
                <a:latin typeface="Trebuchet MS"/>
                <a:ea typeface="Trebuchet MS"/>
                <a:cs typeface="Trebuchet MS"/>
                <a:sym typeface="Trebuchet MS"/>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Font typeface="Average"/>
              <a:buChar char="●"/>
              <a:defRPr>
                <a:latin typeface="Average"/>
                <a:ea typeface="Average"/>
                <a:cs typeface="Average"/>
                <a:sym typeface="Average"/>
              </a:defRPr>
            </a:lvl1pPr>
            <a:lvl2pPr indent="-298450" lvl="1" marL="914400">
              <a:spcBef>
                <a:spcPts val="0"/>
              </a:spcBef>
              <a:spcAft>
                <a:spcPts val="0"/>
              </a:spcAft>
              <a:buSzPts val="1100"/>
              <a:buFont typeface="Average"/>
              <a:buChar char="○"/>
              <a:defRPr>
                <a:latin typeface="Average"/>
                <a:ea typeface="Average"/>
                <a:cs typeface="Average"/>
                <a:sym typeface="Average"/>
              </a:defRPr>
            </a:lvl2pPr>
            <a:lvl3pPr indent="-298450" lvl="2" marL="1371600">
              <a:spcBef>
                <a:spcPts val="0"/>
              </a:spcBef>
              <a:spcAft>
                <a:spcPts val="0"/>
              </a:spcAft>
              <a:buSzPts val="1100"/>
              <a:buFont typeface="Average"/>
              <a:buChar char="■"/>
              <a:defRPr>
                <a:latin typeface="Average"/>
                <a:ea typeface="Average"/>
                <a:cs typeface="Average"/>
                <a:sym typeface="Average"/>
              </a:defRPr>
            </a:lvl3pPr>
            <a:lvl4pPr indent="-298450" lvl="3" marL="1828800">
              <a:spcBef>
                <a:spcPts val="0"/>
              </a:spcBef>
              <a:spcAft>
                <a:spcPts val="0"/>
              </a:spcAft>
              <a:buSzPts val="1100"/>
              <a:buFont typeface="Average"/>
              <a:buChar char="●"/>
              <a:defRPr>
                <a:latin typeface="Average"/>
                <a:ea typeface="Average"/>
                <a:cs typeface="Average"/>
                <a:sym typeface="Average"/>
              </a:defRPr>
            </a:lvl4pPr>
            <a:lvl5pPr indent="-298450" lvl="4" marL="2286000">
              <a:spcBef>
                <a:spcPts val="0"/>
              </a:spcBef>
              <a:spcAft>
                <a:spcPts val="0"/>
              </a:spcAft>
              <a:buSzPts val="1100"/>
              <a:buFont typeface="Average"/>
              <a:buChar char="○"/>
              <a:defRPr>
                <a:latin typeface="Average"/>
                <a:ea typeface="Average"/>
                <a:cs typeface="Average"/>
                <a:sym typeface="Average"/>
              </a:defRPr>
            </a:lvl5pPr>
            <a:lvl6pPr indent="-298450" lvl="5" marL="2743200">
              <a:spcBef>
                <a:spcPts val="0"/>
              </a:spcBef>
              <a:spcAft>
                <a:spcPts val="0"/>
              </a:spcAft>
              <a:buSzPts val="1100"/>
              <a:buFont typeface="Average"/>
              <a:buChar char="■"/>
              <a:defRPr>
                <a:latin typeface="Average"/>
                <a:ea typeface="Average"/>
                <a:cs typeface="Average"/>
                <a:sym typeface="Average"/>
              </a:defRPr>
            </a:lvl6pPr>
            <a:lvl7pPr indent="-298450" lvl="6" marL="3200400">
              <a:spcBef>
                <a:spcPts val="0"/>
              </a:spcBef>
              <a:spcAft>
                <a:spcPts val="0"/>
              </a:spcAft>
              <a:buSzPts val="1100"/>
              <a:buFont typeface="Average"/>
              <a:buChar char="●"/>
              <a:defRPr>
                <a:latin typeface="Average"/>
                <a:ea typeface="Average"/>
                <a:cs typeface="Average"/>
                <a:sym typeface="Average"/>
              </a:defRPr>
            </a:lvl7pPr>
            <a:lvl8pPr indent="-298450" lvl="7" marL="3657600">
              <a:spcBef>
                <a:spcPts val="0"/>
              </a:spcBef>
              <a:spcAft>
                <a:spcPts val="0"/>
              </a:spcAft>
              <a:buSzPts val="1100"/>
              <a:buFont typeface="Average"/>
              <a:buChar char="○"/>
              <a:defRPr>
                <a:latin typeface="Average"/>
                <a:ea typeface="Average"/>
                <a:cs typeface="Average"/>
                <a:sym typeface="Average"/>
              </a:defRPr>
            </a:lvl8pPr>
            <a:lvl9pPr indent="-298450" lvl="8" marL="4114800">
              <a:spcBef>
                <a:spcPts val="0"/>
              </a:spcBef>
              <a:spcAft>
                <a:spcPts val="0"/>
              </a:spcAft>
              <a:buSzPts val="1100"/>
              <a:buFont typeface="Average"/>
              <a:buChar char="■"/>
              <a:defRPr>
                <a:latin typeface="Average"/>
                <a:ea typeface="Average"/>
                <a:cs typeface="Average"/>
                <a:sym typeface="Average"/>
              </a:defRPr>
            </a:lvl9pPr>
          </a:lstStyle>
          <a:p/>
        </p:txBody>
      </p:sp>
      <p:sp>
        <p:nvSpPr>
          <p:cNvPr id="36" name="Google Shape;36;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37" name="Shape 37"/>
        <p:cNvGrpSpPr/>
        <p:nvPr/>
      </p:nvGrpSpPr>
      <p:grpSpPr>
        <a:xfrm>
          <a:off x="0" y="0"/>
          <a:ext cx="0" cy="0"/>
          <a:chOff x="0" y="0"/>
          <a:chExt cx="0" cy="0"/>
        </a:xfrm>
      </p:grpSpPr>
      <p:sp>
        <p:nvSpPr>
          <p:cNvPr id="38" name="Google Shape;38;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42" name="Google Shape;42;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3" name="Google Shape;43;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4" name="Google Shape;44;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45" name="Shape 45"/>
        <p:cNvGrpSpPr/>
        <p:nvPr/>
      </p:nvGrpSpPr>
      <p:grpSpPr>
        <a:xfrm>
          <a:off x="0" y="0"/>
          <a:ext cx="0" cy="0"/>
          <a:chOff x="0" y="0"/>
          <a:chExt cx="0" cy="0"/>
        </a:xfrm>
      </p:grpSpPr>
      <p:sp>
        <p:nvSpPr>
          <p:cNvPr id="46" name="Google Shape;46;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0" name="Google Shape;50;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51" name="Shape 51"/>
        <p:cNvGrpSpPr/>
        <p:nvPr/>
      </p:nvGrpSpPr>
      <p:grpSpPr>
        <a:xfrm>
          <a:off x="0" y="0"/>
          <a:ext cx="0" cy="0"/>
          <a:chOff x="0" y="0"/>
          <a:chExt cx="0" cy="0"/>
        </a:xfrm>
      </p:grpSpPr>
      <p:sp>
        <p:nvSpPr>
          <p:cNvPr id="52" name="Google Shape;52;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6" name="Google Shape;56;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7" name="Google Shape;57;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58" name="Shape 58"/>
        <p:cNvGrpSpPr/>
        <p:nvPr/>
      </p:nvGrpSpPr>
      <p:grpSpPr>
        <a:xfrm>
          <a:off x="0" y="0"/>
          <a:ext cx="0" cy="0"/>
          <a:chOff x="0" y="0"/>
          <a:chExt cx="0" cy="0"/>
        </a:xfrm>
      </p:grpSpPr>
      <p:sp>
        <p:nvSpPr>
          <p:cNvPr id="59" name="Google Shape;59;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 name="Google Shape;61;p8"/>
          <p:cNvGrpSpPr/>
          <p:nvPr/>
        </p:nvGrpSpPr>
        <p:grpSpPr>
          <a:xfrm>
            <a:off x="255991" y="-118"/>
            <a:ext cx="2251347" cy="1043408"/>
            <a:chOff x="3961956" y="4383950"/>
            <a:chExt cx="1160548" cy="548700"/>
          </a:xfrm>
        </p:grpSpPr>
        <p:sp>
          <p:nvSpPr>
            <p:cNvPr id="62" name="Google Shape;62;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 name="Google Shape;66;p8"/>
          <p:cNvGrpSpPr/>
          <p:nvPr/>
        </p:nvGrpSpPr>
        <p:grpSpPr>
          <a:xfrm>
            <a:off x="34934" y="4522125"/>
            <a:ext cx="1593306" cy="617072"/>
            <a:chOff x="6917201" y="0"/>
            <a:chExt cx="2227777" cy="863400"/>
          </a:xfrm>
        </p:grpSpPr>
        <p:sp>
          <p:nvSpPr>
            <p:cNvPr id="67" name="Google Shape;67;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 name="Google Shape;70;p8"/>
          <p:cNvGrpSpPr/>
          <p:nvPr/>
        </p:nvGrpSpPr>
        <p:grpSpPr>
          <a:xfrm>
            <a:off x="5886353" y="1243"/>
            <a:ext cx="3257455" cy="1261514"/>
            <a:chOff x="6917201" y="0"/>
            <a:chExt cx="2227777" cy="863400"/>
          </a:xfrm>
        </p:grpSpPr>
        <p:sp>
          <p:nvSpPr>
            <p:cNvPr id="71" name="Google Shape;71;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 name="Google Shape;74;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75" name="Google Shape;75;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76" name="Shape 76"/>
        <p:cNvGrpSpPr/>
        <p:nvPr/>
      </p:nvGrpSpPr>
      <p:grpSpPr>
        <a:xfrm>
          <a:off x="0" y="0"/>
          <a:ext cx="0" cy="0"/>
          <a:chOff x="0" y="0"/>
          <a:chExt cx="0" cy="0"/>
        </a:xfrm>
      </p:grpSpPr>
      <p:sp>
        <p:nvSpPr>
          <p:cNvPr id="77" name="Google Shape;77;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1" name="Google Shape;81;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82" name="Google Shape;82;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3" name="Google Shape;83;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84" name="Shape 84"/>
        <p:cNvGrpSpPr/>
        <p:nvPr/>
      </p:nvGrpSpPr>
      <p:grpSpPr>
        <a:xfrm>
          <a:off x="0" y="0"/>
          <a:ext cx="0" cy="0"/>
          <a:chOff x="0" y="0"/>
          <a:chExt cx="0" cy="0"/>
        </a:xfrm>
      </p:grpSpPr>
      <p:sp>
        <p:nvSpPr>
          <p:cNvPr id="85" name="Google Shape;85;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89" name="Google Shape;89;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0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2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0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slide" Target="/ppt/slides/slide4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12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0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2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10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3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2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2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1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2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13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2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10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10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hyperlink" Target="http://drive.google.com/file/d/1TWxwwEzKyD7iqV9s_FzWg4rjmiTDrvs1/view" TargetMode="External"/><Relationship Id="rId4" Type="http://schemas.openxmlformats.org/officeDocument/2006/relationships/image" Target="../media/image1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hyperlink" Target="http://drive.google.com/file/d/1KrKCZrttCobIe_WTMmv0nkDtzHaHxeV5/view" TargetMode="External"/><Relationship Id="rId4" Type="http://schemas.openxmlformats.org/officeDocument/2006/relationships/image" Target="../media/image110.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114.jpg"/><Relationship Id="rId4" Type="http://schemas.openxmlformats.org/officeDocument/2006/relationships/image" Target="../media/image117.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116.jpg"/><Relationship Id="rId4" Type="http://schemas.openxmlformats.org/officeDocument/2006/relationships/image" Target="../media/image118.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123.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114.jpg"/><Relationship Id="rId4" Type="http://schemas.openxmlformats.org/officeDocument/2006/relationships/image" Target="../media/image117.jpg"/><Relationship Id="rId5" Type="http://schemas.openxmlformats.org/officeDocument/2006/relationships/image" Target="../media/image127.jpg"/><Relationship Id="rId6" Type="http://schemas.openxmlformats.org/officeDocument/2006/relationships/image" Target="../media/image131.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116.jpg"/><Relationship Id="rId4" Type="http://schemas.openxmlformats.org/officeDocument/2006/relationships/image" Target="../media/image118.jpg"/><Relationship Id="rId5" Type="http://schemas.openxmlformats.org/officeDocument/2006/relationships/image" Target="../media/image132.jpg"/><Relationship Id="rId6" Type="http://schemas.openxmlformats.org/officeDocument/2006/relationships/image" Target="../media/image134.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123.jpg"/><Relationship Id="rId4" Type="http://schemas.openxmlformats.org/officeDocument/2006/relationships/image" Target="../media/image129.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slide" Target="/ppt/slides/slide4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1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13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15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15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15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13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14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138.jpg"/><Relationship Id="rId4" Type="http://schemas.openxmlformats.org/officeDocument/2006/relationships/image" Target="../media/image141.jpg"/><Relationship Id="rId5" Type="http://schemas.openxmlformats.org/officeDocument/2006/relationships/image" Target="../media/image143.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141.jpg"/><Relationship Id="rId4" Type="http://schemas.openxmlformats.org/officeDocument/2006/relationships/image" Target="../media/image143.jpg"/><Relationship Id="rId5" Type="http://schemas.openxmlformats.org/officeDocument/2006/relationships/image" Target="../media/image146.jpg"/><Relationship Id="rId6" Type="http://schemas.openxmlformats.org/officeDocument/2006/relationships/image" Target="../media/image147.jpg"/><Relationship Id="rId7" Type="http://schemas.openxmlformats.org/officeDocument/2006/relationships/image" Target="../media/image145.jpg"/><Relationship Id="rId8" Type="http://schemas.openxmlformats.org/officeDocument/2006/relationships/image" Target="../media/image14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38.jpg"/><Relationship Id="rId4" Type="http://schemas.openxmlformats.org/officeDocument/2006/relationships/image" Target="../media/image141.jpg"/><Relationship Id="rId5" Type="http://schemas.openxmlformats.org/officeDocument/2006/relationships/image" Target="../media/image143.jpg"/><Relationship Id="rId6" Type="http://schemas.openxmlformats.org/officeDocument/2006/relationships/image" Target="../media/image144.jpg"/><Relationship Id="rId7" Type="http://schemas.openxmlformats.org/officeDocument/2006/relationships/image" Target="../media/image151.jpg"/><Relationship Id="rId8" Type="http://schemas.openxmlformats.org/officeDocument/2006/relationships/image" Target="../media/image148.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15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14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150.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5.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19.jpg"/><Relationship Id="rId4" Type="http://schemas.openxmlformats.org/officeDocument/2006/relationships/image" Target="../media/image11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0.jp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png"/><Relationship Id="rId8"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slide" Target="/ppt/slides/slide42.xml"/><Relationship Id="rId4" Type="http://schemas.openxmlformats.org/officeDocument/2006/relationships/slide" Target="/ppt/slides/slide42.xml"/><Relationship Id="rId5" Type="http://schemas.openxmlformats.org/officeDocument/2006/relationships/slide" Target="/ppt/slides/slide65.xml"/><Relationship Id="rId6" Type="http://schemas.openxmlformats.org/officeDocument/2006/relationships/slide" Target="/ppt/slides/slide76.xml"/><Relationship Id="rId7" Type="http://schemas.openxmlformats.org/officeDocument/2006/relationships/slide" Target="/ppt/slides/slide104.xml"/><Relationship Id="rId8" Type="http://schemas.openxmlformats.org/officeDocument/2006/relationships/slide" Target="/ppt/slides/slide1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slide" Target="/ppt/slid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4.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0.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slide" Target="/ppt/slides/slide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slide" Target="/ppt/slides/slide4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slide" Target="/ppt/slides/slide4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5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6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6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6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6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9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70.jpg"/><Relationship Id="rId4" Type="http://schemas.openxmlformats.org/officeDocument/2006/relationships/image" Target="../media/image7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73.jpg"/><Relationship Id="rId4" Type="http://schemas.openxmlformats.org/officeDocument/2006/relationships/image" Target="../media/image7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89.png"/><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86.png"/><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0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7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79.png"/><Relationship Id="rId4" Type="http://schemas.openxmlformats.org/officeDocument/2006/relationships/image" Target="../media/image88.png"/><Relationship Id="rId9" Type="http://schemas.openxmlformats.org/officeDocument/2006/relationships/hyperlink" Target="https://arxiv.org/pdf/1601.00733;Aerodynamics" TargetMode="External"/><Relationship Id="rId5" Type="http://schemas.openxmlformats.org/officeDocument/2006/relationships/image" Target="../media/image81.png"/><Relationship Id="rId6" Type="http://schemas.openxmlformats.org/officeDocument/2006/relationships/image" Target="../media/image90.png"/><Relationship Id="rId7" Type="http://schemas.openxmlformats.org/officeDocument/2006/relationships/image" Target="../media/image80.png"/><Relationship Id="rId8" Type="http://schemas.openxmlformats.org/officeDocument/2006/relationships/image" Target="../media/image83.png"/></Relationships>
</file>

<file path=ppt/slides/_rels/slide94.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80.png"/><Relationship Id="rId13" Type="http://schemas.openxmlformats.org/officeDocument/2006/relationships/image" Target="../media/image95.png"/><Relationship Id="rId12" Type="http://schemas.openxmlformats.org/officeDocument/2006/relationships/image" Target="../media/image92.png"/><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81.png"/><Relationship Id="rId4" Type="http://schemas.openxmlformats.org/officeDocument/2006/relationships/image" Target="../media/image83.png"/><Relationship Id="rId9" Type="http://schemas.openxmlformats.org/officeDocument/2006/relationships/image" Target="../media/image90.png"/><Relationship Id="rId5" Type="http://schemas.openxmlformats.org/officeDocument/2006/relationships/image" Target="../media/image84.png"/><Relationship Id="rId6" Type="http://schemas.openxmlformats.org/officeDocument/2006/relationships/image" Target="../media/image91.png"/><Relationship Id="rId7" Type="http://schemas.openxmlformats.org/officeDocument/2006/relationships/image" Target="../media/image87.png"/><Relationship Id="rId8" Type="http://schemas.openxmlformats.org/officeDocument/2006/relationships/image" Target="../media/image9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0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97.jpg"/><Relationship Id="rId4" Type="http://schemas.openxmlformats.org/officeDocument/2006/relationships/image" Target="../media/image96.jpg"/><Relationship Id="rId5" Type="http://schemas.openxmlformats.org/officeDocument/2006/relationships/image" Target="../media/image99.jpg"/><Relationship Id="rId6" Type="http://schemas.openxmlformats.org/officeDocument/2006/relationships/image" Target="../media/image98.gi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30.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0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0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3"/>
          <p:cNvSpPr/>
          <p:nvPr/>
        </p:nvSpPr>
        <p:spPr>
          <a:xfrm>
            <a:off x="287150" y="287150"/>
            <a:ext cx="8572500" cy="45861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txBox="1"/>
          <p:nvPr>
            <p:ph type="ctrTitle"/>
          </p:nvPr>
        </p:nvSpPr>
        <p:spPr>
          <a:xfrm>
            <a:off x="2728000" y="2467850"/>
            <a:ext cx="3834600" cy="5046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990"/>
              <a:buNone/>
            </a:pPr>
            <a:r>
              <a:rPr b="1" i="1" lang="en" sz="2210">
                <a:solidFill>
                  <a:srgbClr val="A4C2F4"/>
                </a:solidFill>
                <a:latin typeface="Trebuchet MS"/>
                <a:ea typeface="Trebuchet MS"/>
                <a:cs typeface="Trebuchet MS"/>
                <a:sym typeface="Trebuchet MS"/>
              </a:rPr>
              <a:t>Test Readiness Review</a:t>
            </a:r>
            <a:endParaRPr b="1" i="1" sz="2210">
              <a:solidFill>
                <a:srgbClr val="A4C2F4"/>
              </a:solidFill>
              <a:latin typeface="Trebuchet MS"/>
              <a:ea typeface="Trebuchet MS"/>
              <a:cs typeface="Trebuchet MS"/>
              <a:sym typeface="Trebuchet MS"/>
            </a:endParaRPr>
          </a:p>
        </p:txBody>
      </p:sp>
      <p:sp>
        <p:nvSpPr>
          <p:cNvPr id="111" name="Google Shape;111;p13"/>
          <p:cNvSpPr txBox="1"/>
          <p:nvPr>
            <p:ph idx="1" type="subTitle"/>
          </p:nvPr>
        </p:nvSpPr>
        <p:spPr>
          <a:xfrm>
            <a:off x="7010100" y="1001000"/>
            <a:ext cx="1799100" cy="80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605"/>
              <a:buNone/>
            </a:pPr>
            <a:r>
              <a:rPr b="1" lang="en" sz="1580">
                <a:solidFill>
                  <a:schemeClr val="dk1"/>
                </a:solidFill>
                <a:latin typeface="Trebuchet MS"/>
                <a:ea typeface="Trebuchet MS"/>
                <a:cs typeface="Trebuchet MS"/>
                <a:sym typeface="Trebuchet MS"/>
              </a:rPr>
              <a:t>Faculty Advisor:</a:t>
            </a:r>
            <a:endParaRPr b="1" sz="1580">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SzPts val="605"/>
              <a:buNone/>
            </a:pPr>
            <a:r>
              <a:rPr lang="en" sz="1180">
                <a:solidFill>
                  <a:schemeClr val="dk1"/>
                </a:solidFill>
                <a:latin typeface="Trebuchet MS"/>
                <a:ea typeface="Trebuchet MS"/>
                <a:cs typeface="Trebuchet MS"/>
                <a:sym typeface="Trebuchet MS"/>
              </a:rPr>
              <a:t>Professor Dennis Akos</a:t>
            </a:r>
            <a:endParaRPr sz="1180">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SzPts val="605"/>
              <a:buNone/>
            </a:pPr>
            <a:r>
              <a:t/>
            </a:r>
            <a:endParaRPr sz="1580">
              <a:solidFill>
                <a:schemeClr val="dk1"/>
              </a:solidFill>
              <a:latin typeface="Trebuchet MS"/>
              <a:ea typeface="Trebuchet MS"/>
              <a:cs typeface="Trebuchet MS"/>
              <a:sym typeface="Trebuchet MS"/>
            </a:endParaRPr>
          </a:p>
        </p:txBody>
      </p:sp>
      <p:sp>
        <p:nvSpPr>
          <p:cNvPr id="112" name="Google Shape;112;p13"/>
          <p:cNvSpPr txBox="1"/>
          <p:nvPr>
            <p:ph idx="1" type="subTitle"/>
          </p:nvPr>
        </p:nvSpPr>
        <p:spPr>
          <a:xfrm>
            <a:off x="488025" y="3006525"/>
            <a:ext cx="8070900" cy="16038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605"/>
              <a:buNone/>
            </a:pPr>
            <a:r>
              <a:rPr b="1" lang="en" sz="1979">
                <a:solidFill>
                  <a:schemeClr val="dk1"/>
                </a:solidFill>
                <a:latin typeface="Trebuchet MS"/>
                <a:ea typeface="Trebuchet MS"/>
                <a:cs typeface="Trebuchet MS"/>
                <a:sym typeface="Trebuchet MS"/>
              </a:rPr>
              <a:t>Presenters: </a:t>
            </a:r>
            <a:endParaRPr b="1" sz="1979">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SzPts val="605"/>
              <a:buNone/>
            </a:pPr>
            <a:r>
              <a:rPr lang="en" sz="1580">
                <a:solidFill>
                  <a:schemeClr val="dk1"/>
                </a:solidFill>
                <a:latin typeface="Trebuchet MS"/>
                <a:ea typeface="Trebuchet MS"/>
                <a:cs typeface="Trebuchet MS"/>
                <a:sym typeface="Trebuchet MS"/>
              </a:rPr>
              <a:t>Eric Cervantes, Alex Kenyon, Chris Krebs, Nic Mayhan, Anand Trehan, Billy Weigl</a:t>
            </a:r>
            <a:endParaRPr sz="1580">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SzPts val="605"/>
              <a:buNone/>
            </a:pPr>
            <a:r>
              <a:t/>
            </a:r>
            <a:endParaRPr sz="1580">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SzPts val="605"/>
              <a:buNone/>
            </a:pPr>
            <a:r>
              <a:t/>
            </a:r>
            <a:endParaRPr b="1" sz="1480">
              <a:solidFill>
                <a:schemeClr val="dk1"/>
              </a:solidFill>
              <a:latin typeface="Trebuchet MS"/>
              <a:ea typeface="Trebuchet MS"/>
              <a:cs typeface="Trebuchet MS"/>
              <a:sym typeface="Trebuchet MS"/>
            </a:endParaRPr>
          </a:p>
          <a:p>
            <a:pPr indent="0" lvl="0" marL="0" rtl="0" algn="ctr">
              <a:lnSpc>
                <a:spcPct val="150000"/>
              </a:lnSpc>
              <a:spcBef>
                <a:spcPts val="0"/>
              </a:spcBef>
              <a:spcAft>
                <a:spcPts val="0"/>
              </a:spcAft>
              <a:buSzPts val="605"/>
              <a:buNone/>
            </a:pPr>
            <a:r>
              <a:t/>
            </a:r>
            <a:endParaRPr sz="1979">
              <a:solidFill>
                <a:schemeClr val="dk1"/>
              </a:solidFill>
              <a:latin typeface="Trebuchet MS"/>
              <a:ea typeface="Trebuchet MS"/>
              <a:cs typeface="Trebuchet MS"/>
              <a:sym typeface="Trebuchet MS"/>
            </a:endParaRPr>
          </a:p>
        </p:txBody>
      </p:sp>
      <p:sp>
        <p:nvSpPr>
          <p:cNvPr id="113" name="Google Shape;113;p13"/>
          <p:cNvSpPr txBox="1"/>
          <p:nvPr/>
        </p:nvSpPr>
        <p:spPr>
          <a:xfrm>
            <a:off x="346100" y="1013350"/>
            <a:ext cx="1799100" cy="80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480">
                <a:solidFill>
                  <a:schemeClr val="dk1"/>
                </a:solidFill>
                <a:latin typeface="Trebuchet MS"/>
                <a:ea typeface="Trebuchet MS"/>
                <a:cs typeface="Trebuchet MS"/>
                <a:sym typeface="Trebuchet MS"/>
              </a:rPr>
              <a:t>Project Sponsors:</a:t>
            </a:r>
            <a:endParaRPr b="1" sz="1480">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None/>
            </a:pPr>
            <a:r>
              <a:rPr lang="en" sz="1080">
                <a:solidFill>
                  <a:schemeClr val="dk1"/>
                </a:solidFill>
                <a:latin typeface="Trebuchet MS"/>
                <a:ea typeface="Trebuchet MS"/>
                <a:cs typeface="Trebuchet MS"/>
                <a:sym typeface="Trebuchet MS"/>
              </a:rPr>
              <a:t>Professor</a:t>
            </a:r>
            <a:r>
              <a:rPr lang="en" sz="1080">
                <a:solidFill>
                  <a:schemeClr val="dk1"/>
                </a:solidFill>
                <a:latin typeface="Trebuchet MS"/>
                <a:ea typeface="Trebuchet MS"/>
                <a:cs typeface="Trebuchet MS"/>
                <a:sym typeface="Trebuchet MS"/>
              </a:rPr>
              <a:t> Penina Axelrad, </a:t>
            </a:r>
            <a:endParaRPr sz="1080">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None/>
            </a:pPr>
            <a:r>
              <a:rPr lang="en" sz="1080">
                <a:solidFill>
                  <a:schemeClr val="dk1"/>
                </a:solidFill>
                <a:latin typeface="Trebuchet MS"/>
                <a:ea typeface="Trebuchet MS"/>
                <a:cs typeface="Trebuchet MS"/>
                <a:sym typeface="Trebuchet MS"/>
              </a:rPr>
              <a:t>Steve Borenstein</a:t>
            </a:r>
            <a:endParaRPr sz="900">
              <a:solidFill>
                <a:schemeClr val="dk1"/>
              </a:solidFill>
            </a:endParaRPr>
          </a:p>
        </p:txBody>
      </p:sp>
      <p:sp>
        <p:nvSpPr>
          <p:cNvPr id="114" name="Google Shape;114;p13"/>
          <p:cNvSpPr txBox="1"/>
          <p:nvPr>
            <p:ph idx="1" type="subTitle"/>
          </p:nvPr>
        </p:nvSpPr>
        <p:spPr>
          <a:xfrm>
            <a:off x="361950" y="3856000"/>
            <a:ext cx="8572500" cy="112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605"/>
              <a:buNone/>
            </a:pPr>
            <a:r>
              <a:rPr b="1" lang="en" sz="1979">
                <a:solidFill>
                  <a:schemeClr val="dk1"/>
                </a:solidFill>
                <a:latin typeface="Trebuchet MS"/>
                <a:ea typeface="Trebuchet MS"/>
                <a:cs typeface="Trebuchet MS"/>
                <a:sym typeface="Trebuchet MS"/>
              </a:rPr>
              <a:t>Additional Group Members</a:t>
            </a:r>
            <a:r>
              <a:rPr b="1" lang="en" sz="1979">
                <a:solidFill>
                  <a:schemeClr val="dk1"/>
                </a:solidFill>
                <a:latin typeface="Trebuchet MS"/>
                <a:ea typeface="Trebuchet MS"/>
                <a:cs typeface="Trebuchet MS"/>
                <a:sym typeface="Trebuchet MS"/>
              </a:rPr>
              <a:t>: </a:t>
            </a:r>
            <a:endParaRPr b="1" sz="1979">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SzPts val="605"/>
              <a:buNone/>
            </a:pPr>
            <a:r>
              <a:rPr lang="en" sz="1580">
                <a:solidFill>
                  <a:schemeClr val="dk1"/>
                </a:solidFill>
                <a:latin typeface="Trebuchet MS"/>
                <a:ea typeface="Trebuchet MS"/>
                <a:cs typeface="Trebuchet MS"/>
                <a:sym typeface="Trebuchet MS"/>
              </a:rPr>
              <a:t>Adam Buencamino, Luke Engelken, Jake Miles-Colthup</a:t>
            </a:r>
            <a:endParaRPr sz="1580">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SzPts val="605"/>
              <a:buNone/>
            </a:pPr>
            <a:r>
              <a:t/>
            </a:r>
            <a:endParaRPr sz="1580">
              <a:solidFill>
                <a:schemeClr val="dk1"/>
              </a:solidFill>
              <a:latin typeface="Trebuchet MS"/>
              <a:ea typeface="Trebuchet MS"/>
              <a:cs typeface="Trebuchet MS"/>
              <a:sym typeface="Trebuchet MS"/>
            </a:endParaRPr>
          </a:p>
          <a:p>
            <a:pPr indent="0" lvl="0" marL="0" rtl="0" algn="ctr">
              <a:lnSpc>
                <a:spcPct val="115000"/>
              </a:lnSpc>
              <a:spcBef>
                <a:spcPts val="0"/>
              </a:spcBef>
              <a:spcAft>
                <a:spcPts val="0"/>
              </a:spcAft>
              <a:buSzPts val="605"/>
              <a:buNone/>
            </a:pPr>
            <a:r>
              <a:t/>
            </a:r>
            <a:endParaRPr b="1" sz="1480">
              <a:solidFill>
                <a:schemeClr val="dk1"/>
              </a:solidFill>
              <a:latin typeface="Trebuchet MS"/>
              <a:ea typeface="Trebuchet MS"/>
              <a:cs typeface="Trebuchet MS"/>
              <a:sym typeface="Trebuchet MS"/>
            </a:endParaRPr>
          </a:p>
          <a:p>
            <a:pPr indent="0" lvl="0" marL="0" rtl="0" algn="ctr">
              <a:lnSpc>
                <a:spcPct val="150000"/>
              </a:lnSpc>
              <a:spcBef>
                <a:spcPts val="0"/>
              </a:spcBef>
              <a:spcAft>
                <a:spcPts val="0"/>
              </a:spcAft>
              <a:buSzPts val="605"/>
              <a:buNone/>
            </a:pPr>
            <a:r>
              <a:t/>
            </a:r>
            <a:endParaRPr sz="1979">
              <a:solidFill>
                <a:schemeClr val="dk1"/>
              </a:solidFill>
              <a:latin typeface="Trebuchet MS"/>
              <a:ea typeface="Trebuchet MS"/>
              <a:cs typeface="Trebuchet MS"/>
              <a:sym typeface="Trebuchet MS"/>
            </a:endParaRPr>
          </a:p>
        </p:txBody>
      </p:sp>
      <p:sp>
        <p:nvSpPr>
          <p:cNvPr id="115" name="Google Shape;115;p13"/>
          <p:cNvSpPr txBox="1"/>
          <p:nvPr>
            <p:ph type="ctrTitle"/>
          </p:nvPr>
        </p:nvSpPr>
        <p:spPr>
          <a:xfrm>
            <a:off x="955400" y="-1137625"/>
            <a:ext cx="7068000" cy="5046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990"/>
              <a:buNone/>
            </a:pPr>
            <a:r>
              <a:rPr b="1" i="1" lang="en" sz="5000">
                <a:latin typeface="Trebuchet MS"/>
                <a:ea typeface="Trebuchet MS"/>
                <a:cs typeface="Trebuchet MS"/>
                <a:sym typeface="Trebuchet MS"/>
              </a:rPr>
              <a:t>GUST</a:t>
            </a:r>
            <a:endParaRPr b="1" i="1" sz="5000">
              <a:latin typeface="Trebuchet MS"/>
              <a:ea typeface="Trebuchet MS"/>
              <a:cs typeface="Trebuchet MS"/>
              <a:sym typeface="Trebuchet MS"/>
            </a:endParaRPr>
          </a:p>
        </p:txBody>
      </p:sp>
      <p:sp>
        <p:nvSpPr>
          <p:cNvPr id="116" name="Google Shape;116;p13"/>
          <p:cNvSpPr txBox="1"/>
          <p:nvPr>
            <p:ph type="ctrTitle"/>
          </p:nvPr>
        </p:nvSpPr>
        <p:spPr>
          <a:xfrm>
            <a:off x="981325" y="-1137625"/>
            <a:ext cx="7068000" cy="5046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990"/>
              <a:buNone/>
            </a:pPr>
            <a:r>
              <a:rPr b="1" i="1" lang="en" sz="5000">
                <a:solidFill>
                  <a:srgbClr val="A4C2F4"/>
                </a:solidFill>
                <a:latin typeface="Trebuchet MS"/>
                <a:ea typeface="Trebuchet MS"/>
                <a:cs typeface="Trebuchet MS"/>
                <a:sym typeface="Trebuchet MS"/>
              </a:rPr>
              <a:t>GUST</a:t>
            </a:r>
            <a:endParaRPr b="1" i="1" sz="5000">
              <a:solidFill>
                <a:srgbClr val="A4C2F4"/>
              </a:solidFill>
              <a:latin typeface="Trebuchet MS"/>
              <a:ea typeface="Trebuchet MS"/>
              <a:cs typeface="Trebuchet MS"/>
              <a:sym typeface="Trebuchet MS"/>
            </a:endParaRPr>
          </a:p>
        </p:txBody>
      </p:sp>
      <p:sp>
        <p:nvSpPr>
          <p:cNvPr id="117" name="Google Shape;117;p13"/>
          <p:cNvSpPr txBox="1"/>
          <p:nvPr>
            <p:ph type="ctrTitle"/>
          </p:nvPr>
        </p:nvSpPr>
        <p:spPr>
          <a:xfrm>
            <a:off x="1023550" y="-1137625"/>
            <a:ext cx="7068000" cy="5046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990"/>
              <a:buNone/>
            </a:pPr>
            <a:r>
              <a:rPr b="1" i="1" lang="en" sz="5000">
                <a:solidFill>
                  <a:schemeClr val="dk1"/>
                </a:solidFill>
                <a:latin typeface="Trebuchet MS"/>
                <a:ea typeface="Trebuchet MS"/>
                <a:cs typeface="Trebuchet MS"/>
                <a:sym typeface="Trebuchet MS"/>
              </a:rPr>
              <a:t>GUST</a:t>
            </a:r>
            <a:endParaRPr b="1" i="1" sz="5000">
              <a:solidFill>
                <a:schemeClr val="dk1"/>
              </a:solidFill>
              <a:latin typeface="Trebuchet MS"/>
              <a:ea typeface="Trebuchet MS"/>
              <a:cs typeface="Trebuchet MS"/>
              <a:sym typeface="Trebuchet MS"/>
            </a:endParaRPr>
          </a:p>
        </p:txBody>
      </p:sp>
      <p:sp>
        <p:nvSpPr>
          <p:cNvPr id="118" name="Google Shape;118;p13"/>
          <p:cNvSpPr txBox="1"/>
          <p:nvPr>
            <p:ph type="ctrTitle"/>
          </p:nvPr>
        </p:nvSpPr>
        <p:spPr>
          <a:xfrm>
            <a:off x="2719550" y="2121575"/>
            <a:ext cx="3834600" cy="5046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990"/>
              <a:buNone/>
            </a:pPr>
            <a:r>
              <a:rPr b="1" i="1" lang="en" sz="1610" u="sng">
                <a:solidFill>
                  <a:schemeClr val="dk1"/>
                </a:solidFill>
                <a:latin typeface="Trebuchet MS"/>
                <a:ea typeface="Trebuchet MS"/>
                <a:cs typeface="Trebuchet MS"/>
                <a:sym typeface="Trebuchet MS"/>
              </a:rPr>
              <a:t>G</a:t>
            </a:r>
            <a:r>
              <a:rPr b="1" i="1" lang="en" sz="1610">
                <a:solidFill>
                  <a:schemeClr val="dk1"/>
                </a:solidFill>
                <a:latin typeface="Trebuchet MS"/>
                <a:ea typeface="Trebuchet MS"/>
                <a:cs typeface="Trebuchet MS"/>
                <a:sym typeface="Trebuchet MS"/>
              </a:rPr>
              <a:t>uided </a:t>
            </a:r>
            <a:r>
              <a:rPr b="1" i="1" lang="en" sz="1610" u="sng">
                <a:solidFill>
                  <a:schemeClr val="dk1"/>
                </a:solidFill>
                <a:latin typeface="Trebuchet MS"/>
                <a:ea typeface="Trebuchet MS"/>
                <a:cs typeface="Trebuchet MS"/>
                <a:sym typeface="Trebuchet MS"/>
              </a:rPr>
              <a:t>U</a:t>
            </a:r>
            <a:r>
              <a:rPr b="1" i="1" lang="en" sz="1610">
                <a:solidFill>
                  <a:schemeClr val="dk1"/>
                </a:solidFill>
                <a:latin typeface="Trebuchet MS"/>
                <a:ea typeface="Trebuchet MS"/>
                <a:cs typeface="Trebuchet MS"/>
                <a:sym typeface="Trebuchet MS"/>
              </a:rPr>
              <a:t>AS </a:t>
            </a:r>
            <a:r>
              <a:rPr b="1" i="1" lang="en" sz="1610" u="sng">
                <a:solidFill>
                  <a:schemeClr val="dk1"/>
                </a:solidFill>
                <a:latin typeface="Trebuchet MS"/>
                <a:ea typeface="Trebuchet MS"/>
                <a:cs typeface="Trebuchet MS"/>
                <a:sym typeface="Trebuchet MS"/>
              </a:rPr>
              <a:t>S</a:t>
            </a:r>
            <a:r>
              <a:rPr b="1" i="1" lang="en" sz="1610">
                <a:solidFill>
                  <a:schemeClr val="dk1"/>
                </a:solidFill>
                <a:latin typeface="Trebuchet MS"/>
                <a:ea typeface="Trebuchet MS"/>
                <a:cs typeface="Trebuchet MS"/>
                <a:sym typeface="Trebuchet MS"/>
              </a:rPr>
              <a:t>upplemented by </a:t>
            </a:r>
            <a:r>
              <a:rPr b="1" i="1" lang="en" sz="1610" u="sng">
                <a:solidFill>
                  <a:schemeClr val="dk1"/>
                </a:solidFill>
                <a:latin typeface="Trebuchet MS"/>
                <a:ea typeface="Trebuchet MS"/>
                <a:cs typeface="Trebuchet MS"/>
                <a:sym typeface="Trebuchet MS"/>
              </a:rPr>
              <a:t>T</a:t>
            </a:r>
            <a:r>
              <a:rPr b="1" i="1" lang="en" sz="1610">
                <a:solidFill>
                  <a:schemeClr val="dk1"/>
                </a:solidFill>
                <a:latin typeface="Trebuchet MS"/>
                <a:ea typeface="Trebuchet MS"/>
                <a:cs typeface="Trebuchet MS"/>
                <a:sym typeface="Trebuchet MS"/>
              </a:rPr>
              <a:t>iming</a:t>
            </a:r>
            <a:endParaRPr b="1" i="1" sz="1610">
              <a:solidFill>
                <a:schemeClr val="dk1"/>
              </a:solidFill>
              <a:latin typeface="Trebuchet MS"/>
              <a:ea typeface="Trebuchet MS"/>
              <a:cs typeface="Trebuchet MS"/>
              <a:sym typeface="Trebuchet MS"/>
            </a:endParaRPr>
          </a:p>
        </p:txBody>
      </p:sp>
      <p:pic>
        <p:nvPicPr>
          <p:cNvPr id="119" name="Google Shape;119;p13"/>
          <p:cNvPicPr preferRelativeResize="0"/>
          <p:nvPr/>
        </p:nvPicPr>
        <p:blipFill rotWithShape="1">
          <a:blip r:embed="rId3">
            <a:alphaModFix/>
          </a:blip>
          <a:srcRect b="21577" l="0" r="0" t="10991"/>
          <a:stretch/>
        </p:blipFill>
        <p:spPr>
          <a:xfrm>
            <a:off x="2145200" y="333875"/>
            <a:ext cx="4823050" cy="1851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2"/>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Software</a:t>
            </a:r>
            <a:endParaRPr>
              <a:solidFill>
                <a:schemeClr val="dk1"/>
              </a:solidFill>
            </a:endParaRPr>
          </a:p>
        </p:txBody>
      </p:sp>
      <p:sp>
        <p:nvSpPr>
          <p:cNvPr id="321" name="Google Shape;321;p2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pic>
        <p:nvPicPr>
          <p:cNvPr id="322" name="Google Shape;322;p22"/>
          <p:cNvPicPr preferRelativeResize="0"/>
          <p:nvPr/>
        </p:nvPicPr>
        <p:blipFill rotWithShape="1">
          <a:blip r:embed="rId4">
            <a:alphaModFix/>
          </a:blip>
          <a:srcRect b="596" l="28637" r="0" t="15327"/>
          <a:stretch/>
        </p:blipFill>
        <p:spPr>
          <a:xfrm>
            <a:off x="280800" y="914812"/>
            <a:ext cx="2340701" cy="3715773"/>
          </a:xfrm>
          <a:prstGeom prst="rect">
            <a:avLst/>
          </a:prstGeom>
          <a:noFill/>
          <a:ln>
            <a:noFill/>
          </a:ln>
        </p:spPr>
      </p:pic>
      <p:graphicFrame>
        <p:nvGraphicFramePr>
          <p:cNvPr id="323" name="Google Shape;323;p22"/>
          <p:cNvGraphicFramePr/>
          <p:nvPr/>
        </p:nvGraphicFramePr>
        <p:xfrm>
          <a:off x="2955100" y="1103075"/>
          <a:ext cx="3000000" cy="3000000"/>
        </p:xfrm>
        <a:graphic>
          <a:graphicData uri="http://schemas.openxmlformats.org/drawingml/2006/table">
            <a:tbl>
              <a:tblPr>
                <a:noFill/>
                <a:tableStyleId>{EAF9FD89-A5E9-4414-A26E-9B06D0872AF2}</a:tableStyleId>
              </a:tblPr>
              <a:tblGrid>
                <a:gridCol w="1811875"/>
                <a:gridCol w="1811875"/>
                <a:gridCol w="1811875"/>
              </a:tblGrid>
              <a:tr h="395275">
                <a:tc>
                  <a:txBody>
                    <a:bodyPr/>
                    <a:lstStyle/>
                    <a:p>
                      <a:pPr indent="0" lvl="0" marL="0" rtl="0" algn="l">
                        <a:spcBef>
                          <a:spcPts val="0"/>
                        </a:spcBef>
                        <a:spcAft>
                          <a:spcPts val="0"/>
                        </a:spcAft>
                        <a:buNone/>
                      </a:pPr>
                      <a:r>
                        <a:rPr b="1" lang="en"/>
                        <a:t>Element</a:t>
                      </a:r>
                      <a:endParaRPr b="1"/>
                    </a:p>
                  </a:txBody>
                  <a:tcPr marT="91425" marB="91425" marR="91425" marL="91425"/>
                </a:tc>
                <a:tc>
                  <a:txBody>
                    <a:bodyPr/>
                    <a:lstStyle/>
                    <a:p>
                      <a:pPr indent="0" lvl="0" marL="0" rtl="0" algn="l">
                        <a:spcBef>
                          <a:spcPts val="0"/>
                        </a:spcBef>
                        <a:spcAft>
                          <a:spcPts val="0"/>
                        </a:spcAft>
                        <a:buNone/>
                      </a:pPr>
                      <a:r>
                        <a:rPr b="1" lang="en"/>
                        <a:t>Selection</a:t>
                      </a:r>
                      <a:endParaRPr b="1"/>
                    </a:p>
                  </a:txBody>
                  <a:tcPr marT="91425" marB="91425" marR="91425" marL="91425"/>
                </a:tc>
                <a:tc>
                  <a:txBody>
                    <a:bodyPr/>
                    <a:lstStyle/>
                    <a:p>
                      <a:pPr indent="0" lvl="0" marL="0" rtl="0" algn="l">
                        <a:spcBef>
                          <a:spcPts val="0"/>
                        </a:spcBef>
                        <a:spcAft>
                          <a:spcPts val="0"/>
                        </a:spcAft>
                        <a:buNone/>
                      </a:pPr>
                      <a:r>
                        <a:rPr b="1" lang="en"/>
                        <a:t>Reasoning</a:t>
                      </a:r>
                      <a:endParaRPr b="1"/>
                    </a:p>
                  </a:txBody>
                  <a:tcPr marT="91425" marB="91425" marR="91425" marL="91425"/>
                </a:tc>
              </a:tr>
              <a:tr h="395275">
                <a:tc>
                  <a:txBody>
                    <a:bodyPr/>
                    <a:lstStyle/>
                    <a:p>
                      <a:pPr indent="0" lvl="0" marL="0" rtl="0" algn="l">
                        <a:spcBef>
                          <a:spcPts val="0"/>
                        </a:spcBef>
                        <a:spcAft>
                          <a:spcPts val="0"/>
                        </a:spcAft>
                        <a:buNone/>
                      </a:pPr>
                      <a:r>
                        <a:rPr lang="en"/>
                        <a:t>Autopilot</a:t>
                      </a:r>
                      <a:endParaRPr/>
                    </a:p>
                  </a:txBody>
                  <a:tcPr marT="91425" marB="91425" marR="91425" marL="91425"/>
                </a:tc>
                <a:tc>
                  <a:txBody>
                    <a:bodyPr/>
                    <a:lstStyle/>
                    <a:p>
                      <a:pPr indent="0" lvl="0" marL="0" rtl="0" algn="l">
                        <a:spcBef>
                          <a:spcPts val="0"/>
                        </a:spcBef>
                        <a:spcAft>
                          <a:spcPts val="0"/>
                        </a:spcAft>
                        <a:buNone/>
                      </a:pPr>
                      <a:r>
                        <a:rPr lang="en"/>
                        <a:t>ArduPilot</a:t>
                      </a:r>
                      <a:endParaRPr/>
                    </a:p>
                  </a:txBody>
                  <a:tcPr marT="91425" marB="91425" marR="91425" marL="91425"/>
                </a:tc>
                <a:tc>
                  <a:txBody>
                    <a:bodyPr/>
                    <a:lstStyle/>
                    <a:p>
                      <a:pPr indent="0" lvl="0" marL="0" rtl="0" algn="l">
                        <a:spcBef>
                          <a:spcPts val="0"/>
                        </a:spcBef>
                        <a:spcAft>
                          <a:spcPts val="0"/>
                        </a:spcAft>
                        <a:buNone/>
                      </a:pPr>
                      <a:r>
                        <a:rPr lang="en"/>
                        <a:t>Open source, </a:t>
                      </a:r>
                      <a:r>
                        <a:rPr lang="en"/>
                        <a:t>successfully</a:t>
                      </a:r>
                      <a:r>
                        <a:rPr lang="en"/>
                        <a:t> built, modifiable</a:t>
                      </a:r>
                      <a:endParaRPr/>
                    </a:p>
                  </a:txBody>
                  <a:tcPr marT="91425" marB="91425" marR="91425" marL="91425"/>
                </a:tc>
              </a:tr>
              <a:tr h="395275">
                <a:tc>
                  <a:txBody>
                    <a:bodyPr/>
                    <a:lstStyle/>
                    <a:p>
                      <a:pPr indent="0" lvl="0" marL="0" rtl="0" algn="l">
                        <a:spcBef>
                          <a:spcPts val="0"/>
                        </a:spcBef>
                        <a:spcAft>
                          <a:spcPts val="0"/>
                        </a:spcAft>
                        <a:buNone/>
                      </a:pPr>
                      <a:r>
                        <a:rPr lang="en"/>
                        <a:t>Ardupilot </a:t>
                      </a:r>
                      <a:r>
                        <a:rPr lang="en"/>
                        <a:t>Control System</a:t>
                      </a:r>
                      <a:endParaRPr/>
                    </a:p>
                  </a:txBody>
                  <a:tcPr marT="91425" marB="91425" marR="91425" marL="91425"/>
                </a:tc>
                <a:tc>
                  <a:txBody>
                    <a:bodyPr/>
                    <a:lstStyle/>
                    <a:p>
                      <a:pPr indent="0" lvl="0" marL="0" rtl="0" algn="l">
                        <a:spcBef>
                          <a:spcPts val="0"/>
                        </a:spcBef>
                        <a:spcAft>
                          <a:spcPts val="0"/>
                        </a:spcAft>
                        <a:buNone/>
                      </a:pPr>
                      <a:r>
                        <a:rPr lang="en"/>
                        <a:t>Nested Feedback</a:t>
                      </a:r>
                      <a:endParaRPr/>
                    </a:p>
                  </a:txBody>
                  <a:tcPr marT="91425" marB="91425" marR="91425" marL="91425"/>
                </a:tc>
                <a:tc>
                  <a:txBody>
                    <a:bodyPr/>
                    <a:lstStyle/>
                    <a:p>
                      <a:pPr indent="0" lvl="0" marL="0" rtl="0" algn="l">
                        <a:spcBef>
                          <a:spcPts val="0"/>
                        </a:spcBef>
                        <a:spcAft>
                          <a:spcPts val="0"/>
                        </a:spcAft>
                        <a:buNone/>
                      </a:pPr>
                      <a:r>
                        <a:rPr lang="en"/>
                        <a:t>Time and position control</a:t>
                      </a:r>
                      <a:endParaRPr/>
                    </a:p>
                  </a:txBody>
                  <a:tcPr marT="91425" marB="91425" marR="91425" marL="91425"/>
                </a:tc>
              </a:tr>
              <a:tr h="395275">
                <a:tc>
                  <a:txBody>
                    <a:bodyPr/>
                    <a:lstStyle/>
                    <a:p>
                      <a:pPr indent="0" lvl="0" marL="0" rtl="0" algn="l">
                        <a:spcBef>
                          <a:spcPts val="0"/>
                        </a:spcBef>
                        <a:spcAft>
                          <a:spcPts val="0"/>
                        </a:spcAft>
                        <a:buNone/>
                      </a:pPr>
                      <a:r>
                        <a:rPr lang="en"/>
                        <a:t>Simulation</a:t>
                      </a:r>
                      <a:endParaRPr/>
                    </a:p>
                  </a:txBody>
                  <a:tcPr marT="91425" marB="91425" marR="91425" marL="91425"/>
                </a:tc>
                <a:tc>
                  <a:txBody>
                    <a:bodyPr/>
                    <a:lstStyle/>
                    <a:p>
                      <a:pPr indent="0" lvl="0" marL="0" rtl="0" algn="l">
                        <a:spcBef>
                          <a:spcPts val="0"/>
                        </a:spcBef>
                        <a:spcAft>
                          <a:spcPts val="0"/>
                        </a:spcAft>
                        <a:buNone/>
                      </a:pPr>
                      <a:r>
                        <a:rPr lang="en"/>
                        <a:t>Native SITL</a:t>
                      </a:r>
                      <a:endParaRPr/>
                    </a:p>
                  </a:txBody>
                  <a:tcPr marT="91425" marB="91425" marR="91425" marL="91425"/>
                </a:tc>
                <a:tc>
                  <a:txBody>
                    <a:bodyPr/>
                    <a:lstStyle/>
                    <a:p>
                      <a:pPr indent="0" lvl="0" marL="0" rtl="0" algn="l">
                        <a:spcBef>
                          <a:spcPts val="0"/>
                        </a:spcBef>
                        <a:spcAft>
                          <a:spcPts val="0"/>
                        </a:spcAft>
                        <a:buNone/>
                      </a:pPr>
                      <a:r>
                        <a:rPr lang="en"/>
                        <a:t>Builds ArduPilot code, exports logs, modifiable</a:t>
                      </a:r>
                      <a:endParaRPr/>
                    </a:p>
                  </a:txBody>
                  <a:tcPr marT="91425" marB="91425" marR="91425" marL="91425"/>
                </a:tc>
              </a:tr>
              <a:tr h="395275">
                <a:tc>
                  <a:txBody>
                    <a:bodyPr/>
                    <a:lstStyle/>
                    <a:p>
                      <a:pPr indent="0" lvl="0" marL="0" rtl="0" algn="l">
                        <a:spcBef>
                          <a:spcPts val="0"/>
                        </a:spcBef>
                        <a:spcAft>
                          <a:spcPts val="0"/>
                        </a:spcAft>
                        <a:buNone/>
                      </a:pPr>
                      <a:r>
                        <a:rPr lang="en"/>
                        <a:t>Mission Planner</a:t>
                      </a:r>
                      <a:endParaRPr/>
                    </a:p>
                  </a:txBody>
                  <a:tcPr marT="91425" marB="91425" marR="91425" marL="91425"/>
                </a:tc>
                <a:tc>
                  <a:txBody>
                    <a:bodyPr/>
                    <a:lstStyle/>
                    <a:p>
                      <a:pPr indent="0" lvl="0" marL="0" rtl="0" algn="l">
                        <a:spcBef>
                          <a:spcPts val="0"/>
                        </a:spcBef>
                        <a:spcAft>
                          <a:spcPts val="0"/>
                        </a:spcAft>
                        <a:buNone/>
                      </a:pPr>
                      <a:r>
                        <a:rPr lang="en"/>
                        <a:t>QGroundControl</a:t>
                      </a:r>
                      <a:endParaRPr/>
                    </a:p>
                  </a:txBody>
                  <a:tcPr marT="91425" marB="91425" marR="91425" marL="91425"/>
                </a:tc>
                <a:tc>
                  <a:txBody>
                    <a:bodyPr/>
                    <a:lstStyle/>
                    <a:p>
                      <a:pPr indent="0" lvl="0" marL="0" rtl="0" algn="l">
                        <a:spcBef>
                          <a:spcPts val="0"/>
                        </a:spcBef>
                        <a:spcAft>
                          <a:spcPts val="0"/>
                        </a:spcAft>
                        <a:buNone/>
                      </a:pPr>
                      <a:r>
                        <a:rPr lang="en"/>
                        <a:t>Modifiable, takes in waypoint files</a:t>
                      </a:r>
                      <a:endParaRPr/>
                    </a:p>
                  </a:txBody>
                  <a:tcPr marT="91425" marB="91425" marR="91425" marL="91425"/>
                </a:tc>
              </a:tr>
            </a:tbl>
          </a:graphicData>
        </a:graphic>
      </p:graphicFrame>
      <p:grpSp>
        <p:nvGrpSpPr>
          <p:cNvPr id="324" name="Google Shape;324;p22"/>
          <p:cNvGrpSpPr/>
          <p:nvPr/>
        </p:nvGrpSpPr>
        <p:grpSpPr>
          <a:xfrm>
            <a:off x="209271" y="4562106"/>
            <a:ext cx="8275220" cy="389149"/>
            <a:chOff x="209271" y="4562106"/>
            <a:chExt cx="8275220" cy="389149"/>
          </a:xfrm>
        </p:grpSpPr>
        <p:cxnSp>
          <p:nvCxnSpPr>
            <p:cNvPr id="325" name="Google Shape;325;p22"/>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326" name="Google Shape;326;p22"/>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2"/>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28" name="Google Shape;328;p22"/>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329" name="Google Shape;329;p22"/>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330" name="Google Shape;330;p22"/>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331" name="Google Shape;331;p22"/>
            <p:cNvGrpSpPr/>
            <p:nvPr/>
          </p:nvGrpSpPr>
          <p:grpSpPr>
            <a:xfrm>
              <a:off x="3765825" y="4566950"/>
              <a:ext cx="3509700" cy="384300"/>
              <a:chOff x="3613425" y="4566950"/>
              <a:chExt cx="3509700" cy="384300"/>
            </a:xfrm>
          </p:grpSpPr>
          <p:sp>
            <p:nvSpPr>
              <p:cNvPr id="332" name="Google Shape;332;p22"/>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333" name="Google Shape;333;p22"/>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334" name="Google Shape;334;p22"/>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335" name="Google Shape;335;p22"/>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11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112"/>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Hardware: GPS Module Battery Selection</a:t>
            </a:r>
            <a:endParaRPr>
              <a:solidFill>
                <a:schemeClr val="dk1"/>
              </a:solidFill>
            </a:endParaRPr>
          </a:p>
        </p:txBody>
      </p:sp>
      <p:grpSp>
        <p:nvGrpSpPr>
          <p:cNvPr id="1800" name="Google Shape;1800;p112"/>
          <p:cNvGrpSpPr/>
          <p:nvPr/>
        </p:nvGrpSpPr>
        <p:grpSpPr>
          <a:xfrm>
            <a:off x="209271" y="4562106"/>
            <a:ext cx="8019720" cy="389149"/>
            <a:chOff x="209271" y="4562106"/>
            <a:chExt cx="8019720" cy="389149"/>
          </a:xfrm>
        </p:grpSpPr>
        <p:cxnSp>
          <p:nvCxnSpPr>
            <p:cNvPr id="1801" name="Google Shape;1801;p112"/>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802" name="Google Shape;1802;p112"/>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112"/>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804" name="Google Shape;1804;p112"/>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805" name="Google Shape;1805;p112"/>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806" name="Google Shape;1806;p112"/>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807" name="Google Shape;1807;p112"/>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808" name="Google Shape;1808;p112"/>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809" name="Google Shape;1809;p112"/>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810" name="Google Shape;1810;p112"/>
          <p:cNvSpPr txBox="1"/>
          <p:nvPr/>
        </p:nvSpPr>
        <p:spPr>
          <a:xfrm>
            <a:off x="313600" y="1030400"/>
            <a:ext cx="46815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Rechargeable</a:t>
            </a:r>
            <a:r>
              <a:rPr b="1" lang="en" sz="1600">
                <a:latin typeface="Calibri"/>
                <a:ea typeface="Calibri"/>
                <a:cs typeface="Calibri"/>
                <a:sym typeface="Calibri"/>
              </a:rPr>
              <a:t> NiMH Battery Pack</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Voltage: 4.8V</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Capacity: 900 mAh</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Cell type: AAA NiMH</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Connector: JR, 3-pin female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Size: 41mm x 11mm x 46mm</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Weight: 1.77 oz</a:t>
            </a:r>
            <a:endParaRPr>
              <a:latin typeface="Calibri"/>
              <a:ea typeface="Calibri"/>
              <a:cs typeface="Calibri"/>
              <a:sym typeface="Calibri"/>
            </a:endParaRPr>
          </a:p>
        </p:txBody>
      </p:sp>
      <p:pic>
        <p:nvPicPr>
          <p:cNvPr id="1811" name="Google Shape;1811;p112"/>
          <p:cNvPicPr preferRelativeResize="0"/>
          <p:nvPr/>
        </p:nvPicPr>
        <p:blipFill>
          <a:blip r:embed="rId3">
            <a:alphaModFix/>
          </a:blip>
          <a:stretch>
            <a:fillRect/>
          </a:stretch>
        </p:blipFill>
        <p:spPr>
          <a:xfrm>
            <a:off x="4383800" y="1182800"/>
            <a:ext cx="3648990" cy="3226905"/>
          </a:xfrm>
          <a:prstGeom prst="rect">
            <a:avLst/>
          </a:prstGeom>
          <a:noFill/>
          <a:ln>
            <a:noFill/>
          </a:ln>
        </p:spPr>
      </p:pic>
      <p:sp>
        <p:nvSpPr>
          <p:cNvPr id="1812" name="Google Shape;1812;p1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11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113"/>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PixHawk GPS Module</a:t>
            </a:r>
            <a:endParaRPr b="1">
              <a:solidFill>
                <a:schemeClr val="dk1"/>
              </a:solidFill>
            </a:endParaRPr>
          </a:p>
        </p:txBody>
      </p:sp>
      <p:pic>
        <p:nvPicPr>
          <p:cNvPr id="1819" name="Google Shape;1819;p113"/>
          <p:cNvPicPr preferRelativeResize="0"/>
          <p:nvPr/>
        </p:nvPicPr>
        <p:blipFill>
          <a:blip r:embed="rId3">
            <a:alphaModFix/>
          </a:blip>
          <a:stretch>
            <a:fillRect/>
          </a:stretch>
        </p:blipFill>
        <p:spPr>
          <a:xfrm>
            <a:off x="1878925" y="869975"/>
            <a:ext cx="5386150" cy="4185573"/>
          </a:xfrm>
          <a:prstGeom prst="rect">
            <a:avLst/>
          </a:prstGeom>
          <a:noFill/>
          <a:ln>
            <a:noFill/>
          </a:ln>
        </p:spPr>
      </p:pic>
      <p:sp>
        <p:nvSpPr>
          <p:cNvPr id="1820" name="Google Shape;1820;p11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11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114"/>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ublox ZED-F9P GNSS Receiver</a:t>
            </a:r>
            <a:endParaRPr b="1">
              <a:solidFill>
                <a:schemeClr val="dk1"/>
              </a:solidFill>
            </a:endParaRPr>
          </a:p>
        </p:txBody>
      </p:sp>
      <p:sp>
        <p:nvSpPr>
          <p:cNvPr id="1827" name="Google Shape;1827;p11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28" name="Google Shape;1828;p114"/>
          <p:cNvPicPr preferRelativeResize="0"/>
          <p:nvPr/>
        </p:nvPicPr>
        <p:blipFill>
          <a:blip r:embed="rId3">
            <a:alphaModFix/>
          </a:blip>
          <a:stretch>
            <a:fillRect/>
          </a:stretch>
        </p:blipFill>
        <p:spPr>
          <a:xfrm>
            <a:off x="1334163" y="936350"/>
            <a:ext cx="6475683" cy="38083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11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15"/>
          <p:cNvSpPr txBox="1"/>
          <p:nvPr>
            <p:ph type="title"/>
          </p:nvPr>
        </p:nvSpPr>
        <p:spPr>
          <a:xfrm>
            <a:off x="55450" y="195275"/>
            <a:ext cx="90678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Feasibility Analysis: Ground Truth System GPS Modules</a:t>
            </a:r>
            <a:endParaRPr>
              <a:solidFill>
                <a:schemeClr val="dk1"/>
              </a:solidFill>
            </a:endParaRPr>
          </a:p>
        </p:txBody>
      </p:sp>
      <p:sp>
        <p:nvSpPr>
          <p:cNvPr id="1835" name="Google Shape;1835;p115"/>
          <p:cNvSpPr txBox="1"/>
          <p:nvPr/>
        </p:nvSpPr>
        <p:spPr>
          <a:xfrm>
            <a:off x="209200" y="2281675"/>
            <a:ext cx="2477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graphicFrame>
        <p:nvGraphicFramePr>
          <p:cNvPr id="1836" name="Google Shape;1836;p115"/>
          <p:cNvGraphicFramePr/>
          <p:nvPr/>
        </p:nvGraphicFramePr>
        <p:xfrm>
          <a:off x="271075" y="1030475"/>
          <a:ext cx="3000000" cy="3000000"/>
        </p:xfrm>
        <a:graphic>
          <a:graphicData uri="http://schemas.openxmlformats.org/drawingml/2006/table">
            <a:tbl>
              <a:tblPr>
                <a:noFill/>
                <a:tableStyleId>{EAF9FD89-A5E9-4414-A26E-9B06D0872AF2}</a:tableStyleId>
              </a:tblPr>
              <a:tblGrid>
                <a:gridCol w="1549925"/>
                <a:gridCol w="1556325"/>
                <a:gridCol w="1601850"/>
                <a:gridCol w="1980150"/>
                <a:gridCol w="1980150"/>
              </a:tblGrid>
              <a:tr h="693850">
                <a:tc>
                  <a:txBody>
                    <a:bodyPr/>
                    <a:lstStyle/>
                    <a:p>
                      <a:pPr indent="0" lvl="0" marL="0" rtl="0" algn="l">
                        <a:spcBef>
                          <a:spcPts val="0"/>
                        </a:spcBef>
                        <a:spcAft>
                          <a:spcPts val="0"/>
                        </a:spcAft>
                        <a:buNone/>
                      </a:pPr>
                      <a:r>
                        <a:rPr lang="en" sz="1000">
                          <a:latin typeface="Calibri"/>
                          <a:ea typeface="Calibri"/>
                          <a:cs typeface="Calibri"/>
                          <a:sym typeface="Calibri"/>
                        </a:rPr>
                        <a:t>GPS Module</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Position Accuracy (with PPK)</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Data Output Rate</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Onboard Volume</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Cost (rover only)</a:t>
                      </a:r>
                      <a:endParaRPr sz="1000">
                        <a:latin typeface="Calibri"/>
                        <a:ea typeface="Calibri"/>
                        <a:cs typeface="Calibri"/>
                        <a:sym typeface="Calibri"/>
                      </a:endParaRPr>
                    </a:p>
                  </a:txBody>
                  <a:tcPr marT="91425" marB="91425" marR="91425" marL="91425"/>
                </a:tc>
              </a:tr>
              <a:tr h="803275">
                <a:tc>
                  <a:txBody>
                    <a:bodyPr/>
                    <a:lstStyle/>
                    <a:p>
                      <a:pPr indent="0" lvl="0" marL="0" rtl="0" algn="l">
                        <a:spcBef>
                          <a:spcPts val="0"/>
                        </a:spcBef>
                        <a:spcAft>
                          <a:spcPts val="0"/>
                        </a:spcAft>
                        <a:buNone/>
                      </a:pPr>
                      <a:r>
                        <a:rPr lang="en" sz="1000">
                          <a:latin typeface="Calibri"/>
                          <a:ea typeface="Calibri"/>
                          <a:cs typeface="Calibri"/>
                          <a:sym typeface="Calibri"/>
                        </a:rPr>
                        <a:t>Here3</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+/-0.025m</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Max 8Hz</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7.6cm x 7.6cm x 1.7cm</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$125</a:t>
                      </a:r>
                      <a:endParaRPr sz="1000">
                        <a:latin typeface="Calibri"/>
                        <a:ea typeface="Calibri"/>
                        <a:cs typeface="Calibri"/>
                        <a:sym typeface="Calibri"/>
                      </a:endParaRPr>
                    </a:p>
                  </a:txBody>
                  <a:tcPr marT="91425" marB="91425" marR="91425" marL="91425"/>
                </a:tc>
              </a:tr>
              <a:tr h="803275">
                <a:tc>
                  <a:txBody>
                    <a:bodyPr/>
                    <a:lstStyle/>
                    <a:p>
                      <a:pPr indent="0" lvl="0" marL="0" rtl="0" algn="l">
                        <a:spcBef>
                          <a:spcPts val="0"/>
                        </a:spcBef>
                        <a:spcAft>
                          <a:spcPts val="0"/>
                        </a:spcAft>
                        <a:buNone/>
                      </a:pPr>
                      <a:r>
                        <a:rPr lang="en" sz="1000">
                          <a:latin typeface="Calibri"/>
                          <a:ea typeface="Calibri"/>
                          <a:cs typeface="Calibri"/>
                          <a:sym typeface="Calibri"/>
                        </a:rPr>
                        <a:t>CUAV C-RTK 9P</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+/-0.01m</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Max 20Hz</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3.15cm x 4.8cm x 1.2cm</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$600</a:t>
                      </a:r>
                      <a:endParaRPr sz="1000">
                        <a:latin typeface="Calibri"/>
                        <a:ea typeface="Calibri"/>
                        <a:cs typeface="Calibri"/>
                        <a:sym typeface="Calibri"/>
                      </a:endParaRPr>
                    </a:p>
                  </a:txBody>
                  <a:tcPr marT="91425" marB="91425" marR="91425" marL="91425"/>
                </a:tc>
              </a:tr>
              <a:tr h="803275">
                <a:tc>
                  <a:txBody>
                    <a:bodyPr/>
                    <a:lstStyle/>
                    <a:p>
                      <a:pPr indent="0" lvl="0" marL="0" rtl="0" algn="l">
                        <a:spcBef>
                          <a:spcPts val="0"/>
                        </a:spcBef>
                        <a:spcAft>
                          <a:spcPts val="0"/>
                        </a:spcAft>
                        <a:buNone/>
                      </a:pPr>
                      <a:r>
                        <a:rPr lang="en" sz="1000">
                          <a:latin typeface="Calibri"/>
                          <a:ea typeface="Calibri"/>
                          <a:cs typeface="Calibri"/>
                          <a:sym typeface="Calibri"/>
                        </a:rPr>
                        <a:t>Holybro H-RTK F9P</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+/-0.01m</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Max 8Hz</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7.6cm x 7.6 cm x 2.0cm</a:t>
                      </a:r>
                      <a:endParaRPr sz="10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sz="1000">
                          <a:latin typeface="Calibri"/>
                          <a:ea typeface="Calibri"/>
                          <a:cs typeface="Calibri"/>
                          <a:sym typeface="Calibri"/>
                        </a:rPr>
                        <a:t>$400</a:t>
                      </a:r>
                      <a:endParaRPr sz="1000">
                        <a:latin typeface="Calibri"/>
                        <a:ea typeface="Calibri"/>
                        <a:cs typeface="Calibri"/>
                        <a:sym typeface="Calibri"/>
                      </a:endParaRPr>
                    </a:p>
                  </a:txBody>
                  <a:tcPr marT="91425" marB="91425" marR="91425" marL="91425"/>
                </a:tc>
              </a:tr>
            </a:tbl>
          </a:graphicData>
        </a:graphic>
      </p:graphicFrame>
      <p:sp>
        <p:nvSpPr>
          <p:cNvPr id="1837" name="Google Shape;1837;p11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sp>
        <p:nvSpPr>
          <p:cNvPr id="1842" name="Google Shape;1842;p116"/>
          <p:cNvSpPr txBox="1"/>
          <p:nvPr>
            <p:ph type="title"/>
          </p:nvPr>
        </p:nvSpPr>
        <p:spPr>
          <a:xfrm>
            <a:off x="-186450" y="1911000"/>
            <a:ext cx="95682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674EA7"/>
                </a:solidFill>
              </a:rPr>
              <a:t>Controls</a:t>
            </a:r>
            <a:endParaRPr b="1" sz="4800">
              <a:solidFill>
                <a:srgbClr val="674EA7"/>
              </a:solidFill>
            </a:endParaRPr>
          </a:p>
        </p:txBody>
      </p:sp>
      <p:cxnSp>
        <p:nvCxnSpPr>
          <p:cNvPr id="1843" name="Google Shape;1843;p116"/>
          <p:cNvCxnSpPr/>
          <p:nvPr/>
        </p:nvCxnSpPr>
        <p:spPr>
          <a:xfrm>
            <a:off x="1831350" y="3371000"/>
            <a:ext cx="5481300" cy="0"/>
          </a:xfrm>
          <a:prstGeom prst="straightConnector1">
            <a:avLst/>
          </a:prstGeom>
          <a:noFill/>
          <a:ln cap="flat" cmpd="sng" w="114300">
            <a:solidFill>
              <a:schemeClr val="lt1"/>
            </a:solidFill>
            <a:prstDash val="solid"/>
            <a:round/>
            <a:headEnd len="med" w="med" type="none"/>
            <a:tailEnd len="med" w="med" type="none"/>
          </a:ln>
        </p:spPr>
      </p:cxnSp>
      <p:cxnSp>
        <p:nvCxnSpPr>
          <p:cNvPr id="1844" name="Google Shape;1844;p116"/>
          <p:cNvCxnSpPr/>
          <p:nvPr/>
        </p:nvCxnSpPr>
        <p:spPr>
          <a:xfrm>
            <a:off x="1831350" y="1693350"/>
            <a:ext cx="5481300" cy="0"/>
          </a:xfrm>
          <a:prstGeom prst="straightConnector1">
            <a:avLst/>
          </a:prstGeom>
          <a:noFill/>
          <a:ln cap="flat" cmpd="sng" w="114300">
            <a:solidFill>
              <a:schemeClr val="lt1"/>
            </a:solidFill>
            <a:prstDash val="solid"/>
            <a:round/>
            <a:headEnd len="med" w="med" type="none"/>
            <a:tailEnd len="med" w="med" type="none"/>
          </a:ln>
        </p:spPr>
      </p:cxnSp>
      <p:sp>
        <p:nvSpPr>
          <p:cNvPr id="1845" name="Google Shape;1845;p116"/>
          <p:cNvSpPr txBox="1"/>
          <p:nvPr>
            <p:ph type="title"/>
          </p:nvPr>
        </p:nvSpPr>
        <p:spPr>
          <a:xfrm>
            <a:off x="507050" y="2677525"/>
            <a:ext cx="8325000" cy="62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chemeClr val="hlink"/>
                </a:solidFill>
                <a:hlinkClick action="ppaction://hlinksldjump" r:id="rId3"/>
              </a:rPr>
              <a:t>Return to Supporting Materials Quick Links</a:t>
            </a:r>
            <a:endParaRPr b="1" sz="2400" u="sng">
              <a:solidFill>
                <a:srgbClr val="000000"/>
              </a:solidFill>
            </a:endParaRPr>
          </a:p>
        </p:txBody>
      </p:sp>
      <p:sp>
        <p:nvSpPr>
          <p:cNvPr id="1846" name="Google Shape;1846;p11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0" name="Shape 1850"/>
        <p:cNvGrpSpPr/>
        <p:nvPr/>
      </p:nvGrpSpPr>
      <p:grpSpPr>
        <a:xfrm>
          <a:off x="0" y="0"/>
          <a:ext cx="0" cy="0"/>
          <a:chOff x="0" y="0"/>
          <a:chExt cx="0" cy="0"/>
        </a:xfrm>
      </p:grpSpPr>
      <p:sp>
        <p:nvSpPr>
          <p:cNvPr id="1851" name="Google Shape;1851;p11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17"/>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Simulink Modeling: Model Overview</a:t>
            </a:r>
            <a:endParaRPr b="1">
              <a:solidFill>
                <a:schemeClr val="dk1"/>
              </a:solidFill>
            </a:endParaRPr>
          </a:p>
        </p:txBody>
      </p:sp>
      <p:sp>
        <p:nvSpPr>
          <p:cNvPr id="1853" name="Google Shape;1853;p11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54" name="Google Shape;1854;p117"/>
          <p:cNvPicPr preferRelativeResize="0"/>
          <p:nvPr/>
        </p:nvPicPr>
        <p:blipFill>
          <a:blip r:embed="rId3">
            <a:alphaModFix/>
          </a:blip>
          <a:stretch>
            <a:fillRect/>
          </a:stretch>
        </p:blipFill>
        <p:spPr>
          <a:xfrm>
            <a:off x="432313" y="869975"/>
            <a:ext cx="8314234" cy="36921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sp>
        <p:nvSpPr>
          <p:cNvPr id="1859" name="Google Shape;1859;p11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118"/>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Simulink Modeling: Trajectory Block</a:t>
            </a:r>
            <a:endParaRPr b="1">
              <a:solidFill>
                <a:schemeClr val="dk1"/>
              </a:solidFill>
            </a:endParaRPr>
          </a:p>
        </p:txBody>
      </p:sp>
      <p:sp>
        <p:nvSpPr>
          <p:cNvPr id="1861" name="Google Shape;1861;p118"/>
          <p:cNvSpPr txBox="1"/>
          <p:nvPr>
            <p:ph idx="12" type="sldNum"/>
          </p:nvPr>
        </p:nvSpPr>
        <p:spPr>
          <a:xfrm>
            <a:off x="5813350" y="1219450"/>
            <a:ext cx="3156000" cy="1368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solidFill>
                  <a:srgbClr val="333333"/>
                </a:solidFill>
              </a:rPr>
              <a:t>Trajectory generation</a:t>
            </a:r>
            <a:endParaRPr sz="1400">
              <a:solidFill>
                <a:srgbClr val="333333"/>
              </a:solidFill>
            </a:endParaRPr>
          </a:p>
          <a:p>
            <a:pPr indent="-317500" lvl="0" marL="457200" rtl="0" algn="l">
              <a:spcBef>
                <a:spcPts val="0"/>
              </a:spcBef>
              <a:spcAft>
                <a:spcPts val="0"/>
              </a:spcAft>
              <a:buClr>
                <a:srgbClr val="333333"/>
              </a:buClr>
              <a:buSzPts val="1400"/>
              <a:buChar char="-"/>
            </a:pPr>
            <a:r>
              <a:rPr lang="en" sz="1400">
                <a:solidFill>
                  <a:srgbClr val="333333"/>
                </a:solidFill>
              </a:rPr>
              <a:t>X,Y,Z trajectories as a function of time</a:t>
            </a:r>
            <a:endParaRPr sz="1400">
              <a:solidFill>
                <a:srgbClr val="333333"/>
              </a:solidFill>
            </a:endParaRPr>
          </a:p>
          <a:p>
            <a:pPr indent="0" lvl="0" marL="0" rtl="0" algn="l">
              <a:spcBef>
                <a:spcPts val="0"/>
              </a:spcBef>
              <a:spcAft>
                <a:spcPts val="0"/>
              </a:spcAft>
              <a:buNone/>
            </a:pPr>
            <a:r>
              <a:rPr lang="en"/>
              <a:t>c</a:t>
            </a:r>
            <a:endParaRPr/>
          </a:p>
        </p:txBody>
      </p:sp>
      <p:pic>
        <p:nvPicPr>
          <p:cNvPr id="1862" name="Google Shape;1862;p118"/>
          <p:cNvPicPr preferRelativeResize="0"/>
          <p:nvPr/>
        </p:nvPicPr>
        <p:blipFill>
          <a:blip r:embed="rId3">
            <a:alphaModFix/>
          </a:blip>
          <a:stretch>
            <a:fillRect/>
          </a:stretch>
        </p:blipFill>
        <p:spPr>
          <a:xfrm>
            <a:off x="209200" y="1219450"/>
            <a:ext cx="5238750" cy="332422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6" name="Shape 1866"/>
        <p:cNvGrpSpPr/>
        <p:nvPr/>
      </p:nvGrpSpPr>
      <p:grpSpPr>
        <a:xfrm>
          <a:off x="0" y="0"/>
          <a:ext cx="0" cy="0"/>
          <a:chOff x="0" y="0"/>
          <a:chExt cx="0" cy="0"/>
        </a:xfrm>
      </p:grpSpPr>
      <p:sp>
        <p:nvSpPr>
          <p:cNvPr id="1867" name="Google Shape;1867;p11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119"/>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Simulink Modeling: Control System Block</a:t>
            </a:r>
            <a:endParaRPr b="1">
              <a:solidFill>
                <a:schemeClr val="dk1"/>
              </a:solidFill>
            </a:endParaRPr>
          </a:p>
        </p:txBody>
      </p:sp>
      <p:sp>
        <p:nvSpPr>
          <p:cNvPr id="1869" name="Google Shape;1869;p11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70" name="Google Shape;1870;p119"/>
          <p:cNvPicPr preferRelativeResize="0"/>
          <p:nvPr/>
        </p:nvPicPr>
        <p:blipFill>
          <a:blip r:embed="rId3">
            <a:alphaModFix/>
          </a:blip>
          <a:stretch>
            <a:fillRect/>
          </a:stretch>
        </p:blipFill>
        <p:spPr>
          <a:xfrm>
            <a:off x="209188" y="1030400"/>
            <a:ext cx="6354124" cy="3692126"/>
          </a:xfrm>
          <a:prstGeom prst="rect">
            <a:avLst/>
          </a:prstGeom>
          <a:noFill/>
          <a:ln>
            <a:noFill/>
          </a:ln>
        </p:spPr>
      </p:pic>
      <p:sp>
        <p:nvSpPr>
          <p:cNvPr id="1871" name="Google Shape;1871;p119"/>
          <p:cNvSpPr txBox="1"/>
          <p:nvPr/>
        </p:nvSpPr>
        <p:spPr>
          <a:xfrm>
            <a:off x="6705525" y="1082250"/>
            <a:ext cx="2233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Control Architecture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Takes in commanded trajectories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Outputs required control forces and moments</a:t>
            </a:r>
            <a:endParaRPr>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5" name="Shape 1875"/>
        <p:cNvGrpSpPr/>
        <p:nvPr/>
      </p:nvGrpSpPr>
      <p:grpSpPr>
        <a:xfrm>
          <a:off x="0" y="0"/>
          <a:ext cx="0" cy="0"/>
          <a:chOff x="0" y="0"/>
          <a:chExt cx="0" cy="0"/>
        </a:xfrm>
      </p:grpSpPr>
      <p:sp>
        <p:nvSpPr>
          <p:cNvPr id="1876" name="Google Shape;1876;p12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20"/>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Simulink Modeling: Control System Block</a:t>
            </a:r>
            <a:endParaRPr b="1">
              <a:solidFill>
                <a:schemeClr val="dk1"/>
              </a:solidFill>
            </a:endParaRPr>
          </a:p>
        </p:txBody>
      </p:sp>
      <p:sp>
        <p:nvSpPr>
          <p:cNvPr id="1878" name="Google Shape;1878;p12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79" name="Google Shape;1879;p120"/>
          <p:cNvPicPr preferRelativeResize="0"/>
          <p:nvPr/>
        </p:nvPicPr>
        <p:blipFill>
          <a:blip r:embed="rId3">
            <a:alphaModFix/>
          </a:blip>
          <a:stretch>
            <a:fillRect/>
          </a:stretch>
        </p:blipFill>
        <p:spPr>
          <a:xfrm>
            <a:off x="250800" y="1355550"/>
            <a:ext cx="8677100" cy="3258141"/>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3" name="Shape 1883"/>
        <p:cNvGrpSpPr/>
        <p:nvPr/>
      </p:nvGrpSpPr>
      <p:grpSpPr>
        <a:xfrm>
          <a:off x="0" y="0"/>
          <a:ext cx="0" cy="0"/>
          <a:chOff x="0" y="0"/>
          <a:chExt cx="0" cy="0"/>
        </a:xfrm>
      </p:grpSpPr>
      <p:sp>
        <p:nvSpPr>
          <p:cNvPr id="1884" name="Google Shape;1884;p12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21"/>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Simulink Modeling: Z Control Block</a:t>
            </a:r>
            <a:endParaRPr b="1">
              <a:solidFill>
                <a:schemeClr val="dk1"/>
              </a:solidFill>
            </a:endParaRPr>
          </a:p>
        </p:txBody>
      </p:sp>
      <p:sp>
        <p:nvSpPr>
          <p:cNvPr id="1886" name="Google Shape;1886;p12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87" name="Google Shape;1887;p121"/>
          <p:cNvPicPr preferRelativeResize="0"/>
          <p:nvPr/>
        </p:nvPicPr>
        <p:blipFill>
          <a:blip r:embed="rId3">
            <a:alphaModFix/>
          </a:blip>
          <a:stretch>
            <a:fillRect/>
          </a:stretch>
        </p:blipFill>
        <p:spPr>
          <a:xfrm>
            <a:off x="169750" y="2187400"/>
            <a:ext cx="8839198" cy="2749863"/>
          </a:xfrm>
          <a:prstGeom prst="rect">
            <a:avLst/>
          </a:prstGeom>
          <a:noFill/>
          <a:ln>
            <a:noFill/>
          </a:ln>
        </p:spPr>
      </p:pic>
      <p:sp>
        <p:nvSpPr>
          <p:cNvPr id="1888" name="Google Shape;1888;p121"/>
          <p:cNvSpPr txBox="1"/>
          <p:nvPr/>
        </p:nvSpPr>
        <p:spPr>
          <a:xfrm>
            <a:off x="290100" y="1082250"/>
            <a:ext cx="8479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Nested Feedback Loop</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Inner loop controls rate of change of Z position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Outer loop controls Z position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Outputs required thrust</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3"/>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Critical Project Elements</a:t>
            </a:r>
            <a:endParaRPr>
              <a:solidFill>
                <a:schemeClr val="dk1"/>
              </a:solidFill>
            </a:endParaRPr>
          </a:p>
        </p:txBody>
      </p:sp>
      <p:graphicFrame>
        <p:nvGraphicFramePr>
          <p:cNvPr id="342" name="Google Shape;342;p23"/>
          <p:cNvGraphicFramePr/>
          <p:nvPr/>
        </p:nvGraphicFramePr>
        <p:xfrm>
          <a:off x="265363" y="1057600"/>
          <a:ext cx="3000000" cy="3000000"/>
        </p:xfrm>
        <a:graphic>
          <a:graphicData uri="http://schemas.openxmlformats.org/drawingml/2006/table">
            <a:tbl>
              <a:tblPr>
                <a:noFill/>
                <a:tableStyleId>{EAF9FD89-A5E9-4414-A26E-9B06D0872AF2}</a:tableStyleId>
              </a:tblPr>
              <a:tblGrid>
                <a:gridCol w="553800"/>
                <a:gridCol w="1649775"/>
                <a:gridCol w="6532200"/>
              </a:tblGrid>
              <a:tr h="286425">
                <a:tc>
                  <a:txBody>
                    <a:bodyPr/>
                    <a:lstStyle/>
                    <a:p>
                      <a:pPr indent="0" lvl="0" marL="0" rtl="0" algn="l">
                        <a:spcBef>
                          <a:spcPts val="0"/>
                        </a:spcBef>
                        <a:spcAft>
                          <a:spcPts val="0"/>
                        </a:spcAft>
                        <a:buNone/>
                      </a:pPr>
                      <a:r>
                        <a:rPr b="1" lang="en" sz="1200"/>
                        <a:t>CPE</a:t>
                      </a:r>
                      <a:endParaRPr b="1"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b="1" lang="en" sz="1200"/>
                        <a:t>Name</a:t>
                      </a:r>
                      <a:endParaRPr b="1"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b="1" lang="en" sz="1200"/>
                        <a:t>Description</a:t>
                      </a:r>
                      <a:endParaRPr b="1"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solidFill>
                      <a:schemeClr val="lt2"/>
                    </a:solidFill>
                  </a:tcPr>
                </a:tc>
              </a:tr>
              <a:tr h="429675">
                <a:tc>
                  <a:txBody>
                    <a:bodyPr/>
                    <a:lstStyle/>
                    <a:p>
                      <a:pPr indent="0" lvl="0" marL="0" rtl="0" algn="l">
                        <a:spcBef>
                          <a:spcPts val="0"/>
                        </a:spcBef>
                        <a:spcAft>
                          <a:spcPts val="0"/>
                        </a:spcAft>
                        <a:buNone/>
                      </a:pPr>
                      <a:r>
                        <a:rPr lang="en" sz="1200"/>
                        <a:t>E1</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Guidance</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100"/>
                        <a:t>The multirotor mission planning software shall accept XYZT waypoints, and a feasible flight trajectory shall be passed to the control algorithm.</a:t>
                      </a:r>
                      <a:endParaRPr sz="11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r>
              <a:tr h="572900">
                <a:tc>
                  <a:txBody>
                    <a:bodyPr/>
                    <a:lstStyle/>
                    <a:p>
                      <a:pPr indent="0" lvl="0" marL="0" rtl="0" algn="l">
                        <a:spcBef>
                          <a:spcPts val="0"/>
                        </a:spcBef>
                        <a:spcAft>
                          <a:spcPts val="0"/>
                        </a:spcAft>
                        <a:buNone/>
                      </a:pPr>
                      <a:r>
                        <a:rPr lang="en" sz="1200"/>
                        <a:t>E2</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highlight>
                            <a:schemeClr val="dk1"/>
                          </a:highlight>
                        </a:rPr>
                        <a:t>Control</a:t>
                      </a:r>
                      <a:endParaRPr sz="1200">
                        <a:highlight>
                          <a:schemeClr val="dk1"/>
                        </a:highlight>
                      </a:endParaRPr>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100">
                          <a:highlight>
                            <a:schemeClr val="dk1"/>
                          </a:highlight>
                        </a:rPr>
                        <a:t>The XYZT control algorithm shall be integrated into an already existing autopilot </a:t>
                      </a:r>
                      <a:r>
                        <a:rPr lang="en" sz="1100"/>
                        <a:t>to </a:t>
                      </a:r>
                      <a:r>
                        <a:rPr lang="en" sz="1100"/>
                        <a:t>adjust its flight velocity while maintaining XYZ accuracy to reach each waypoint within 1 second of the desired time</a:t>
                      </a:r>
                      <a:r>
                        <a:rPr lang="en" sz="1100">
                          <a:highlight>
                            <a:schemeClr val="dk1"/>
                          </a:highlight>
                        </a:rPr>
                        <a:t>.</a:t>
                      </a:r>
                      <a:endParaRPr sz="1100">
                        <a:highlight>
                          <a:schemeClr val="dk1"/>
                        </a:highlight>
                      </a:endParaRPr>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r>
              <a:tr h="429675">
                <a:tc>
                  <a:txBody>
                    <a:bodyPr/>
                    <a:lstStyle/>
                    <a:p>
                      <a:pPr indent="0" lvl="0" marL="0" rtl="0" algn="l">
                        <a:spcBef>
                          <a:spcPts val="0"/>
                        </a:spcBef>
                        <a:spcAft>
                          <a:spcPts val="0"/>
                        </a:spcAft>
                        <a:buNone/>
                      </a:pPr>
                      <a:r>
                        <a:rPr lang="en" sz="1200"/>
                        <a:t>E3</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Airframe</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100"/>
                        <a:t>The UAS must be able to be controlled via an autopilot system containing the XYZT control system.</a:t>
                      </a:r>
                      <a:endParaRPr sz="11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r>
              <a:tr h="429675">
                <a:tc>
                  <a:txBody>
                    <a:bodyPr/>
                    <a:lstStyle/>
                    <a:p>
                      <a:pPr indent="0" lvl="0" marL="0" rtl="0" algn="l">
                        <a:spcBef>
                          <a:spcPts val="0"/>
                        </a:spcBef>
                        <a:spcAft>
                          <a:spcPts val="0"/>
                        </a:spcAft>
                        <a:buNone/>
                      </a:pPr>
                      <a:r>
                        <a:rPr lang="en" sz="1200"/>
                        <a:t>E4</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Simulation</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100"/>
                        <a:t>The simulation software must be able to accurately determine whether the selected UAS is capable of completing the mission that is desired.</a:t>
                      </a:r>
                      <a:endParaRPr sz="11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r>
              <a:tr h="429675">
                <a:tc>
                  <a:txBody>
                    <a:bodyPr/>
                    <a:lstStyle/>
                    <a:p>
                      <a:pPr indent="0" lvl="0" marL="0" rtl="0" algn="l">
                        <a:spcBef>
                          <a:spcPts val="0"/>
                        </a:spcBef>
                        <a:spcAft>
                          <a:spcPts val="0"/>
                        </a:spcAft>
                        <a:buNone/>
                      </a:pPr>
                      <a:r>
                        <a:rPr lang="en" sz="1200"/>
                        <a:t>E5</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Ground Truth System</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100"/>
                        <a:t>The Ground Truth System shall be capable of accurately determining the position of the UAS with respect to space and time and evaluating control algorithm performance.</a:t>
                      </a:r>
                      <a:endParaRPr sz="11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r>
              <a:tr h="286425">
                <a:tc>
                  <a:txBody>
                    <a:bodyPr/>
                    <a:lstStyle/>
                    <a:p>
                      <a:pPr indent="0" lvl="0" marL="0" rtl="0" algn="l">
                        <a:spcBef>
                          <a:spcPts val="0"/>
                        </a:spcBef>
                        <a:spcAft>
                          <a:spcPts val="0"/>
                        </a:spcAft>
                        <a:buNone/>
                      </a:pPr>
                      <a:r>
                        <a:rPr lang="en" sz="1200"/>
                        <a:t>E6</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200"/>
                        <a:t>Operations &amp; Testing</a:t>
                      </a:r>
                      <a:endParaRPr sz="12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c>
                  <a:txBody>
                    <a:bodyPr/>
                    <a:lstStyle/>
                    <a:p>
                      <a:pPr indent="0" lvl="0" marL="0" rtl="0" algn="l">
                        <a:spcBef>
                          <a:spcPts val="0"/>
                        </a:spcBef>
                        <a:spcAft>
                          <a:spcPts val="0"/>
                        </a:spcAft>
                        <a:buNone/>
                      </a:pPr>
                      <a:r>
                        <a:rPr lang="en" sz="1100"/>
                        <a:t>The XYZT control system must be able to be implemented on a UAS.</a:t>
                      </a:r>
                      <a:endParaRPr sz="1100"/>
                    </a:p>
                  </a:txBody>
                  <a:tcPr marT="91425" marB="91425" marR="91425" marL="91425">
                    <a:lnL cap="flat" cmpd="sng" w="9525">
                      <a:solidFill>
                        <a:srgbClr val="202124"/>
                      </a:solidFill>
                      <a:prstDash val="solid"/>
                      <a:round/>
                      <a:headEnd len="sm" w="sm" type="none"/>
                      <a:tailEnd len="sm" w="sm" type="none"/>
                    </a:lnL>
                    <a:lnR cap="flat" cmpd="sng" w="9525">
                      <a:solidFill>
                        <a:srgbClr val="202124"/>
                      </a:solidFill>
                      <a:prstDash val="solid"/>
                      <a:round/>
                      <a:headEnd len="sm" w="sm" type="none"/>
                      <a:tailEnd len="sm" w="sm" type="none"/>
                    </a:lnR>
                    <a:lnT cap="flat" cmpd="sng" w="9525">
                      <a:solidFill>
                        <a:srgbClr val="202124"/>
                      </a:solidFill>
                      <a:prstDash val="solid"/>
                      <a:round/>
                      <a:headEnd len="sm" w="sm" type="none"/>
                      <a:tailEnd len="sm" w="sm" type="none"/>
                    </a:lnT>
                    <a:lnB cap="flat" cmpd="sng" w="9525">
                      <a:solidFill>
                        <a:srgbClr val="202124"/>
                      </a:solidFill>
                      <a:prstDash val="solid"/>
                      <a:round/>
                      <a:headEnd len="sm" w="sm" type="none"/>
                      <a:tailEnd len="sm" w="sm" type="none"/>
                    </a:lnB>
                  </a:tcPr>
                </a:tc>
              </a:tr>
            </a:tbl>
          </a:graphicData>
        </a:graphic>
      </p:graphicFrame>
      <p:sp>
        <p:nvSpPr>
          <p:cNvPr id="343" name="Google Shape;343;p2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grpSp>
        <p:nvGrpSpPr>
          <p:cNvPr id="344" name="Google Shape;344;p23"/>
          <p:cNvGrpSpPr/>
          <p:nvPr/>
        </p:nvGrpSpPr>
        <p:grpSpPr>
          <a:xfrm>
            <a:off x="209271" y="4562106"/>
            <a:ext cx="8275220" cy="389149"/>
            <a:chOff x="209271" y="4562106"/>
            <a:chExt cx="8275220" cy="389149"/>
          </a:xfrm>
        </p:grpSpPr>
        <p:cxnSp>
          <p:nvCxnSpPr>
            <p:cNvPr id="345" name="Google Shape;345;p23"/>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346" name="Google Shape;346;p23"/>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3"/>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48" name="Google Shape;348;p23"/>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349" name="Google Shape;349;p23"/>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350" name="Google Shape;350;p23"/>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351" name="Google Shape;351;p23"/>
            <p:cNvGrpSpPr/>
            <p:nvPr/>
          </p:nvGrpSpPr>
          <p:grpSpPr>
            <a:xfrm>
              <a:off x="3765825" y="4566950"/>
              <a:ext cx="3509700" cy="384300"/>
              <a:chOff x="3613425" y="4566950"/>
              <a:chExt cx="3509700" cy="384300"/>
            </a:xfrm>
          </p:grpSpPr>
          <p:sp>
            <p:nvSpPr>
              <p:cNvPr id="352" name="Google Shape;352;p23"/>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353" name="Google Shape;353;p23"/>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354" name="Google Shape;354;p23"/>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355" name="Google Shape;355;p23"/>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sp>
        <p:nvSpPr>
          <p:cNvPr id="1893" name="Google Shape;1893;p12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22"/>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Simulink Modeling: Pitch/Roll Controller</a:t>
            </a:r>
            <a:endParaRPr b="1">
              <a:solidFill>
                <a:schemeClr val="dk1"/>
              </a:solidFill>
            </a:endParaRPr>
          </a:p>
        </p:txBody>
      </p:sp>
      <p:sp>
        <p:nvSpPr>
          <p:cNvPr id="1895" name="Google Shape;1895;p12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96" name="Google Shape;1896;p122"/>
          <p:cNvPicPr preferRelativeResize="0"/>
          <p:nvPr/>
        </p:nvPicPr>
        <p:blipFill>
          <a:blip r:embed="rId3">
            <a:alphaModFix/>
          </a:blip>
          <a:stretch>
            <a:fillRect/>
          </a:stretch>
        </p:blipFill>
        <p:spPr>
          <a:xfrm>
            <a:off x="546388" y="1082400"/>
            <a:ext cx="8085931" cy="3547954"/>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sp>
        <p:nvSpPr>
          <p:cNvPr id="1901" name="Google Shape;1901;p12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23"/>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Simulink Modeling: Position Control Block</a:t>
            </a:r>
            <a:endParaRPr b="1">
              <a:solidFill>
                <a:schemeClr val="dk1"/>
              </a:solidFill>
            </a:endParaRPr>
          </a:p>
        </p:txBody>
      </p:sp>
      <p:sp>
        <p:nvSpPr>
          <p:cNvPr id="1903" name="Google Shape;1903;p12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04" name="Google Shape;1904;p123"/>
          <p:cNvPicPr preferRelativeResize="0"/>
          <p:nvPr/>
        </p:nvPicPr>
        <p:blipFill>
          <a:blip r:embed="rId3">
            <a:alphaModFix/>
          </a:blip>
          <a:stretch>
            <a:fillRect/>
          </a:stretch>
        </p:blipFill>
        <p:spPr>
          <a:xfrm>
            <a:off x="529038" y="1528400"/>
            <a:ext cx="8085934" cy="3408864"/>
          </a:xfrm>
          <a:prstGeom prst="rect">
            <a:avLst/>
          </a:prstGeom>
          <a:noFill/>
          <a:ln>
            <a:noFill/>
          </a:ln>
        </p:spPr>
      </p:pic>
      <p:sp>
        <p:nvSpPr>
          <p:cNvPr id="1905" name="Google Shape;1905;p123"/>
          <p:cNvSpPr txBox="1"/>
          <p:nvPr/>
        </p:nvSpPr>
        <p:spPr>
          <a:xfrm>
            <a:off x="278925" y="1037625"/>
            <a:ext cx="8660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Returns desired pitch and roll angles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arcsin(velocity/g)</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Computation requires position controller</a:t>
            </a:r>
            <a:endParaRPr>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12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124"/>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Simulink Modeling: Pitch/Roll Control Block</a:t>
            </a:r>
            <a:endParaRPr b="1">
              <a:solidFill>
                <a:schemeClr val="dk1"/>
              </a:solidFill>
            </a:endParaRPr>
          </a:p>
        </p:txBody>
      </p:sp>
      <p:sp>
        <p:nvSpPr>
          <p:cNvPr id="1912" name="Google Shape;1912;p12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13" name="Google Shape;1913;p124"/>
          <p:cNvPicPr preferRelativeResize="0"/>
          <p:nvPr/>
        </p:nvPicPr>
        <p:blipFill>
          <a:blip r:embed="rId3">
            <a:alphaModFix/>
          </a:blip>
          <a:stretch>
            <a:fillRect/>
          </a:stretch>
        </p:blipFill>
        <p:spPr>
          <a:xfrm>
            <a:off x="169750" y="2145950"/>
            <a:ext cx="8839200" cy="2791326"/>
          </a:xfrm>
          <a:prstGeom prst="rect">
            <a:avLst/>
          </a:prstGeom>
          <a:noFill/>
          <a:ln>
            <a:noFill/>
          </a:ln>
        </p:spPr>
      </p:pic>
      <p:sp>
        <p:nvSpPr>
          <p:cNvPr id="1914" name="Google Shape;1914;p124"/>
          <p:cNvSpPr txBox="1"/>
          <p:nvPr/>
        </p:nvSpPr>
        <p:spPr>
          <a:xfrm>
            <a:off x="290100" y="1115725"/>
            <a:ext cx="8649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Take in desired pitch and roll angle</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Get required pitch and roll moments</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Dynamics are the same so controller is the same</a:t>
            </a:r>
            <a:endParaRPr>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8" name="Shape 1918"/>
        <p:cNvGrpSpPr/>
        <p:nvPr/>
      </p:nvGrpSpPr>
      <p:grpSpPr>
        <a:xfrm>
          <a:off x="0" y="0"/>
          <a:ext cx="0" cy="0"/>
          <a:chOff x="0" y="0"/>
          <a:chExt cx="0" cy="0"/>
        </a:xfrm>
      </p:grpSpPr>
      <p:sp>
        <p:nvSpPr>
          <p:cNvPr id="1919" name="Google Shape;1919;p12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25"/>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Simulink Modeling: Yaw Control Block</a:t>
            </a:r>
            <a:endParaRPr b="1">
              <a:solidFill>
                <a:schemeClr val="dk1"/>
              </a:solidFill>
            </a:endParaRPr>
          </a:p>
        </p:txBody>
      </p:sp>
      <p:sp>
        <p:nvSpPr>
          <p:cNvPr id="1921" name="Google Shape;1921;p12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22" name="Google Shape;1922;p125"/>
          <p:cNvPicPr preferRelativeResize="0"/>
          <p:nvPr/>
        </p:nvPicPr>
        <p:blipFill>
          <a:blip r:embed="rId3">
            <a:alphaModFix/>
          </a:blip>
          <a:stretch>
            <a:fillRect/>
          </a:stretch>
        </p:blipFill>
        <p:spPr>
          <a:xfrm>
            <a:off x="169750" y="2231575"/>
            <a:ext cx="8839199" cy="2750849"/>
          </a:xfrm>
          <a:prstGeom prst="rect">
            <a:avLst/>
          </a:prstGeom>
          <a:noFill/>
          <a:ln>
            <a:noFill/>
          </a:ln>
        </p:spPr>
      </p:pic>
      <p:sp>
        <p:nvSpPr>
          <p:cNvPr id="1923" name="Google Shape;1923;p125"/>
          <p:cNvSpPr txBox="1"/>
          <p:nvPr/>
        </p:nvSpPr>
        <p:spPr>
          <a:xfrm>
            <a:off x="267775" y="1126875"/>
            <a:ext cx="867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Take in desired yaw angle</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Return required yaw moment</a:t>
            </a:r>
            <a:endParaRPr>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sp>
        <p:nvSpPr>
          <p:cNvPr id="1928" name="Google Shape;1928;p12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126"/>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Simulink Modeling: Body Force Block</a:t>
            </a:r>
            <a:endParaRPr b="1">
              <a:solidFill>
                <a:schemeClr val="dk1"/>
              </a:solidFill>
            </a:endParaRPr>
          </a:p>
        </p:txBody>
      </p:sp>
      <p:sp>
        <p:nvSpPr>
          <p:cNvPr id="1930" name="Google Shape;1930;p12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31" name="Google Shape;1931;p126"/>
          <p:cNvPicPr preferRelativeResize="0"/>
          <p:nvPr/>
        </p:nvPicPr>
        <p:blipFill>
          <a:blip r:embed="rId3">
            <a:alphaModFix/>
          </a:blip>
          <a:stretch>
            <a:fillRect/>
          </a:stretch>
        </p:blipFill>
        <p:spPr>
          <a:xfrm>
            <a:off x="209200" y="1030400"/>
            <a:ext cx="5216849" cy="3808300"/>
          </a:xfrm>
          <a:prstGeom prst="rect">
            <a:avLst/>
          </a:prstGeom>
          <a:noFill/>
          <a:ln>
            <a:noFill/>
          </a:ln>
        </p:spPr>
      </p:pic>
      <p:sp>
        <p:nvSpPr>
          <p:cNvPr id="1932" name="Google Shape;1932;p126"/>
          <p:cNvSpPr txBox="1"/>
          <p:nvPr/>
        </p:nvSpPr>
        <p:spPr>
          <a:xfrm>
            <a:off x="5656725" y="1138050"/>
            <a:ext cx="32826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Convert force of gravity to body frame of reference with DCM</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Combine with thrust force to get total body force</a:t>
            </a:r>
            <a:endParaRPr>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6" name="Shape 1936"/>
        <p:cNvGrpSpPr/>
        <p:nvPr/>
      </p:nvGrpSpPr>
      <p:grpSpPr>
        <a:xfrm>
          <a:off x="0" y="0"/>
          <a:ext cx="0" cy="0"/>
          <a:chOff x="0" y="0"/>
          <a:chExt cx="0" cy="0"/>
        </a:xfrm>
      </p:grpSpPr>
      <p:sp>
        <p:nvSpPr>
          <p:cNvPr id="1937" name="Google Shape;1937;p12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127"/>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Simulink Modeling: Newton-Euler Plant Block</a:t>
            </a:r>
            <a:endParaRPr b="1">
              <a:solidFill>
                <a:schemeClr val="dk1"/>
              </a:solidFill>
            </a:endParaRPr>
          </a:p>
        </p:txBody>
      </p:sp>
      <p:sp>
        <p:nvSpPr>
          <p:cNvPr id="1939" name="Google Shape;1939;p12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40" name="Google Shape;1940;p127"/>
          <p:cNvPicPr preferRelativeResize="0"/>
          <p:nvPr/>
        </p:nvPicPr>
        <p:blipFill>
          <a:blip r:embed="rId3">
            <a:alphaModFix/>
          </a:blip>
          <a:stretch>
            <a:fillRect/>
          </a:stretch>
        </p:blipFill>
        <p:spPr>
          <a:xfrm>
            <a:off x="341513" y="1245150"/>
            <a:ext cx="8495667" cy="36921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sp>
        <p:nvSpPr>
          <p:cNvPr id="1945" name="Google Shape;1945;p12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128"/>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Simulink Modeling: Cross Correlation Lag</a:t>
            </a:r>
            <a:endParaRPr b="1">
              <a:solidFill>
                <a:schemeClr val="dk1"/>
              </a:solidFill>
            </a:endParaRPr>
          </a:p>
        </p:txBody>
      </p:sp>
      <p:sp>
        <p:nvSpPr>
          <p:cNvPr id="1947" name="Google Shape;1947;p12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48" name="Google Shape;1948;p128"/>
          <p:cNvPicPr preferRelativeResize="0"/>
          <p:nvPr/>
        </p:nvPicPr>
        <p:blipFill>
          <a:blip r:embed="rId3">
            <a:alphaModFix/>
          </a:blip>
          <a:stretch>
            <a:fillRect/>
          </a:stretch>
        </p:blipFill>
        <p:spPr>
          <a:xfrm>
            <a:off x="209200" y="981975"/>
            <a:ext cx="5056627" cy="3808301"/>
          </a:xfrm>
          <a:prstGeom prst="rect">
            <a:avLst/>
          </a:prstGeom>
          <a:noFill/>
          <a:ln>
            <a:noFill/>
          </a:ln>
        </p:spPr>
      </p:pic>
      <p:sp>
        <p:nvSpPr>
          <p:cNvPr id="1949" name="Google Shape;1949;p128"/>
          <p:cNvSpPr txBox="1"/>
          <p:nvPr/>
        </p:nvSpPr>
        <p:spPr>
          <a:xfrm>
            <a:off x="5388950" y="1004150"/>
            <a:ext cx="35505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Cross Correlation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Function determines how well two signals represent each other at various lags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The max correlation corresponds to the lag that sets the signals on top of eachother</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Calculate the lag with timestep</a:t>
            </a:r>
            <a:endParaRPr>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12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129"/>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Ardupilot General FBD</a:t>
            </a:r>
            <a:endParaRPr b="1">
              <a:solidFill>
                <a:schemeClr val="dk1"/>
              </a:solidFill>
            </a:endParaRPr>
          </a:p>
        </p:txBody>
      </p:sp>
      <p:pic>
        <p:nvPicPr>
          <p:cNvPr id="1956" name="Google Shape;1956;p129"/>
          <p:cNvPicPr preferRelativeResize="0"/>
          <p:nvPr/>
        </p:nvPicPr>
        <p:blipFill rotWithShape="1">
          <a:blip r:embed="rId3">
            <a:alphaModFix/>
          </a:blip>
          <a:srcRect b="12515" l="23413" r="23924" t="23757"/>
          <a:stretch/>
        </p:blipFill>
        <p:spPr>
          <a:xfrm>
            <a:off x="1550648" y="869975"/>
            <a:ext cx="6042711" cy="4113101"/>
          </a:xfrm>
          <a:prstGeom prst="rect">
            <a:avLst/>
          </a:prstGeom>
          <a:noFill/>
          <a:ln>
            <a:noFill/>
          </a:ln>
        </p:spPr>
      </p:pic>
      <p:sp>
        <p:nvSpPr>
          <p:cNvPr id="1957" name="Google Shape;1957;p12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1" name="Shape 1961"/>
        <p:cNvGrpSpPr/>
        <p:nvPr/>
      </p:nvGrpSpPr>
      <p:grpSpPr>
        <a:xfrm>
          <a:off x="0" y="0"/>
          <a:ext cx="0" cy="0"/>
          <a:chOff x="0" y="0"/>
          <a:chExt cx="0" cy="0"/>
        </a:xfrm>
      </p:grpSpPr>
      <p:sp>
        <p:nvSpPr>
          <p:cNvPr id="1962" name="Google Shape;1962;p13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130"/>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Ardupilot Attitude Control FBD</a:t>
            </a:r>
            <a:endParaRPr b="1">
              <a:solidFill>
                <a:schemeClr val="dk1"/>
              </a:solidFill>
            </a:endParaRPr>
          </a:p>
        </p:txBody>
      </p:sp>
      <p:pic>
        <p:nvPicPr>
          <p:cNvPr id="1964" name="Google Shape;1964;p130"/>
          <p:cNvPicPr preferRelativeResize="0"/>
          <p:nvPr/>
        </p:nvPicPr>
        <p:blipFill rotWithShape="1">
          <a:blip r:embed="rId3">
            <a:alphaModFix/>
          </a:blip>
          <a:srcRect b="25895" l="22240" r="24065" t="22177"/>
          <a:stretch/>
        </p:blipFill>
        <p:spPr>
          <a:xfrm>
            <a:off x="968663" y="869975"/>
            <a:ext cx="7241375" cy="3938976"/>
          </a:xfrm>
          <a:prstGeom prst="rect">
            <a:avLst/>
          </a:prstGeom>
          <a:noFill/>
          <a:ln>
            <a:noFill/>
          </a:ln>
        </p:spPr>
      </p:pic>
      <p:sp>
        <p:nvSpPr>
          <p:cNvPr id="1965" name="Google Shape;1965;p13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9" name="Shape 1969"/>
        <p:cNvGrpSpPr/>
        <p:nvPr/>
      </p:nvGrpSpPr>
      <p:grpSpPr>
        <a:xfrm>
          <a:off x="0" y="0"/>
          <a:ext cx="0" cy="0"/>
          <a:chOff x="0" y="0"/>
          <a:chExt cx="0" cy="0"/>
        </a:xfrm>
      </p:grpSpPr>
      <p:sp>
        <p:nvSpPr>
          <p:cNvPr id="1970" name="Google Shape;1970;p13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131"/>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Modifying Control Law </a:t>
            </a:r>
            <a:r>
              <a:rPr b="1" lang="en">
                <a:solidFill>
                  <a:schemeClr val="dk1"/>
                </a:solidFill>
              </a:rPr>
              <a:t>Feasibility (Line)</a:t>
            </a:r>
            <a:r>
              <a:rPr b="1" lang="en">
                <a:solidFill>
                  <a:schemeClr val="dk1"/>
                </a:solidFill>
              </a:rPr>
              <a:t> </a:t>
            </a:r>
            <a:endParaRPr b="1">
              <a:solidFill>
                <a:schemeClr val="dk1"/>
              </a:solidFill>
            </a:endParaRPr>
          </a:p>
        </p:txBody>
      </p:sp>
      <p:pic>
        <p:nvPicPr>
          <p:cNvPr id="1972" name="Google Shape;1972;p131" title="control_alg_feasabiliy_DEFAULT_CONTROL.mp4">
            <a:hlinkClick r:id="rId3"/>
          </p:cNvPr>
          <p:cNvPicPr preferRelativeResize="0"/>
          <p:nvPr/>
        </p:nvPicPr>
        <p:blipFill>
          <a:blip r:embed="rId4">
            <a:alphaModFix/>
          </a:blip>
          <a:stretch>
            <a:fillRect/>
          </a:stretch>
        </p:blipFill>
        <p:spPr>
          <a:xfrm>
            <a:off x="3124425" y="1261675"/>
            <a:ext cx="5470050" cy="3075050"/>
          </a:xfrm>
          <a:prstGeom prst="rect">
            <a:avLst/>
          </a:prstGeom>
          <a:noFill/>
          <a:ln>
            <a:noFill/>
          </a:ln>
        </p:spPr>
      </p:pic>
      <p:sp>
        <p:nvSpPr>
          <p:cNvPr id="1973" name="Google Shape;1973;p131"/>
          <p:cNvSpPr txBox="1"/>
          <p:nvPr/>
        </p:nvSpPr>
        <p:spPr>
          <a:xfrm>
            <a:off x="336800" y="933450"/>
            <a:ext cx="2299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Native SITL Simulation of </a:t>
            </a:r>
            <a:r>
              <a:rPr b="1" lang="en" u="sng">
                <a:latin typeface="Calibri"/>
                <a:ea typeface="Calibri"/>
                <a:cs typeface="Calibri"/>
                <a:sym typeface="Calibri"/>
              </a:rPr>
              <a:t>Default </a:t>
            </a:r>
            <a:r>
              <a:rPr b="1" lang="en">
                <a:latin typeface="Calibri"/>
                <a:ea typeface="Calibri"/>
                <a:cs typeface="Calibri"/>
                <a:sym typeface="Calibri"/>
              </a:rPr>
              <a:t>Control Algorithm</a:t>
            </a:r>
            <a:endParaRPr b="1">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Takes off to 50 m</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Travels to specified waypoint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Travels back to takeoff position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Lands at original position</a:t>
            </a:r>
            <a:endParaRPr>
              <a:latin typeface="Calibri"/>
              <a:ea typeface="Calibri"/>
              <a:cs typeface="Calibri"/>
              <a:sym typeface="Calibri"/>
            </a:endParaRPr>
          </a:p>
        </p:txBody>
      </p:sp>
      <p:graphicFrame>
        <p:nvGraphicFramePr>
          <p:cNvPr id="1974" name="Google Shape;1974;p131"/>
          <p:cNvGraphicFramePr/>
          <p:nvPr/>
        </p:nvGraphicFramePr>
        <p:xfrm>
          <a:off x="361550" y="3017500"/>
          <a:ext cx="3000000" cy="3000000"/>
        </p:xfrm>
        <a:graphic>
          <a:graphicData uri="http://schemas.openxmlformats.org/drawingml/2006/table">
            <a:tbl>
              <a:tblPr>
                <a:noFill/>
                <a:tableStyleId>{EAF9FD89-A5E9-4414-A26E-9B06D0872AF2}</a:tableStyleId>
              </a:tblPr>
              <a:tblGrid>
                <a:gridCol w="1125150"/>
                <a:gridCol w="1125150"/>
              </a:tblGrid>
              <a:tr h="391225">
                <a:tc>
                  <a:txBody>
                    <a:bodyPr/>
                    <a:lstStyle/>
                    <a:p>
                      <a:pPr indent="0" lvl="0" marL="0" rtl="0" algn="l">
                        <a:spcBef>
                          <a:spcPts val="0"/>
                        </a:spcBef>
                        <a:spcAft>
                          <a:spcPts val="0"/>
                        </a:spcAft>
                        <a:buNone/>
                      </a:pPr>
                      <a:r>
                        <a:rPr lang="en"/>
                        <a:t>Gain</a:t>
                      </a:r>
                      <a:endParaRPr/>
                    </a:p>
                  </a:txBody>
                  <a:tcPr marT="91425" marB="91425" marR="91425" marL="91425">
                    <a:solidFill>
                      <a:srgbClr val="D0E0E3"/>
                    </a:solidFill>
                  </a:tcPr>
                </a:tc>
                <a:tc>
                  <a:txBody>
                    <a:bodyPr/>
                    <a:lstStyle/>
                    <a:p>
                      <a:pPr indent="0" lvl="0" marL="0" rtl="0" algn="l">
                        <a:spcBef>
                          <a:spcPts val="0"/>
                        </a:spcBef>
                        <a:spcAft>
                          <a:spcPts val="0"/>
                        </a:spcAft>
                        <a:buNone/>
                      </a:pPr>
                      <a:r>
                        <a:rPr lang="en"/>
                        <a:t>Value</a:t>
                      </a:r>
                      <a:endParaRPr/>
                    </a:p>
                  </a:txBody>
                  <a:tcPr marT="91425" marB="91425" marR="91425" marL="91425">
                    <a:solidFill>
                      <a:srgbClr val="D0E0E3"/>
                    </a:solidFill>
                  </a:tcPr>
                </a:tc>
              </a:tr>
              <a:tr h="391225">
                <a:tc>
                  <a:txBody>
                    <a:bodyPr/>
                    <a:lstStyle/>
                    <a:p>
                      <a:pPr indent="0" lvl="0" marL="0" rtl="0" algn="l">
                        <a:spcBef>
                          <a:spcPts val="0"/>
                        </a:spcBef>
                        <a:spcAft>
                          <a:spcPts val="0"/>
                        </a:spcAft>
                        <a:buNone/>
                      </a:pPr>
                      <a:r>
                        <a:rPr lang="en">
                          <a:latin typeface="Calibri"/>
                          <a:ea typeface="Calibri"/>
                          <a:cs typeface="Calibri"/>
                          <a:sym typeface="Calibri"/>
                        </a:rPr>
                        <a:t>Pos P</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latin typeface="Calibri"/>
                          <a:ea typeface="Calibri"/>
                          <a:cs typeface="Calibri"/>
                          <a:sym typeface="Calibri"/>
                        </a:rPr>
                        <a:t>1.0</a:t>
                      </a:r>
                      <a:endParaRPr>
                        <a:latin typeface="Calibri"/>
                        <a:ea typeface="Calibri"/>
                        <a:cs typeface="Calibri"/>
                        <a:sym typeface="Calibri"/>
                      </a:endParaRPr>
                    </a:p>
                  </a:txBody>
                  <a:tcPr marT="91425" marB="91425" marR="91425" marL="91425"/>
                </a:tc>
              </a:tr>
              <a:tr h="391225">
                <a:tc>
                  <a:txBody>
                    <a:bodyPr/>
                    <a:lstStyle/>
                    <a:p>
                      <a:pPr indent="0" lvl="0" marL="0" rtl="0" algn="l">
                        <a:spcBef>
                          <a:spcPts val="0"/>
                        </a:spcBef>
                        <a:spcAft>
                          <a:spcPts val="0"/>
                        </a:spcAft>
                        <a:buNone/>
                      </a:pPr>
                      <a:r>
                        <a:rPr lang="en">
                          <a:latin typeface="Calibri"/>
                          <a:ea typeface="Calibri"/>
                          <a:cs typeface="Calibri"/>
                          <a:sym typeface="Calibri"/>
                        </a:rPr>
                        <a:t>Vel P</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latin typeface="Calibri"/>
                          <a:ea typeface="Calibri"/>
                          <a:cs typeface="Calibri"/>
                          <a:sym typeface="Calibri"/>
                        </a:rPr>
                        <a:t>2.0</a:t>
                      </a:r>
                      <a:endParaRPr>
                        <a:latin typeface="Calibri"/>
                        <a:ea typeface="Calibri"/>
                        <a:cs typeface="Calibri"/>
                        <a:sym typeface="Calibri"/>
                      </a:endParaRPr>
                    </a:p>
                  </a:txBody>
                  <a:tcPr marT="91425" marB="91425" marR="91425" marL="91425"/>
                </a:tc>
              </a:tr>
              <a:tr h="391225">
                <a:tc>
                  <a:txBody>
                    <a:bodyPr/>
                    <a:lstStyle/>
                    <a:p>
                      <a:pPr indent="0" lvl="0" marL="0" rtl="0" algn="l">
                        <a:spcBef>
                          <a:spcPts val="0"/>
                        </a:spcBef>
                        <a:spcAft>
                          <a:spcPts val="0"/>
                        </a:spcAft>
                        <a:buNone/>
                      </a:pPr>
                      <a:r>
                        <a:rPr lang="en">
                          <a:latin typeface="Calibri"/>
                          <a:ea typeface="Calibri"/>
                          <a:cs typeface="Calibri"/>
                          <a:sym typeface="Calibri"/>
                        </a:rPr>
                        <a:t>Vel I</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latin typeface="Calibri"/>
                          <a:ea typeface="Calibri"/>
                          <a:cs typeface="Calibri"/>
                          <a:sym typeface="Calibri"/>
                        </a:rPr>
                        <a:t>1.0</a:t>
                      </a:r>
                      <a:endParaRPr>
                        <a:latin typeface="Calibri"/>
                        <a:ea typeface="Calibri"/>
                        <a:cs typeface="Calibri"/>
                        <a:sym typeface="Calibri"/>
                      </a:endParaRPr>
                    </a:p>
                  </a:txBody>
                  <a:tcPr marT="91425" marB="91425" marR="91425" marL="91425"/>
                </a:tc>
              </a:tr>
              <a:tr h="391225">
                <a:tc>
                  <a:txBody>
                    <a:bodyPr/>
                    <a:lstStyle/>
                    <a:p>
                      <a:pPr indent="0" lvl="0" marL="0" rtl="0" algn="l">
                        <a:spcBef>
                          <a:spcPts val="0"/>
                        </a:spcBef>
                        <a:spcAft>
                          <a:spcPts val="0"/>
                        </a:spcAft>
                        <a:buNone/>
                      </a:pPr>
                      <a:r>
                        <a:rPr lang="en">
                          <a:latin typeface="Calibri"/>
                          <a:ea typeface="Calibri"/>
                          <a:cs typeface="Calibri"/>
                          <a:sym typeface="Calibri"/>
                        </a:rPr>
                        <a:t>Vel D</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latin typeface="Calibri"/>
                          <a:ea typeface="Calibri"/>
                          <a:cs typeface="Calibri"/>
                          <a:sym typeface="Calibri"/>
                        </a:rPr>
                        <a:t>0.5</a:t>
                      </a:r>
                      <a:endParaRPr>
                        <a:latin typeface="Calibri"/>
                        <a:ea typeface="Calibri"/>
                        <a:cs typeface="Calibri"/>
                        <a:sym typeface="Calibri"/>
                      </a:endParaRPr>
                    </a:p>
                  </a:txBody>
                  <a:tcPr marT="91425" marB="91425" marR="91425" marL="91425"/>
                </a:tc>
              </a:tr>
            </a:tbl>
          </a:graphicData>
        </a:graphic>
      </p:graphicFrame>
      <p:sp>
        <p:nvSpPr>
          <p:cNvPr id="1975" name="Google Shape;1975;p13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2"/>
                                        </p:tgtEl>
                                        <p:attrNameLst>
                                          <p:attrName>style.visibility</p:attrName>
                                        </p:attrNameLst>
                                      </p:cBhvr>
                                      <p:to>
                                        <p:strVal val="visible"/>
                                      </p:to>
                                    </p:set>
                                    <p:animEffect filter="fade" transition="in">
                                      <p:cBhvr>
                                        <p:cTn dur="1000"/>
                                        <p:tgtEl>
                                          <p:spTgt spid="19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4"/>
          <p:cNvSpPr/>
          <p:nvPr/>
        </p:nvSpPr>
        <p:spPr>
          <a:xfrm>
            <a:off x="209200" y="195275"/>
            <a:ext cx="8730300" cy="4416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4"/>
          <p:cNvSpPr txBox="1"/>
          <p:nvPr>
            <p:ph type="title"/>
          </p:nvPr>
        </p:nvSpPr>
        <p:spPr>
          <a:xfrm>
            <a:off x="821513" y="107825"/>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800">
                <a:solidFill>
                  <a:schemeClr val="dk1"/>
                </a:solidFill>
              </a:rPr>
              <a:t>Levels of Success</a:t>
            </a:r>
            <a:endParaRPr sz="2800">
              <a:solidFill>
                <a:schemeClr val="dk1"/>
              </a:solidFill>
            </a:endParaRPr>
          </a:p>
        </p:txBody>
      </p:sp>
      <p:sp>
        <p:nvSpPr>
          <p:cNvPr id="362" name="Google Shape;362;p2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grpSp>
        <p:nvGrpSpPr>
          <p:cNvPr id="363" name="Google Shape;363;p24"/>
          <p:cNvGrpSpPr/>
          <p:nvPr/>
        </p:nvGrpSpPr>
        <p:grpSpPr>
          <a:xfrm>
            <a:off x="247196" y="4545906"/>
            <a:ext cx="8275220" cy="389149"/>
            <a:chOff x="209271" y="4562106"/>
            <a:chExt cx="8275220" cy="389149"/>
          </a:xfrm>
        </p:grpSpPr>
        <p:cxnSp>
          <p:nvCxnSpPr>
            <p:cNvPr id="364" name="Google Shape;364;p24"/>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365" name="Google Shape;365;p24"/>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67" name="Google Shape;367;p24"/>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368" name="Google Shape;368;p24"/>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369" name="Google Shape;369;p24"/>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370" name="Google Shape;370;p24"/>
            <p:cNvGrpSpPr/>
            <p:nvPr/>
          </p:nvGrpSpPr>
          <p:grpSpPr>
            <a:xfrm>
              <a:off x="3765825" y="4566950"/>
              <a:ext cx="3509700" cy="384300"/>
              <a:chOff x="3613425" y="4566950"/>
              <a:chExt cx="3509700" cy="384300"/>
            </a:xfrm>
          </p:grpSpPr>
          <p:sp>
            <p:nvSpPr>
              <p:cNvPr id="371" name="Google Shape;371;p24"/>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372" name="Google Shape;372;p24"/>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373" name="Google Shape;373;p24"/>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374" name="Google Shape;374;p24"/>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pic>
        <p:nvPicPr>
          <p:cNvPr id="375" name="Google Shape;375;p24"/>
          <p:cNvPicPr preferRelativeResize="0"/>
          <p:nvPr/>
        </p:nvPicPr>
        <p:blipFill>
          <a:blip r:embed="rId3">
            <a:alphaModFix/>
          </a:blip>
          <a:stretch>
            <a:fillRect/>
          </a:stretch>
        </p:blipFill>
        <p:spPr>
          <a:xfrm>
            <a:off x="2668650" y="636950"/>
            <a:ext cx="3806690" cy="38696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9" name="Shape 1979"/>
        <p:cNvGrpSpPr/>
        <p:nvPr/>
      </p:nvGrpSpPr>
      <p:grpSpPr>
        <a:xfrm>
          <a:off x="0" y="0"/>
          <a:ext cx="0" cy="0"/>
          <a:chOff x="0" y="0"/>
          <a:chExt cx="0" cy="0"/>
        </a:xfrm>
      </p:grpSpPr>
      <p:sp>
        <p:nvSpPr>
          <p:cNvPr id="1980" name="Google Shape;1980;p13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132"/>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Modifying Control Law Feasibility (Line) </a:t>
            </a:r>
            <a:endParaRPr b="1">
              <a:solidFill>
                <a:schemeClr val="dk1"/>
              </a:solidFill>
            </a:endParaRPr>
          </a:p>
        </p:txBody>
      </p:sp>
      <p:sp>
        <p:nvSpPr>
          <p:cNvPr id="1982" name="Google Shape;1982;p132"/>
          <p:cNvSpPr txBox="1"/>
          <p:nvPr/>
        </p:nvSpPr>
        <p:spPr>
          <a:xfrm>
            <a:off x="336800" y="933450"/>
            <a:ext cx="22998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Native SITL Simulation of Control Algorithm </a:t>
            </a:r>
            <a:r>
              <a:rPr b="1" lang="en" u="sng">
                <a:latin typeface="Calibri"/>
                <a:ea typeface="Calibri"/>
                <a:cs typeface="Calibri"/>
                <a:sym typeface="Calibri"/>
              </a:rPr>
              <a:t>with minimal velocity control and exaggerated position proportional control</a:t>
            </a:r>
            <a:endParaRPr b="1" u="sng">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Same exact mission planned from the previous slide</a:t>
            </a:r>
            <a:endParaRPr>
              <a:latin typeface="Calibri"/>
              <a:ea typeface="Calibri"/>
              <a:cs typeface="Calibri"/>
              <a:sym typeface="Calibri"/>
            </a:endParaRPr>
          </a:p>
        </p:txBody>
      </p:sp>
      <p:graphicFrame>
        <p:nvGraphicFramePr>
          <p:cNvPr id="1983" name="Google Shape;1983;p132"/>
          <p:cNvGraphicFramePr/>
          <p:nvPr/>
        </p:nvGraphicFramePr>
        <p:xfrm>
          <a:off x="361550" y="3017500"/>
          <a:ext cx="3000000" cy="3000000"/>
        </p:xfrm>
        <a:graphic>
          <a:graphicData uri="http://schemas.openxmlformats.org/drawingml/2006/table">
            <a:tbl>
              <a:tblPr>
                <a:noFill/>
                <a:tableStyleId>{EAF9FD89-A5E9-4414-A26E-9B06D0872AF2}</a:tableStyleId>
              </a:tblPr>
              <a:tblGrid>
                <a:gridCol w="1125150"/>
                <a:gridCol w="1125150"/>
              </a:tblGrid>
              <a:tr h="391225">
                <a:tc>
                  <a:txBody>
                    <a:bodyPr/>
                    <a:lstStyle/>
                    <a:p>
                      <a:pPr indent="0" lvl="0" marL="0" rtl="0" algn="l">
                        <a:spcBef>
                          <a:spcPts val="0"/>
                        </a:spcBef>
                        <a:spcAft>
                          <a:spcPts val="0"/>
                        </a:spcAft>
                        <a:buNone/>
                      </a:pPr>
                      <a:r>
                        <a:rPr lang="en"/>
                        <a:t>Gain</a:t>
                      </a:r>
                      <a:endParaRPr/>
                    </a:p>
                  </a:txBody>
                  <a:tcPr marT="91425" marB="91425" marR="91425" marL="91425">
                    <a:solidFill>
                      <a:srgbClr val="D0E0E3"/>
                    </a:solidFill>
                  </a:tcPr>
                </a:tc>
                <a:tc>
                  <a:txBody>
                    <a:bodyPr/>
                    <a:lstStyle/>
                    <a:p>
                      <a:pPr indent="0" lvl="0" marL="0" rtl="0" algn="l">
                        <a:spcBef>
                          <a:spcPts val="0"/>
                        </a:spcBef>
                        <a:spcAft>
                          <a:spcPts val="0"/>
                        </a:spcAft>
                        <a:buNone/>
                      </a:pPr>
                      <a:r>
                        <a:rPr lang="en"/>
                        <a:t>Value</a:t>
                      </a:r>
                      <a:endParaRPr/>
                    </a:p>
                  </a:txBody>
                  <a:tcPr marT="91425" marB="91425" marR="91425" marL="91425">
                    <a:solidFill>
                      <a:srgbClr val="D0E0E3"/>
                    </a:solidFill>
                  </a:tcPr>
                </a:tc>
              </a:tr>
              <a:tr h="391225">
                <a:tc>
                  <a:txBody>
                    <a:bodyPr/>
                    <a:lstStyle/>
                    <a:p>
                      <a:pPr indent="0" lvl="0" marL="0" rtl="0" algn="l">
                        <a:spcBef>
                          <a:spcPts val="0"/>
                        </a:spcBef>
                        <a:spcAft>
                          <a:spcPts val="0"/>
                        </a:spcAft>
                        <a:buNone/>
                      </a:pPr>
                      <a:r>
                        <a:rPr lang="en">
                          <a:latin typeface="Calibri"/>
                          <a:ea typeface="Calibri"/>
                          <a:cs typeface="Calibri"/>
                          <a:sym typeface="Calibri"/>
                        </a:rPr>
                        <a:t>Pos P</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latin typeface="Calibri"/>
                          <a:ea typeface="Calibri"/>
                          <a:cs typeface="Calibri"/>
                          <a:sym typeface="Calibri"/>
                        </a:rPr>
                        <a:t>2</a:t>
                      </a:r>
                      <a:r>
                        <a:rPr lang="en">
                          <a:latin typeface="Calibri"/>
                          <a:ea typeface="Calibri"/>
                          <a:cs typeface="Calibri"/>
                          <a:sym typeface="Calibri"/>
                        </a:rPr>
                        <a:t>.0 (Max)</a:t>
                      </a:r>
                      <a:endParaRPr>
                        <a:latin typeface="Calibri"/>
                        <a:ea typeface="Calibri"/>
                        <a:cs typeface="Calibri"/>
                        <a:sym typeface="Calibri"/>
                      </a:endParaRPr>
                    </a:p>
                  </a:txBody>
                  <a:tcPr marT="91425" marB="91425" marR="91425" marL="91425"/>
                </a:tc>
              </a:tr>
              <a:tr h="391225">
                <a:tc>
                  <a:txBody>
                    <a:bodyPr/>
                    <a:lstStyle/>
                    <a:p>
                      <a:pPr indent="0" lvl="0" marL="0" rtl="0" algn="l">
                        <a:spcBef>
                          <a:spcPts val="0"/>
                        </a:spcBef>
                        <a:spcAft>
                          <a:spcPts val="0"/>
                        </a:spcAft>
                        <a:buNone/>
                      </a:pPr>
                      <a:r>
                        <a:rPr lang="en">
                          <a:latin typeface="Calibri"/>
                          <a:ea typeface="Calibri"/>
                          <a:cs typeface="Calibri"/>
                          <a:sym typeface="Calibri"/>
                        </a:rPr>
                        <a:t>Vel P</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latin typeface="Calibri"/>
                          <a:ea typeface="Calibri"/>
                          <a:cs typeface="Calibri"/>
                          <a:sym typeface="Calibri"/>
                        </a:rPr>
                        <a:t>0.1 (Min)</a:t>
                      </a:r>
                      <a:endParaRPr>
                        <a:latin typeface="Calibri"/>
                        <a:ea typeface="Calibri"/>
                        <a:cs typeface="Calibri"/>
                        <a:sym typeface="Calibri"/>
                      </a:endParaRPr>
                    </a:p>
                  </a:txBody>
                  <a:tcPr marT="91425" marB="91425" marR="91425" marL="91425"/>
                </a:tc>
              </a:tr>
              <a:tr h="391225">
                <a:tc>
                  <a:txBody>
                    <a:bodyPr/>
                    <a:lstStyle/>
                    <a:p>
                      <a:pPr indent="0" lvl="0" marL="0" rtl="0" algn="l">
                        <a:spcBef>
                          <a:spcPts val="0"/>
                        </a:spcBef>
                        <a:spcAft>
                          <a:spcPts val="0"/>
                        </a:spcAft>
                        <a:buNone/>
                      </a:pPr>
                      <a:r>
                        <a:rPr lang="en">
                          <a:latin typeface="Calibri"/>
                          <a:ea typeface="Calibri"/>
                          <a:cs typeface="Calibri"/>
                          <a:sym typeface="Calibri"/>
                        </a:rPr>
                        <a:t>Vel I</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latin typeface="Calibri"/>
                          <a:ea typeface="Calibri"/>
                          <a:cs typeface="Calibri"/>
                          <a:sym typeface="Calibri"/>
                        </a:rPr>
                        <a:t>0.02 </a:t>
                      </a:r>
                      <a:r>
                        <a:rPr lang="en">
                          <a:latin typeface="Calibri"/>
                          <a:ea typeface="Calibri"/>
                          <a:cs typeface="Calibri"/>
                          <a:sym typeface="Calibri"/>
                        </a:rPr>
                        <a:t>(Min)</a:t>
                      </a:r>
                      <a:endParaRPr>
                        <a:latin typeface="Calibri"/>
                        <a:ea typeface="Calibri"/>
                        <a:cs typeface="Calibri"/>
                        <a:sym typeface="Calibri"/>
                      </a:endParaRPr>
                    </a:p>
                  </a:txBody>
                  <a:tcPr marT="91425" marB="91425" marR="91425" marL="91425"/>
                </a:tc>
              </a:tr>
              <a:tr h="391225">
                <a:tc>
                  <a:txBody>
                    <a:bodyPr/>
                    <a:lstStyle/>
                    <a:p>
                      <a:pPr indent="0" lvl="0" marL="0" rtl="0" algn="l">
                        <a:spcBef>
                          <a:spcPts val="0"/>
                        </a:spcBef>
                        <a:spcAft>
                          <a:spcPts val="0"/>
                        </a:spcAft>
                        <a:buNone/>
                      </a:pPr>
                      <a:r>
                        <a:rPr lang="en">
                          <a:latin typeface="Calibri"/>
                          <a:ea typeface="Calibri"/>
                          <a:cs typeface="Calibri"/>
                          <a:sym typeface="Calibri"/>
                        </a:rPr>
                        <a:t>Vel D</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
                          <a:latin typeface="Calibri"/>
                          <a:ea typeface="Calibri"/>
                          <a:cs typeface="Calibri"/>
                          <a:sym typeface="Calibri"/>
                        </a:rPr>
                        <a:t>0.0 </a:t>
                      </a:r>
                      <a:r>
                        <a:rPr lang="en">
                          <a:latin typeface="Calibri"/>
                          <a:ea typeface="Calibri"/>
                          <a:cs typeface="Calibri"/>
                          <a:sym typeface="Calibri"/>
                        </a:rPr>
                        <a:t>(Min)</a:t>
                      </a:r>
                      <a:endParaRPr>
                        <a:latin typeface="Calibri"/>
                        <a:ea typeface="Calibri"/>
                        <a:cs typeface="Calibri"/>
                        <a:sym typeface="Calibri"/>
                      </a:endParaRPr>
                    </a:p>
                  </a:txBody>
                  <a:tcPr marT="91425" marB="91425" marR="91425" marL="91425"/>
                </a:tc>
              </a:tr>
            </a:tbl>
          </a:graphicData>
        </a:graphic>
      </p:graphicFrame>
      <p:pic>
        <p:nvPicPr>
          <p:cNvPr id="1984" name="Google Shape;1984;p132" title="control_alg_feasabiliy_NO_VEL_CONTROL.mp4">
            <a:hlinkClick r:id="rId3"/>
          </p:cNvPr>
          <p:cNvPicPr preferRelativeResize="0"/>
          <p:nvPr/>
        </p:nvPicPr>
        <p:blipFill>
          <a:blip r:embed="rId4">
            <a:alphaModFix/>
          </a:blip>
          <a:stretch>
            <a:fillRect/>
          </a:stretch>
        </p:blipFill>
        <p:spPr>
          <a:xfrm>
            <a:off x="3127248" y="1261872"/>
            <a:ext cx="5468110" cy="3072383"/>
          </a:xfrm>
          <a:prstGeom prst="rect">
            <a:avLst/>
          </a:prstGeom>
          <a:noFill/>
          <a:ln>
            <a:noFill/>
          </a:ln>
        </p:spPr>
      </p:pic>
      <p:sp>
        <p:nvSpPr>
          <p:cNvPr id="1985" name="Google Shape;1985;p13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9" name="Shape 1989"/>
        <p:cNvGrpSpPr/>
        <p:nvPr/>
      </p:nvGrpSpPr>
      <p:grpSpPr>
        <a:xfrm>
          <a:off x="0" y="0"/>
          <a:ext cx="0" cy="0"/>
          <a:chOff x="0" y="0"/>
          <a:chExt cx="0" cy="0"/>
        </a:xfrm>
      </p:grpSpPr>
      <p:sp>
        <p:nvSpPr>
          <p:cNvPr id="1990" name="Google Shape;1990;p13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133"/>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Modifying Control Law Feasibility (Diamond) </a:t>
            </a:r>
            <a:endParaRPr b="1">
              <a:solidFill>
                <a:schemeClr val="dk1"/>
              </a:solidFill>
            </a:endParaRPr>
          </a:p>
        </p:txBody>
      </p:sp>
      <p:sp>
        <p:nvSpPr>
          <p:cNvPr id="1992" name="Google Shape;1992;p133"/>
          <p:cNvSpPr txBox="1"/>
          <p:nvPr/>
        </p:nvSpPr>
        <p:spPr>
          <a:xfrm>
            <a:off x="209200" y="928250"/>
            <a:ext cx="22998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Native SITL Simulation of </a:t>
            </a:r>
            <a:r>
              <a:rPr b="1" lang="en" u="sng">
                <a:latin typeface="Calibri"/>
                <a:ea typeface="Calibri"/>
                <a:cs typeface="Calibri"/>
                <a:sym typeface="Calibri"/>
              </a:rPr>
              <a:t>Default </a:t>
            </a:r>
            <a:r>
              <a:rPr b="1" lang="en">
                <a:latin typeface="Calibri"/>
                <a:ea typeface="Calibri"/>
                <a:cs typeface="Calibri"/>
                <a:sym typeface="Calibri"/>
              </a:rPr>
              <a:t>Control Algorithm</a:t>
            </a:r>
            <a:endParaRPr b="1">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Takes off to 20 m</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Travels to specified waypoint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Travels back to takeoff position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Lands at original position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Same Gains as Shown in “Line”</a:t>
            </a:r>
            <a:endParaRPr>
              <a:latin typeface="Calibri"/>
              <a:ea typeface="Calibri"/>
              <a:cs typeface="Calibri"/>
              <a:sym typeface="Calibri"/>
            </a:endParaRPr>
          </a:p>
        </p:txBody>
      </p:sp>
      <p:sp>
        <p:nvSpPr>
          <p:cNvPr id="1993" name="Google Shape;1993;p13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94" name="Google Shape;1994;p133"/>
          <p:cNvPicPr preferRelativeResize="0"/>
          <p:nvPr/>
        </p:nvPicPr>
        <p:blipFill>
          <a:blip r:embed="rId3">
            <a:alphaModFix/>
          </a:blip>
          <a:stretch>
            <a:fillRect/>
          </a:stretch>
        </p:blipFill>
        <p:spPr>
          <a:xfrm>
            <a:off x="2664125" y="1148401"/>
            <a:ext cx="3113250" cy="2334950"/>
          </a:xfrm>
          <a:prstGeom prst="rect">
            <a:avLst/>
          </a:prstGeom>
          <a:noFill/>
          <a:ln>
            <a:noFill/>
          </a:ln>
        </p:spPr>
      </p:pic>
      <p:pic>
        <p:nvPicPr>
          <p:cNvPr id="1995" name="Google Shape;1995;p133"/>
          <p:cNvPicPr preferRelativeResize="0"/>
          <p:nvPr/>
        </p:nvPicPr>
        <p:blipFill>
          <a:blip r:embed="rId4">
            <a:alphaModFix/>
          </a:blip>
          <a:stretch>
            <a:fillRect/>
          </a:stretch>
        </p:blipFill>
        <p:spPr>
          <a:xfrm>
            <a:off x="5735225" y="1148413"/>
            <a:ext cx="3113250" cy="2334916"/>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9" name="Shape 1999"/>
        <p:cNvGrpSpPr/>
        <p:nvPr/>
      </p:nvGrpSpPr>
      <p:grpSpPr>
        <a:xfrm>
          <a:off x="0" y="0"/>
          <a:ext cx="0" cy="0"/>
          <a:chOff x="0" y="0"/>
          <a:chExt cx="0" cy="0"/>
        </a:xfrm>
      </p:grpSpPr>
      <p:sp>
        <p:nvSpPr>
          <p:cNvPr id="2000" name="Google Shape;2000;p13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134"/>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Modifying Control Law Feasibility (Diamond) </a:t>
            </a:r>
            <a:endParaRPr b="1">
              <a:solidFill>
                <a:schemeClr val="dk1"/>
              </a:solidFill>
            </a:endParaRPr>
          </a:p>
        </p:txBody>
      </p:sp>
      <p:sp>
        <p:nvSpPr>
          <p:cNvPr id="2002" name="Google Shape;2002;p13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03" name="Google Shape;2003;p134"/>
          <p:cNvPicPr preferRelativeResize="0"/>
          <p:nvPr/>
        </p:nvPicPr>
        <p:blipFill>
          <a:blip r:embed="rId3">
            <a:alphaModFix/>
          </a:blip>
          <a:stretch>
            <a:fillRect/>
          </a:stretch>
        </p:blipFill>
        <p:spPr>
          <a:xfrm>
            <a:off x="261500" y="1030400"/>
            <a:ext cx="4481159" cy="3360875"/>
          </a:xfrm>
          <a:prstGeom prst="rect">
            <a:avLst/>
          </a:prstGeom>
          <a:noFill/>
          <a:ln>
            <a:noFill/>
          </a:ln>
        </p:spPr>
      </p:pic>
      <p:pic>
        <p:nvPicPr>
          <p:cNvPr id="2004" name="Google Shape;2004;p134"/>
          <p:cNvPicPr preferRelativeResize="0"/>
          <p:nvPr/>
        </p:nvPicPr>
        <p:blipFill>
          <a:blip r:embed="rId4">
            <a:alphaModFix/>
          </a:blip>
          <a:stretch>
            <a:fillRect/>
          </a:stretch>
        </p:blipFill>
        <p:spPr>
          <a:xfrm>
            <a:off x="4458858" y="1028338"/>
            <a:ext cx="4480560" cy="3364992"/>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8" name="Shape 2008"/>
        <p:cNvGrpSpPr/>
        <p:nvPr/>
      </p:nvGrpSpPr>
      <p:grpSpPr>
        <a:xfrm>
          <a:off x="0" y="0"/>
          <a:ext cx="0" cy="0"/>
          <a:chOff x="0" y="0"/>
          <a:chExt cx="0" cy="0"/>
        </a:xfrm>
      </p:grpSpPr>
      <p:sp>
        <p:nvSpPr>
          <p:cNvPr id="2009" name="Google Shape;2009;p13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135"/>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Modifying Control Law Feasibility (Diamond) </a:t>
            </a:r>
            <a:endParaRPr b="1">
              <a:solidFill>
                <a:schemeClr val="dk1"/>
              </a:solidFill>
            </a:endParaRPr>
          </a:p>
        </p:txBody>
      </p:sp>
      <p:sp>
        <p:nvSpPr>
          <p:cNvPr id="2011" name="Google Shape;2011;p13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12" name="Google Shape;2012;p135"/>
          <p:cNvPicPr preferRelativeResize="0"/>
          <p:nvPr/>
        </p:nvPicPr>
        <p:blipFill>
          <a:blip r:embed="rId3">
            <a:alphaModFix/>
          </a:blip>
          <a:stretch>
            <a:fillRect/>
          </a:stretch>
        </p:blipFill>
        <p:spPr>
          <a:xfrm>
            <a:off x="2050488" y="1030400"/>
            <a:ext cx="5077733" cy="38083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13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136"/>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Modifying Control Law Feasibility (Diamond) </a:t>
            </a:r>
            <a:endParaRPr b="1">
              <a:solidFill>
                <a:schemeClr val="dk1"/>
              </a:solidFill>
            </a:endParaRPr>
          </a:p>
        </p:txBody>
      </p:sp>
      <p:sp>
        <p:nvSpPr>
          <p:cNvPr id="2019" name="Google Shape;2019;p136"/>
          <p:cNvSpPr txBox="1"/>
          <p:nvPr/>
        </p:nvSpPr>
        <p:spPr>
          <a:xfrm>
            <a:off x="209200" y="928250"/>
            <a:ext cx="22998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Native SITL Simulation of </a:t>
            </a:r>
            <a:r>
              <a:rPr b="1" lang="en" u="sng">
                <a:latin typeface="Calibri"/>
                <a:ea typeface="Calibri"/>
                <a:cs typeface="Calibri"/>
                <a:sym typeface="Calibri"/>
              </a:rPr>
              <a:t>with minimal velocity control and exaggerated position proportional control </a:t>
            </a:r>
            <a:r>
              <a:rPr b="1" lang="en">
                <a:latin typeface="Calibri"/>
                <a:ea typeface="Calibri"/>
                <a:cs typeface="Calibri"/>
                <a:sym typeface="Calibri"/>
              </a:rPr>
              <a:t>Control Algorithm</a:t>
            </a:r>
            <a:endParaRPr b="1">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Takes off to 20 m</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Travels to specified waypoint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Travels back to takeoff position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Lands at original position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Same Gains as Shown in “Line”</a:t>
            </a:r>
            <a:endParaRPr>
              <a:latin typeface="Calibri"/>
              <a:ea typeface="Calibri"/>
              <a:cs typeface="Calibri"/>
              <a:sym typeface="Calibri"/>
            </a:endParaRPr>
          </a:p>
        </p:txBody>
      </p:sp>
      <p:sp>
        <p:nvSpPr>
          <p:cNvPr id="2020" name="Google Shape;2020;p13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21" name="Google Shape;2021;p136"/>
          <p:cNvPicPr preferRelativeResize="0"/>
          <p:nvPr/>
        </p:nvPicPr>
        <p:blipFill>
          <a:blip r:embed="rId3">
            <a:alphaModFix/>
          </a:blip>
          <a:stretch>
            <a:fillRect/>
          </a:stretch>
        </p:blipFill>
        <p:spPr>
          <a:xfrm>
            <a:off x="2664125" y="1148401"/>
            <a:ext cx="3113250" cy="2334950"/>
          </a:xfrm>
          <a:prstGeom prst="rect">
            <a:avLst/>
          </a:prstGeom>
          <a:noFill/>
          <a:ln>
            <a:noFill/>
          </a:ln>
        </p:spPr>
      </p:pic>
      <p:pic>
        <p:nvPicPr>
          <p:cNvPr id="2022" name="Google Shape;2022;p136"/>
          <p:cNvPicPr preferRelativeResize="0"/>
          <p:nvPr/>
        </p:nvPicPr>
        <p:blipFill>
          <a:blip r:embed="rId4">
            <a:alphaModFix/>
          </a:blip>
          <a:stretch>
            <a:fillRect/>
          </a:stretch>
        </p:blipFill>
        <p:spPr>
          <a:xfrm>
            <a:off x="5735225" y="1148413"/>
            <a:ext cx="3113250" cy="2334916"/>
          </a:xfrm>
          <a:prstGeom prst="rect">
            <a:avLst/>
          </a:prstGeom>
          <a:noFill/>
          <a:ln>
            <a:noFill/>
          </a:ln>
        </p:spPr>
      </p:pic>
      <p:pic>
        <p:nvPicPr>
          <p:cNvPr id="2023" name="Google Shape;2023;p136"/>
          <p:cNvPicPr preferRelativeResize="0"/>
          <p:nvPr/>
        </p:nvPicPr>
        <p:blipFill>
          <a:blip r:embed="rId5">
            <a:alphaModFix/>
          </a:blip>
          <a:stretch>
            <a:fillRect/>
          </a:stretch>
        </p:blipFill>
        <p:spPr>
          <a:xfrm>
            <a:off x="2666275" y="1150013"/>
            <a:ext cx="3108960" cy="2331720"/>
          </a:xfrm>
          <a:prstGeom prst="rect">
            <a:avLst/>
          </a:prstGeom>
          <a:noFill/>
          <a:ln>
            <a:noFill/>
          </a:ln>
        </p:spPr>
      </p:pic>
      <p:pic>
        <p:nvPicPr>
          <p:cNvPr id="2024" name="Google Shape;2024;p136"/>
          <p:cNvPicPr preferRelativeResize="0"/>
          <p:nvPr/>
        </p:nvPicPr>
        <p:blipFill>
          <a:blip r:embed="rId6">
            <a:alphaModFix/>
          </a:blip>
          <a:stretch>
            <a:fillRect/>
          </a:stretch>
        </p:blipFill>
        <p:spPr>
          <a:xfrm>
            <a:off x="5737375" y="1150013"/>
            <a:ext cx="3108960" cy="233172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13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137"/>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Modifying Control Law Feasibility (Diamond) </a:t>
            </a:r>
            <a:endParaRPr b="1">
              <a:solidFill>
                <a:schemeClr val="dk1"/>
              </a:solidFill>
            </a:endParaRPr>
          </a:p>
        </p:txBody>
      </p:sp>
      <p:sp>
        <p:nvSpPr>
          <p:cNvPr id="2031" name="Google Shape;2031;p13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32" name="Google Shape;2032;p137"/>
          <p:cNvPicPr preferRelativeResize="0"/>
          <p:nvPr/>
        </p:nvPicPr>
        <p:blipFill>
          <a:blip r:embed="rId3">
            <a:alphaModFix/>
          </a:blip>
          <a:stretch>
            <a:fillRect/>
          </a:stretch>
        </p:blipFill>
        <p:spPr>
          <a:xfrm>
            <a:off x="261500" y="1030400"/>
            <a:ext cx="4481159" cy="3360875"/>
          </a:xfrm>
          <a:prstGeom prst="rect">
            <a:avLst/>
          </a:prstGeom>
          <a:noFill/>
          <a:ln>
            <a:noFill/>
          </a:ln>
        </p:spPr>
      </p:pic>
      <p:pic>
        <p:nvPicPr>
          <p:cNvPr id="2033" name="Google Shape;2033;p137"/>
          <p:cNvPicPr preferRelativeResize="0"/>
          <p:nvPr/>
        </p:nvPicPr>
        <p:blipFill>
          <a:blip r:embed="rId4">
            <a:alphaModFix/>
          </a:blip>
          <a:stretch>
            <a:fillRect/>
          </a:stretch>
        </p:blipFill>
        <p:spPr>
          <a:xfrm>
            <a:off x="4458858" y="1028338"/>
            <a:ext cx="4480560" cy="3364992"/>
          </a:xfrm>
          <a:prstGeom prst="rect">
            <a:avLst/>
          </a:prstGeom>
          <a:noFill/>
          <a:ln>
            <a:noFill/>
          </a:ln>
        </p:spPr>
      </p:pic>
      <p:pic>
        <p:nvPicPr>
          <p:cNvPr id="2034" name="Google Shape;2034;p137"/>
          <p:cNvPicPr preferRelativeResize="0"/>
          <p:nvPr/>
        </p:nvPicPr>
        <p:blipFill>
          <a:blip r:embed="rId5">
            <a:alphaModFix/>
          </a:blip>
          <a:stretch>
            <a:fillRect/>
          </a:stretch>
        </p:blipFill>
        <p:spPr>
          <a:xfrm>
            <a:off x="261800" y="889250"/>
            <a:ext cx="4480560" cy="3364992"/>
          </a:xfrm>
          <a:prstGeom prst="rect">
            <a:avLst/>
          </a:prstGeom>
          <a:noFill/>
          <a:ln>
            <a:noFill/>
          </a:ln>
        </p:spPr>
      </p:pic>
      <p:pic>
        <p:nvPicPr>
          <p:cNvPr id="2035" name="Google Shape;2035;p137"/>
          <p:cNvPicPr preferRelativeResize="0"/>
          <p:nvPr/>
        </p:nvPicPr>
        <p:blipFill>
          <a:blip r:embed="rId6">
            <a:alphaModFix/>
          </a:blip>
          <a:stretch>
            <a:fillRect/>
          </a:stretch>
        </p:blipFill>
        <p:spPr>
          <a:xfrm>
            <a:off x="4458863" y="889250"/>
            <a:ext cx="4480560" cy="3364992"/>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9" name="Shape 2039"/>
        <p:cNvGrpSpPr/>
        <p:nvPr/>
      </p:nvGrpSpPr>
      <p:grpSpPr>
        <a:xfrm>
          <a:off x="0" y="0"/>
          <a:ext cx="0" cy="0"/>
          <a:chOff x="0" y="0"/>
          <a:chExt cx="0" cy="0"/>
        </a:xfrm>
      </p:grpSpPr>
      <p:sp>
        <p:nvSpPr>
          <p:cNvPr id="2040" name="Google Shape;2040;p13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138"/>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Modifying Control Law Feasibility (Diamond) </a:t>
            </a:r>
            <a:endParaRPr b="1">
              <a:solidFill>
                <a:schemeClr val="dk1"/>
              </a:solidFill>
            </a:endParaRPr>
          </a:p>
        </p:txBody>
      </p:sp>
      <p:sp>
        <p:nvSpPr>
          <p:cNvPr id="2042" name="Google Shape;2042;p13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43" name="Google Shape;2043;p138"/>
          <p:cNvPicPr preferRelativeResize="0"/>
          <p:nvPr/>
        </p:nvPicPr>
        <p:blipFill>
          <a:blip r:embed="rId3">
            <a:alphaModFix/>
          </a:blip>
          <a:stretch>
            <a:fillRect/>
          </a:stretch>
        </p:blipFill>
        <p:spPr>
          <a:xfrm>
            <a:off x="2050488" y="1030400"/>
            <a:ext cx="5077733" cy="3808300"/>
          </a:xfrm>
          <a:prstGeom prst="rect">
            <a:avLst/>
          </a:prstGeom>
          <a:noFill/>
          <a:ln>
            <a:noFill/>
          </a:ln>
        </p:spPr>
      </p:pic>
      <p:pic>
        <p:nvPicPr>
          <p:cNvPr id="2044" name="Google Shape;2044;p138"/>
          <p:cNvPicPr preferRelativeResize="0"/>
          <p:nvPr/>
        </p:nvPicPr>
        <p:blipFill>
          <a:blip r:embed="rId4">
            <a:alphaModFix/>
          </a:blip>
          <a:stretch>
            <a:fillRect/>
          </a:stretch>
        </p:blipFill>
        <p:spPr>
          <a:xfrm>
            <a:off x="1922350" y="934300"/>
            <a:ext cx="5334000" cy="40005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8" name="Shape 2048"/>
        <p:cNvGrpSpPr/>
        <p:nvPr/>
      </p:nvGrpSpPr>
      <p:grpSpPr>
        <a:xfrm>
          <a:off x="0" y="0"/>
          <a:ext cx="0" cy="0"/>
          <a:chOff x="0" y="0"/>
          <a:chExt cx="0" cy="0"/>
        </a:xfrm>
      </p:grpSpPr>
      <p:sp>
        <p:nvSpPr>
          <p:cNvPr id="2049" name="Google Shape;2049;p13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139"/>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Extended </a:t>
            </a:r>
            <a:r>
              <a:rPr b="1" lang="en">
                <a:solidFill>
                  <a:schemeClr val="dk1"/>
                </a:solidFill>
              </a:rPr>
              <a:t>Kalman</a:t>
            </a:r>
            <a:r>
              <a:rPr b="1" lang="en">
                <a:solidFill>
                  <a:schemeClr val="dk1"/>
                </a:solidFill>
              </a:rPr>
              <a:t> Filter</a:t>
            </a:r>
            <a:endParaRPr b="1">
              <a:solidFill>
                <a:schemeClr val="dk1"/>
              </a:solidFill>
            </a:endParaRPr>
          </a:p>
        </p:txBody>
      </p:sp>
      <p:sp>
        <p:nvSpPr>
          <p:cNvPr id="2051" name="Google Shape;2051;p139"/>
          <p:cNvSpPr txBox="1"/>
          <p:nvPr/>
        </p:nvSpPr>
        <p:spPr>
          <a:xfrm>
            <a:off x="267775" y="1138050"/>
            <a:ext cx="8701800" cy="259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Theory</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a:pPr>
            <a:r>
              <a:rPr lang="en">
                <a:latin typeface="Calibri"/>
                <a:ea typeface="Calibri"/>
                <a:cs typeface="Calibri"/>
                <a:sym typeface="Calibri"/>
              </a:rPr>
              <a:t>IMU angular rates are integrated to calculate the angular position</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a:pPr>
            <a:r>
              <a:rPr lang="en">
                <a:latin typeface="Calibri"/>
                <a:ea typeface="Calibri"/>
                <a:cs typeface="Calibri"/>
                <a:sym typeface="Calibri"/>
              </a:rPr>
              <a:t>IMU accelerations are converted to earth NED axes and corrected for gravity</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a:pPr>
            <a:r>
              <a:rPr lang="en">
                <a:latin typeface="Calibri"/>
                <a:ea typeface="Calibri"/>
                <a:cs typeface="Calibri"/>
                <a:sym typeface="Calibri"/>
              </a:rPr>
              <a:t>Accelerations are integrated to calculate the velocity</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a:pPr>
            <a:r>
              <a:rPr lang="en">
                <a:latin typeface="Calibri"/>
                <a:ea typeface="Calibri"/>
                <a:cs typeface="Calibri"/>
                <a:sym typeface="Calibri"/>
              </a:rPr>
              <a:t>Velocity is integrated to calculate the position</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Lato"/>
              <a:buAutoNum type="arabicPeriod"/>
            </a:pPr>
            <a:r>
              <a:rPr lang="en">
                <a:latin typeface="Calibri"/>
                <a:ea typeface="Calibri"/>
                <a:cs typeface="Calibri"/>
                <a:sym typeface="Calibri"/>
              </a:rPr>
              <a:t>Estimated gyro and accelerometer noise (EKF_GYRO_NOISE and EKF_ACC_NOISE) are used to estimate the growth in error in the angles, velocities and position calculated using IMU data. </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a:pPr>
            <a:r>
              <a:rPr lang="en">
                <a:latin typeface="Calibri"/>
                <a:ea typeface="Calibri"/>
                <a:cs typeface="Calibri"/>
                <a:sym typeface="Calibri"/>
              </a:rPr>
              <a:t>Difference between predicted position and GPS position</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a:pPr>
            <a:r>
              <a:rPr lang="en">
                <a:latin typeface="Calibri"/>
                <a:ea typeface="Calibri"/>
                <a:cs typeface="Calibri"/>
                <a:sym typeface="Calibri"/>
              </a:rPr>
              <a:t>State correction from using calculations from 5) and 6)</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AutoNum type="arabicPeriod"/>
            </a:pPr>
            <a:r>
              <a:rPr lang="en">
                <a:latin typeface="Calibri"/>
                <a:ea typeface="Calibri"/>
                <a:cs typeface="Calibri"/>
                <a:sym typeface="Calibri"/>
              </a:rPr>
              <a:t>Calculate uncertainty reduction return to step 1</a:t>
            </a:r>
            <a:endParaRPr>
              <a:latin typeface="Calibri"/>
              <a:ea typeface="Calibri"/>
              <a:cs typeface="Calibri"/>
              <a:sym typeface="Calibri"/>
            </a:endParaRPr>
          </a:p>
        </p:txBody>
      </p:sp>
      <p:sp>
        <p:nvSpPr>
          <p:cNvPr id="2052" name="Google Shape;2052;p13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sp>
        <p:nvSpPr>
          <p:cNvPr id="2057" name="Google Shape;2057;p140"/>
          <p:cNvSpPr txBox="1"/>
          <p:nvPr>
            <p:ph type="title"/>
          </p:nvPr>
        </p:nvSpPr>
        <p:spPr>
          <a:xfrm>
            <a:off x="-186450" y="1911000"/>
            <a:ext cx="95682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674EA7"/>
                </a:solidFill>
              </a:rPr>
              <a:t>Software</a:t>
            </a:r>
            <a:endParaRPr b="1" sz="4800">
              <a:solidFill>
                <a:srgbClr val="674EA7"/>
              </a:solidFill>
            </a:endParaRPr>
          </a:p>
        </p:txBody>
      </p:sp>
      <p:cxnSp>
        <p:nvCxnSpPr>
          <p:cNvPr id="2058" name="Google Shape;2058;p140"/>
          <p:cNvCxnSpPr/>
          <p:nvPr/>
        </p:nvCxnSpPr>
        <p:spPr>
          <a:xfrm>
            <a:off x="1831350" y="3371000"/>
            <a:ext cx="5481300" cy="0"/>
          </a:xfrm>
          <a:prstGeom prst="straightConnector1">
            <a:avLst/>
          </a:prstGeom>
          <a:noFill/>
          <a:ln cap="flat" cmpd="sng" w="114300">
            <a:solidFill>
              <a:schemeClr val="lt1"/>
            </a:solidFill>
            <a:prstDash val="solid"/>
            <a:round/>
            <a:headEnd len="med" w="med" type="none"/>
            <a:tailEnd len="med" w="med" type="none"/>
          </a:ln>
        </p:spPr>
      </p:cxnSp>
      <p:cxnSp>
        <p:nvCxnSpPr>
          <p:cNvPr id="2059" name="Google Shape;2059;p140"/>
          <p:cNvCxnSpPr/>
          <p:nvPr/>
        </p:nvCxnSpPr>
        <p:spPr>
          <a:xfrm>
            <a:off x="1831350" y="1693350"/>
            <a:ext cx="5481300" cy="0"/>
          </a:xfrm>
          <a:prstGeom prst="straightConnector1">
            <a:avLst/>
          </a:prstGeom>
          <a:noFill/>
          <a:ln cap="flat" cmpd="sng" w="114300">
            <a:solidFill>
              <a:schemeClr val="lt1"/>
            </a:solidFill>
            <a:prstDash val="solid"/>
            <a:round/>
            <a:headEnd len="med" w="med" type="none"/>
            <a:tailEnd len="med" w="med" type="none"/>
          </a:ln>
        </p:spPr>
      </p:cxnSp>
      <p:sp>
        <p:nvSpPr>
          <p:cNvPr id="2060" name="Google Shape;2060;p140"/>
          <p:cNvSpPr txBox="1"/>
          <p:nvPr>
            <p:ph type="title"/>
          </p:nvPr>
        </p:nvSpPr>
        <p:spPr>
          <a:xfrm>
            <a:off x="507050" y="2677525"/>
            <a:ext cx="8325000" cy="62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chemeClr val="hlink"/>
                </a:solidFill>
                <a:hlinkClick action="ppaction://hlinksldjump" r:id="rId3"/>
              </a:rPr>
              <a:t>Return to Supporting Materials Quick Links</a:t>
            </a:r>
            <a:endParaRPr b="1" sz="2400" u="sng">
              <a:solidFill>
                <a:srgbClr val="000000"/>
              </a:solidFill>
            </a:endParaRPr>
          </a:p>
        </p:txBody>
      </p:sp>
      <p:sp>
        <p:nvSpPr>
          <p:cNvPr id="2061" name="Google Shape;2061;p14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5" name="Shape 2065"/>
        <p:cNvGrpSpPr/>
        <p:nvPr/>
      </p:nvGrpSpPr>
      <p:grpSpPr>
        <a:xfrm>
          <a:off x="0" y="0"/>
          <a:ext cx="0" cy="0"/>
          <a:chOff x="0" y="0"/>
          <a:chExt cx="0" cy="0"/>
        </a:xfrm>
      </p:grpSpPr>
      <p:sp>
        <p:nvSpPr>
          <p:cNvPr id="2066" name="Google Shape;2066;p14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141"/>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Previous Work and Motivation</a:t>
            </a:r>
            <a:endParaRPr>
              <a:solidFill>
                <a:schemeClr val="dk1"/>
              </a:solidFill>
            </a:endParaRPr>
          </a:p>
        </p:txBody>
      </p:sp>
      <p:sp>
        <p:nvSpPr>
          <p:cNvPr id="2068" name="Google Shape;2068;p141"/>
          <p:cNvSpPr txBox="1"/>
          <p:nvPr>
            <p:ph idx="1" type="body"/>
          </p:nvPr>
        </p:nvSpPr>
        <p:spPr>
          <a:xfrm>
            <a:off x="4793950" y="1097500"/>
            <a:ext cx="3530700" cy="303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000000"/>
                </a:solidFill>
              </a:rPr>
              <a:t>Previous Method:</a:t>
            </a:r>
            <a:endParaRPr sz="1800">
              <a:solidFill>
                <a:srgbClr val="000000"/>
              </a:solidFill>
            </a:endParaRPr>
          </a:p>
          <a:p>
            <a:pPr indent="-342900" lvl="0" marL="457200" rtl="0" algn="l">
              <a:spcBef>
                <a:spcPts val="1200"/>
              </a:spcBef>
              <a:spcAft>
                <a:spcPts val="0"/>
              </a:spcAft>
              <a:buClr>
                <a:srgbClr val="000000"/>
              </a:buClr>
              <a:buSzPts val="1800"/>
              <a:buChar char="●"/>
            </a:pPr>
            <a:r>
              <a:rPr lang="en" sz="1800">
                <a:solidFill>
                  <a:srgbClr val="000000"/>
                </a:solidFill>
              </a:rPr>
              <a:t>Take LEO sky track in Az-EL</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Convert to XYZ waypoints</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Pre-calculate velocities to reach waypoints at desired times</a:t>
            </a:r>
            <a:endParaRPr sz="1800">
              <a:solidFill>
                <a:srgbClr val="000000"/>
              </a:solidFill>
            </a:endParaRPr>
          </a:p>
        </p:txBody>
      </p:sp>
      <p:grpSp>
        <p:nvGrpSpPr>
          <p:cNvPr id="2069" name="Google Shape;2069;p141"/>
          <p:cNvGrpSpPr/>
          <p:nvPr/>
        </p:nvGrpSpPr>
        <p:grpSpPr>
          <a:xfrm>
            <a:off x="209271" y="4562106"/>
            <a:ext cx="8019720" cy="389149"/>
            <a:chOff x="209271" y="4562106"/>
            <a:chExt cx="8019720" cy="389149"/>
          </a:xfrm>
        </p:grpSpPr>
        <p:cxnSp>
          <p:nvCxnSpPr>
            <p:cNvPr id="2070" name="Google Shape;2070;p141"/>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2071" name="Google Shape;2071;p141"/>
            <p:cNvSpPr/>
            <p:nvPr/>
          </p:nvSpPr>
          <p:spPr>
            <a:xfrm>
              <a:off x="209271" y="4562106"/>
              <a:ext cx="1070400" cy="384300"/>
            </a:xfrm>
            <a:prstGeom prst="homePlate">
              <a:avLst>
                <a:gd fmla="val 50000"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141"/>
            <p:cNvSpPr/>
            <p:nvPr/>
          </p:nvSpPr>
          <p:spPr>
            <a:xfrm>
              <a:off x="212617"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073" name="Google Shape;2073;p141"/>
            <p:cNvSpPr/>
            <p:nvPr/>
          </p:nvSpPr>
          <p:spPr>
            <a:xfrm>
              <a:off x="134729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2074" name="Google Shape;2074;p141"/>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2075" name="Google Shape;2075;p141"/>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2076" name="Google Shape;2076;p141"/>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2077" name="Google Shape;2077;p141"/>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2078" name="Google Shape;2078;p141"/>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pic>
        <p:nvPicPr>
          <p:cNvPr id="2079" name="Google Shape;2079;p141"/>
          <p:cNvPicPr preferRelativeResize="0"/>
          <p:nvPr/>
        </p:nvPicPr>
        <p:blipFill>
          <a:blip r:embed="rId3">
            <a:alphaModFix/>
          </a:blip>
          <a:stretch>
            <a:fillRect/>
          </a:stretch>
        </p:blipFill>
        <p:spPr>
          <a:xfrm>
            <a:off x="289725" y="1002350"/>
            <a:ext cx="4302541" cy="3226906"/>
          </a:xfrm>
          <a:prstGeom prst="rect">
            <a:avLst/>
          </a:prstGeom>
          <a:noFill/>
          <a:ln>
            <a:noFill/>
          </a:ln>
        </p:spPr>
      </p:pic>
      <p:sp>
        <p:nvSpPr>
          <p:cNvPr id="2080" name="Google Shape;2080;p14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5"/>
          <p:cNvSpPr txBox="1"/>
          <p:nvPr>
            <p:ph type="title"/>
          </p:nvPr>
        </p:nvSpPr>
        <p:spPr>
          <a:xfrm>
            <a:off x="819150" y="1921950"/>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rgbClr val="674EA7"/>
                </a:solidFill>
              </a:rPr>
              <a:t>Schedule</a:t>
            </a:r>
            <a:endParaRPr b="1" sz="6400">
              <a:solidFill>
                <a:srgbClr val="674EA7"/>
              </a:solidFill>
            </a:endParaRPr>
          </a:p>
        </p:txBody>
      </p:sp>
      <p:cxnSp>
        <p:nvCxnSpPr>
          <p:cNvPr id="381" name="Google Shape;381;p25"/>
          <p:cNvCxnSpPr/>
          <p:nvPr/>
        </p:nvCxnSpPr>
        <p:spPr>
          <a:xfrm>
            <a:off x="1831350" y="3371000"/>
            <a:ext cx="5481300" cy="0"/>
          </a:xfrm>
          <a:prstGeom prst="straightConnector1">
            <a:avLst/>
          </a:prstGeom>
          <a:noFill/>
          <a:ln cap="flat" cmpd="sng" w="114300">
            <a:solidFill>
              <a:schemeClr val="lt1"/>
            </a:solidFill>
            <a:prstDash val="solid"/>
            <a:round/>
            <a:headEnd len="med" w="med" type="none"/>
            <a:tailEnd len="med" w="med" type="none"/>
          </a:ln>
        </p:spPr>
      </p:cxnSp>
      <p:cxnSp>
        <p:nvCxnSpPr>
          <p:cNvPr id="382" name="Google Shape;382;p25"/>
          <p:cNvCxnSpPr/>
          <p:nvPr/>
        </p:nvCxnSpPr>
        <p:spPr>
          <a:xfrm>
            <a:off x="1831350" y="1693350"/>
            <a:ext cx="5481300" cy="0"/>
          </a:xfrm>
          <a:prstGeom prst="straightConnector1">
            <a:avLst/>
          </a:prstGeom>
          <a:noFill/>
          <a:ln cap="flat" cmpd="sng" w="114300">
            <a:solidFill>
              <a:schemeClr val="lt1"/>
            </a:solidFill>
            <a:prstDash val="solid"/>
            <a:round/>
            <a:headEnd len="med" w="med" type="none"/>
            <a:tailEnd len="med" w="med" type="none"/>
          </a:ln>
        </p:spPr>
      </p:cxnSp>
      <p:sp>
        <p:nvSpPr>
          <p:cNvPr id="383" name="Google Shape;383;p2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4" name="Shape 2084"/>
        <p:cNvGrpSpPr/>
        <p:nvPr/>
      </p:nvGrpSpPr>
      <p:grpSpPr>
        <a:xfrm>
          <a:off x="0" y="0"/>
          <a:ext cx="0" cy="0"/>
          <a:chOff x="0" y="0"/>
          <a:chExt cx="0" cy="0"/>
        </a:xfrm>
      </p:grpSpPr>
      <p:sp>
        <p:nvSpPr>
          <p:cNvPr id="2085" name="Google Shape;2085;p14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142"/>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Summer Results</a:t>
            </a:r>
            <a:endParaRPr b="1">
              <a:solidFill>
                <a:schemeClr val="dk1"/>
              </a:solidFill>
            </a:endParaRPr>
          </a:p>
        </p:txBody>
      </p:sp>
      <p:sp>
        <p:nvSpPr>
          <p:cNvPr id="2087" name="Google Shape;2087;p14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88" name="Google Shape;2088;p142"/>
          <p:cNvPicPr preferRelativeResize="0"/>
          <p:nvPr/>
        </p:nvPicPr>
        <p:blipFill>
          <a:blip r:embed="rId3">
            <a:alphaModFix/>
          </a:blip>
          <a:stretch>
            <a:fillRect/>
          </a:stretch>
        </p:blipFill>
        <p:spPr>
          <a:xfrm>
            <a:off x="3247125" y="1030400"/>
            <a:ext cx="5077733" cy="3808300"/>
          </a:xfrm>
          <a:prstGeom prst="rect">
            <a:avLst/>
          </a:prstGeom>
          <a:noFill/>
          <a:ln>
            <a:noFill/>
          </a:ln>
        </p:spPr>
      </p:pic>
      <p:sp>
        <p:nvSpPr>
          <p:cNvPr id="2089" name="Google Shape;2089;p142"/>
          <p:cNvSpPr txBox="1"/>
          <p:nvPr/>
        </p:nvSpPr>
        <p:spPr>
          <a:xfrm>
            <a:off x="707225" y="1468050"/>
            <a:ext cx="2207400" cy="2997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Average"/>
              <a:buChar char="●"/>
            </a:pPr>
            <a:r>
              <a:rPr lang="en">
                <a:latin typeface="Average"/>
                <a:ea typeface="Average"/>
                <a:cs typeface="Average"/>
                <a:sym typeface="Average"/>
              </a:rPr>
              <a:t>06/22/21 IRISS autonomous mode test 1</a:t>
            </a:r>
            <a:endParaRPr>
              <a:latin typeface="Average"/>
              <a:ea typeface="Average"/>
              <a:cs typeface="Average"/>
              <a:sym typeface="Average"/>
            </a:endParaRPr>
          </a:p>
          <a:p>
            <a:pPr indent="0" lvl="0" marL="0" rtl="0" algn="l">
              <a:spcBef>
                <a:spcPts val="0"/>
              </a:spcBef>
              <a:spcAft>
                <a:spcPts val="0"/>
              </a:spcAft>
              <a:buNone/>
            </a:pPr>
            <a:r>
              <a:rPr lang="en">
                <a:latin typeface="Average"/>
                <a:ea typeface="Average"/>
                <a:cs typeface="Average"/>
                <a:sym typeface="Average"/>
              </a:rPr>
              <a:t>IRISS Methodology:</a:t>
            </a:r>
            <a:endParaRPr>
              <a:latin typeface="Average"/>
              <a:ea typeface="Average"/>
              <a:cs typeface="Average"/>
              <a:sym typeface="Average"/>
            </a:endParaRPr>
          </a:p>
          <a:p>
            <a:pPr indent="-317500" lvl="0" marL="457200" rtl="0" algn="l">
              <a:lnSpc>
                <a:spcPct val="115000"/>
              </a:lnSpc>
              <a:spcBef>
                <a:spcPts val="0"/>
              </a:spcBef>
              <a:spcAft>
                <a:spcPts val="0"/>
              </a:spcAft>
              <a:buSzPts val="1400"/>
              <a:buFont typeface="Average"/>
              <a:buChar char="●"/>
            </a:pPr>
            <a:r>
              <a:rPr lang="en">
                <a:latin typeface="Average"/>
                <a:ea typeface="Average"/>
                <a:cs typeface="Average"/>
                <a:sym typeface="Average"/>
              </a:rPr>
              <a:t>Take LEO sky track in Az-EL</a:t>
            </a:r>
            <a:endParaRPr>
              <a:latin typeface="Average"/>
              <a:ea typeface="Average"/>
              <a:cs typeface="Average"/>
              <a:sym typeface="Average"/>
            </a:endParaRPr>
          </a:p>
          <a:p>
            <a:pPr indent="-317500" lvl="0" marL="457200" rtl="0" algn="l">
              <a:lnSpc>
                <a:spcPct val="115000"/>
              </a:lnSpc>
              <a:spcBef>
                <a:spcPts val="0"/>
              </a:spcBef>
              <a:spcAft>
                <a:spcPts val="0"/>
              </a:spcAft>
              <a:buSzPts val="1400"/>
              <a:buFont typeface="Average"/>
              <a:buChar char="●"/>
            </a:pPr>
            <a:r>
              <a:rPr lang="en">
                <a:latin typeface="Average"/>
                <a:ea typeface="Average"/>
                <a:cs typeface="Average"/>
                <a:sym typeface="Average"/>
              </a:rPr>
              <a:t>Convert to XYZ waypoints</a:t>
            </a:r>
            <a:endParaRPr>
              <a:latin typeface="Average"/>
              <a:ea typeface="Average"/>
              <a:cs typeface="Average"/>
              <a:sym typeface="Average"/>
            </a:endParaRPr>
          </a:p>
          <a:p>
            <a:pPr indent="-317500" lvl="0" marL="457200" rtl="0" algn="l">
              <a:lnSpc>
                <a:spcPct val="115000"/>
              </a:lnSpc>
              <a:spcBef>
                <a:spcPts val="0"/>
              </a:spcBef>
              <a:spcAft>
                <a:spcPts val="0"/>
              </a:spcAft>
              <a:buSzPts val="1400"/>
              <a:buFont typeface="Average"/>
              <a:buChar char="●"/>
            </a:pPr>
            <a:r>
              <a:rPr lang="en">
                <a:latin typeface="Average"/>
                <a:ea typeface="Average"/>
                <a:cs typeface="Average"/>
                <a:sym typeface="Average"/>
              </a:rPr>
              <a:t>Pre-calculate velocities to reach waypoints at desired times</a:t>
            </a:r>
            <a:endParaRPr>
              <a:latin typeface="Average"/>
              <a:ea typeface="Average"/>
              <a:cs typeface="Average"/>
              <a:sym typeface="Average"/>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3" name="Shape 2093"/>
        <p:cNvGrpSpPr/>
        <p:nvPr/>
      </p:nvGrpSpPr>
      <p:grpSpPr>
        <a:xfrm>
          <a:off x="0" y="0"/>
          <a:ext cx="0" cy="0"/>
          <a:chOff x="0" y="0"/>
          <a:chExt cx="0" cy="0"/>
        </a:xfrm>
      </p:grpSpPr>
      <p:sp>
        <p:nvSpPr>
          <p:cNvPr id="2094" name="Google Shape;2094;p14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143"/>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Summer Results</a:t>
            </a:r>
            <a:endParaRPr b="1">
              <a:solidFill>
                <a:schemeClr val="dk1"/>
              </a:solidFill>
            </a:endParaRPr>
          </a:p>
        </p:txBody>
      </p:sp>
      <p:sp>
        <p:nvSpPr>
          <p:cNvPr id="2096" name="Google Shape;2096;p14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97" name="Google Shape;2097;p143"/>
          <p:cNvPicPr preferRelativeResize="0"/>
          <p:nvPr/>
        </p:nvPicPr>
        <p:blipFill>
          <a:blip r:embed="rId3">
            <a:alphaModFix/>
          </a:blip>
          <a:stretch>
            <a:fillRect/>
          </a:stretch>
        </p:blipFill>
        <p:spPr>
          <a:xfrm>
            <a:off x="683400" y="968475"/>
            <a:ext cx="7811899" cy="3808301"/>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1" name="Shape 2101"/>
        <p:cNvGrpSpPr/>
        <p:nvPr/>
      </p:nvGrpSpPr>
      <p:grpSpPr>
        <a:xfrm>
          <a:off x="0" y="0"/>
          <a:ext cx="0" cy="0"/>
          <a:chOff x="0" y="0"/>
          <a:chExt cx="0" cy="0"/>
        </a:xfrm>
      </p:grpSpPr>
      <p:sp>
        <p:nvSpPr>
          <p:cNvPr id="2102" name="Google Shape;2102;p14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144"/>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Summer Results</a:t>
            </a:r>
            <a:endParaRPr b="1">
              <a:solidFill>
                <a:schemeClr val="dk1"/>
              </a:solidFill>
            </a:endParaRPr>
          </a:p>
        </p:txBody>
      </p:sp>
      <p:sp>
        <p:nvSpPr>
          <p:cNvPr id="2104" name="Google Shape;2104;p14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05" name="Google Shape;2105;p144"/>
          <p:cNvPicPr preferRelativeResize="0"/>
          <p:nvPr/>
        </p:nvPicPr>
        <p:blipFill rotWithShape="1">
          <a:blip r:embed="rId3">
            <a:alphaModFix/>
          </a:blip>
          <a:srcRect b="0" l="0" r="0" t="0"/>
          <a:stretch/>
        </p:blipFill>
        <p:spPr>
          <a:xfrm>
            <a:off x="2539600" y="968475"/>
            <a:ext cx="6354374" cy="3808301"/>
          </a:xfrm>
          <a:prstGeom prst="rect">
            <a:avLst/>
          </a:prstGeom>
          <a:noFill/>
          <a:ln>
            <a:noFill/>
          </a:ln>
        </p:spPr>
      </p:pic>
      <p:sp>
        <p:nvSpPr>
          <p:cNvPr id="2106" name="Google Shape;2106;p144"/>
          <p:cNvSpPr txBox="1"/>
          <p:nvPr/>
        </p:nvSpPr>
        <p:spPr>
          <a:xfrm>
            <a:off x="707225" y="1468050"/>
            <a:ext cx="22074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Note: Relative altitude is taken by </a:t>
            </a:r>
            <a:r>
              <a:rPr lang="en">
                <a:latin typeface="Calibri"/>
                <a:ea typeface="Calibri"/>
                <a:cs typeface="Calibri"/>
                <a:sym typeface="Calibri"/>
              </a:rPr>
              <a:t>subtracting</a:t>
            </a:r>
            <a:r>
              <a:rPr lang="en">
                <a:latin typeface="Calibri"/>
                <a:ea typeface="Calibri"/>
                <a:cs typeface="Calibri"/>
                <a:sym typeface="Calibri"/>
              </a:rPr>
              <a:t> the first GPS value from commanded data to compare to BARO and CTUN</a:t>
            </a:r>
            <a:endParaRPr>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sp>
        <p:nvSpPr>
          <p:cNvPr id="2111" name="Google Shape;2111;p14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145"/>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Summer Results</a:t>
            </a:r>
            <a:endParaRPr b="1">
              <a:solidFill>
                <a:schemeClr val="dk1"/>
              </a:solidFill>
            </a:endParaRPr>
          </a:p>
        </p:txBody>
      </p:sp>
      <p:sp>
        <p:nvSpPr>
          <p:cNvPr id="2113" name="Google Shape;2113;p14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14" name="Google Shape;2114;p145"/>
          <p:cNvPicPr preferRelativeResize="0"/>
          <p:nvPr/>
        </p:nvPicPr>
        <p:blipFill>
          <a:blip r:embed="rId3">
            <a:alphaModFix/>
          </a:blip>
          <a:stretch>
            <a:fillRect/>
          </a:stretch>
        </p:blipFill>
        <p:spPr>
          <a:xfrm>
            <a:off x="666050" y="1030400"/>
            <a:ext cx="7811899" cy="3808301"/>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8" name="Shape 2118"/>
        <p:cNvGrpSpPr/>
        <p:nvPr/>
      </p:nvGrpSpPr>
      <p:grpSpPr>
        <a:xfrm>
          <a:off x="0" y="0"/>
          <a:ext cx="0" cy="0"/>
          <a:chOff x="0" y="0"/>
          <a:chExt cx="0" cy="0"/>
        </a:xfrm>
      </p:grpSpPr>
      <p:sp>
        <p:nvSpPr>
          <p:cNvPr id="2119" name="Google Shape;2119;p14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146"/>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Summer Results</a:t>
            </a:r>
            <a:endParaRPr b="1">
              <a:solidFill>
                <a:schemeClr val="dk1"/>
              </a:solidFill>
            </a:endParaRPr>
          </a:p>
        </p:txBody>
      </p:sp>
      <p:sp>
        <p:nvSpPr>
          <p:cNvPr id="2121" name="Google Shape;2121;p14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22" name="Google Shape;2122;p146"/>
          <p:cNvSpPr txBox="1"/>
          <p:nvPr/>
        </p:nvSpPr>
        <p:spPr>
          <a:xfrm>
            <a:off x="257175" y="1030400"/>
            <a:ext cx="8682300" cy="409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alibri"/>
                <a:ea typeface="Calibri"/>
                <a:cs typeface="Calibri"/>
                <a:sym typeface="Calibri"/>
              </a:rPr>
              <a:t>Standard Error Calculation Methodology:</a:t>
            </a:r>
            <a:endParaRPr b="1" sz="20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1800">
                <a:latin typeface="Calibri"/>
                <a:ea typeface="Calibri"/>
                <a:cs typeface="Calibri"/>
                <a:sym typeface="Calibri"/>
              </a:rPr>
              <a:t>Convert commanded and flight data trajectory data to East(X), North(Y), and Up(Z) components from latitude, longitude, and altitude.</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1800">
                <a:latin typeface="Calibri"/>
                <a:ea typeface="Calibri"/>
                <a:cs typeface="Calibri"/>
                <a:sym typeface="Calibri"/>
              </a:rPr>
              <a:t>Interpolate flight data linearly to add points to increase resolution</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1800">
                <a:latin typeface="Calibri"/>
                <a:ea typeface="Calibri"/>
                <a:cs typeface="Calibri"/>
                <a:sym typeface="Calibri"/>
              </a:rPr>
              <a:t>Determine the </a:t>
            </a:r>
            <a:r>
              <a:rPr b="1" lang="en" sz="1800">
                <a:latin typeface="Calibri"/>
                <a:ea typeface="Calibri"/>
                <a:cs typeface="Calibri"/>
                <a:sym typeface="Calibri"/>
              </a:rPr>
              <a:t>position</a:t>
            </a:r>
            <a:r>
              <a:rPr lang="en" sz="1800">
                <a:latin typeface="Calibri"/>
                <a:ea typeface="Calibri"/>
                <a:cs typeface="Calibri"/>
                <a:sym typeface="Calibri"/>
              </a:rPr>
              <a:t> error between each commanded point to every flight data point.</a:t>
            </a:r>
            <a:endParaRPr sz="1800">
              <a:latin typeface="Calibri"/>
              <a:ea typeface="Calibri"/>
              <a:cs typeface="Calibri"/>
              <a:sym typeface="Calibri"/>
            </a:endParaRPr>
          </a:p>
          <a:p>
            <a:pPr indent="-342900" lvl="1" marL="914400" rtl="0" algn="l">
              <a:spcBef>
                <a:spcPts val="0"/>
              </a:spcBef>
              <a:spcAft>
                <a:spcPts val="0"/>
              </a:spcAft>
              <a:buSzPts val="1800"/>
              <a:buFont typeface="Calibri"/>
              <a:buAutoNum type="alphaLcPeriod"/>
            </a:pPr>
            <a:r>
              <a:rPr lang="en" sz="1800">
                <a:latin typeface="Calibri"/>
                <a:ea typeface="Calibri"/>
                <a:cs typeface="Calibri"/>
                <a:sym typeface="Calibri"/>
              </a:rPr>
              <a:t>Each flight data point associated with the minimum error between a respective commanded point is stored.</a:t>
            </a:r>
            <a:endParaRPr sz="1800">
              <a:latin typeface="Calibri"/>
              <a:ea typeface="Calibri"/>
              <a:cs typeface="Calibri"/>
              <a:sym typeface="Calibri"/>
            </a:endParaRPr>
          </a:p>
          <a:p>
            <a:pPr indent="-342900" lvl="1" marL="914400" rtl="0" algn="l">
              <a:spcBef>
                <a:spcPts val="0"/>
              </a:spcBef>
              <a:spcAft>
                <a:spcPts val="0"/>
              </a:spcAft>
              <a:buSzPts val="1800"/>
              <a:buFont typeface="Calibri"/>
              <a:buAutoNum type="alphaLcPeriod"/>
            </a:pPr>
            <a:r>
              <a:rPr lang="en" sz="1800">
                <a:latin typeface="Calibri"/>
                <a:ea typeface="Calibri"/>
                <a:cs typeface="Calibri"/>
                <a:sym typeface="Calibri"/>
              </a:rPr>
              <a:t>These are the points where the “waypoints are met” </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1800">
                <a:latin typeface="Calibri"/>
                <a:ea typeface="Calibri"/>
                <a:cs typeface="Calibri"/>
                <a:sym typeface="Calibri"/>
              </a:rPr>
              <a:t>RMS error of the East, North, and Up components are calculated</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1800">
                <a:latin typeface="Calibri"/>
                <a:ea typeface="Calibri"/>
                <a:cs typeface="Calibri"/>
                <a:sym typeface="Calibri"/>
              </a:rPr>
              <a:t>RMS error of time error is calculated</a:t>
            </a:r>
            <a:endParaRPr sz="1800">
              <a:latin typeface="Calibri"/>
              <a:ea typeface="Calibri"/>
              <a:cs typeface="Calibri"/>
              <a:sym typeface="Calibri"/>
            </a:endParaRPr>
          </a:p>
          <a:p>
            <a:pPr indent="0" lvl="0" marL="0" rtl="0" algn="l">
              <a:spcBef>
                <a:spcPts val="0"/>
              </a:spcBef>
              <a:spcAft>
                <a:spcPts val="0"/>
              </a:spcAft>
              <a:buNone/>
            </a:pPr>
            <a:br>
              <a:rPr lang="en" sz="1800">
                <a:latin typeface="Calibri"/>
                <a:ea typeface="Calibri"/>
                <a:cs typeface="Calibri"/>
                <a:sym typeface="Calibri"/>
              </a:rPr>
            </a:br>
            <a:r>
              <a:rPr lang="en" sz="1800">
                <a:latin typeface="Calibri"/>
                <a:ea typeface="Calibri"/>
                <a:cs typeface="Calibri"/>
                <a:sym typeface="Calibri"/>
              </a:rPr>
              <a:t>Note: these calculations were after extracting the flight trajectory data during the timespan of commanded data. This is true for both error calculation methodologies.</a:t>
            </a:r>
            <a:endParaRPr sz="1800">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6" name="Shape 2126"/>
        <p:cNvGrpSpPr/>
        <p:nvPr/>
      </p:nvGrpSpPr>
      <p:grpSpPr>
        <a:xfrm>
          <a:off x="0" y="0"/>
          <a:ext cx="0" cy="0"/>
          <a:chOff x="0" y="0"/>
          <a:chExt cx="0" cy="0"/>
        </a:xfrm>
      </p:grpSpPr>
      <p:sp>
        <p:nvSpPr>
          <p:cNvPr id="2127" name="Google Shape;2127;p14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147"/>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Summer Results - Standard Error</a:t>
            </a:r>
            <a:endParaRPr b="1">
              <a:solidFill>
                <a:schemeClr val="dk1"/>
              </a:solidFill>
            </a:endParaRPr>
          </a:p>
        </p:txBody>
      </p:sp>
      <p:sp>
        <p:nvSpPr>
          <p:cNvPr id="2129" name="Google Shape;2129;p14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30" name="Google Shape;2130;p147"/>
          <p:cNvPicPr preferRelativeResize="0"/>
          <p:nvPr/>
        </p:nvPicPr>
        <p:blipFill rotWithShape="1">
          <a:blip r:embed="rId3">
            <a:alphaModFix/>
          </a:blip>
          <a:srcRect b="0" l="0" r="0" t="0"/>
          <a:stretch/>
        </p:blipFill>
        <p:spPr>
          <a:xfrm>
            <a:off x="2446138" y="869975"/>
            <a:ext cx="4251725" cy="3188800"/>
          </a:xfrm>
          <a:prstGeom prst="rect">
            <a:avLst/>
          </a:prstGeom>
          <a:noFill/>
          <a:ln>
            <a:noFill/>
          </a:ln>
        </p:spPr>
      </p:pic>
      <p:graphicFrame>
        <p:nvGraphicFramePr>
          <p:cNvPr id="2131" name="Google Shape;2131;p147"/>
          <p:cNvGraphicFramePr/>
          <p:nvPr/>
        </p:nvGraphicFramePr>
        <p:xfrm>
          <a:off x="899025" y="4058770"/>
          <a:ext cx="3000000" cy="3000000"/>
        </p:xfrm>
        <a:graphic>
          <a:graphicData uri="http://schemas.openxmlformats.org/drawingml/2006/table">
            <a:tbl>
              <a:tblPr>
                <a:noFill/>
                <a:tableStyleId>{EAF9FD89-A5E9-4414-A26E-9B06D0872AF2}</a:tableStyleId>
              </a:tblPr>
              <a:tblGrid>
                <a:gridCol w="1809750"/>
                <a:gridCol w="1809750"/>
                <a:gridCol w="1809750"/>
                <a:gridCol w="1809750"/>
              </a:tblGrid>
              <a:tr h="275">
                <a:tc>
                  <a:txBody>
                    <a:bodyPr/>
                    <a:lstStyle/>
                    <a:p>
                      <a:pPr indent="0" lvl="0" marL="0" rtl="0" algn="l">
                        <a:spcBef>
                          <a:spcPts val="0"/>
                        </a:spcBef>
                        <a:spcAft>
                          <a:spcPts val="0"/>
                        </a:spcAft>
                        <a:buNone/>
                      </a:pPr>
                      <a:r>
                        <a:rPr lang="en"/>
                        <a:t>RMS Error North</a:t>
                      </a:r>
                      <a:endParaRPr/>
                    </a:p>
                  </a:txBody>
                  <a:tcPr marT="91425" marB="91425" marR="91425" marL="91425"/>
                </a:tc>
                <a:tc>
                  <a:txBody>
                    <a:bodyPr/>
                    <a:lstStyle/>
                    <a:p>
                      <a:pPr indent="0" lvl="0" marL="0" rtl="0" algn="l">
                        <a:spcBef>
                          <a:spcPts val="0"/>
                        </a:spcBef>
                        <a:spcAft>
                          <a:spcPts val="0"/>
                        </a:spcAft>
                        <a:buNone/>
                      </a:pPr>
                      <a:r>
                        <a:rPr lang="en"/>
                        <a:t>RMS Error East</a:t>
                      </a:r>
                      <a:endParaRPr/>
                    </a:p>
                  </a:txBody>
                  <a:tcPr marT="91425" marB="91425" marR="91425" marL="91425"/>
                </a:tc>
                <a:tc>
                  <a:txBody>
                    <a:bodyPr/>
                    <a:lstStyle/>
                    <a:p>
                      <a:pPr indent="0" lvl="0" marL="0" rtl="0" algn="l">
                        <a:spcBef>
                          <a:spcPts val="0"/>
                        </a:spcBef>
                        <a:spcAft>
                          <a:spcPts val="0"/>
                        </a:spcAft>
                        <a:buNone/>
                      </a:pPr>
                      <a:r>
                        <a:rPr lang="en"/>
                        <a:t>RMS Error Up</a:t>
                      </a:r>
                      <a:endParaRPr/>
                    </a:p>
                  </a:txBody>
                  <a:tcPr marT="91425" marB="91425" marR="91425" marL="91425"/>
                </a:tc>
                <a:tc>
                  <a:txBody>
                    <a:bodyPr/>
                    <a:lstStyle/>
                    <a:p>
                      <a:pPr indent="0" lvl="0" marL="0" rtl="0" algn="l">
                        <a:spcBef>
                          <a:spcPts val="0"/>
                        </a:spcBef>
                        <a:spcAft>
                          <a:spcPts val="0"/>
                        </a:spcAft>
                        <a:buNone/>
                      </a:pPr>
                      <a:r>
                        <a:rPr lang="en"/>
                        <a:t>RMS Timing Error</a:t>
                      </a:r>
                      <a:endParaRPr/>
                    </a:p>
                  </a:txBody>
                  <a:tcPr marT="91425" marB="91425" marR="91425" marL="91425"/>
                </a:tc>
              </a:tr>
              <a:tr h="275">
                <a:tc>
                  <a:txBody>
                    <a:bodyPr/>
                    <a:lstStyle/>
                    <a:p>
                      <a:pPr indent="0" lvl="0" marL="0" rtl="0" algn="l">
                        <a:spcBef>
                          <a:spcPts val="0"/>
                        </a:spcBef>
                        <a:spcAft>
                          <a:spcPts val="0"/>
                        </a:spcAft>
                        <a:buNone/>
                      </a:pPr>
                      <a:r>
                        <a:rPr lang="en"/>
                        <a:t>3.2m</a:t>
                      </a:r>
                      <a:endParaRPr/>
                    </a:p>
                  </a:txBody>
                  <a:tcPr marT="91425" marB="91425" marR="91425" marL="91425"/>
                </a:tc>
                <a:tc>
                  <a:txBody>
                    <a:bodyPr/>
                    <a:lstStyle/>
                    <a:p>
                      <a:pPr indent="0" lvl="0" marL="0" rtl="0" algn="l">
                        <a:spcBef>
                          <a:spcPts val="0"/>
                        </a:spcBef>
                        <a:spcAft>
                          <a:spcPts val="0"/>
                        </a:spcAft>
                        <a:buNone/>
                      </a:pPr>
                      <a:r>
                        <a:rPr lang="en"/>
                        <a:t>2.7m</a:t>
                      </a:r>
                      <a:endParaRPr/>
                    </a:p>
                  </a:txBody>
                  <a:tcPr marT="91425" marB="91425" marR="91425" marL="91425"/>
                </a:tc>
                <a:tc>
                  <a:txBody>
                    <a:bodyPr/>
                    <a:lstStyle/>
                    <a:p>
                      <a:pPr indent="0" lvl="0" marL="0" rtl="0" algn="l">
                        <a:spcBef>
                          <a:spcPts val="0"/>
                        </a:spcBef>
                        <a:spcAft>
                          <a:spcPts val="0"/>
                        </a:spcAft>
                        <a:buNone/>
                      </a:pPr>
                      <a:r>
                        <a:rPr lang="en"/>
                        <a:t>9.3m</a:t>
                      </a:r>
                      <a:endParaRPr/>
                    </a:p>
                  </a:txBody>
                  <a:tcPr marT="91425" marB="91425" marR="91425" marL="91425"/>
                </a:tc>
                <a:tc>
                  <a:txBody>
                    <a:bodyPr/>
                    <a:lstStyle/>
                    <a:p>
                      <a:pPr indent="0" lvl="0" marL="0" rtl="0" algn="l">
                        <a:spcBef>
                          <a:spcPts val="0"/>
                        </a:spcBef>
                        <a:spcAft>
                          <a:spcPts val="0"/>
                        </a:spcAft>
                        <a:buNone/>
                      </a:pPr>
                      <a:r>
                        <a:rPr lang="en"/>
                        <a:t>8.2s</a:t>
                      </a:r>
                      <a:endParaRPr/>
                    </a:p>
                  </a:txBody>
                  <a:tcPr marT="91425" marB="91425" marR="91425" marL="91425"/>
                </a:tc>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5" name="Shape 2135"/>
        <p:cNvGrpSpPr/>
        <p:nvPr/>
      </p:nvGrpSpPr>
      <p:grpSpPr>
        <a:xfrm>
          <a:off x="0" y="0"/>
          <a:ext cx="0" cy="0"/>
          <a:chOff x="0" y="0"/>
          <a:chExt cx="0" cy="0"/>
        </a:xfrm>
      </p:grpSpPr>
      <p:sp>
        <p:nvSpPr>
          <p:cNvPr id="2136" name="Google Shape;2136;p14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48"/>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Summer Results</a:t>
            </a:r>
            <a:endParaRPr b="1">
              <a:solidFill>
                <a:schemeClr val="dk1"/>
              </a:solidFill>
            </a:endParaRPr>
          </a:p>
        </p:txBody>
      </p:sp>
      <p:sp>
        <p:nvSpPr>
          <p:cNvPr id="2138" name="Google Shape;2138;p14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39" name="Google Shape;2139;p148"/>
          <p:cNvSpPr txBox="1"/>
          <p:nvPr/>
        </p:nvSpPr>
        <p:spPr>
          <a:xfrm>
            <a:off x="257175" y="1030400"/>
            <a:ext cx="8682300" cy="381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alibri"/>
                <a:ea typeface="Calibri"/>
                <a:cs typeface="Calibri"/>
                <a:sym typeface="Calibri"/>
              </a:rPr>
              <a:t>Alternate </a:t>
            </a:r>
            <a:r>
              <a:rPr b="1" lang="en" sz="2000">
                <a:latin typeface="Calibri"/>
                <a:ea typeface="Calibri"/>
                <a:cs typeface="Calibri"/>
                <a:sym typeface="Calibri"/>
              </a:rPr>
              <a:t>Error Calculation Methodology:</a:t>
            </a:r>
            <a:endParaRPr b="1" sz="20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1800">
                <a:latin typeface="Calibri"/>
                <a:ea typeface="Calibri"/>
                <a:cs typeface="Calibri"/>
                <a:sym typeface="Calibri"/>
              </a:rPr>
              <a:t>Convert commanded and flight data trajectory data to East(X), North(Y), and Up(Z) components from latitude, longitude, and altitude.</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1800">
                <a:latin typeface="Calibri"/>
                <a:ea typeface="Calibri"/>
                <a:cs typeface="Calibri"/>
                <a:sym typeface="Calibri"/>
              </a:rPr>
              <a:t>Interpolate flight data linearly to add points to increase resolution</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1800">
                <a:latin typeface="Calibri"/>
                <a:ea typeface="Calibri"/>
                <a:cs typeface="Calibri"/>
                <a:sym typeface="Calibri"/>
              </a:rPr>
              <a:t>Determine the </a:t>
            </a:r>
            <a:r>
              <a:rPr b="1" lang="en" sz="1800">
                <a:latin typeface="Calibri"/>
                <a:ea typeface="Calibri"/>
                <a:cs typeface="Calibri"/>
                <a:sym typeface="Calibri"/>
              </a:rPr>
              <a:t>timing</a:t>
            </a:r>
            <a:r>
              <a:rPr lang="en" sz="1800">
                <a:latin typeface="Calibri"/>
                <a:ea typeface="Calibri"/>
                <a:cs typeface="Calibri"/>
                <a:sym typeface="Calibri"/>
              </a:rPr>
              <a:t> error between each commanded point to every flight data point.</a:t>
            </a:r>
            <a:endParaRPr sz="1800">
              <a:latin typeface="Calibri"/>
              <a:ea typeface="Calibri"/>
              <a:cs typeface="Calibri"/>
              <a:sym typeface="Calibri"/>
            </a:endParaRPr>
          </a:p>
          <a:p>
            <a:pPr indent="-342900" lvl="1" marL="914400" rtl="0" algn="l">
              <a:spcBef>
                <a:spcPts val="0"/>
              </a:spcBef>
              <a:spcAft>
                <a:spcPts val="0"/>
              </a:spcAft>
              <a:buSzPts val="1800"/>
              <a:buFont typeface="Calibri"/>
              <a:buAutoNum type="alphaLcPeriod"/>
            </a:pPr>
            <a:r>
              <a:rPr lang="en" sz="1800">
                <a:latin typeface="Calibri"/>
                <a:ea typeface="Calibri"/>
                <a:cs typeface="Calibri"/>
                <a:sym typeface="Calibri"/>
              </a:rPr>
              <a:t>Each flight data point associated with the minimum error between a respective commanded point is stored.</a:t>
            </a:r>
            <a:endParaRPr sz="1800">
              <a:latin typeface="Calibri"/>
              <a:ea typeface="Calibri"/>
              <a:cs typeface="Calibri"/>
              <a:sym typeface="Calibri"/>
            </a:endParaRPr>
          </a:p>
          <a:p>
            <a:pPr indent="-342900" lvl="1" marL="914400" rtl="0" algn="l">
              <a:spcBef>
                <a:spcPts val="0"/>
              </a:spcBef>
              <a:spcAft>
                <a:spcPts val="0"/>
              </a:spcAft>
              <a:buSzPts val="1800"/>
              <a:buFont typeface="Calibri"/>
              <a:buAutoNum type="alphaLcPeriod"/>
            </a:pPr>
            <a:r>
              <a:rPr lang="en" sz="1800">
                <a:latin typeface="Calibri"/>
                <a:ea typeface="Calibri"/>
                <a:cs typeface="Calibri"/>
                <a:sym typeface="Calibri"/>
              </a:rPr>
              <a:t>These are the points where the “waypoints are met” </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1800">
                <a:latin typeface="Calibri"/>
                <a:ea typeface="Calibri"/>
                <a:cs typeface="Calibri"/>
                <a:sym typeface="Calibri"/>
              </a:rPr>
              <a:t>RMS error of the East, North, and Up components are calculated</a:t>
            </a:r>
            <a:endParaRPr sz="1800">
              <a:latin typeface="Calibri"/>
              <a:ea typeface="Calibri"/>
              <a:cs typeface="Calibri"/>
              <a:sym typeface="Calibri"/>
            </a:endParaRPr>
          </a:p>
          <a:p>
            <a:pPr indent="-342900" lvl="0" marL="457200" rtl="0" algn="l">
              <a:spcBef>
                <a:spcPts val="0"/>
              </a:spcBef>
              <a:spcAft>
                <a:spcPts val="0"/>
              </a:spcAft>
              <a:buSzPts val="1800"/>
              <a:buFont typeface="Calibri"/>
              <a:buAutoNum type="arabicPeriod"/>
            </a:pPr>
            <a:r>
              <a:rPr lang="en" sz="1800">
                <a:latin typeface="Calibri"/>
                <a:ea typeface="Calibri"/>
                <a:cs typeface="Calibri"/>
                <a:sym typeface="Calibri"/>
              </a:rPr>
              <a:t>RMS error of time error is calculated</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This essentially shows what the drone’s positioning error is with time aligned.</a:t>
            </a:r>
            <a:endParaRPr sz="1800">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3" name="Shape 2143"/>
        <p:cNvGrpSpPr/>
        <p:nvPr/>
      </p:nvGrpSpPr>
      <p:grpSpPr>
        <a:xfrm>
          <a:off x="0" y="0"/>
          <a:ext cx="0" cy="0"/>
          <a:chOff x="0" y="0"/>
          <a:chExt cx="0" cy="0"/>
        </a:xfrm>
      </p:grpSpPr>
      <p:sp>
        <p:nvSpPr>
          <p:cNvPr id="2144" name="Google Shape;2144;p14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149"/>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Summer Results - Alternate Error</a:t>
            </a:r>
            <a:endParaRPr b="1">
              <a:solidFill>
                <a:schemeClr val="dk1"/>
              </a:solidFill>
            </a:endParaRPr>
          </a:p>
        </p:txBody>
      </p:sp>
      <p:sp>
        <p:nvSpPr>
          <p:cNvPr id="2146" name="Google Shape;2146;p14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47" name="Google Shape;2147;p149"/>
          <p:cNvPicPr preferRelativeResize="0"/>
          <p:nvPr/>
        </p:nvPicPr>
        <p:blipFill rotWithShape="1">
          <a:blip r:embed="rId3">
            <a:alphaModFix/>
          </a:blip>
          <a:srcRect b="0" l="0" r="0" t="0"/>
          <a:stretch/>
        </p:blipFill>
        <p:spPr>
          <a:xfrm>
            <a:off x="2446138" y="869975"/>
            <a:ext cx="4251725" cy="3188800"/>
          </a:xfrm>
          <a:prstGeom prst="rect">
            <a:avLst/>
          </a:prstGeom>
          <a:noFill/>
          <a:ln>
            <a:noFill/>
          </a:ln>
        </p:spPr>
      </p:pic>
      <p:graphicFrame>
        <p:nvGraphicFramePr>
          <p:cNvPr id="2148" name="Google Shape;2148;p149"/>
          <p:cNvGraphicFramePr/>
          <p:nvPr/>
        </p:nvGraphicFramePr>
        <p:xfrm>
          <a:off x="1857375" y="3983745"/>
          <a:ext cx="3000000" cy="3000000"/>
        </p:xfrm>
        <a:graphic>
          <a:graphicData uri="http://schemas.openxmlformats.org/drawingml/2006/table">
            <a:tbl>
              <a:tblPr>
                <a:noFill/>
                <a:tableStyleId>{EAF9FD89-A5E9-4414-A26E-9B06D0872AF2}</a:tableStyleId>
              </a:tblPr>
              <a:tblGrid>
                <a:gridCol w="1809750"/>
                <a:gridCol w="1809750"/>
                <a:gridCol w="1809750"/>
              </a:tblGrid>
              <a:tr h="275">
                <a:tc>
                  <a:txBody>
                    <a:bodyPr/>
                    <a:lstStyle/>
                    <a:p>
                      <a:pPr indent="0" lvl="0" marL="0" rtl="0" algn="l">
                        <a:spcBef>
                          <a:spcPts val="0"/>
                        </a:spcBef>
                        <a:spcAft>
                          <a:spcPts val="0"/>
                        </a:spcAft>
                        <a:buNone/>
                      </a:pPr>
                      <a:r>
                        <a:rPr lang="en"/>
                        <a:t>RMS Error North</a:t>
                      </a:r>
                      <a:endParaRPr/>
                    </a:p>
                  </a:txBody>
                  <a:tcPr marT="91425" marB="91425" marR="91425" marL="91425"/>
                </a:tc>
                <a:tc>
                  <a:txBody>
                    <a:bodyPr/>
                    <a:lstStyle/>
                    <a:p>
                      <a:pPr indent="0" lvl="0" marL="0" rtl="0" algn="l">
                        <a:spcBef>
                          <a:spcPts val="0"/>
                        </a:spcBef>
                        <a:spcAft>
                          <a:spcPts val="0"/>
                        </a:spcAft>
                        <a:buNone/>
                      </a:pPr>
                      <a:r>
                        <a:rPr lang="en"/>
                        <a:t>RMS Error East</a:t>
                      </a:r>
                      <a:endParaRPr/>
                    </a:p>
                  </a:txBody>
                  <a:tcPr marT="91425" marB="91425" marR="91425" marL="91425"/>
                </a:tc>
                <a:tc>
                  <a:txBody>
                    <a:bodyPr/>
                    <a:lstStyle/>
                    <a:p>
                      <a:pPr indent="0" lvl="0" marL="0" rtl="0" algn="l">
                        <a:spcBef>
                          <a:spcPts val="0"/>
                        </a:spcBef>
                        <a:spcAft>
                          <a:spcPts val="0"/>
                        </a:spcAft>
                        <a:buNone/>
                      </a:pPr>
                      <a:r>
                        <a:rPr lang="en"/>
                        <a:t>RMS Error Up</a:t>
                      </a:r>
                      <a:endParaRPr/>
                    </a:p>
                  </a:txBody>
                  <a:tcPr marT="91425" marB="91425" marR="91425" marL="91425"/>
                </a:tc>
              </a:tr>
              <a:tr h="275">
                <a:tc>
                  <a:txBody>
                    <a:bodyPr/>
                    <a:lstStyle/>
                    <a:p>
                      <a:pPr indent="0" lvl="0" marL="0" rtl="0" algn="l">
                        <a:spcBef>
                          <a:spcPts val="0"/>
                        </a:spcBef>
                        <a:spcAft>
                          <a:spcPts val="0"/>
                        </a:spcAft>
                        <a:buNone/>
                      </a:pPr>
                      <a:r>
                        <a:rPr lang="en"/>
                        <a:t>0.1m</a:t>
                      </a:r>
                      <a:endParaRPr/>
                    </a:p>
                  </a:txBody>
                  <a:tcPr marT="91425" marB="91425" marR="91425" marL="91425"/>
                </a:tc>
                <a:tc>
                  <a:txBody>
                    <a:bodyPr/>
                    <a:lstStyle/>
                    <a:p>
                      <a:pPr indent="0" lvl="0" marL="0" rtl="0" algn="l">
                        <a:spcBef>
                          <a:spcPts val="0"/>
                        </a:spcBef>
                        <a:spcAft>
                          <a:spcPts val="0"/>
                        </a:spcAft>
                        <a:buNone/>
                      </a:pPr>
                      <a:r>
                        <a:rPr lang="en"/>
                        <a:t>0.1</a:t>
                      </a:r>
                      <a:r>
                        <a:rPr lang="en"/>
                        <a:t>m</a:t>
                      </a:r>
                      <a:endParaRPr/>
                    </a:p>
                  </a:txBody>
                  <a:tcPr marT="91425" marB="91425" marR="91425" marL="91425"/>
                </a:tc>
                <a:tc>
                  <a:txBody>
                    <a:bodyPr/>
                    <a:lstStyle/>
                    <a:p>
                      <a:pPr indent="0" lvl="0" marL="0" rtl="0" algn="l">
                        <a:spcBef>
                          <a:spcPts val="0"/>
                        </a:spcBef>
                        <a:spcAft>
                          <a:spcPts val="0"/>
                        </a:spcAft>
                        <a:buNone/>
                      </a:pPr>
                      <a:r>
                        <a:rPr lang="en"/>
                        <a:t>12.1</a:t>
                      </a:r>
                      <a:r>
                        <a:rPr lang="en"/>
                        <a:t>m</a:t>
                      </a:r>
                      <a:endParaRPr/>
                    </a:p>
                  </a:txBody>
                  <a:tcPr marT="91425" marB="91425" marR="91425" marL="91425"/>
                </a:tc>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2" name="Shape 2152"/>
        <p:cNvGrpSpPr/>
        <p:nvPr/>
      </p:nvGrpSpPr>
      <p:grpSpPr>
        <a:xfrm>
          <a:off x="0" y="0"/>
          <a:ext cx="0" cy="0"/>
          <a:chOff x="0" y="0"/>
          <a:chExt cx="0" cy="0"/>
        </a:xfrm>
      </p:grpSpPr>
      <p:sp>
        <p:nvSpPr>
          <p:cNvPr id="2153" name="Google Shape;2153;p15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150"/>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LEO Track Simulation Plots</a:t>
            </a:r>
            <a:endParaRPr b="1">
              <a:solidFill>
                <a:schemeClr val="dk1"/>
              </a:solidFill>
            </a:endParaRPr>
          </a:p>
        </p:txBody>
      </p:sp>
      <p:pic>
        <p:nvPicPr>
          <p:cNvPr id="2155" name="Google Shape;2155;p150"/>
          <p:cNvPicPr preferRelativeResize="0"/>
          <p:nvPr/>
        </p:nvPicPr>
        <p:blipFill>
          <a:blip r:embed="rId3">
            <a:alphaModFix/>
          </a:blip>
          <a:stretch>
            <a:fillRect/>
          </a:stretch>
        </p:blipFill>
        <p:spPr>
          <a:xfrm>
            <a:off x="209200" y="1756600"/>
            <a:ext cx="2235150" cy="1676375"/>
          </a:xfrm>
          <a:prstGeom prst="rect">
            <a:avLst/>
          </a:prstGeom>
          <a:noFill/>
          <a:ln>
            <a:noFill/>
          </a:ln>
        </p:spPr>
      </p:pic>
      <p:pic>
        <p:nvPicPr>
          <p:cNvPr id="2156" name="Google Shape;2156;p150"/>
          <p:cNvPicPr preferRelativeResize="0"/>
          <p:nvPr/>
        </p:nvPicPr>
        <p:blipFill>
          <a:blip r:embed="rId4">
            <a:alphaModFix/>
          </a:blip>
          <a:stretch>
            <a:fillRect/>
          </a:stretch>
        </p:blipFill>
        <p:spPr>
          <a:xfrm>
            <a:off x="2495600" y="1485200"/>
            <a:ext cx="3145535" cy="2359152"/>
          </a:xfrm>
          <a:prstGeom prst="rect">
            <a:avLst/>
          </a:prstGeom>
          <a:noFill/>
          <a:ln>
            <a:noFill/>
          </a:ln>
        </p:spPr>
      </p:pic>
      <p:pic>
        <p:nvPicPr>
          <p:cNvPr id="2157" name="Google Shape;2157;p150"/>
          <p:cNvPicPr preferRelativeResize="0"/>
          <p:nvPr/>
        </p:nvPicPr>
        <p:blipFill>
          <a:blip r:embed="rId5">
            <a:alphaModFix/>
          </a:blip>
          <a:stretch>
            <a:fillRect/>
          </a:stretch>
        </p:blipFill>
        <p:spPr>
          <a:xfrm>
            <a:off x="5536938" y="1485200"/>
            <a:ext cx="3145176" cy="2358875"/>
          </a:xfrm>
          <a:prstGeom prst="rect">
            <a:avLst/>
          </a:prstGeom>
          <a:noFill/>
          <a:ln>
            <a:noFill/>
          </a:ln>
        </p:spPr>
      </p:pic>
      <p:sp>
        <p:nvSpPr>
          <p:cNvPr id="2158" name="Google Shape;2158;p15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pic>
        <p:nvPicPr>
          <p:cNvPr id="2163" name="Google Shape;2163;p151"/>
          <p:cNvPicPr preferRelativeResize="0"/>
          <p:nvPr/>
        </p:nvPicPr>
        <p:blipFill>
          <a:blip r:embed="rId3">
            <a:alphaModFix/>
          </a:blip>
          <a:stretch>
            <a:fillRect/>
          </a:stretch>
        </p:blipFill>
        <p:spPr>
          <a:xfrm>
            <a:off x="2495600" y="1485200"/>
            <a:ext cx="3145535" cy="2359152"/>
          </a:xfrm>
          <a:prstGeom prst="rect">
            <a:avLst/>
          </a:prstGeom>
          <a:noFill/>
          <a:ln>
            <a:noFill/>
          </a:ln>
        </p:spPr>
      </p:pic>
      <p:pic>
        <p:nvPicPr>
          <p:cNvPr id="2164" name="Google Shape;2164;p151"/>
          <p:cNvPicPr preferRelativeResize="0"/>
          <p:nvPr/>
        </p:nvPicPr>
        <p:blipFill>
          <a:blip r:embed="rId4">
            <a:alphaModFix/>
          </a:blip>
          <a:stretch>
            <a:fillRect/>
          </a:stretch>
        </p:blipFill>
        <p:spPr>
          <a:xfrm>
            <a:off x="5536938" y="1485200"/>
            <a:ext cx="3145176" cy="2358875"/>
          </a:xfrm>
          <a:prstGeom prst="rect">
            <a:avLst/>
          </a:prstGeom>
          <a:noFill/>
          <a:ln>
            <a:noFill/>
          </a:ln>
        </p:spPr>
      </p:pic>
      <p:pic>
        <p:nvPicPr>
          <p:cNvPr id="2165" name="Google Shape;2165;p151"/>
          <p:cNvPicPr preferRelativeResize="0"/>
          <p:nvPr/>
        </p:nvPicPr>
        <p:blipFill>
          <a:blip r:embed="rId5">
            <a:alphaModFix/>
          </a:blip>
          <a:stretch>
            <a:fillRect/>
          </a:stretch>
        </p:blipFill>
        <p:spPr>
          <a:xfrm>
            <a:off x="209200" y="1827963"/>
            <a:ext cx="2231137" cy="1673352"/>
          </a:xfrm>
          <a:prstGeom prst="rect">
            <a:avLst/>
          </a:prstGeom>
          <a:noFill/>
          <a:ln>
            <a:noFill/>
          </a:ln>
        </p:spPr>
      </p:pic>
      <p:pic>
        <p:nvPicPr>
          <p:cNvPr id="2166" name="Google Shape;2166;p151"/>
          <p:cNvPicPr preferRelativeResize="0"/>
          <p:nvPr/>
        </p:nvPicPr>
        <p:blipFill>
          <a:blip r:embed="rId6">
            <a:alphaModFix/>
          </a:blip>
          <a:stretch>
            <a:fillRect/>
          </a:stretch>
        </p:blipFill>
        <p:spPr>
          <a:xfrm>
            <a:off x="2495600" y="1485063"/>
            <a:ext cx="3145535" cy="2359152"/>
          </a:xfrm>
          <a:prstGeom prst="rect">
            <a:avLst/>
          </a:prstGeom>
          <a:noFill/>
          <a:ln>
            <a:noFill/>
          </a:ln>
        </p:spPr>
      </p:pic>
      <p:pic>
        <p:nvPicPr>
          <p:cNvPr id="2167" name="Google Shape;2167;p151"/>
          <p:cNvPicPr preferRelativeResize="0"/>
          <p:nvPr/>
        </p:nvPicPr>
        <p:blipFill>
          <a:blip r:embed="rId7">
            <a:alphaModFix/>
          </a:blip>
          <a:stretch>
            <a:fillRect/>
          </a:stretch>
        </p:blipFill>
        <p:spPr>
          <a:xfrm>
            <a:off x="5536775" y="1485200"/>
            <a:ext cx="3145535" cy="2359152"/>
          </a:xfrm>
          <a:prstGeom prst="rect">
            <a:avLst/>
          </a:prstGeom>
          <a:noFill/>
          <a:ln>
            <a:noFill/>
          </a:ln>
        </p:spPr>
      </p:pic>
      <p:sp>
        <p:nvSpPr>
          <p:cNvPr id="2168" name="Google Shape;2168;p15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151"/>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LEO Track Simulation Plots with Waypoints</a:t>
            </a:r>
            <a:endParaRPr b="1">
              <a:solidFill>
                <a:schemeClr val="dk1"/>
              </a:solidFill>
            </a:endParaRPr>
          </a:p>
        </p:txBody>
      </p:sp>
      <p:pic>
        <p:nvPicPr>
          <p:cNvPr id="2170" name="Google Shape;2170;p151"/>
          <p:cNvPicPr preferRelativeResize="0"/>
          <p:nvPr/>
        </p:nvPicPr>
        <p:blipFill>
          <a:blip r:embed="rId8">
            <a:alphaModFix/>
          </a:blip>
          <a:stretch>
            <a:fillRect/>
          </a:stretch>
        </p:blipFill>
        <p:spPr>
          <a:xfrm>
            <a:off x="209200" y="1828100"/>
            <a:ext cx="2231137" cy="1673352"/>
          </a:xfrm>
          <a:prstGeom prst="rect">
            <a:avLst/>
          </a:prstGeom>
          <a:noFill/>
          <a:ln>
            <a:noFill/>
          </a:ln>
        </p:spPr>
      </p:pic>
      <p:sp>
        <p:nvSpPr>
          <p:cNvPr id="2171" name="Google Shape;2171;p15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6"/>
          <p:cNvSpPr/>
          <p:nvPr/>
        </p:nvSpPr>
        <p:spPr>
          <a:xfrm>
            <a:off x="209275"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6"/>
          <p:cNvSpPr txBox="1"/>
          <p:nvPr>
            <p:ph type="title"/>
          </p:nvPr>
        </p:nvSpPr>
        <p:spPr>
          <a:xfrm>
            <a:off x="2608088" y="195275"/>
            <a:ext cx="34776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Progress</a:t>
            </a:r>
            <a:r>
              <a:rPr b="1" lang="en">
                <a:solidFill>
                  <a:schemeClr val="dk1"/>
                </a:solidFill>
              </a:rPr>
              <a:t> Report</a:t>
            </a:r>
            <a:endParaRPr>
              <a:solidFill>
                <a:schemeClr val="dk1"/>
              </a:solidFill>
            </a:endParaRPr>
          </a:p>
        </p:txBody>
      </p:sp>
      <p:sp>
        <p:nvSpPr>
          <p:cNvPr id="390" name="Google Shape;390;p2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grpSp>
        <p:nvGrpSpPr>
          <p:cNvPr id="391" name="Google Shape;391;p26"/>
          <p:cNvGrpSpPr/>
          <p:nvPr/>
        </p:nvGrpSpPr>
        <p:grpSpPr>
          <a:xfrm>
            <a:off x="209271" y="4562106"/>
            <a:ext cx="8275220" cy="389149"/>
            <a:chOff x="209271" y="4562106"/>
            <a:chExt cx="8275220" cy="389149"/>
          </a:xfrm>
        </p:grpSpPr>
        <p:cxnSp>
          <p:nvCxnSpPr>
            <p:cNvPr id="392" name="Google Shape;392;p26"/>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393" name="Google Shape;393;p26"/>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6"/>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95" name="Google Shape;395;p26"/>
            <p:cNvSpPr/>
            <p:nvPr/>
          </p:nvSpPr>
          <p:spPr>
            <a:xfrm>
              <a:off x="1414516"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396" name="Google Shape;396;p26"/>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397" name="Google Shape;397;p26"/>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398" name="Google Shape;398;p26"/>
            <p:cNvGrpSpPr/>
            <p:nvPr/>
          </p:nvGrpSpPr>
          <p:grpSpPr>
            <a:xfrm>
              <a:off x="3765825" y="4566950"/>
              <a:ext cx="3509700" cy="384300"/>
              <a:chOff x="3613425" y="4566950"/>
              <a:chExt cx="3509700" cy="384300"/>
            </a:xfrm>
          </p:grpSpPr>
          <p:sp>
            <p:nvSpPr>
              <p:cNvPr id="399" name="Google Shape;399;p26"/>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400" name="Google Shape;400;p26"/>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401" name="Google Shape;401;p26"/>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402" name="Google Shape;402;p26"/>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graphicFrame>
        <p:nvGraphicFramePr>
          <p:cNvPr id="403" name="Google Shape;403;p26"/>
          <p:cNvGraphicFramePr/>
          <p:nvPr/>
        </p:nvGraphicFramePr>
        <p:xfrm>
          <a:off x="209275" y="983760"/>
          <a:ext cx="3000000" cy="3000000"/>
        </p:xfrm>
        <a:graphic>
          <a:graphicData uri="http://schemas.openxmlformats.org/drawingml/2006/table">
            <a:tbl>
              <a:tblPr>
                <a:noFill/>
                <a:tableStyleId>{EAF9FD89-A5E9-4414-A26E-9B06D0872AF2}</a:tableStyleId>
              </a:tblPr>
              <a:tblGrid>
                <a:gridCol w="2920100"/>
                <a:gridCol w="2920100"/>
                <a:gridCol w="2920100"/>
              </a:tblGrid>
              <a:tr h="507225">
                <a:tc gridSpan="3">
                  <a:txBody>
                    <a:bodyPr/>
                    <a:lstStyle/>
                    <a:p>
                      <a:pPr indent="0" lvl="0" marL="0" rtl="0" algn="ctr">
                        <a:spcBef>
                          <a:spcPts val="0"/>
                        </a:spcBef>
                        <a:spcAft>
                          <a:spcPts val="0"/>
                        </a:spcAft>
                        <a:buNone/>
                      </a:pPr>
                      <a:r>
                        <a:rPr b="1" lang="en" sz="2100">
                          <a:solidFill>
                            <a:schemeClr val="dk1"/>
                          </a:solidFill>
                          <a:latin typeface="Trebuchet MS"/>
                          <a:ea typeface="Trebuchet MS"/>
                          <a:cs typeface="Trebuchet MS"/>
                          <a:sym typeface="Trebuchet MS"/>
                        </a:rPr>
                        <a:t>Subsystems</a:t>
                      </a:r>
                      <a:endParaRPr b="1" sz="2100">
                        <a:solidFill>
                          <a:schemeClr val="dk1"/>
                        </a:solidFill>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solidFill>
                      <a:srgbClr val="333333"/>
                    </a:solidFill>
                  </a:tcPr>
                </a:tc>
                <a:tc hMerge="1"/>
                <a:tc hMerge="1"/>
              </a:tr>
              <a:tr h="396200">
                <a:tc>
                  <a:txBody>
                    <a:bodyPr/>
                    <a:lstStyle/>
                    <a:p>
                      <a:pPr indent="0" lvl="0" marL="0" rtl="0" algn="ctr">
                        <a:spcBef>
                          <a:spcPts val="0"/>
                        </a:spcBef>
                        <a:spcAft>
                          <a:spcPts val="0"/>
                        </a:spcAft>
                        <a:buNone/>
                      </a:pPr>
                      <a:r>
                        <a:rPr lang="en">
                          <a:solidFill>
                            <a:schemeClr val="dk1"/>
                          </a:solidFill>
                          <a:latin typeface="Trebuchet MS"/>
                          <a:ea typeface="Trebuchet MS"/>
                          <a:cs typeface="Trebuchet MS"/>
                          <a:sym typeface="Trebuchet MS"/>
                        </a:rPr>
                        <a:t>GTS/GPS</a:t>
                      </a:r>
                      <a:endParaRPr>
                        <a:solidFill>
                          <a:schemeClr val="dk1"/>
                        </a:solidFill>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solidFill>
                      <a:srgbClr val="3D85C6"/>
                    </a:solidFill>
                  </a:tcPr>
                </a:tc>
                <a:tc>
                  <a:txBody>
                    <a:bodyPr/>
                    <a:lstStyle/>
                    <a:p>
                      <a:pPr indent="0" lvl="0" marL="0" rtl="0" algn="ctr">
                        <a:spcBef>
                          <a:spcPts val="0"/>
                        </a:spcBef>
                        <a:spcAft>
                          <a:spcPts val="0"/>
                        </a:spcAft>
                        <a:buNone/>
                      </a:pPr>
                      <a:r>
                        <a:rPr lang="en">
                          <a:solidFill>
                            <a:schemeClr val="dk1"/>
                          </a:solidFill>
                          <a:latin typeface="Trebuchet MS"/>
                          <a:ea typeface="Trebuchet MS"/>
                          <a:cs typeface="Trebuchet MS"/>
                          <a:sym typeface="Trebuchet MS"/>
                        </a:rPr>
                        <a:t>Airframe</a:t>
                      </a:r>
                      <a:endParaRPr>
                        <a:solidFill>
                          <a:schemeClr val="dk1"/>
                        </a:solidFill>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solidFill>
                      <a:srgbClr val="674EA7"/>
                    </a:solidFill>
                  </a:tcPr>
                </a:tc>
                <a:tc>
                  <a:txBody>
                    <a:bodyPr/>
                    <a:lstStyle/>
                    <a:p>
                      <a:pPr indent="0" lvl="0" marL="0" rtl="0" algn="ctr">
                        <a:spcBef>
                          <a:spcPts val="0"/>
                        </a:spcBef>
                        <a:spcAft>
                          <a:spcPts val="0"/>
                        </a:spcAft>
                        <a:buNone/>
                      </a:pPr>
                      <a:r>
                        <a:rPr lang="en">
                          <a:solidFill>
                            <a:schemeClr val="dk1"/>
                          </a:solidFill>
                          <a:latin typeface="Trebuchet MS"/>
                          <a:ea typeface="Trebuchet MS"/>
                          <a:cs typeface="Trebuchet MS"/>
                          <a:sym typeface="Trebuchet MS"/>
                        </a:rPr>
                        <a:t>Software/Control</a:t>
                      </a:r>
                      <a:endParaRPr>
                        <a:solidFill>
                          <a:schemeClr val="dk1"/>
                        </a:solidFill>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solidFill>
                      <a:srgbClr val="A64D79"/>
                    </a:solidFill>
                  </a:tcPr>
                </a:tc>
              </a:tr>
              <a:tr h="2579650">
                <a:tc>
                  <a:txBody>
                    <a:bodyPr/>
                    <a:lstStyle/>
                    <a:p>
                      <a:pPr indent="0" lvl="0" marL="0" rtl="0" algn="l">
                        <a:spcBef>
                          <a:spcPts val="0"/>
                        </a:spcBef>
                        <a:spcAft>
                          <a:spcPts val="0"/>
                        </a:spcAft>
                        <a:buNone/>
                      </a:pPr>
                      <a:r>
                        <a:rPr lang="en">
                          <a:latin typeface="Trebuchet MS"/>
                          <a:ea typeface="Trebuchet MS"/>
                          <a:cs typeface="Trebuchet MS"/>
                          <a:sym typeface="Trebuchet MS"/>
                        </a:rPr>
                        <a:t>- Post processing method fully tested and verified</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
                          <a:latin typeface="Trebuchet MS"/>
                          <a:ea typeface="Trebuchet MS"/>
                          <a:cs typeface="Trebuchet MS"/>
                          <a:sym typeface="Trebuchet MS"/>
                        </a:rPr>
                        <a:t>- RTK GPS system verified for basic integration with autopilot hardware</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
                          <a:latin typeface="Trebuchet MS"/>
                          <a:ea typeface="Trebuchet MS"/>
                          <a:cs typeface="Trebuchet MS"/>
                          <a:sym typeface="Trebuchet MS"/>
                        </a:rPr>
                        <a:t>- SD Data Logger is functional with PPK GPS</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tcPr>
                </a:tc>
                <a:tc>
                  <a:txBody>
                    <a:bodyPr/>
                    <a:lstStyle/>
                    <a:p>
                      <a:pPr indent="0" lvl="0" marL="0" rtl="0" algn="l">
                        <a:spcBef>
                          <a:spcPts val="0"/>
                        </a:spcBef>
                        <a:spcAft>
                          <a:spcPts val="0"/>
                        </a:spcAft>
                        <a:buNone/>
                      </a:pPr>
                      <a:r>
                        <a:rPr lang="en">
                          <a:latin typeface="Trebuchet MS"/>
                          <a:ea typeface="Trebuchet MS"/>
                          <a:cs typeface="Trebuchet MS"/>
                          <a:sym typeface="Trebuchet MS"/>
                        </a:rPr>
                        <a:t>- </a:t>
                      </a:r>
                      <a:r>
                        <a:rPr lang="en">
                          <a:latin typeface="Trebuchet MS"/>
                          <a:ea typeface="Trebuchet MS"/>
                          <a:cs typeface="Trebuchet MS"/>
                          <a:sym typeface="Trebuchet MS"/>
                        </a:rPr>
                        <a:t>All parts ordered</a:t>
                      </a:r>
                      <a:endParaRPr>
                        <a:latin typeface="Trebuchet MS"/>
                        <a:ea typeface="Trebuchet MS"/>
                        <a:cs typeface="Trebuchet MS"/>
                        <a:sym typeface="Trebuchet MS"/>
                      </a:endParaRPr>
                    </a:p>
                    <a:p>
                      <a:pPr indent="0" lvl="0" marL="457200" rtl="0" algn="l">
                        <a:spcBef>
                          <a:spcPts val="0"/>
                        </a:spcBef>
                        <a:spcAft>
                          <a:spcPts val="0"/>
                        </a:spcAft>
                        <a:buNone/>
                      </a:pPr>
                      <a:r>
                        <a:rPr lang="en">
                          <a:latin typeface="Trebuchet MS"/>
                          <a:ea typeface="Trebuchet MS"/>
                          <a:cs typeface="Trebuchet MS"/>
                          <a:sym typeface="Trebuchet MS"/>
                        </a:rPr>
                        <a:t>- Nearly all parts </a:t>
                      </a:r>
                      <a:r>
                        <a:rPr lang="en">
                          <a:latin typeface="Trebuchet MS"/>
                          <a:ea typeface="Trebuchet MS"/>
                          <a:cs typeface="Trebuchet MS"/>
                          <a:sym typeface="Trebuchet MS"/>
                        </a:rPr>
                        <a:t>received</a:t>
                      </a:r>
                      <a:endParaRPr>
                        <a:latin typeface="Trebuchet MS"/>
                        <a:ea typeface="Trebuchet MS"/>
                        <a:cs typeface="Trebuchet MS"/>
                        <a:sym typeface="Trebuchet MS"/>
                      </a:endParaRPr>
                    </a:p>
                    <a:p>
                      <a:pPr indent="0" lvl="0" marL="45720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
                          <a:latin typeface="Trebuchet MS"/>
                          <a:ea typeface="Trebuchet MS"/>
                          <a:cs typeface="Trebuchet MS"/>
                          <a:sym typeface="Trebuchet MS"/>
                        </a:rPr>
                        <a:t>- Build in progress</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
                          <a:latin typeface="Trebuchet MS"/>
                          <a:ea typeface="Trebuchet MS"/>
                          <a:cs typeface="Trebuchet MS"/>
                          <a:sym typeface="Trebuchet MS"/>
                        </a:rPr>
                        <a:t>- Licenses/Memberships received</a:t>
                      </a:r>
                      <a:endParaRPr>
                        <a:latin typeface="Trebuchet MS"/>
                        <a:ea typeface="Trebuchet MS"/>
                        <a:cs typeface="Trebuchet MS"/>
                        <a:sym typeface="Trebuchet MS"/>
                      </a:endParaRPr>
                    </a:p>
                    <a:p>
                      <a:pPr indent="0" lvl="0" marL="45720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tcPr>
                </a:tc>
                <a:tc>
                  <a:txBody>
                    <a:bodyPr/>
                    <a:lstStyle/>
                    <a:p>
                      <a:pPr indent="0" lvl="0" marL="0" rtl="0" algn="l">
                        <a:spcBef>
                          <a:spcPts val="0"/>
                        </a:spcBef>
                        <a:spcAft>
                          <a:spcPts val="0"/>
                        </a:spcAft>
                        <a:buNone/>
                      </a:pPr>
                      <a:r>
                        <a:rPr lang="en">
                          <a:latin typeface="Trebuchet MS"/>
                          <a:ea typeface="Trebuchet MS"/>
                          <a:cs typeface="Trebuchet MS"/>
                          <a:sym typeface="Trebuchet MS"/>
                        </a:rPr>
                        <a:t>- Designed closed-loop time control algorithm and determined required code modifications</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
                          <a:latin typeface="Trebuchet MS"/>
                          <a:ea typeface="Trebuchet MS"/>
                          <a:cs typeface="Trebuchet MS"/>
                          <a:sym typeface="Trebuchet MS"/>
                        </a:rPr>
                        <a:t>- Discussed Algorithm with controls Professor Dale Lawrence </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
                          <a:latin typeface="Trebuchet MS"/>
                          <a:ea typeface="Trebuchet MS"/>
                          <a:cs typeface="Trebuchet MS"/>
                          <a:sym typeface="Trebuchet MS"/>
                        </a:rPr>
                        <a:t>- Began modifying code and added new flight submode</a:t>
                      </a:r>
                      <a:endParaRPr>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tcPr>
                </a:tc>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5" name="Shape 2175"/>
        <p:cNvGrpSpPr/>
        <p:nvPr/>
      </p:nvGrpSpPr>
      <p:grpSpPr>
        <a:xfrm>
          <a:off x="0" y="0"/>
          <a:ext cx="0" cy="0"/>
          <a:chOff x="0" y="0"/>
          <a:chExt cx="0" cy="0"/>
        </a:xfrm>
      </p:grpSpPr>
      <p:sp>
        <p:nvSpPr>
          <p:cNvPr id="2176" name="Google Shape;2176;p15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152"/>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Custom </a:t>
            </a:r>
            <a:r>
              <a:rPr b="1" lang="en">
                <a:solidFill>
                  <a:schemeClr val="dk1"/>
                </a:solidFill>
              </a:rPr>
              <a:t>Track Simulation Plots</a:t>
            </a:r>
            <a:endParaRPr b="1">
              <a:solidFill>
                <a:schemeClr val="dk1"/>
              </a:solidFill>
            </a:endParaRPr>
          </a:p>
        </p:txBody>
      </p:sp>
      <p:pic>
        <p:nvPicPr>
          <p:cNvPr id="2178" name="Google Shape;2178;p152"/>
          <p:cNvPicPr preferRelativeResize="0"/>
          <p:nvPr/>
        </p:nvPicPr>
        <p:blipFill>
          <a:blip r:embed="rId3">
            <a:alphaModFix/>
          </a:blip>
          <a:stretch>
            <a:fillRect/>
          </a:stretch>
        </p:blipFill>
        <p:spPr>
          <a:xfrm>
            <a:off x="209200" y="1756600"/>
            <a:ext cx="2235150" cy="1676375"/>
          </a:xfrm>
          <a:prstGeom prst="rect">
            <a:avLst/>
          </a:prstGeom>
          <a:noFill/>
          <a:ln>
            <a:noFill/>
          </a:ln>
        </p:spPr>
      </p:pic>
      <p:pic>
        <p:nvPicPr>
          <p:cNvPr id="2179" name="Google Shape;2179;p152"/>
          <p:cNvPicPr preferRelativeResize="0"/>
          <p:nvPr/>
        </p:nvPicPr>
        <p:blipFill>
          <a:blip r:embed="rId4">
            <a:alphaModFix/>
          </a:blip>
          <a:stretch>
            <a:fillRect/>
          </a:stretch>
        </p:blipFill>
        <p:spPr>
          <a:xfrm>
            <a:off x="2495600" y="1485200"/>
            <a:ext cx="3145535" cy="2359152"/>
          </a:xfrm>
          <a:prstGeom prst="rect">
            <a:avLst/>
          </a:prstGeom>
          <a:noFill/>
          <a:ln>
            <a:noFill/>
          </a:ln>
        </p:spPr>
      </p:pic>
      <p:pic>
        <p:nvPicPr>
          <p:cNvPr id="2180" name="Google Shape;2180;p152"/>
          <p:cNvPicPr preferRelativeResize="0"/>
          <p:nvPr/>
        </p:nvPicPr>
        <p:blipFill>
          <a:blip r:embed="rId5">
            <a:alphaModFix/>
          </a:blip>
          <a:stretch>
            <a:fillRect/>
          </a:stretch>
        </p:blipFill>
        <p:spPr>
          <a:xfrm>
            <a:off x="5536938" y="1485200"/>
            <a:ext cx="3145176" cy="2358875"/>
          </a:xfrm>
          <a:prstGeom prst="rect">
            <a:avLst/>
          </a:prstGeom>
          <a:noFill/>
          <a:ln>
            <a:noFill/>
          </a:ln>
        </p:spPr>
      </p:pic>
      <p:pic>
        <p:nvPicPr>
          <p:cNvPr id="2181" name="Google Shape;2181;p152"/>
          <p:cNvPicPr preferRelativeResize="0"/>
          <p:nvPr/>
        </p:nvPicPr>
        <p:blipFill>
          <a:blip r:embed="rId6">
            <a:alphaModFix/>
          </a:blip>
          <a:stretch>
            <a:fillRect/>
          </a:stretch>
        </p:blipFill>
        <p:spPr>
          <a:xfrm>
            <a:off x="2495600" y="1485200"/>
            <a:ext cx="3145535" cy="2359152"/>
          </a:xfrm>
          <a:prstGeom prst="rect">
            <a:avLst/>
          </a:prstGeom>
          <a:noFill/>
          <a:ln>
            <a:noFill/>
          </a:ln>
        </p:spPr>
      </p:pic>
      <p:pic>
        <p:nvPicPr>
          <p:cNvPr id="2182" name="Google Shape;2182;p152"/>
          <p:cNvPicPr preferRelativeResize="0"/>
          <p:nvPr/>
        </p:nvPicPr>
        <p:blipFill>
          <a:blip r:embed="rId7">
            <a:alphaModFix/>
          </a:blip>
          <a:stretch>
            <a:fillRect/>
          </a:stretch>
        </p:blipFill>
        <p:spPr>
          <a:xfrm>
            <a:off x="5536775" y="1485200"/>
            <a:ext cx="3145535" cy="2359152"/>
          </a:xfrm>
          <a:prstGeom prst="rect">
            <a:avLst/>
          </a:prstGeom>
          <a:noFill/>
          <a:ln>
            <a:noFill/>
          </a:ln>
        </p:spPr>
      </p:pic>
      <p:pic>
        <p:nvPicPr>
          <p:cNvPr id="2183" name="Google Shape;2183;p152"/>
          <p:cNvPicPr preferRelativeResize="0"/>
          <p:nvPr/>
        </p:nvPicPr>
        <p:blipFill>
          <a:blip r:embed="rId8">
            <a:alphaModFix/>
          </a:blip>
          <a:stretch>
            <a:fillRect/>
          </a:stretch>
        </p:blipFill>
        <p:spPr>
          <a:xfrm>
            <a:off x="211213" y="1758113"/>
            <a:ext cx="2231137" cy="1673352"/>
          </a:xfrm>
          <a:prstGeom prst="rect">
            <a:avLst/>
          </a:prstGeom>
          <a:noFill/>
          <a:ln>
            <a:noFill/>
          </a:ln>
        </p:spPr>
      </p:pic>
      <p:sp>
        <p:nvSpPr>
          <p:cNvPr id="2184" name="Google Shape;2184;p15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8" name="Shape 2188"/>
        <p:cNvGrpSpPr/>
        <p:nvPr/>
      </p:nvGrpSpPr>
      <p:grpSpPr>
        <a:xfrm>
          <a:off x="0" y="0"/>
          <a:ext cx="0" cy="0"/>
          <a:chOff x="0" y="0"/>
          <a:chExt cx="0" cy="0"/>
        </a:xfrm>
      </p:grpSpPr>
      <p:sp>
        <p:nvSpPr>
          <p:cNvPr id="2189" name="Google Shape;2189;p15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153"/>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Simulating GPS Failure</a:t>
            </a:r>
            <a:endParaRPr b="1">
              <a:solidFill>
                <a:schemeClr val="dk1"/>
              </a:solidFill>
            </a:endParaRPr>
          </a:p>
        </p:txBody>
      </p:sp>
      <p:pic>
        <p:nvPicPr>
          <p:cNvPr id="2191" name="Google Shape;2191;p153"/>
          <p:cNvPicPr preferRelativeResize="0"/>
          <p:nvPr/>
        </p:nvPicPr>
        <p:blipFill rotWithShape="1">
          <a:blip r:embed="rId3">
            <a:alphaModFix/>
          </a:blip>
          <a:srcRect b="20176" l="9845" r="5929" t="14947"/>
          <a:stretch/>
        </p:blipFill>
        <p:spPr>
          <a:xfrm>
            <a:off x="242650" y="928375"/>
            <a:ext cx="8656550" cy="3750924"/>
          </a:xfrm>
          <a:prstGeom prst="rect">
            <a:avLst/>
          </a:prstGeom>
          <a:noFill/>
          <a:ln>
            <a:noFill/>
          </a:ln>
        </p:spPr>
      </p:pic>
      <p:sp>
        <p:nvSpPr>
          <p:cNvPr id="2192" name="Google Shape;2192;p15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6" name="Shape 2196"/>
        <p:cNvGrpSpPr/>
        <p:nvPr/>
      </p:nvGrpSpPr>
      <p:grpSpPr>
        <a:xfrm>
          <a:off x="0" y="0"/>
          <a:ext cx="0" cy="0"/>
          <a:chOff x="0" y="0"/>
          <a:chExt cx="0" cy="0"/>
        </a:xfrm>
      </p:grpSpPr>
      <p:sp>
        <p:nvSpPr>
          <p:cNvPr id="2197" name="Google Shape;2197;p15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154"/>
          <p:cNvSpPr txBox="1"/>
          <p:nvPr>
            <p:ph type="title"/>
          </p:nvPr>
        </p:nvSpPr>
        <p:spPr>
          <a:xfrm>
            <a:off x="581900" y="195200"/>
            <a:ext cx="79491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Modifying the Physical Vehicle within Ardupilot</a:t>
            </a:r>
            <a:endParaRPr b="1">
              <a:solidFill>
                <a:schemeClr val="dk1"/>
              </a:solidFill>
            </a:endParaRPr>
          </a:p>
        </p:txBody>
      </p:sp>
      <p:sp>
        <p:nvSpPr>
          <p:cNvPr id="2199" name="Google Shape;2199;p15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00" name="Google Shape;2200;p154"/>
          <p:cNvPicPr preferRelativeResize="0"/>
          <p:nvPr/>
        </p:nvPicPr>
        <p:blipFill rotWithShape="1">
          <a:blip r:embed="rId3">
            <a:alphaModFix/>
          </a:blip>
          <a:srcRect b="19596" l="32922" r="42752" t="7554"/>
          <a:stretch/>
        </p:blipFill>
        <p:spPr>
          <a:xfrm>
            <a:off x="5715000" y="902650"/>
            <a:ext cx="2395099" cy="4034626"/>
          </a:xfrm>
          <a:prstGeom prst="rect">
            <a:avLst/>
          </a:prstGeom>
          <a:noFill/>
          <a:ln>
            <a:noFill/>
          </a:ln>
        </p:spPr>
      </p:pic>
      <p:sp>
        <p:nvSpPr>
          <p:cNvPr id="2201" name="Google Shape;2201;p154"/>
          <p:cNvSpPr txBox="1"/>
          <p:nvPr/>
        </p:nvSpPr>
        <p:spPr>
          <a:xfrm>
            <a:off x="628650" y="1106650"/>
            <a:ext cx="3377100" cy="2986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Changed the default vehicle parameters to match that of our intended vehicle design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Located in ardupilot/libraries/SITL/SIM_Frame.h of the repository</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Defines attributes such as vehicle diameter, mass, coefficient of drag, and disc area</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Also defines battery/motor characteristics and limits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Also includes a physical test case of a drone to define drag</a:t>
            </a:r>
            <a:endParaRPr>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5" name="Shape 2205"/>
        <p:cNvGrpSpPr/>
        <p:nvPr/>
      </p:nvGrpSpPr>
      <p:grpSpPr>
        <a:xfrm>
          <a:off x="0" y="0"/>
          <a:ext cx="0" cy="0"/>
          <a:chOff x="0" y="0"/>
          <a:chExt cx="0" cy="0"/>
        </a:xfrm>
      </p:grpSpPr>
      <p:sp>
        <p:nvSpPr>
          <p:cNvPr id="2206" name="Google Shape;2206;p15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155"/>
          <p:cNvSpPr txBox="1"/>
          <p:nvPr>
            <p:ph type="title"/>
          </p:nvPr>
        </p:nvSpPr>
        <p:spPr>
          <a:xfrm>
            <a:off x="581900" y="195200"/>
            <a:ext cx="79491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Modifying the Physical Vehicle within Ardupilot</a:t>
            </a:r>
            <a:endParaRPr b="1">
              <a:solidFill>
                <a:schemeClr val="dk1"/>
              </a:solidFill>
            </a:endParaRPr>
          </a:p>
        </p:txBody>
      </p:sp>
      <p:sp>
        <p:nvSpPr>
          <p:cNvPr id="2208" name="Google Shape;2208;p15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09" name="Google Shape;2209;p155"/>
          <p:cNvSpPr txBox="1"/>
          <p:nvPr/>
        </p:nvSpPr>
        <p:spPr>
          <a:xfrm>
            <a:off x="535125" y="1096250"/>
            <a:ext cx="33771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Our vehicle’s parameters input into the “Model” struct to match our physical vehicle dynamics</a:t>
            </a:r>
            <a:endParaRPr>
              <a:latin typeface="Calibri"/>
              <a:ea typeface="Calibri"/>
              <a:cs typeface="Calibri"/>
              <a:sym typeface="Calibri"/>
            </a:endParaRPr>
          </a:p>
        </p:txBody>
      </p:sp>
      <p:pic>
        <p:nvPicPr>
          <p:cNvPr id="2210" name="Google Shape;2210;p155"/>
          <p:cNvPicPr preferRelativeResize="0"/>
          <p:nvPr/>
        </p:nvPicPr>
        <p:blipFill>
          <a:blip r:embed="rId3">
            <a:alphaModFix/>
          </a:blip>
          <a:stretch>
            <a:fillRect/>
          </a:stretch>
        </p:blipFill>
        <p:spPr>
          <a:xfrm>
            <a:off x="4743450" y="902650"/>
            <a:ext cx="2845423" cy="4034626"/>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4" name="Shape 2214"/>
        <p:cNvGrpSpPr/>
        <p:nvPr/>
      </p:nvGrpSpPr>
      <p:grpSpPr>
        <a:xfrm>
          <a:off x="0" y="0"/>
          <a:ext cx="0" cy="0"/>
          <a:chOff x="0" y="0"/>
          <a:chExt cx="0" cy="0"/>
        </a:xfrm>
      </p:grpSpPr>
      <p:sp>
        <p:nvSpPr>
          <p:cNvPr id="2215" name="Google Shape;2215;p15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156"/>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ArduPilot Flight Modes</a:t>
            </a:r>
            <a:endParaRPr b="1">
              <a:solidFill>
                <a:schemeClr val="dk1"/>
              </a:solidFill>
            </a:endParaRPr>
          </a:p>
        </p:txBody>
      </p:sp>
      <p:sp>
        <p:nvSpPr>
          <p:cNvPr id="2217" name="Google Shape;2217;p156"/>
          <p:cNvSpPr txBox="1"/>
          <p:nvPr/>
        </p:nvSpPr>
        <p:spPr>
          <a:xfrm>
            <a:off x="693375" y="1740450"/>
            <a:ext cx="42861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Stabilize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Self leveling roll and pitch axis</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Alt Hold</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Hold Altitude and self level roll and pitch</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Loiter</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Hold altitude and position, use GPS for movement</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Return to launch</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Return to take off location</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Auto</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Follow </a:t>
            </a:r>
            <a:r>
              <a:rPr lang="en">
                <a:latin typeface="Calibri"/>
                <a:ea typeface="Calibri"/>
                <a:cs typeface="Calibri"/>
                <a:sym typeface="Calibri"/>
              </a:rPr>
              <a:t>predetermined</a:t>
            </a:r>
            <a:r>
              <a:rPr lang="en">
                <a:latin typeface="Calibri"/>
                <a:ea typeface="Calibri"/>
                <a:cs typeface="Calibri"/>
                <a:sym typeface="Calibri"/>
              </a:rPr>
              <a:t> waypoints</a:t>
            </a:r>
            <a:endParaRPr>
              <a:latin typeface="Calibri"/>
              <a:ea typeface="Calibri"/>
              <a:cs typeface="Calibri"/>
              <a:sym typeface="Calibri"/>
            </a:endParaRPr>
          </a:p>
        </p:txBody>
      </p:sp>
      <p:sp>
        <p:nvSpPr>
          <p:cNvPr id="2218" name="Google Shape;2218;p156"/>
          <p:cNvSpPr txBox="1"/>
          <p:nvPr/>
        </p:nvSpPr>
        <p:spPr>
          <a:xfrm>
            <a:off x="693375" y="1224500"/>
            <a:ext cx="726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Basic Flight Modes							Advanced Flight Modes</a:t>
            </a:r>
            <a:endParaRPr>
              <a:latin typeface="Calibri"/>
              <a:ea typeface="Calibri"/>
              <a:cs typeface="Calibri"/>
              <a:sym typeface="Calibri"/>
            </a:endParaRPr>
          </a:p>
        </p:txBody>
      </p:sp>
      <p:sp>
        <p:nvSpPr>
          <p:cNvPr id="2219" name="Google Shape;2219;p156"/>
          <p:cNvSpPr txBox="1"/>
          <p:nvPr/>
        </p:nvSpPr>
        <p:spPr>
          <a:xfrm>
            <a:off x="4834025" y="1740450"/>
            <a:ext cx="39963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Guided</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Navigate to single points commanded by GCS</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Auto tune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Automated pitch and bank maneuvers to improve control loops</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Follow</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Follows another vehicle</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Land</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Reduces </a:t>
            </a:r>
            <a:r>
              <a:rPr lang="en">
                <a:latin typeface="Calibri"/>
                <a:ea typeface="Calibri"/>
                <a:cs typeface="Calibri"/>
                <a:sym typeface="Calibri"/>
              </a:rPr>
              <a:t>altitude</a:t>
            </a:r>
            <a:r>
              <a:rPr lang="en">
                <a:latin typeface="Calibri"/>
                <a:ea typeface="Calibri"/>
                <a:cs typeface="Calibri"/>
                <a:sym typeface="Calibri"/>
              </a:rPr>
              <a:t> to ground level, goes straight down</a:t>
            </a:r>
            <a:endParaRPr>
              <a:latin typeface="Calibri"/>
              <a:ea typeface="Calibri"/>
              <a:cs typeface="Calibri"/>
              <a:sym typeface="Calibri"/>
            </a:endParaRPr>
          </a:p>
        </p:txBody>
      </p:sp>
      <p:sp>
        <p:nvSpPr>
          <p:cNvPr id="2220" name="Google Shape;2220;p15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4" name="Shape 2224"/>
        <p:cNvGrpSpPr/>
        <p:nvPr/>
      </p:nvGrpSpPr>
      <p:grpSpPr>
        <a:xfrm>
          <a:off x="0" y="0"/>
          <a:ext cx="0" cy="0"/>
          <a:chOff x="0" y="0"/>
          <a:chExt cx="0" cy="0"/>
        </a:xfrm>
      </p:grpSpPr>
      <p:sp>
        <p:nvSpPr>
          <p:cNvPr id="2225" name="Google Shape;2225;p15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157"/>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Technical </a:t>
            </a:r>
            <a:r>
              <a:rPr b="1" lang="en">
                <a:solidFill>
                  <a:schemeClr val="dk1"/>
                </a:solidFill>
              </a:rPr>
              <a:t>Sources</a:t>
            </a:r>
            <a:endParaRPr b="1">
              <a:solidFill>
                <a:schemeClr val="dk1"/>
              </a:solidFill>
            </a:endParaRPr>
          </a:p>
        </p:txBody>
      </p:sp>
      <p:sp>
        <p:nvSpPr>
          <p:cNvPr id="2227" name="Google Shape;2227;p15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28" name="Google Shape;2228;p157"/>
          <p:cNvSpPr txBox="1"/>
          <p:nvPr/>
        </p:nvSpPr>
        <p:spPr>
          <a:xfrm>
            <a:off x="568650" y="1030400"/>
            <a:ext cx="8006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[1] “Static Testing of Micro </a:t>
            </a:r>
            <a:r>
              <a:rPr lang="en" sz="1200"/>
              <a:t>Propellers</a:t>
            </a:r>
            <a:r>
              <a:rPr lang="en" sz="1200"/>
              <a:t>” Selig, Michael et al., University of Illinois at Urbana-Champaign, August 2008.</a:t>
            </a:r>
            <a:endParaRPr sz="1200"/>
          </a:p>
          <a:p>
            <a:pPr indent="0" lvl="0" marL="0" rtl="0" algn="l">
              <a:spcBef>
                <a:spcPts val="0"/>
              </a:spcBef>
              <a:spcAft>
                <a:spcPts val="0"/>
              </a:spcAft>
              <a:buNone/>
            </a:pPr>
            <a:r>
              <a:rPr lang="en" sz="1200"/>
              <a:t>[2] “Theory of Aerospace Propulsion”, Pasquale M. Sforza, Butterworth-Heinemann, 2017.</a:t>
            </a:r>
            <a:endParaRPr sz="1200"/>
          </a:p>
          <a:p>
            <a:pPr indent="0" lvl="0" marL="0" rtl="0" algn="l">
              <a:spcBef>
                <a:spcPts val="0"/>
              </a:spcBef>
              <a:spcAft>
                <a:spcPts val="0"/>
              </a:spcAft>
              <a:buNone/>
            </a:pPr>
            <a:r>
              <a:rPr lang="en" sz="1200"/>
              <a:t>[3] “Calculation of Constant Power Lithium Battery Discharge Curves”, Lance W. Traub, Embry Riddle Aeronautical University, February 2016</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grpSp>
        <p:nvGrpSpPr>
          <p:cNvPr id="409" name="Google Shape;409;p27"/>
          <p:cNvGrpSpPr/>
          <p:nvPr/>
        </p:nvGrpSpPr>
        <p:grpSpPr>
          <a:xfrm>
            <a:off x="209271" y="4562106"/>
            <a:ext cx="8275220" cy="389149"/>
            <a:chOff x="209271" y="4562106"/>
            <a:chExt cx="8275220" cy="389149"/>
          </a:xfrm>
        </p:grpSpPr>
        <p:cxnSp>
          <p:nvCxnSpPr>
            <p:cNvPr id="410" name="Google Shape;410;p27"/>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411" name="Google Shape;411;p27"/>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7"/>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13" name="Google Shape;413;p27"/>
            <p:cNvSpPr/>
            <p:nvPr/>
          </p:nvSpPr>
          <p:spPr>
            <a:xfrm>
              <a:off x="1414516"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414" name="Google Shape;414;p27"/>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415" name="Google Shape;415;p27"/>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416" name="Google Shape;416;p27"/>
            <p:cNvGrpSpPr/>
            <p:nvPr/>
          </p:nvGrpSpPr>
          <p:grpSpPr>
            <a:xfrm>
              <a:off x="3765825" y="4566950"/>
              <a:ext cx="3509700" cy="384300"/>
              <a:chOff x="3613425" y="4566950"/>
              <a:chExt cx="3509700" cy="384300"/>
            </a:xfrm>
          </p:grpSpPr>
          <p:sp>
            <p:nvSpPr>
              <p:cNvPr id="417" name="Google Shape;417;p27"/>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418" name="Google Shape;418;p27"/>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419" name="Google Shape;419;p27"/>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420" name="Google Shape;420;p27"/>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pic>
        <p:nvPicPr>
          <p:cNvPr id="421" name="Google Shape;421;p27"/>
          <p:cNvPicPr preferRelativeResize="0"/>
          <p:nvPr/>
        </p:nvPicPr>
        <p:blipFill rotWithShape="1">
          <a:blip r:embed="rId3">
            <a:alphaModFix/>
          </a:blip>
          <a:srcRect b="41788" l="5873" r="29933" t="8610"/>
          <a:stretch/>
        </p:blipFill>
        <p:spPr>
          <a:xfrm>
            <a:off x="209275" y="195275"/>
            <a:ext cx="7129923" cy="4258325"/>
          </a:xfrm>
          <a:prstGeom prst="rect">
            <a:avLst/>
          </a:prstGeom>
          <a:noFill/>
          <a:ln>
            <a:noFill/>
          </a:ln>
        </p:spPr>
      </p:pic>
      <p:sp>
        <p:nvSpPr>
          <p:cNvPr id="422" name="Google Shape;422;p27"/>
          <p:cNvSpPr/>
          <p:nvPr/>
        </p:nvSpPr>
        <p:spPr>
          <a:xfrm>
            <a:off x="7413025" y="195275"/>
            <a:ext cx="1526400" cy="982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7"/>
          <p:cNvSpPr txBox="1"/>
          <p:nvPr>
            <p:ph type="title"/>
          </p:nvPr>
        </p:nvSpPr>
        <p:spPr>
          <a:xfrm>
            <a:off x="7413026" y="195275"/>
            <a:ext cx="15264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GANTT</a:t>
            </a:r>
            <a:endParaRPr b="1">
              <a:solidFill>
                <a:schemeClr val="dk1"/>
              </a:solidFill>
            </a:endParaRPr>
          </a:p>
          <a:p>
            <a:pPr indent="0" lvl="0" marL="0" rtl="0" algn="ctr">
              <a:spcBef>
                <a:spcPts val="0"/>
              </a:spcBef>
              <a:spcAft>
                <a:spcPts val="0"/>
              </a:spcAft>
              <a:buNone/>
            </a:pPr>
            <a:r>
              <a:rPr b="1" lang="en">
                <a:solidFill>
                  <a:schemeClr val="dk1"/>
                </a:solidFill>
              </a:rPr>
              <a:t>Chart</a:t>
            </a:r>
            <a:endParaRPr>
              <a:solidFill>
                <a:schemeClr val="dk1"/>
              </a:solidFill>
            </a:endParaRPr>
          </a:p>
        </p:txBody>
      </p:sp>
      <p:cxnSp>
        <p:nvCxnSpPr>
          <p:cNvPr id="424" name="Google Shape;424;p27"/>
          <p:cNvCxnSpPr/>
          <p:nvPr/>
        </p:nvCxnSpPr>
        <p:spPr>
          <a:xfrm rot="10800000">
            <a:off x="5872175" y="2114275"/>
            <a:ext cx="0" cy="2013000"/>
          </a:xfrm>
          <a:prstGeom prst="straightConnector1">
            <a:avLst/>
          </a:prstGeom>
          <a:noFill/>
          <a:ln cap="flat" cmpd="sng" w="38100">
            <a:solidFill>
              <a:srgbClr val="333333"/>
            </a:solidFill>
            <a:prstDash val="solid"/>
            <a:round/>
            <a:headEnd len="med" w="med" type="none"/>
            <a:tailEnd len="med" w="med" type="none"/>
          </a:ln>
        </p:spPr>
      </p:cxnSp>
      <p:cxnSp>
        <p:nvCxnSpPr>
          <p:cNvPr id="425" name="Google Shape;425;p27"/>
          <p:cNvCxnSpPr>
            <a:stCxn id="426" idx="1"/>
          </p:cNvCxnSpPr>
          <p:nvPr/>
        </p:nvCxnSpPr>
        <p:spPr>
          <a:xfrm flipH="1">
            <a:off x="5937325" y="1663675"/>
            <a:ext cx="1475700" cy="565800"/>
          </a:xfrm>
          <a:prstGeom prst="straightConnector1">
            <a:avLst/>
          </a:prstGeom>
          <a:noFill/>
          <a:ln cap="flat" cmpd="sng" w="28575">
            <a:solidFill>
              <a:srgbClr val="333333"/>
            </a:solidFill>
            <a:prstDash val="solid"/>
            <a:round/>
            <a:headEnd len="med" w="med" type="none"/>
            <a:tailEnd len="med" w="med" type="triangle"/>
          </a:ln>
        </p:spPr>
      </p:cxnSp>
      <p:sp>
        <p:nvSpPr>
          <p:cNvPr id="426" name="Google Shape;426;p27"/>
          <p:cNvSpPr txBox="1"/>
          <p:nvPr/>
        </p:nvSpPr>
        <p:spPr>
          <a:xfrm>
            <a:off x="7413025" y="1232725"/>
            <a:ext cx="1567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Trebuchet MS"/>
                <a:ea typeface="Trebuchet MS"/>
                <a:cs typeface="Trebuchet MS"/>
                <a:sym typeface="Trebuchet MS"/>
              </a:rPr>
              <a:t>Critical Deadline for testing, first integration of vehicle and software </a:t>
            </a:r>
            <a:endParaRPr sz="1100">
              <a:latin typeface="Trebuchet MS"/>
              <a:ea typeface="Trebuchet MS"/>
              <a:cs typeface="Trebuchet MS"/>
              <a:sym typeface="Trebuchet MS"/>
            </a:endParaRPr>
          </a:p>
        </p:txBody>
      </p:sp>
      <p:sp>
        <p:nvSpPr>
          <p:cNvPr id="427" name="Google Shape;427;p27"/>
          <p:cNvSpPr txBox="1"/>
          <p:nvPr/>
        </p:nvSpPr>
        <p:spPr>
          <a:xfrm>
            <a:off x="7413025" y="2429925"/>
            <a:ext cx="1567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Trebuchet MS"/>
                <a:ea typeface="Trebuchet MS"/>
                <a:cs typeface="Trebuchet MS"/>
                <a:sym typeface="Trebuchet MS"/>
              </a:rPr>
              <a:t>Margin distributed to most tasks, with additional margin for the airframe build</a:t>
            </a:r>
            <a:endParaRPr sz="1100">
              <a:latin typeface="Trebuchet MS"/>
              <a:ea typeface="Trebuchet MS"/>
              <a:cs typeface="Trebuchet MS"/>
              <a:sym typeface="Trebuchet MS"/>
            </a:endParaRPr>
          </a:p>
        </p:txBody>
      </p:sp>
      <p:cxnSp>
        <p:nvCxnSpPr>
          <p:cNvPr id="428" name="Google Shape;428;p27"/>
          <p:cNvCxnSpPr>
            <a:stCxn id="427" idx="1"/>
          </p:cNvCxnSpPr>
          <p:nvPr/>
        </p:nvCxnSpPr>
        <p:spPr>
          <a:xfrm rot="10800000">
            <a:off x="6444625" y="2395275"/>
            <a:ext cx="968400" cy="465600"/>
          </a:xfrm>
          <a:prstGeom prst="straightConnector1">
            <a:avLst/>
          </a:prstGeom>
          <a:noFill/>
          <a:ln cap="flat" cmpd="sng" w="28575">
            <a:solidFill>
              <a:srgbClr val="333333"/>
            </a:solidFill>
            <a:prstDash val="solid"/>
            <a:round/>
            <a:headEnd len="med" w="med" type="none"/>
            <a:tailEnd len="med" w="med" type="triangle"/>
          </a:ln>
        </p:spPr>
      </p:cxnSp>
      <p:cxnSp>
        <p:nvCxnSpPr>
          <p:cNvPr id="429" name="Google Shape;429;p27"/>
          <p:cNvCxnSpPr>
            <a:stCxn id="427" idx="1"/>
          </p:cNvCxnSpPr>
          <p:nvPr/>
        </p:nvCxnSpPr>
        <p:spPr>
          <a:xfrm flipH="1">
            <a:off x="6475825" y="2860875"/>
            <a:ext cx="937200" cy="1125900"/>
          </a:xfrm>
          <a:prstGeom prst="straightConnector1">
            <a:avLst/>
          </a:prstGeom>
          <a:noFill/>
          <a:ln cap="flat" cmpd="sng" w="28575">
            <a:solidFill>
              <a:srgbClr val="333333"/>
            </a:solidFill>
            <a:prstDash val="solid"/>
            <a:round/>
            <a:headEnd len="med" w="med" type="none"/>
            <a:tailEnd len="med" w="med" type="triangle"/>
          </a:ln>
        </p:spPr>
      </p:cxnSp>
      <p:cxnSp>
        <p:nvCxnSpPr>
          <p:cNvPr id="430" name="Google Shape;430;p27"/>
          <p:cNvCxnSpPr/>
          <p:nvPr/>
        </p:nvCxnSpPr>
        <p:spPr>
          <a:xfrm>
            <a:off x="3323675" y="1201525"/>
            <a:ext cx="226200" cy="0"/>
          </a:xfrm>
          <a:prstGeom prst="straightConnector1">
            <a:avLst/>
          </a:prstGeom>
          <a:noFill/>
          <a:ln cap="flat" cmpd="sng" w="28575">
            <a:solidFill>
              <a:srgbClr val="FF0000"/>
            </a:solidFill>
            <a:prstDash val="solid"/>
            <a:round/>
            <a:headEnd len="med" w="med" type="none"/>
            <a:tailEnd len="med" w="med" type="none"/>
          </a:ln>
        </p:spPr>
      </p:cxnSp>
      <p:cxnSp>
        <p:nvCxnSpPr>
          <p:cNvPr id="431" name="Google Shape;431;p27"/>
          <p:cNvCxnSpPr/>
          <p:nvPr/>
        </p:nvCxnSpPr>
        <p:spPr>
          <a:xfrm>
            <a:off x="3565525" y="1201525"/>
            <a:ext cx="1622700" cy="234000"/>
          </a:xfrm>
          <a:prstGeom prst="straightConnector1">
            <a:avLst/>
          </a:prstGeom>
          <a:noFill/>
          <a:ln cap="flat" cmpd="sng" w="28575">
            <a:solidFill>
              <a:srgbClr val="FF0000"/>
            </a:solidFill>
            <a:prstDash val="solid"/>
            <a:round/>
            <a:headEnd len="med" w="med" type="none"/>
            <a:tailEnd len="med" w="med" type="none"/>
          </a:ln>
        </p:spPr>
      </p:cxnSp>
      <p:cxnSp>
        <p:nvCxnSpPr>
          <p:cNvPr id="432" name="Google Shape;432;p27"/>
          <p:cNvCxnSpPr/>
          <p:nvPr/>
        </p:nvCxnSpPr>
        <p:spPr>
          <a:xfrm flipH="1">
            <a:off x="5196175" y="1427775"/>
            <a:ext cx="7800" cy="304200"/>
          </a:xfrm>
          <a:prstGeom prst="straightConnector1">
            <a:avLst/>
          </a:prstGeom>
          <a:noFill/>
          <a:ln cap="flat" cmpd="sng" w="28575">
            <a:solidFill>
              <a:srgbClr val="FF0000"/>
            </a:solidFill>
            <a:prstDash val="solid"/>
            <a:round/>
            <a:headEnd len="med" w="med" type="none"/>
            <a:tailEnd len="med" w="med" type="none"/>
          </a:ln>
        </p:spPr>
      </p:cxnSp>
      <p:cxnSp>
        <p:nvCxnSpPr>
          <p:cNvPr id="433" name="Google Shape;433;p27"/>
          <p:cNvCxnSpPr/>
          <p:nvPr/>
        </p:nvCxnSpPr>
        <p:spPr>
          <a:xfrm>
            <a:off x="5211775" y="1724250"/>
            <a:ext cx="983100" cy="0"/>
          </a:xfrm>
          <a:prstGeom prst="straightConnector1">
            <a:avLst/>
          </a:prstGeom>
          <a:noFill/>
          <a:ln cap="flat" cmpd="sng" w="28575">
            <a:solidFill>
              <a:srgbClr val="FF0000"/>
            </a:solidFill>
            <a:prstDash val="solid"/>
            <a:round/>
            <a:headEnd len="med" w="med" type="none"/>
            <a:tailEnd len="med" w="med" type="none"/>
          </a:ln>
        </p:spPr>
      </p:cxnSp>
      <p:cxnSp>
        <p:nvCxnSpPr>
          <p:cNvPr id="434" name="Google Shape;434;p27"/>
          <p:cNvCxnSpPr/>
          <p:nvPr/>
        </p:nvCxnSpPr>
        <p:spPr>
          <a:xfrm>
            <a:off x="6210425" y="1724250"/>
            <a:ext cx="0" cy="2332800"/>
          </a:xfrm>
          <a:prstGeom prst="straightConnector1">
            <a:avLst/>
          </a:prstGeom>
          <a:noFill/>
          <a:ln cap="flat" cmpd="sng" w="28575">
            <a:solidFill>
              <a:srgbClr val="FF0000"/>
            </a:solidFill>
            <a:prstDash val="solid"/>
            <a:round/>
            <a:headEnd len="med" w="med" type="none"/>
            <a:tailEnd len="med" w="med" type="none"/>
          </a:ln>
        </p:spPr>
      </p:cxnSp>
      <p:cxnSp>
        <p:nvCxnSpPr>
          <p:cNvPr id="435" name="Google Shape;435;p27"/>
          <p:cNvCxnSpPr/>
          <p:nvPr/>
        </p:nvCxnSpPr>
        <p:spPr>
          <a:xfrm>
            <a:off x="6226025" y="4080475"/>
            <a:ext cx="265200" cy="0"/>
          </a:xfrm>
          <a:prstGeom prst="straightConnector1">
            <a:avLst/>
          </a:prstGeom>
          <a:noFill/>
          <a:ln cap="flat" cmpd="sng" w="28575">
            <a:solidFill>
              <a:srgbClr val="FF0000"/>
            </a:solidFill>
            <a:prstDash val="solid"/>
            <a:round/>
            <a:headEnd len="med" w="med" type="none"/>
            <a:tailEnd len="med" w="med" type="none"/>
          </a:ln>
        </p:spPr>
      </p:cxnSp>
      <p:cxnSp>
        <p:nvCxnSpPr>
          <p:cNvPr id="436" name="Google Shape;436;p27"/>
          <p:cNvCxnSpPr/>
          <p:nvPr/>
        </p:nvCxnSpPr>
        <p:spPr>
          <a:xfrm>
            <a:off x="6483500" y="4088275"/>
            <a:ext cx="0" cy="210600"/>
          </a:xfrm>
          <a:prstGeom prst="straightConnector1">
            <a:avLst/>
          </a:prstGeom>
          <a:noFill/>
          <a:ln cap="flat" cmpd="sng" w="28575">
            <a:solidFill>
              <a:srgbClr val="FF0000"/>
            </a:solidFill>
            <a:prstDash val="solid"/>
            <a:round/>
            <a:headEnd len="med" w="med" type="none"/>
            <a:tailEnd len="med" w="med" type="none"/>
          </a:ln>
        </p:spPr>
      </p:cxnSp>
      <p:cxnSp>
        <p:nvCxnSpPr>
          <p:cNvPr id="437" name="Google Shape;437;p27"/>
          <p:cNvCxnSpPr/>
          <p:nvPr/>
        </p:nvCxnSpPr>
        <p:spPr>
          <a:xfrm>
            <a:off x="6491300" y="4291125"/>
            <a:ext cx="140400" cy="0"/>
          </a:xfrm>
          <a:prstGeom prst="straightConnector1">
            <a:avLst/>
          </a:prstGeom>
          <a:noFill/>
          <a:ln cap="flat" cmpd="sng" w="28575">
            <a:solidFill>
              <a:srgbClr val="FF0000"/>
            </a:solidFill>
            <a:prstDash val="solid"/>
            <a:round/>
            <a:headEnd len="med" w="med" type="none"/>
            <a:tailEnd len="med" w="med" type="none"/>
          </a:ln>
        </p:spPr>
      </p:cxnSp>
      <p:sp>
        <p:nvSpPr>
          <p:cNvPr id="438" name="Google Shape;438;p27"/>
          <p:cNvSpPr txBox="1"/>
          <p:nvPr/>
        </p:nvSpPr>
        <p:spPr>
          <a:xfrm>
            <a:off x="7413025" y="3549775"/>
            <a:ext cx="1567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Trebuchet MS"/>
                <a:ea typeface="Trebuchet MS"/>
                <a:cs typeface="Trebuchet MS"/>
                <a:sym typeface="Trebuchet MS"/>
              </a:rPr>
              <a:t>Critical path: burden shifts from airframe to software</a:t>
            </a:r>
            <a:endParaRPr sz="1100">
              <a:latin typeface="Trebuchet MS"/>
              <a:ea typeface="Trebuchet MS"/>
              <a:cs typeface="Trebuchet MS"/>
              <a:sym typeface="Trebuchet MS"/>
            </a:endParaRPr>
          </a:p>
        </p:txBody>
      </p:sp>
      <p:cxnSp>
        <p:nvCxnSpPr>
          <p:cNvPr id="439" name="Google Shape;439;p27"/>
          <p:cNvCxnSpPr>
            <a:stCxn id="438" idx="1"/>
          </p:cNvCxnSpPr>
          <p:nvPr/>
        </p:nvCxnSpPr>
        <p:spPr>
          <a:xfrm flipH="1">
            <a:off x="6709825" y="3896125"/>
            <a:ext cx="703200" cy="387300"/>
          </a:xfrm>
          <a:prstGeom prst="straightConnector1">
            <a:avLst/>
          </a:prstGeom>
          <a:noFill/>
          <a:ln cap="flat" cmpd="sng" w="28575">
            <a:solidFill>
              <a:srgbClr val="333333"/>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28"/>
          <p:cNvPicPr preferRelativeResize="0"/>
          <p:nvPr/>
        </p:nvPicPr>
        <p:blipFill>
          <a:blip r:embed="rId3">
            <a:alphaModFix/>
          </a:blip>
          <a:stretch>
            <a:fillRect/>
          </a:stretch>
        </p:blipFill>
        <p:spPr>
          <a:xfrm>
            <a:off x="178488" y="158275"/>
            <a:ext cx="8787026" cy="2853204"/>
          </a:xfrm>
          <a:prstGeom prst="rect">
            <a:avLst/>
          </a:prstGeom>
          <a:noFill/>
          <a:ln>
            <a:noFill/>
          </a:ln>
        </p:spPr>
      </p:pic>
      <p:sp>
        <p:nvSpPr>
          <p:cNvPr id="445" name="Google Shape;445;p28"/>
          <p:cNvSpPr/>
          <p:nvPr/>
        </p:nvSpPr>
        <p:spPr>
          <a:xfrm>
            <a:off x="204925" y="3128875"/>
            <a:ext cx="2884800" cy="5772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8"/>
          <p:cNvSpPr txBox="1"/>
          <p:nvPr>
            <p:ph type="title"/>
          </p:nvPr>
        </p:nvSpPr>
        <p:spPr>
          <a:xfrm>
            <a:off x="204925" y="3128875"/>
            <a:ext cx="2884800" cy="577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Testing </a:t>
            </a:r>
            <a:r>
              <a:rPr b="1" lang="en">
                <a:solidFill>
                  <a:schemeClr val="dk1"/>
                </a:solidFill>
              </a:rPr>
              <a:t>GANTT:</a:t>
            </a:r>
            <a:endParaRPr>
              <a:solidFill>
                <a:schemeClr val="dk1"/>
              </a:solidFill>
            </a:endParaRPr>
          </a:p>
        </p:txBody>
      </p:sp>
      <p:sp>
        <p:nvSpPr>
          <p:cNvPr id="447" name="Google Shape;447;p28"/>
          <p:cNvSpPr txBox="1"/>
          <p:nvPr/>
        </p:nvSpPr>
        <p:spPr>
          <a:xfrm>
            <a:off x="200975" y="3823475"/>
            <a:ext cx="3064200" cy="861900"/>
          </a:xfrm>
          <a:prstGeom prst="rect">
            <a:avLst/>
          </a:prstGeom>
          <a:noFill/>
          <a:ln cap="flat" cmpd="sng" w="9525">
            <a:solidFill>
              <a:srgbClr val="33333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Trebuchet MS"/>
                <a:ea typeface="Trebuchet MS"/>
                <a:cs typeface="Trebuchet MS"/>
                <a:sym typeface="Trebuchet MS"/>
              </a:rPr>
              <a:t>- </a:t>
            </a:r>
            <a:r>
              <a:rPr lang="en" sz="1100">
                <a:latin typeface="Trebuchet MS"/>
                <a:ea typeface="Trebuchet MS"/>
                <a:cs typeface="Trebuchet MS"/>
                <a:sym typeface="Trebuchet MS"/>
              </a:rPr>
              <a:t>Planning to be done with GTS/GPS testing relatively early to </a:t>
            </a:r>
            <a:r>
              <a:rPr lang="en" sz="1100">
                <a:latin typeface="Trebuchet MS"/>
                <a:ea typeface="Trebuchet MS"/>
                <a:cs typeface="Trebuchet MS"/>
                <a:sym typeface="Trebuchet MS"/>
              </a:rPr>
              <a:t>accommodate</a:t>
            </a:r>
            <a:r>
              <a:rPr lang="en" sz="1100">
                <a:latin typeface="Trebuchet MS"/>
                <a:ea typeface="Trebuchet MS"/>
                <a:cs typeface="Trebuchet MS"/>
                <a:sym typeface="Trebuchet MS"/>
              </a:rPr>
              <a:t> time for software and hardware testing, keep them off the critical path</a:t>
            </a:r>
            <a:endParaRPr sz="1100">
              <a:latin typeface="Trebuchet MS"/>
              <a:ea typeface="Trebuchet MS"/>
              <a:cs typeface="Trebuchet MS"/>
              <a:sym typeface="Trebuchet MS"/>
            </a:endParaRPr>
          </a:p>
        </p:txBody>
      </p:sp>
      <p:cxnSp>
        <p:nvCxnSpPr>
          <p:cNvPr id="448" name="Google Shape;448;p28"/>
          <p:cNvCxnSpPr/>
          <p:nvPr/>
        </p:nvCxnSpPr>
        <p:spPr>
          <a:xfrm flipH="1" rot="10800000">
            <a:off x="3281675" y="2215950"/>
            <a:ext cx="2265600" cy="1601700"/>
          </a:xfrm>
          <a:prstGeom prst="straightConnector1">
            <a:avLst/>
          </a:prstGeom>
          <a:noFill/>
          <a:ln cap="flat" cmpd="sng" w="28575">
            <a:solidFill>
              <a:srgbClr val="333333"/>
            </a:solidFill>
            <a:prstDash val="dot"/>
            <a:round/>
            <a:headEnd len="med" w="med" type="none"/>
            <a:tailEnd len="med" w="med" type="triangle"/>
          </a:ln>
        </p:spPr>
      </p:cxnSp>
      <p:sp>
        <p:nvSpPr>
          <p:cNvPr id="449" name="Google Shape;449;p28"/>
          <p:cNvSpPr txBox="1"/>
          <p:nvPr/>
        </p:nvSpPr>
        <p:spPr>
          <a:xfrm>
            <a:off x="3382163" y="3823475"/>
            <a:ext cx="2165100" cy="692700"/>
          </a:xfrm>
          <a:prstGeom prst="rect">
            <a:avLst/>
          </a:prstGeom>
          <a:noFill/>
          <a:ln cap="flat" cmpd="sng" w="9525">
            <a:solidFill>
              <a:srgbClr val="33333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Trebuchet MS"/>
                <a:ea typeface="Trebuchet MS"/>
                <a:cs typeface="Trebuchet MS"/>
                <a:sym typeface="Trebuchet MS"/>
              </a:rPr>
              <a:t>- Significant Margin for all tests/major deadlines to account for delays </a:t>
            </a:r>
            <a:endParaRPr sz="1100">
              <a:latin typeface="Trebuchet MS"/>
              <a:ea typeface="Trebuchet MS"/>
              <a:cs typeface="Trebuchet MS"/>
              <a:sym typeface="Trebuchet MS"/>
            </a:endParaRPr>
          </a:p>
        </p:txBody>
      </p:sp>
      <p:cxnSp>
        <p:nvCxnSpPr>
          <p:cNvPr id="450" name="Google Shape;450;p28"/>
          <p:cNvCxnSpPr>
            <a:stCxn id="449" idx="0"/>
          </p:cNvCxnSpPr>
          <p:nvPr/>
        </p:nvCxnSpPr>
        <p:spPr>
          <a:xfrm flipH="1" rot="10800000">
            <a:off x="4464713" y="1536875"/>
            <a:ext cx="3080100" cy="2286600"/>
          </a:xfrm>
          <a:prstGeom prst="straightConnector1">
            <a:avLst/>
          </a:prstGeom>
          <a:noFill/>
          <a:ln cap="flat" cmpd="sng" w="28575">
            <a:solidFill>
              <a:srgbClr val="333333"/>
            </a:solidFill>
            <a:prstDash val="dot"/>
            <a:round/>
            <a:headEnd len="med" w="med" type="none"/>
            <a:tailEnd len="med" w="med" type="triangle"/>
          </a:ln>
        </p:spPr>
      </p:cxnSp>
      <p:cxnSp>
        <p:nvCxnSpPr>
          <p:cNvPr id="451" name="Google Shape;451;p28"/>
          <p:cNvCxnSpPr/>
          <p:nvPr/>
        </p:nvCxnSpPr>
        <p:spPr>
          <a:xfrm>
            <a:off x="5523850" y="429125"/>
            <a:ext cx="663300" cy="0"/>
          </a:xfrm>
          <a:prstGeom prst="straightConnector1">
            <a:avLst/>
          </a:prstGeom>
          <a:noFill/>
          <a:ln cap="flat" cmpd="sng" w="28575">
            <a:solidFill>
              <a:srgbClr val="FF0000"/>
            </a:solidFill>
            <a:prstDash val="solid"/>
            <a:round/>
            <a:headEnd len="med" w="med" type="none"/>
            <a:tailEnd len="med" w="med" type="none"/>
          </a:ln>
        </p:spPr>
      </p:cxnSp>
      <p:cxnSp>
        <p:nvCxnSpPr>
          <p:cNvPr id="452" name="Google Shape;452;p28"/>
          <p:cNvCxnSpPr/>
          <p:nvPr/>
        </p:nvCxnSpPr>
        <p:spPr>
          <a:xfrm>
            <a:off x="6202625" y="429125"/>
            <a:ext cx="708300" cy="408900"/>
          </a:xfrm>
          <a:prstGeom prst="straightConnector1">
            <a:avLst/>
          </a:prstGeom>
          <a:noFill/>
          <a:ln cap="flat" cmpd="sng" w="28575">
            <a:solidFill>
              <a:srgbClr val="FF0000"/>
            </a:solidFill>
            <a:prstDash val="solid"/>
            <a:round/>
            <a:headEnd len="med" w="med" type="none"/>
            <a:tailEnd len="med" w="med" type="none"/>
          </a:ln>
        </p:spPr>
      </p:cxnSp>
      <p:cxnSp>
        <p:nvCxnSpPr>
          <p:cNvPr id="453" name="Google Shape;453;p28"/>
          <p:cNvCxnSpPr/>
          <p:nvPr/>
        </p:nvCxnSpPr>
        <p:spPr>
          <a:xfrm>
            <a:off x="6920425" y="850425"/>
            <a:ext cx="624300" cy="0"/>
          </a:xfrm>
          <a:prstGeom prst="straightConnector1">
            <a:avLst/>
          </a:prstGeom>
          <a:noFill/>
          <a:ln cap="flat" cmpd="sng" w="28575">
            <a:solidFill>
              <a:srgbClr val="FF0000"/>
            </a:solidFill>
            <a:prstDash val="solid"/>
            <a:round/>
            <a:headEnd len="med" w="med" type="none"/>
            <a:tailEnd len="med" w="med" type="none"/>
          </a:ln>
        </p:spPr>
      </p:cxnSp>
      <p:cxnSp>
        <p:nvCxnSpPr>
          <p:cNvPr id="454" name="Google Shape;454;p28"/>
          <p:cNvCxnSpPr/>
          <p:nvPr/>
        </p:nvCxnSpPr>
        <p:spPr>
          <a:xfrm>
            <a:off x="7560175" y="850425"/>
            <a:ext cx="0" cy="1693200"/>
          </a:xfrm>
          <a:prstGeom prst="straightConnector1">
            <a:avLst/>
          </a:prstGeom>
          <a:noFill/>
          <a:ln cap="flat" cmpd="sng" w="28575">
            <a:solidFill>
              <a:srgbClr val="FF0000"/>
            </a:solidFill>
            <a:prstDash val="solid"/>
            <a:round/>
            <a:headEnd len="med" w="med" type="none"/>
            <a:tailEnd len="med" w="med" type="none"/>
          </a:ln>
        </p:spPr>
      </p:cxnSp>
      <p:cxnSp>
        <p:nvCxnSpPr>
          <p:cNvPr id="455" name="Google Shape;455;p28"/>
          <p:cNvCxnSpPr/>
          <p:nvPr/>
        </p:nvCxnSpPr>
        <p:spPr>
          <a:xfrm>
            <a:off x="7567975" y="2543475"/>
            <a:ext cx="288600" cy="0"/>
          </a:xfrm>
          <a:prstGeom prst="straightConnector1">
            <a:avLst/>
          </a:prstGeom>
          <a:noFill/>
          <a:ln cap="flat" cmpd="sng" w="28575">
            <a:solidFill>
              <a:srgbClr val="FF0000"/>
            </a:solidFill>
            <a:prstDash val="solid"/>
            <a:round/>
            <a:headEnd len="med" w="med" type="none"/>
            <a:tailEnd len="med" w="med" type="none"/>
          </a:ln>
        </p:spPr>
      </p:cxnSp>
      <p:cxnSp>
        <p:nvCxnSpPr>
          <p:cNvPr id="456" name="Google Shape;456;p28"/>
          <p:cNvCxnSpPr/>
          <p:nvPr/>
        </p:nvCxnSpPr>
        <p:spPr>
          <a:xfrm>
            <a:off x="7856650" y="2551275"/>
            <a:ext cx="288600" cy="397800"/>
          </a:xfrm>
          <a:prstGeom prst="straightConnector1">
            <a:avLst/>
          </a:prstGeom>
          <a:noFill/>
          <a:ln cap="flat" cmpd="sng" w="28575">
            <a:solidFill>
              <a:srgbClr val="FF0000"/>
            </a:solidFill>
            <a:prstDash val="solid"/>
            <a:round/>
            <a:headEnd len="med" w="med" type="none"/>
            <a:tailEnd len="med" w="med" type="none"/>
          </a:ln>
        </p:spPr>
      </p:cxnSp>
      <p:sp>
        <p:nvSpPr>
          <p:cNvPr id="457" name="Google Shape;457;p28"/>
          <p:cNvSpPr txBox="1"/>
          <p:nvPr/>
        </p:nvSpPr>
        <p:spPr>
          <a:xfrm>
            <a:off x="5664275" y="3823475"/>
            <a:ext cx="3301200" cy="861900"/>
          </a:xfrm>
          <a:prstGeom prst="rect">
            <a:avLst/>
          </a:prstGeom>
          <a:noFill/>
          <a:ln cap="flat" cmpd="sng" w="9525">
            <a:solidFill>
              <a:srgbClr val="33333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Trebuchet MS"/>
                <a:ea typeface="Trebuchet MS"/>
                <a:cs typeface="Trebuchet MS"/>
                <a:sym typeface="Trebuchet MS"/>
              </a:rPr>
              <a:t>- Critical Path Critical Points:</a:t>
            </a:r>
            <a:endParaRPr sz="1100">
              <a:latin typeface="Trebuchet MS"/>
              <a:ea typeface="Trebuchet MS"/>
              <a:cs typeface="Trebuchet MS"/>
              <a:sym typeface="Trebuchet MS"/>
            </a:endParaRPr>
          </a:p>
          <a:p>
            <a:pPr indent="0" lvl="0" marL="0" rtl="0" algn="l">
              <a:spcBef>
                <a:spcPts val="0"/>
              </a:spcBef>
              <a:spcAft>
                <a:spcPts val="0"/>
              </a:spcAft>
              <a:buNone/>
            </a:pPr>
            <a:r>
              <a:rPr lang="en" sz="1100">
                <a:latin typeface="Trebuchet MS"/>
                <a:ea typeface="Trebuchet MS"/>
                <a:cs typeface="Trebuchet MS"/>
                <a:sym typeface="Trebuchet MS"/>
              </a:rPr>
              <a:t>	- complete airframe, preliminary testing</a:t>
            </a:r>
            <a:endParaRPr sz="1100">
              <a:latin typeface="Trebuchet MS"/>
              <a:ea typeface="Trebuchet MS"/>
              <a:cs typeface="Trebuchet MS"/>
              <a:sym typeface="Trebuchet MS"/>
            </a:endParaRPr>
          </a:p>
          <a:p>
            <a:pPr indent="0" lvl="0" marL="457200" rtl="0" algn="l">
              <a:spcBef>
                <a:spcPts val="0"/>
              </a:spcBef>
              <a:spcAft>
                <a:spcPts val="0"/>
              </a:spcAft>
              <a:buNone/>
            </a:pPr>
            <a:r>
              <a:rPr lang="en" sz="1100">
                <a:latin typeface="Trebuchet MS"/>
                <a:ea typeface="Trebuchet MS"/>
                <a:cs typeface="Trebuchet MS"/>
                <a:sym typeface="Trebuchet MS"/>
              </a:rPr>
              <a:t>- ArduPilot modification/Control law for          integration with airframe</a:t>
            </a:r>
            <a:endParaRPr sz="1100">
              <a:latin typeface="Trebuchet MS"/>
              <a:ea typeface="Trebuchet MS"/>
              <a:cs typeface="Trebuchet MS"/>
              <a:sym typeface="Trebuchet MS"/>
            </a:endParaRPr>
          </a:p>
        </p:txBody>
      </p:sp>
      <p:cxnSp>
        <p:nvCxnSpPr>
          <p:cNvPr id="458" name="Google Shape;458;p28"/>
          <p:cNvCxnSpPr>
            <a:stCxn id="457" idx="0"/>
          </p:cNvCxnSpPr>
          <p:nvPr/>
        </p:nvCxnSpPr>
        <p:spPr>
          <a:xfrm flipH="1" rot="10800000">
            <a:off x="7314875" y="3007175"/>
            <a:ext cx="786600" cy="816300"/>
          </a:xfrm>
          <a:prstGeom prst="straightConnector1">
            <a:avLst/>
          </a:prstGeom>
          <a:noFill/>
          <a:ln cap="flat" cmpd="sng" w="28575">
            <a:solidFill>
              <a:srgbClr val="333333"/>
            </a:solidFill>
            <a:prstDash val="dot"/>
            <a:round/>
            <a:headEnd len="med" w="med" type="none"/>
            <a:tailEnd len="med" w="med" type="triangle"/>
          </a:ln>
        </p:spPr>
      </p:cxnSp>
      <p:sp>
        <p:nvSpPr>
          <p:cNvPr id="459" name="Google Shape;459;p28"/>
          <p:cNvSpPr txBox="1"/>
          <p:nvPr>
            <p:ph idx="12" type="sldNum"/>
          </p:nvPr>
        </p:nvSpPr>
        <p:spPr>
          <a:xfrm>
            <a:off x="8390734" y="463771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29"/>
          <p:cNvSpPr txBox="1"/>
          <p:nvPr>
            <p:ph type="title"/>
          </p:nvPr>
        </p:nvSpPr>
        <p:spPr>
          <a:xfrm>
            <a:off x="409500" y="1921950"/>
            <a:ext cx="83250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rgbClr val="674EA7"/>
                </a:solidFill>
              </a:rPr>
              <a:t>Testing Readiness</a:t>
            </a:r>
            <a:endParaRPr b="1" sz="6400">
              <a:solidFill>
                <a:srgbClr val="674EA7"/>
              </a:solidFill>
            </a:endParaRPr>
          </a:p>
        </p:txBody>
      </p:sp>
      <p:cxnSp>
        <p:nvCxnSpPr>
          <p:cNvPr id="465" name="Google Shape;465;p29"/>
          <p:cNvCxnSpPr/>
          <p:nvPr/>
        </p:nvCxnSpPr>
        <p:spPr>
          <a:xfrm>
            <a:off x="1831350" y="3371000"/>
            <a:ext cx="5481300" cy="0"/>
          </a:xfrm>
          <a:prstGeom prst="straightConnector1">
            <a:avLst/>
          </a:prstGeom>
          <a:noFill/>
          <a:ln cap="flat" cmpd="sng" w="114300">
            <a:solidFill>
              <a:schemeClr val="lt1"/>
            </a:solidFill>
            <a:prstDash val="solid"/>
            <a:round/>
            <a:headEnd len="med" w="med" type="none"/>
            <a:tailEnd len="med" w="med" type="none"/>
          </a:ln>
        </p:spPr>
      </p:cxnSp>
      <p:cxnSp>
        <p:nvCxnSpPr>
          <p:cNvPr id="466" name="Google Shape;466;p29"/>
          <p:cNvCxnSpPr/>
          <p:nvPr/>
        </p:nvCxnSpPr>
        <p:spPr>
          <a:xfrm>
            <a:off x="1831350" y="1693350"/>
            <a:ext cx="5481300" cy="0"/>
          </a:xfrm>
          <a:prstGeom prst="straightConnector1">
            <a:avLst/>
          </a:prstGeom>
          <a:noFill/>
          <a:ln cap="flat" cmpd="sng" w="114300">
            <a:solidFill>
              <a:schemeClr val="lt1"/>
            </a:solidFill>
            <a:prstDash val="solid"/>
            <a:round/>
            <a:headEnd len="med" w="med" type="none"/>
            <a:tailEnd len="med" w="med" type="none"/>
          </a:ln>
        </p:spPr>
      </p:cxnSp>
      <p:sp>
        <p:nvSpPr>
          <p:cNvPr id="467" name="Google Shape;467;p2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3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0"/>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Lower Level Subsystem Tests Completed</a:t>
            </a:r>
            <a:endParaRPr b="1">
              <a:solidFill>
                <a:schemeClr val="dk1"/>
              </a:solidFill>
            </a:endParaRPr>
          </a:p>
        </p:txBody>
      </p:sp>
      <p:sp>
        <p:nvSpPr>
          <p:cNvPr id="474" name="Google Shape;474;p30"/>
          <p:cNvSpPr txBox="1"/>
          <p:nvPr/>
        </p:nvSpPr>
        <p:spPr>
          <a:xfrm>
            <a:off x="256625" y="1071100"/>
            <a:ext cx="8712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b="1" sz="1800">
              <a:latin typeface="Calibri"/>
              <a:ea typeface="Calibri"/>
              <a:cs typeface="Calibri"/>
              <a:sym typeface="Calibri"/>
            </a:endParaRPr>
          </a:p>
          <a:p>
            <a:pPr indent="0" lvl="0" marL="0" rtl="0" algn="l">
              <a:spcBef>
                <a:spcPts val="0"/>
              </a:spcBef>
              <a:spcAft>
                <a:spcPts val="0"/>
              </a:spcAft>
              <a:buNone/>
            </a:pPr>
            <a:r>
              <a:t/>
            </a:r>
            <a:endParaRPr b="1" sz="1800">
              <a:latin typeface="Calibri"/>
              <a:ea typeface="Calibri"/>
              <a:cs typeface="Calibri"/>
              <a:sym typeface="Calibri"/>
            </a:endParaRPr>
          </a:p>
        </p:txBody>
      </p:sp>
      <p:sp>
        <p:nvSpPr>
          <p:cNvPr id="475" name="Google Shape;475;p30"/>
          <p:cNvSpPr txBox="1"/>
          <p:nvPr/>
        </p:nvSpPr>
        <p:spPr>
          <a:xfrm>
            <a:off x="246000" y="1073425"/>
            <a:ext cx="8712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Ground Truth System</a:t>
            </a:r>
            <a:endParaRPr b="1" sz="1800">
              <a:latin typeface="Calibri"/>
              <a:ea typeface="Calibri"/>
              <a:cs typeface="Calibri"/>
              <a:sym typeface="Calibri"/>
            </a:endParaRPr>
          </a:p>
          <a:p>
            <a:pPr indent="-317500" lvl="0" marL="457200" rtl="0" algn="l">
              <a:spcBef>
                <a:spcPts val="0"/>
              </a:spcBef>
              <a:spcAft>
                <a:spcPts val="0"/>
              </a:spcAft>
              <a:buSzPts val="1400"/>
              <a:buFont typeface="Calibri"/>
              <a:buChar char="-"/>
            </a:pPr>
            <a:r>
              <a:rPr b="1" lang="en">
                <a:latin typeface="Calibri"/>
                <a:ea typeface="Calibri"/>
                <a:cs typeface="Calibri"/>
                <a:sym typeface="Calibri"/>
              </a:rPr>
              <a:t>Housing: </a:t>
            </a:r>
            <a:r>
              <a:rPr lang="en">
                <a:latin typeface="Calibri"/>
                <a:ea typeface="Calibri"/>
                <a:cs typeface="Calibri"/>
                <a:sym typeface="Calibri"/>
              </a:rPr>
              <a:t>Payload enclosure designed and 3d printed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b="1" lang="en">
                <a:latin typeface="Calibri"/>
                <a:ea typeface="Calibri"/>
                <a:cs typeface="Calibri"/>
                <a:sym typeface="Calibri"/>
              </a:rPr>
              <a:t>GPS Logging: </a:t>
            </a:r>
            <a:r>
              <a:rPr lang="en">
                <a:latin typeface="Calibri"/>
                <a:ea typeface="Calibri"/>
                <a:cs typeface="Calibri"/>
                <a:sym typeface="Calibri"/>
              </a:rPr>
              <a:t>ArduSimple boards configured and verified for Post Processed Kinematic (PPK) and Real Time Kinematic (RTK) functionality</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Airframe</a:t>
            </a:r>
            <a:endParaRPr b="1" sz="1800">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Build in progress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Software</a:t>
            </a:r>
            <a:endParaRPr b="1" sz="1800">
              <a:latin typeface="Calibri"/>
              <a:ea typeface="Calibri"/>
              <a:cs typeface="Calibri"/>
              <a:sym typeface="Calibri"/>
            </a:endParaRPr>
          </a:p>
          <a:p>
            <a:pPr indent="-317500" lvl="0" marL="457200" rtl="0" algn="l">
              <a:spcBef>
                <a:spcPts val="0"/>
              </a:spcBef>
              <a:spcAft>
                <a:spcPts val="0"/>
              </a:spcAft>
              <a:buSzPts val="1400"/>
              <a:buFont typeface="Calibri"/>
              <a:buChar char="-"/>
            </a:pPr>
            <a:r>
              <a:rPr b="1" lang="en">
                <a:latin typeface="Calibri"/>
                <a:ea typeface="Calibri"/>
                <a:cs typeface="Calibri"/>
                <a:sym typeface="Calibri"/>
              </a:rPr>
              <a:t>Waypoint File Test: </a:t>
            </a:r>
            <a:r>
              <a:rPr lang="en">
                <a:latin typeface="Calibri"/>
                <a:ea typeface="Calibri"/>
                <a:cs typeface="Calibri"/>
                <a:sym typeface="Calibri"/>
              </a:rPr>
              <a:t>Create and run custom missions from text file without </a:t>
            </a:r>
            <a:r>
              <a:rPr lang="en">
                <a:latin typeface="Calibri"/>
                <a:ea typeface="Calibri"/>
                <a:cs typeface="Calibri"/>
                <a:sym typeface="Calibri"/>
              </a:rPr>
              <a:t>continuous</a:t>
            </a:r>
            <a:r>
              <a:rPr lang="en">
                <a:latin typeface="Calibri"/>
                <a:ea typeface="Calibri"/>
                <a:cs typeface="Calibri"/>
                <a:sym typeface="Calibri"/>
              </a:rPr>
              <a:t> operator input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b="1" lang="en">
                <a:latin typeface="Calibri"/>
                <a:ea typeface="Calibri"/>
                <a:cs typeface="Calibri"/>
                <a:sym typeface="Calibri"/>
              </a:rPr>
              <a:t>SITL Post Processing Test: </a:t>
            </a:r>
            <a:r>
              <a:rPr lang="en">
                <a:latin typeface="Calibri"/>
                <a:ea typeface="Calibri"/>
                <a:cs typeface="Calibri"/>
                <a:sym typeface="Calibri"/>
              </a:rPr>
              <a:t>Evaluate SITL mission performance metrics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b="1" lang="en">
                <a:latin typeface="Calibri"/>
                <a:ea typeface="Calibri"/>
                <a:cs typeface="Calibri"/>
                <a:sym typeface="Calibri"/>
              </a:rPr>
              <a:t>MAVLink Message Test: </a:t>
            </a:r>
            <a:r>
              <a:rPr lang="en">
                <a:latin typeface="Calibri"/>
                <a:ea typeface="Calibri"/>
                <a:cs typeface="Calibri"/>
                <a:sym typeface="Calibri"/>
              </a:rPr>
              <a:t>Communicate custom time waypoint commands to ardupilot repository</a:t>
            </a:r>
            <a:endParaRPr>
              <a:latin typeface="Calibri"/>
              <a:ea typeface="Calibri"/>
              <a:cs typeface="Calibri"/>
              <a:sym typeface="Calibri"/>
            </a:endParaRPr>
          </a:p>
        </p:txBody>
      </p:sp>
      <p:grpSp>
        <p:nvGrpSpPr>
          <p:cNvPr id="476" name="Google Shape;476;p30"/>
          <p:cNvGrpSpPr/>
          <p:nvPr/>
        </p:nvGrpSpPr>
        <p:grpSpPr>
          <a:xfrm>
            <a:off x="209271" y="4562106"/>
            <a:ext cx="8275220" cy="389149"/>
            <a:chOff x="209271" y="4562106"/>
            <a:chExt cx="8275220" cy="389149"/>
          </a:xfrm>
        </p:grpSpPr>
        <p:cxnSp>
          <p:nvCxnSpPr>
            <p:cNvPr id="477" name="Google Shape;477;p30"/>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478" name="Google Shape;478;p30"/>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0"/>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80" name="Google Shape;480;p30"/>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481" name="Google Shape;481;p30"/>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482" name="Google Shape;482;p30"/>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483" name="Google Shape;483;p30"/>
            <p:cNvGrpSpPr/>
            <p:nvPr/>
          </p:nvGrpSpPr>
          <p:grpSpPr>
            <a:xfrm>
              <a:off x="3765825" y="4566950"/>
              <a:ext cx="3509700" cy="384300"/>
              <a:chOff x="3613425" y="4566950"/>
              <a:chExt cx="3509700" cy="384300"/>
            </a:xfrm>
          </p:grpSpPr>
          <p:sp>
            <p:nvSpPr>
              <p:cNvPr id="484" name="Google Shape;484;p30"/>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485" name="Google Shape;485;p30"/>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486" name="Google Shape;486;p30"/>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487" name="Google Shape;487;p30"/>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
        <p:nvSpPr>
          <p:cNvPr id="488" name="Google Shape;488;p3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494" name="Google Shape;494;p3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1"/>
          <p:cNvSpPr txBox="1"/>
          <p:nvPr>
            <p:ph type="title"/>
          </p:nvPr>
        </p:nvSpPr>
        <p:spPr>
          <a:xfrm>
            <a:off x="250700" y="195275"/>
            <a:ext cx="57054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GPS Precision Verification</a:t>
            </a:r>
            <a:endParaRPr b="1">
              <a:solidFill>
                <a:schemeClr val="dk1"/>
              </a:solidFill>
            </a:endParaRPr>
          </a:p>
        </p:txBody>
      </p:sp>
      <p:grpSp>
        <p:nvGrpSpPr>
          <p:cNvPr id="496" name="Google Shape;496;p31"/>
          <p:cNvGrpSpPr/>
          <p:nvPr/>
        </p:nvGrpSpPr>
        <p:grpSpPr>
          <a:xfrm>
            <a:off x="209271" y="4562106"/>
            <a:ext cx="8275220" cy="389149"/>
            <a:chOff x="209271" y="4562106"/>
            <a:chExt cx="8275220" cy="389149"/>
          </a:xfrm>
        </p:grpSpPr>
        <p:cxnSp>
          <p:nvCxnSpPr>
            <p:cNvPr id="497" name="Google Shape;497;p31"/>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498" name="Google Shape;498;p31"/>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1"/>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00" name="Google Shape;500;p31"/>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501" name="Google Shape;501;p31"/>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502" name="Google Shape;502;p31"/>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503" name="Google Shape;503;p31"/>
            <p:cNvGrpSpPr/>
            <p:nvPr/>
          </p:nvGrpSpPr>
          <p:grpSpPr>
            <a:xfrm>
              <a:off x="3765825" y="4566950"/>
              <a:ext cx="3509700" cy="384300"/>
              <a:chOff x="3613425" y="4566950"/>
              <a:chExt cx="3509700" cy="384300"/>
            </a:xfrm>
          </p:grpSpPr>
          <p:sp>
            <p:nvSpPr>
              <p:cNvPr id="504" name="Google Shape;504;p31"/>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505" name="Google Shape;505;p31"/>
              <p:cNvSpPr/>
              <p:nvPr/>
            </p:nvSpPr>
            <p:spPr>
              <a:xfrm>
                <a:off x="598376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sp>
            <p:nvSpPr>
              <p:cNvPr id="506" name="Google Shape;506;p31"/>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507" name="Google Shape;507;p31"/>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grpSp>
      </p:grpSp>
      <p:sp>
        <p:nvSpPr>
          <p:cNvPr id="508" name="Google Shape;508;p31"/>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2/9 </a:t>
            </a:r>
            <a:endParaRPr>
              <a:solidFill>
                <a:schemeClr val="dk1"/>
              </a:solidFill>
              <a:latin typeface="Trebuchet MS"/>
              <a:ea typeface="Trebuchet MS"/>
              <a:cs typeface="Trebuchet MS"/>
              <a:sym typeface="Trebuchet MS"/>
            </a:endParaRPr>
          </a:p>
        </p:txBody>
      </p:sp>
      <p:sp>
        <p:nvSpPr>
          <p:cNvPr id="509" name="Google Shape;509;p31"/>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Partial</a:t>
            </a:r>
            <a:endParaRPr>
              <a:solidFill>
                <a:schemeClr val="dk1"/>
              </a:solidFill>
              <a:latin typeface="Trebuchet MS"/>
              <a:ea typeface="Trebuchet MS"/>
              <a:cs typeface="Trebuchet MS"/>
              <a:sym typeface="Trebuchet MS"/>
            </a:endParaRPr>
          </a:p>
        </p:txBody>
      </p:sp>
      <p:graphicFrame>
        <p:nvGraphicFramePr>
          <p:cNvPr id="510" name="Google Shape;510;p31"/>
          <p:cNvGraphicFramePr/>
          <p:nvPr/>
        </p:nvGraphicFramePr>
        <p:xfrm>
          <a:off x="191850" y="990310"/>
          <a:ext cx="3000000" cy="3000000"/>
        </p:xfrm>
        <a:graphic>
          <a:graphicData uri="http://schemas.openxmlformats.org/drawingml/2006/table">
            <a:tbl>
              <a:tblPr>
                <a:noFill/>
                <a:tableStyleId>{EAF9FD89-A5E9-4414-A26E-9B06D0872AF2}</a:tableStyleId>
              </a:tblPr>
              <a:tblGrid>
                <a:gridCol w="1868675"/>
                <a:gridCol w="3526325"/>
                <a:gridCol w="3365300"/>
              </a:tblGrid>
              <a:tr h="429775">
                <a:tc gridSpan="3">
                  <a:txBody>
                    <a:bodyPr/>
                    <a:lstStyle/>
                    <a:p>
                      <a:pPr indent="0" lvl="0" marL="0" rtl="0" algn="ctr">
                        <a:spcBef>
                          <a:spcPts val="0"/>
                        </a:spcBef>
                        <a:spcAft>
                          <a:spcPts val="0"/>
                        </a:spcAft>
                        <a:buNone/>
                      </a:pPr>
                      <a:r>
                        <a:rPr b="1" lang="en" sz="1800">
                          <a:solidFill>
                            <a:schemeClr val="dk1"/>
                          </a:solidFill>
                          <a:latin typeface="Trebuchet MS"/>
                          <a:ea typeface="Trebuchet MS"/>
                          <a:cs typeface="Trebuchet MS"/>
                          <a:sym typeface="Trebuchet MS"/>
                        </a:rPr>
                        <a:t>Types of GPS Data</a:t>
                      </a:r>
                      <a:endParaRPr b="1" sz="1800">
                        <a:solidFill>
                          <a:schemeClr val="dk1"/>
                        </a:solidFill>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solidFill>
                      <a:srgbClr val="333333"/>
                    </a:solidFill>
                  </a:tcPr>
                </a:tc>
                <a:tc hMerge="1"/>
                <a:tc hMerge="1"/>
              </a:tr>
              <a:tr h="310950">
                <a:tc>
                  <a:txBody>
                    <a:bodyPr/>
                    <a:lstStyle/>
                    <a:p>
                      <a:pPr indent="0" lvl="0" marL="0" rtl="0" algn="ctr">
                        <a:spcBef>
                          <a:spcPts val="0"/>
                        </a:spcBef>
                        <a:spcAft>
                          <a:spcPts val="0"/>
                        </a:spcAft>
                        <a:buNone/>
                      </a:pPr>
                      <a:r>
                        <a:rPr lang="en">
                          <a:solidFill>
                            <a:schemeClr val="dk1"/>
                          </a:solidFill>
                          <a:latin typeface="Trebuchet MS"/>
                          <a:ea typeface="Trebuchet MS"/>
                          <a:cs typeface="Trebuchet MS"/>
                          <a:sym typeface="Trebuchet MS"/>
                        </a:rPr>
                        <a:t>Standalone</a:t>
                      </a:r>
                      <a:endParaRPr>
                        <a:solidFill>
                          <a:schemeClr val="dk1"/>
                        </a:solidFill>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solidFill>
                      <a:srgbClr val="3D85C6"/>
                    </a:solidFill>
                  </a:tcPr>
                </a:tc>
                <a:tc>
                  <a:txBody>
                    <a:bodyPr/>
                    <a:lstStyle/>
                    <a:p>
                      <a:pPr indent="0" lvl="0" marL="0" rtl="0" algn="ctr">
                        <a:spcBef>
                          <a:spcPts val="0"/>
                        </a:spcBef>
                        <a:spcAft>
                          <a:spcPts val="0"/>
                        </a:spcAft>
                        <a:buNone/>
                      </a:pPr>
                      <a:r>
                        <a:rPr lang="en">
                          <a:solidFill>
                            <a:schemeClr val="dk1"/>
                          </a:solidFill>
                          <a:latin typeface="Trebuchet MS"/>
                          <a:ea typeface="Trebuchet MS"/>
                          <a:cs typeface="Trebuchet MS"/>
                          <a:sym typeface="Trebuchet MS"/>
                        </a:rPr>
                        <a:t>Real-Time Kinematic (RTK)</a:t>
                      </a:r>
                      <a:endParaRPr>
                        <a:solidFill>
                          <a:schemeClr val="dk1"/>
                        </a:solidFill>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solidFill>
                      <a:srgbClr val="674EA7"/>
                    </a:solidFill>
                  </a:tcPr>
                </a:tc>
                <a:tc>
                  <a:txBody>
                    <a:bodyPr/>
                    <a:lstStyle/>
                    <a:p>
                      <a:pPr indent="0" lvl="0" marL="0" rtl="0" algn="ctr">
                        <a:spcBef>
                          <a:spcPts val="0"/>
                        </a:spcBef>
                        <a:spcAft>
                          <a:spcPts val="0"/>
                        </a:spcAft>
                        <a:buNone/>
                      </a:pPr>
                      <a:r>
                        <a:rPr lang="en">
                          <a:solidFill>
                            <a:schemeClr val="dk1"/>
                          </a:solidFill>
                          <a:latin typeface="Trebuchet MS"/>
                          <a:ea typeface="Trebuchet MS"/>
                          <a:cs typeface="Trebuchet MS"/>
                          <a:sym typeface="Trebuchet MS"/>
                        </a:rPr>
                        <a:t>Post-Processed Kinematic (PPK)</a:t>
                      </a:r>
                      <a:endParaRPr>
                        <a:solidFill>
                          <a:schemeClr val="dk1"/>
                        </a:solidFill>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solidFill>
                      <a:srgbClr val="A64D79"/>
                    </a:solidFill>
                  </a:tcPr>
                </a:tc>
              </a:tr>
              <a:tr h="2579650">
                <a:tc>
                  <a:txBody>
                    <a:bodyPr/>
                    <a:lstStyle/>
                    <a:p>
                      <a:pPr indent="0" lvl="0" marL="0" rtl="0" algn="l">
                        <a:spcBef>
                          <a:spcPts val="0"/>
                        </a:spcBef>
                        <a:spcAft>
                          <a:spcPts val="0"/>
                        </a:spcAft>
                        <a:buNone/>
                      </a:pPr>
                      <a:r>
                        <a:rPr lang="en">
                          <a:latin typeface="Trebuchet MS"/>
                          <a:ea typeface="Trebuchet MS"/>
                          <a:cs typeface="Trebuchet MS"/>
                          <a:sym typeface="Trebuchet MS"/>
                        </a:rPr>
                        <a:t>- Single receiver and antenna</a:t>
                      </a:r>
                      <a:endParaRPr>
                        <a:latin typeface="Trebuchet MS"/>
                        <a:ea typeface="Trebuchet MS"/>
                        <a:cs typeface="Trebuchet MS"/>
                        <a:sym typeface="Trebuchet MS"/>
                      </a:endParaRPr>
                    </a:p>
                    <a:p>
                      <a:pPr indent="0" lvl="0" marL="0" rtl="0" algn="l">
                        <a:spcBef>
                          <a:spcPts val="0"/>
                        </a:spcBef>
                        <a:spcAft>
                          <a:spcPts val="0"/>
                        </a:spcAft>
                        <a:buNone/>
                      </a:pPr>
                      <a:r>
                        <a:rPr lang="en">
                          <a:latin typeface="Trebuchet MS"/>
                          <a:ea typeface="Trebuchet MS"/>
                          <a:cs typeface="Trebuchet MS"/>
                          <a:sym typeface="Trebuchet MS"/>
                        </a:rPr>
                        <a:t>- Meter-level accuracy</a:t>
                      </a:r>
                      <a:endParaRPr>
                        <a:latin typeface="Trebuchet MS"/>
                        <a:ea typeface="Trebuchet MS"/>
                        <a:cs typeface="Trebuchet MS"/>
                        <a:sym typeface="Trebuchet MS"/>
                      </a:endParaRPr>
                    </a:p>
                    <a:p>
                      <a:pPr indent="0" lvl="0" marL="0" rtl="0" algn="l">
                        <a:spcBef>
                          <a:spcPts val="0"/>
                        </a:spcBef>
                        <a:spcAft>
                          <a:spcPts val="0"/>
                        </a:spcAft>
                        <a:buNone/>
                      </a:pPr>
                      <a:r>
                        <a:rPr lang="en">
                          <a:latin typeface="Trebuchet MS"/>
                          <a:ea typeface="Trebuchet MS"/>
                          <a:cs typeface="Trebuchet MS"/>
                          <a:sym typeface="Trebuchet MS"/>
                        </a:rPr>
                        <a:t>- Proves basic functionality</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tcPr>
                </a:tc>
                <a:tc>
                  <a:txBody>
                    <a:bodyPr/>
                    <a:lstStyle/>
                    <a:p>
                      <a:pPr indent="0" lvl="0" marL="0" rtl="0" algn="l">
                        <a:spcBef>
                          <a:spcPts val="0"/>
                        </a:spcBef>
                        <a:spcAft>
                          <a:spcPts val="0"/>
                        </a:spcAft>
                        <a:buNone/>
                      </a:pPr>
                      <a:r>
                        <a:rPr lang="en">
                          <a:latin typeface="Trebuchet MS"/>
                          <a:ea typeface="Trebuchet MS"/>
                          <a:cs typeface="Trebuchet MS"/>
                          <a:sym typeface="Trebuchet MS"/>
                        </a:rPr>
                        <a:t>- More accurate than standalone</a:t>
                      </a:r>
                      <a:endParaRPr>
                        <a:latin typeface="Trebuchet MS"/>
                        <a:ea typeface="Trebuchet MS"/>
                        <a:cs typeface="Trebuchet MS"/>
                        <a:sym typeface="Trebuchet MS"/>
                      </a:endParaRPr>
                    </a:p>
                    <a:p>
                      <a:pPr indent="0" lvl="0" marL="0" rtl="0" algn="l">
                        <a:spcBef>
                          <a:spcPts val="0"/>
                        </a:spcBef>
                        <a:spcAft>
                          <a:spcPts val="0"/>
                        </a:spcAft>
                        <a:buNone/>
                      </a:pPr>
                      <a:r>
                        <a:rPr lang="en">
                          <a:latin typeface="Trebuchet MS"/>
                          <a:ea typeface="Trebuchet MS"/>
                          <a:cs typeface="Trebuchet MS"/>
                          <a:sym typeface="Trebuchet MS"/>
                        </a:rPr>
                        <a:t>- Used for onboard navigation system</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tcPr>
                </a:tc>
                <a:tc>
                  <a:txBody>
                    <a:bodyPr/>
                    <a:lstStyle/>
                    <a:p>
                      <a:pPr indent="0" lvl="0" marL="0" rtl="0" algn="l">
                        <a:spcBef>
                          <a:spcPts val="0"/>
                        </a:spcBef>
                        <a:spcAft>
                          <a:spcPts val="0"/>
                        </a:spcAft>
                        <a:buNone/>
                      </a:pPr>
                      <a:r>
                        <a:rPr lang="en">
                          <a:latin typeface="Trebuchet MS"/>
                          <a:ea typeface="Trebuchet MS"/>
                          <a:cs typeface="Trebuchet MS"/>
                          <a:sym typeface="Trebuchet MS"/>
                        </a:rPr>
                        <a:t>- Robust and accurate, used for GTS</a:t>
                      </a:r>
                      <a:endParaRPr>
                        <a:latin typeface="Trebuchet MS"/>
                        <a:ea typeface="Trebuchet MS"/>
                        <a:cs typeface="Trebuchet MS"/>
                        <a:sym typeface="Trebuchet MS"/>
                      </a:endParaRPr>
                    </a:p>
                  </a:txBody>
                  <a:tcPr marT="91425" marB="91425" marR="91425" marL="91425">
                    <a:lnL cap="flat" cmpd="sng" w="28575">
                      <a:solidFill>
                        <a:srgbClr val="333333"/>
                      </a:solidFill>
                      <a:prstDash val="solid"/>
                      <a:round/>
                      <a:headEnd len="sm" w="sm" type="none"/>
                      <a:tailEnd len="sm" w="sm" type="none"/>
                    </a:lnL>
                    <a:lnR cap="flat" cmpd="sng" w="28575">
                      <a:solidFill>
                        <a:srgbClr val="333333"/>
                      </a:solidFill>
                      <a:prstDash val="solid"/>
                      <a:round/>
                      <a:headEnd len="sm" w="sm" type="none"/>
                      <a:tailEnd len="sm" w="sm" type="none"/>
                    </a:lnR>
                    <a:lnT cap="flat" cmpd="sng" w="28575">
                      <a:solidFill>
                        <a:srgbClr val="333333"/>
                      </a:solidFill>
                      <a:prstDash val="solid"/>
                      <a:round/>
                      <a:headEnd len="sm" w="sm" type="none"/>
                      <a:tailEnd len="sm" w="sm" type="none"/>
                    </a:lnT>
                    <a:lnB cap="flat" cmpd="sng" w="28575">
                      <a:solidFill>
                        <a:srgbClr val="333333"/>
                      </a:solidFill>
                      <a:prstDash val="solid"/>
                      <a:round/>
                      <a:headEnd len="sm" w="sm" type="none"/>
                      <a:tailEnd len="sm" w="sm" type="none"/>
                    </a:lnB>
                  </a:tcPr>
                </a:tc>
              </a:tr>
            </a:tbl>
          </a:graphicData>
        </a:graphic>
      </p:graphicFrame>
      <p:pic>
        <p:nvPicPr>
          <p:cNvPr id="511" name="Google Shape;511;p31"/>
          <p:cNvPicPr preferRelativeResize="0"/>
          <p:nvPr/>
        </p:nvPicPr>
        <p:blipFill>
          <a:blip r:embed="rId3">
            <a:alphaModFix/>
          </a:blip>
          <a:stretch>
            <a:fillRect/>
          </a:stretch>
        </p:blipFill>
        <p:spPr>
          <a:xfrm>
            <a:off x="5956100" y="2257750"/>
            <a:ext cx="2706028" cy="2028203"/>
          </a:xfrm>
          <a:prstGeom prst="rect">
            <a:avLst/>
          </a:prstGeom>
          <a:noFill/>
          <a:ln>
            <a:noFill/>
          </a:ln>
        </p:spPr>
      </p:pic>
      <p:pic>
        <p:nvPicPr>
          <p:cNvPr id="512" name="Google Shape;512;p31"/>
          <p:cNvPicPr preferRelativeResize="0"/>
          <p:nvPr/>
        </p:nvPicPr>
        <p:blipFill>
          <a:blip r:embed="rId4">
            <a:alphaModFix/>
          </a:blip>
          <a:stretch>
            <a:fillRect/>
          </a:stretch>
        </p:blipFill>
        <p:spPr>
          <a:xfrm>
            <a:off x="2147597" y="2419521"/>
            <a:ext cx="3409326" cy="17046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4"/>
          <p:cNvSpPr/>
          <p:nvPr/>
        </p:nvSpPr>
        <p:spPr>
          <a:xfrm>
            <a:off x="3899594" y="2736950"/>
            <a:ext cx="449700" cy="3516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p>
        </p:txBody>
      </p:sp>
      <p:sp>
        <p:nvSpPr>
          <p:cNvPr id="125" name="Google Shape;125;p14"/>
          <p:cNvSpPr txBox="1"/>
          <p:nvPr>
            <p:ph type="title"/>
          </p:nvPr>
        </p:nvSpPr>
        <p:spPr>
          <a:xfrm>
            <a:off x="819150" y="168200"/>
            <a:ext cx="7505700" cy="954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sz="3900">
                <a:latin typeface="Trebuchet MS"/>
                <a:ea typeface="Trebuchet MS"/>
                <a:cs typeface="Trebuchet MS"/>
                <a:sym typeface="Trebuchet MS"/>
              </a:rPr>
              <a:t>Presentation Breakdown:</a:t>
            </a:r>
            <a:endParaRPr b="1" sz="3900">
              <a:latin typeface="Trebuchet MS"/>
              <a:ea typeface="Trebuchet MS"/>
              <a:cs typeface="Trebuchet MS"/>
              <a:sym typeface="Trebuchet MS"/>
            </a:endParaRPr>
          </a:p>
          <a:p>
            <a:pPr indent="0" lvl="0" marL="0" rtl="0" algn="ctr">
              <a:spcBef>
                <a:spcPts val="0"/>
              </a:spcBef>
              <a:spcAft>
                <a:spcPts val="0"/>
              </a:spcAft>
              <a:buNone/>
            </a:pPr>
            <a:r>
              <a:t/>
            </a:r>
            <a:endParaRPr b="1" sz="3900">
              <a:latin typeface="Trebuchet MS"/>
              <a:ea typeface="Trebuchet MS"/>
              <a:cs typeface="Trebuchet MS"/>
              <a:sym typeface="Trebuchet MS"/>
            </a:endParaRPr>
          </a:p>
        </p:txBody>
      </p:sp>
      <p:sp>
        <p:nvSpPr>
          <p:cNvPr id="126" name="Google Shape;126;p14"/>
          <p:cNvSpPr/>
          <p:nvPr/>
        </p:nvSpPr>
        <p:spPr>
          <a:xfrm>
            <a:off x="2879125" y="1489400"/>
            <a:ext cx="611100" cy="4776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a:off x="3634650" y="1502900"/>
            <a:ext cx="3210600" cy="4641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a:off x="4443300" y="2733061"/>
            <a:ext cx="2401800" cy="3693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p>
        </p:txBody>
      </p:sp>
      <p:sp>
        <p:nvSpPr>
          <p:cNvPr id="129" name="Google Shape;129;p14"/>
          <p:cNvSpPr/>
          <p:nvPr/>
        </p:nvSpPr>
        <p:spPr>
          <a:xfrm>
            <a:off x="4443300" y="3239231"/>
            <a:ext cx="2401800" cy="3693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p>
        </p:txBody>
      </p:sp>
      <p:sp>
        <p:nvSpPr>
          <p:cNvPr id="130" name="Google Shape;130;p14"/>
          <p:cNvSpPr/>
          <p:nvPr/>
        </p:nvSpPr>
        <p:spPr>
          <a:xfrm>
            <a:off x="4443305" y="3776489"/>
            <a:ext cx="2401800" cy="3693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p>
        </p:txBody>
      </p:sp>
      <p:sp>
        <p:nvSpPr>
          <p:cNvPr id="131" name="Google Shape;131;p14"/>
          <p:cNvSpPr txBox="1"/>
          <p:nvPr>
            <p:ph type="title"/>
          </p:nvPr>
        </p:nvSpPr>
        <p:spPr>
          <a:xfrm>
            <a:off x="4464173" y="3767257"/>
            <a:ext cx="2352300" cy="3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400">
                <a:solidFill>
                  <a:schemeClr val="dk1"/>
                </a:solidFill>
              </a:rPr>
              <a:t>Software</a:t>
            </a:r>
            <a:endParaRPr sz="1400">
              <a:solidFill>
                <a:schemeClr val="dk1"/>
              </a:solidFill>
            </a:endParaRPr>
          </a:p>
          <a:p>
            <a:pPr indent="0" lvl="0" marL="0" rtl="0" algn="l">
              <a:spcBef>
                <a:spcPts val="0"/>
              </a:spcBef>
              <a:spcAft>
                <a:spcPts val="0"/>
              </a:spcAft>
              <a:buSzPts val="990"/>
              <a:buNone/>
            </a:pPr>
            <a:r>
              <a:t/>
            </a:r>
            <a:endParaRPr sz="1400">
              <a:solidFill>
                <a:schemeClr val="dk1"/>
              </a:solidFill>
            </a:endParaRPr>
          </a:p>
          <a:p>
            <a:pPr indent="0" lvl="0" marL="0" rtl="0" algn="l">
              <a:spcBef>
                <a:spcPts val="0"/>
              </a:spcBef>
              <a:spcAft>
                <a:spcPts val="0"/>
              </a:spcAft>
              <a:buSzPts val="990"/>
              <a:buNone/>
            </a:pPr>
            <a:r>
              <a:t/>
            </a:r>
            <a:endParaRPr sz="1400">
              <a:solidFill>
                <a:schemeClr val="dk1"/>
              </a:solidFill>
              <a:latin typeface="Trebuchet MS"/>
              <a:ea typeface="Trebuchet MS"/>
              <a:cs typeface="Trebuchet MS"/>
              <a:sym typeface="Trebuchet MS"/>
            </a:endParaRPr>
          </a:p>
        </p:txBody>
      </p:sp>
      <p:sp>
        <p:nvSpPr>
          <p:cNvPr id="132" name="Google Shape;132;p14"/>
          <p:cNvSpPr txBox="1"/>
          <p:nvPr>
            <p:ph type="title"/>
          </p:nvPr>
        </p:nvSpPr>
        <p:spPr>
          <a:xfrm>
            <a:off x="3656775" y="1492775"/>
            <a:ext cx="3174600" cy="4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10">
                <a:solidFill>
                  <a:schemeClr val="dk1"/>
                </a:solidFill>
              </a:rPr>
              <a:t>Schedule</a:t>
            </a:r>
            <a:endParaRPr sz="2010">
              <a:solidFill>
                <a:schemeClr val="dk1"/>
              </a:solidFill>
              <a:latin typeface="Trebuchet MS"/>
              <a:ea typeface="Trebuchet MS"/>
              <a:cs typeface="Trebuchet MS"/>
              <a:sym typeface="Trebuchet MS"/>
            </a:endParaRPr>
          </a:p>
          <a:p>
            <a:pPr indent="0" lvl="0" marL="0" rtl="0" algn="l">
              <a:spcBef>
                <a:spcPts val="0"/>
              </a:spcBef>
              <a:spcAft>
                <a:spcPts val="0"/>
              </a:spcAft>
              <a:buSzPts val="990"/>
              <a:buNone/>
            </a:pPr>
            <a:r>
              <a:t/>
            </a:r>
            <a:endParaRPr sz="2510">
              <a:solidFill>
                <a:schemeClr val="dk1"/>
              </a:solidFill>
              <a:latin typeface="Trebuchet MS"/>
              <a:ea typeface="Trebuchet MS"/>
              <a:cs typeface="Trebuchet MS"/>
              <a:sym typeface="Trebuchet MS"/>
            </a:endParaRPr>
          </a:p>
        </p:txBody>
      </p:sp>
      <p:sp>
        <p:nvSpPr>
          <p:cNvPr id="133" name="Google Shape;133;p14"/>
          <p:cNvSpPr txBox="1"/>
          <p:nvPr>
            <p:ph type="title"/>
          </p:nvPr>
        </p:nvSpPr>
        <p:spPr>
          <a:xfrm>
            <a:off x="4459852" y="2730375"/>
            <a:ext cx="2375100" cy="3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400">
                <a:solidFill>
                  <a:schemeClr val="dk1"/>
                </a:solidFill>
              </a:rPr>
              <a:t>Ground Truth System</a:t>
            </a:r>
            <a:endParaRPr sz="1400">
              <a:solidFill>
                <a:schemeClr val="dk1"/>
              </a:solidFill>
              <a:latin typeface="Trebuchet MS"/>
              <a:ea typeface="Trebuchet MS"/>
              <a:cs typeface="Trebuchet MS"/>
              <a:sym typeface="Trebuchet MS"/>
            </a:endParaRPr>
          </a:p>
          <a:p>
            <a:pPr indent="0" lvl="0" marL="0" rtl="0" algn="l">
              <a:spcBef>
                <a:spcPts val="0"/>
              </a:spcBef>
              <a:spcAft>
                <a:spcPts val="0"/>
              </a:spcAft>
              <a:buSzPts val="990"/>
              <a:buNone/>
            </a:pPr>
            <a:r>
              <a:t/>
            </a:r>
            <a:endParaRPr sz="1400">
              <a:solidFill>
                <a:schemeClr val="dk1"/>
              </a:solidFill>
              <a:latin typeface="Trebuchet MS"/>
              <a:ea typeface="Trebuchet MS"/>
              <a:cs typeface="Trebuchet MS"/>
              <a:sym typeface="Trebuchet MS"/>
            </a:endParaRPr>
          </a:p>
        </p:txBody>
      </p:sp>
      <p:sp>
        <p:nvSpPr>
          <p:cNvPr id="134" name="Google Shape;134;p14"/>
          <p:cNvSpPr txBox="1"/>
          <p:nvPr>
            <p:ph type="title"/>
          </p:nvPr>
        </p:nvSpPr>
        <p:spPr>
          <a:xfrm>
            <a:off x="4453736" y="3232526"/>
            <a:ext cx="2375100" cy="3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400">
                <a:solidFill>
                  <a:schemeClr val="dk1"/>
                </a:solidFill>
              </a:rPr>
              <a:t>Hardware</a:t>
            </a:r>
            <a:endParaRPr sz="1400">
              <a:solidFill>
                <a:schemeClr val="dk1"/>
              </a:solidFill>
            </a:endParaRPr>
          </a:p>
        </p:txBody>
      </p:sp>
      <p:sp>
        <p:nvSpPr>
          <p:cNvPr id="135" name="Google Shape;135;p14"/>
          <p:cNvSpPr txBox="1"/>
          <p:nvPr/>
        </p:nvSpPr>
        <p:spPr>
          <a:xfrm>
            <a:off x="3024400" y="1404950"/>
            <a:ext cx="388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Trebuchet MS"/>
                <a:ea typeface="Trebuchet MS"/>
                <a:cs typeface="Trebuchet MS"/>
                <a:sym typeface="Trebuchet MS"/>
              </a:rPr>
              <a:t>2</a:t>
            </a:r>
            <a:endParaRPr sz="3000">
              <a:solidFill>
                <a:schemeClr val="dk1"/>
              </a:solidFill>
              <a:latin typeface="Trebuchet MS"/>
              <a:ea typeface="Trebuchet MS"/>
              <a:cs typeface="Trebuchet MS"/>
              <a:sym typeface="Trebuchet MS"/>
            </a:endParaRPr>
          </a:p>
        </p:txBody>
      </p:sp>
      <p:sp>
        <p:nvSpPr>
          <p:cNvPr id="136" name="Google Shape;136;p14"/>
          <p:cNvSpPr/>
          <p:nvPr/>
        </p:nvSpPr>
        <p:spPr>
          <a:xfrm>
            <a:off x="2893075" y="4278225"/>
            <a:ext cx="611100" cy="4776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4"/>
          <p:cNvSpPr/>
          <p:nvPr/>
        </p:nvSpPr>
        <p:spPr>
          <a:xfrm>
            <a:off x="3634656" y="4303325"/>
            <a:ext cx="3210600" cy="4641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4"/>
          <p:cNvSpPr txBox="1"/>
          <p:nvPr>
            <p:ph type="title"/>
          </p:nvPr>
        </p:nvSpPr>
        <p:spPr>
          <a:xfrm>
            <a:off x="3662550" y="4291725"/>
            <a:ext cx="2325000" cy="4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10">
                <a:solidFill>
                  <a:schemeClr val="dk1"/>
                </a:solidFill>
              </a:rPr>
              <a:t>Budget</a:t>
            </a:r>
            <a:endParaRPr sz="2510">
              <a:solidFill>
                <a:schemeClr val="dk1"/>
              </a:solidFill>
              <a:latin typeface="Trebuchet MS"/>
              <a:ea typeface="Trebuchet MS"/>
              <a:cs typeface="Trebuchet MS"/>
              <a:sym typeface="Trebuchet MS"/>
            </a:endParaRPr>
          </a:p>
        </p:txBody>
      </p:sp>
      <p:sp>
        <p:nvSpPr>
          <p:cNvPr id="139" name="Google Shape;139;p14"/>
          <p:cNvSpPr txBox="1"/>
          <p:nvPr/>
        </p:nvSpPr>
        <p:spPr>
          <a:xfrm>
            <a:off x="3038350" y="4193775"/>
            <a:ext cx="388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Trebuchet MS"/>
                <a:ea typeface="Trebuchet MS"/>
                <a:cs typeface="Trebuchet MS"/>
                <a:sym typeface="Trebuchet MS"/>
              </a:rPr>
              <a:t>4</a:t>
            </a:r>
            <a:endParaRPr sz="3000">
              <a:solidFill>
                <a:schemeClr val="dk1"/>
              </a:solidFill>
              <a:latin typeface="Trebuchet MS"/>
              <a:ea typeface="Trebuchet MS"/>
              <a:cs typeface="Trebuchet MS"/>
              <a:sym typeface="Trebuchet MS"/>
            </a:endParaRPr>
          </a:p>
        </p:txBody>
      </p:sp>
      <p:sp>
        <p:nvSpPr>
          <p:cNvPr id="140" name="Google Shape;140;p14"/>
          <p:cNvSpPr/>
          <p:nvPr/>
        </p:nvSpPr>
        <p:spPr>
          <a:xfrm>
            <a:off x="2879125" y="2096738"/>
            <a:ext cx="611100" cy="4776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4"/>
          <p:cNvSpPr/>
          <p:nvPr/>
        </p:nvSpPr>
        <p:spPr>
          <a:xfrm>
            <a:off x="3634650" y="2110238"/>
            <a:ext cx="3210600" cy="4641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txBox="1"/>
          <p:nvPr>
            <p:ph type="title"/>
          </p:nvPr>
        </p:nvSpPr>
        <p:spPr>
          <a:xfrm>
            <a:off x="3656775" y="2100113"/>
            <a:ext cx="3174600" cy="4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10">
                <a:solidFill>
                  <a:schemeClr val="dk1"/>
                </a:solidFill>
              </a:rPr>
              <a:t>Test Readiness</a:t>
            </a:r>
            <a:endParaRPr sz="2010">
              <a:solidFill>
                <a:schemeClr val="dk1"/>
              </a:solidFill>
              <a:latin typeface="Trebuchet MS"/>
              <a:ea typeface="Trebuchet MS"/>
              <a:cs typeface="Trebuchet MS"/>
              <a:sym typeface="Trebuchet MS"/>
            </a:endParaRPr>
          </a:p>
          <a:p>
            <a:pPr indent="0" lvl="0" marL="0" rtl="0" algn="l">
              <a:spcBef>
                <a:spcPts val="0"/>
              </a:spcBef>
              <a:spcAft>
                <a:spcPts val="0"/>
              </a:spcAft>
              <a:buSzPts val="990"/>
              <a:buNone/>
            </a:pPr>
            <a:r>
              <a:t/>
            </a:r>
            <a:endParaRPr sz="2510">
              <a:solidFill>
                <a:schemeClr val="dk1"/>
              </a:solidFill>
              <a:latin typeface="Trebuchet MS"/>
              <a:ea typeface="Trebuchet MS"/>
              <a:cs typeface="Trebuchet MS"/>
              <a:sym typeface="Trebuchet MS"/>
            </a:endParaRPr>
          </a:p>
        </p:txBody>
      </p:sp>
      <p:sp>
        <p:nvSpPr>
          <p:cNvPr id="143" name="Google Shape;143;p14"/>
          <p:cNvSpPr txBox="1"/>
          <p:nvPr/>
        </p:nvSpPr>
        <p:spPr>
          <a:xfrm>
            <a:off x="3024400" y="2012288"/>
            <a:ext cx="388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Trebuchet MS"/>
                <a:ea typeface="Trebuchet MS"/>
                <a:cs typeface="Trebuchet MS"/>
                <a:sym typeface="Trebuchet MS"/>
              </a:rPr>
              <a:t>3</a:t>
            </a:r>
            <a:endParaRPr sz="3000">
              <a:solidFill>
                <a:schemeClr val="dk1"/>
              </a:solidFill>
              <a:latin typeface="Trebuchet MS"/>
              <a:ea typeface="Trebuchet MS"/>
              <a:cs typeface="Trebuchet MS"/>
              <a:sym typeface="Trebuchet MS"/>
            </a:endParaRPr>
          </a:p>
        </p:txBody>
      </p:sp>
      <p:sp>
        <p:nvSpPr>
          <p:cNvPr id="144" name="Google Shape;144;p14"/>
          <p:cNvSpPr/>
          <p:nvPr/>
        </p:nvSpPr>
        <p:spPr>
          <a:xfrm>
            <a:off x="2879125" y="882050"/>
            <a:ext cx="611100" cy="4776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4"/>
          <p:cNvSpPr/>
          <p:nvPr/>
        </p:nvSpPr>
        <p:spPr>
          <a:xfrm>
            <a:off x="3634650" y="895550"/>
            <a:ext cx="3210600" cy="4641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4"/>
          <p:cNvSpPr txBox="1"/>
          <p:nvPr>
            <p:ph type="title"/>
          </p:nvPr>
        </p:nvSpPr>
        <p:spPr>
          <a:xfrm>
            <a:off x="3656775" y="885425"/>
            <a:ext cx="3174600" cy="4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10">
                <a:solidFill>
                  <a:schemeClr val="dk1"/>
                </a:solidFill>
              </a:rPr>
              <a:t>Project Overview</a:t>
            </a:r>
            <a:endParaRPr sz="2010">
              <a:solidFill>
                <a:schemeClr val="dk1"/>
              </a:solidFill>
              <a:latin typeface="Trebuchet MS"/>
              <a:ea typeface="Trebuchet MS"/>
              <a:cs typeface="Trebuchet MS"/>
              <a:sym typeface="Trebuchet MS"/>
            </a:endParaRPr>
          </a:p>
          <a:p>
            <a:pPr indent="0" lvl="0" marL="0" rtl="0" algn="l">
              <a:spcBef>
                <a:spcPts val="0"/>
              </a:spcBef>
              <a:spcAft>
                <a:spcPts val="0"/>
              </a:spcAft>
              <a:buSzPts val="990"/>
              <a:buNone/>
            </a:pPr>
            <a:r>
              <a:t/>
            </a:r>
            <a:endParaRPr sz="2510">
              <a:solidFill>
                <a:schemeClr val="dk1"/>
              </a:solidFill>
              <a:latin typeface="Trebuchet MS"/>
              <a:ea typeface="Trebuchet MS"/>
              <a:cs typeface="Trebuchet MS"/>
              <a:sym typeface="Trebuchet MS"/>
            </a:endParaRPr>
          </a:p>
        </p:txBody>
      </p:sp>
      <p:sp>
        <p:nvSpPr>
          <p:cNvPr id="147" name="Google Shape;147;p14"/>
          <p:cNvSpPr txBox="1"/>
          <p:nvPr/>
        </p:nvSpPr>
        <p:spPr>
          <a:xfrm>
            <a:off x="3024400" y="797600"/>
            <a:ext cx="388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Trebuchet MS"/>
                <a:ea typeface="Trebuchet MS"/>
                <a:cs typeface="Trebuchet MS"/>
                <a:sym typeface="Trebuchet MS"/>
              </a:rPr>
              <a:t>1</a:t>
            </a:r>
            <a:endParaRPr sz="3000">
              <a:solidFill>
                <a:schemeClr val="dk1"/>
              </a:solidFill>
              <a:latin typeface="Trebuchet MS"/>
              <a:ea typeface="Trebuchet MS"/>
              <a:cs typeface="Trebuchet MS"/>
              <a:sym typeface="Trebuchet MS"/>
            </a:endParaRPr>
          </a:p>
        </p:txBody>
      </p:sp>
      <p:sp>
        <p:nvSpPr>
          <p:cNvPr id="148" name="Google Shape;148;p1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149" name="Google Shape;149;p14"/>
          <p:cNvSpPr txBox="1"/>
          <p:nvPr/>
        </p:nvSpPr>
        <p:spPr>
          <a:xfrm>
            <a:off x="3930188" y="2658800"/>
            <a:ext cx="388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chemeClr val="dk1"/>
                </a:solidFill>
                <a:latin typeface="Trebuchet MS"/>
                <a:ea typeface="Trebuchet MS"/>
                <a:cs typeface="Trebuchet MS"/>
                <a:sym typeface="Trebuchet MS"/>
              </a:rPr>
              <a:t>A</a:t>
            </a:r>
            <a:endParaRPr sz="2100">
              <a:solidFill>
                <a:schemeClr val="dk1"/>
              </a:solidFill>
              <a:latin typeface="Trebuchet MS"/>
              <a:ea typeface="Trebuchet MS"/>
              <a:cs typeface="Trebuchet MS"/>
              <a:sym typeface="Trebuchet MS"/>
            </a:endParaRPr>
          </a:p>
        </p:txBody>
      </p:sp>
      <p:sp>
        <p:nvSpPr>
          <p:cNvPr id="150" name="Google Shape;150;p14"/>
          <p:cNvSpPr/>
          <p:nvPr/>
        </p:nvSpPr>
        <p:spPr>
          <a:xfrm>
            <a:off x="3899594" y="3785350"/>
            <a:ext cx="449700" cy="3516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p>
        </p:txBody>
      </p:sp>
      <p:sp>
        <p:nvSpPr>
          <p:cNvPr id="151" name="Google Shape;151;p14"/>
          <p:cNvSpPr/>
          <p:nvPr/>
        </p:nvSpPr>
        <p:spPr>
          <a:xfrm>
            <a:off x="3899594" y="3248075"/>
            <a:ext cx="449700" cy="3516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p>
        </p:txBody>
      </p:sp>
      <p:sp>
        <p:nvSpPr>
          <p:cNvPr id="152" name="Google Shape;152;p14"/>
          <p:cNvSpPr txBox="1"/>
          <p:nvPr/>
        </p:nvSpPr>
        <p:spPr>
          <a:xfrm>
            <a:off x="3930188" y="3166700"/>
            <a:ext cx="388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chemeClr val="dk1"/>
                </a:solidFill>
                <a:latin typeface="Trebuchet MS"/>
                <a:ea typeface="Trebuchet MS"/>
                <a:cs typeface="Trebuchet MS"/>
                <a:sym typeface="Trebuchet MS"/>
              </a:rPr>
              <a:t>B</a:t>
            </a:r>
            <a:endParaRPr sz="2100">
              <a:solidFill>
                <a:schemeClr val="dk1"/>
              </a:solidFill>
              <a:latin typeface="Trebuchet MS"/>
              <a:ea typeface="Trebuchet MS"/>
              <a:cs typeface="Trebuchet MS"/>
              <a:sym typeface="Trebuchet MS"/>
            </a:endParaRPr>
          </a:p>
        </p:txBody>
      </p:sp>
      <p:sp>
        <p:nvSpPr>
          <p:cNvPr id="153" name="Google Shape;153;p14"/>
          <p:cNvSpPr txBox="1"/>
          <p:nvPr/>
        </p:nvSpPr>
        <p:spPr>
          <a:xfrm>
            <a:off x="3930188" y="3697538"/>
            <a:ext cx="388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chemeClr val="dk1"/>
                </a:solidFill>
                <a:latin typeface="Trebuchet MS"/>
                <a:ea typeface="Trebuchet MS"/>
                <a:cs typeface="Trebuchet MS"/>
                <a:sym typeface="Trebuchet MS"/>
              </a:rPr>
              <a:t>C</a:t>
            </a:r>
            <a:endParaRPr sz="2100">
              <a:solidFill>
                <a:schemeClr val="dk1"/>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518" name="Google Shape;518;p3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2"/>
          <p:cNvSpPr txBox="1"/>
          <p:nvPr>
            <p:ph type="title"/>
          </p:nvPr>
        </p:nvSpPr>
        <p:spPr>
          <a:xfrm>
            <a:off x="250700" y="195275"/>
            <a:ext cx="57054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GPS Precision Verification</a:t>
            </a:r>
            <a:endParaRPr b="1">
              <a:solidFill>
                <a:schemeClr val="dk1"/>
              </a:solidFill>
            </a:endParaRPr>
          </a:p>
        </p:txBody>
      </p:sp>
      <p:grpSp>
        <p:nvGrpSpPr>
          <p:cNvPr id="520" name="Google Shape;520;p32"/>
          <p:cNvGrpSpPr/>
          <p:nvPr/>
        </p:nvGrpSpPr>
        <p:grpSpPr>
          <a:xfrm>
            <a:off x="209271" y="4562106"/>
            <a:ext cx="8275220" cy="389149"/>
            <a:chOff x="209271" y="4562106"/>
            <a:chExt cx="8275220" cy="389149"/>
          </a:xfrm>
        </p:grpSpPr>
        <p:cxnSp>
          <p:nvCxnSpPr>
            <p:cNvPr id="521" name="Google Shape;521;p32"/>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522" name="Google Shape;522;p32"/>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2"/>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24" name="Google Shape;524;p32"/>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525" name="Google Shape;525;p32"/>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526" name="Google Shape;526;p32"/>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527" name="Google Shape;527;p32"/>
            <p:cNvGrpSpPr/>
            <p:nvPr/>
          </p:nvGrpSpPr>
          <p:grpSpPr>
            <a:xfrm>
              <a:off x="3765825" y="4566950"/>
              <a:ext cx="3509700" cy="384300"/>
              <a:chOff x="3613425" y="4566950"/>
              <a:chExt cx="3509700" cy="384300"/>
            </a:xfrm>
          </p:grpSpPr>
          <p:sp>
            <p:nvSpPr>
              <p:cNvPr id="528" name="Google Shape;528;p32"/>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529" name="Google Shape;529;p32"/>
              <p:cNvSpPr/>
              <p:nvPr/>
            </p:nvSpPr>
            <p:spPr>
              <a:xfrm>
                <a:off x="598376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a:t>
                </a:r>
                <a:r>
                  <a:rPr lang="en" sz="900">
                    <a:solidFill>
                      <a:schemeClr val="dk1"/>
                    </a:solidFill>
                    <a:latin typeface="Trebuchet MS"/>
                    <a:ea typeface="Trebuchet MS"/>
                    <a:cs typeface="Trebuchet MS"/>
                    <a:sym typeface="Trebuchet MS"/>
                  </a:rPr>
                  <a:t>: Software</a:t>
                </a:r>
                <a:endParaRPr sz="900"/>
              </a:p>
            </p:txBody>
          </p:sp>
          <p:sp>
            <p:nvSpPr>
              <p:cNvPr id="530" name="Google Shape;530;p32"/>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531" name="Google Shape;531;p32"/>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a:t>
                </a:r>
                <a:r>
                  <a:rPr lang="en" sz="900">
                    <a:solidFill>
                      <a:schemeClr val="dk1"/>
                    </a:solidFill>
                    <a:latin typeface="Trebuchet MS"/>
                    <a:ea typeface="Trebuchet MS"/>
                    <a:cs typeface="Trebuchet MS"/>
                    <a:sym typeface="Trebuchet MS"/>
                  </a:rPr>
                  <a:t>: GTS</a:t>
                </a:r>
                <a:endParaRPr sz="900"/>
              </a:p>
            </p:txBody>
          </p:sp>
        </p:grpSp>
      </p:grpSp>
      <p:sp>
        <p:nvSpPr>
          <p:cNvPr id="532" name="Google Shape;532;p32"/>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2/9 </a:t>
            </a:r>
            <a:endParaRPr>
              <a:solidFill>
                <a:schemeClr val="dk1"/>
              </a:solidFill>
              <a:latin typeface="Trebuchet MS"/>
              <a:ea typeface="Trebuchet MS"/>
              <a:cs typeface="Trebuchet MS"/>
              <a:sym typeface="Trebuchet MS"/>
            </a:endParaRPr>
          </a:p>
        </p:txBody>
      </p:sp>
      <p:sp>
        <p:nvSpPr>
          <p:cNvPr id="533" name="Google Shape;533;p32"/>
          <p:cNvSpPr txBox="1"/>
          <p:nvPr/>
        </p:nvSpPr>
        <p:spPr>
          <a:xfrm>
            <a:off x="209200" y="968200"/>
            <a:ext cx="5634300" cy="12006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Trebuchet MS"/>
                <a:ea typeface="Trebuchet MS"/>
                <a:cs typeface="Trebuchet MS"/>
                <a:sym typeface="Trebuchet MS"/>
              </a:rPr>
              <a:t>Test</a:t>
            </a:r>
            <a:r>
              <a:rPr lang="en" sz="1100">
                <a:solidFill>
                  <a:schemeClr val="dk1"/>
                </a:solidFill>
                <a:latin typeface="Trebuchet MS"/>
                <a:ea typeface="Trebuchet MS"/>
                <a:cs typeface="Trebuchet MS"/>
                <a:sym typeface="Trebuchet MS"/>
              </a:rPr>
              <a:t>:</a:t>
            </a:r>
            <a:endParaRPr sz="1100">
              <a:solidFill>
                <a:schemeClr val="dk1"/>
              </a:solidFill>
              <a:latin typeface="Trebuchet MS"/>
              <a:ea typeface="Trebuchet MS"/>
              <a:cs typeface="Trebuchet MS"/>
              <a:sym typeface="Trebuchet MS"/>
            </a:endParaRPr>
          </a:p>
          <a:p>
            <a:pPr indent="-298450" lvl="0" marL="457200" rtl="0" algn="l">
              <a:spcBef>
                <a:spcPts val="0"/>
              </a:spcBef>
              <a:spcAft>
                <a:spcPts val="0"/>
              </a:spcAft>
              <a:buClr>
                <a:schemeClr val="dk1"/>
              </a:buClr>
              <a:buSzPts val="1100"/>
              <a:buFont typeface="Trebuchet MS"/>
              <a:buChar char="-"/>
            </a:pPr>
            <a:r>
              <a:rPr lang="en" sz="1100">
                <a:solidFill>
                  <a:schemeClr val="dk1"/>
                </a:solidFill>
                <a:latin typeface="Trebuchet MS"/>
                <a:ea typeface="Trebuchet MS"/>
                <a:cs typeface="Trebuchet MS"/>
                <a:sym typeface="Trebuchet MS"/>
              </a:rPr>
              <a:t>Static PPK </a:t>
            </a:r>
            <a:endParaRPr sz="1100">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 sz="1100">
                <a:solidFill>
                  <a:schemeClr val="dk1"/>
                </a:solidFill>
                <a:latin typeface="Trebuchet MS"/>
                <a:ea typeface="Trebuchet MS"/>
                <a:cs typeface="Trebuchet MS"/>
                <a:sym typeface="Trebuchet MS"/>
              </a:rPr>
              <a:t>Motivation</a:t>
            </a:r>
            <a:r>
              <a:rPr lang="en" sz="1100">
                <a:solidFill>
                  <a:schemeClr val="dk1"/>
                </a:solidFill>
                <a:latin typeface="Trebuchet MS"/>
                <a:ea typeface="Trebuchet MS"/>
                <a:cs typeface="Trebuchet MS"/>
                <a:sym typeface="Trebuchet MS"/>
              </a:rPr>
              <a:t>:</a:t>
            </a:r>
            <a:endParaRPr sz="1100">
              <a:solidFill>
                <a:schemeClr val="dk1"/>
              </a:solidFill>
              <a:latin typeface="Trebuchet MS"/>
              <a:ea typeface="Trebuchet MS"/>
              <a:cs typeface="Trebuchet MS"/>
              <a:sym typeface="Trebuchet MS"/>
            </a:endParaRPr>
          </a:p>
          <a:p>
            <a:pPr indent="-298450" lvl="0" marL="457200" rtl="0" algn="l">
              <a:spcBef>
                <a:spcPts val="0"/>
              </a:spcBef>
              <a:spcAft>
                <a:spcPts val="0"/>
              </a:spcAft>
              <a:buClr>
                <a:schemeClr val="dk1"/>
              </a:buClr>
              <a:buSzPts val="1100"/>
              <a:buFont typeface="Trebuchet MS"/>
              <a:buChar char="-"/>
            </a:pPr>
            <a:r>
              <a:rPr lang="en" sz="1100">
                <a:solidFill>
                  <a:schemeClr val="dk1"/>
                </a:solidFill>
                <a:latin typeface="Trebuchet MS"/>
                <a:ea typeface="Trebuchet MS"/>
                <a:cs typeface="Trebuchet MS"/>
                <a:sym typeface="Trebuchet MS"/>
              </a:rPr>
              <a:t>Verification that GTS is capable of measuring and recording flight </a:t>
            </a:r>
            <a:r>
              <a:rPr lang="en" sz="1100">
                <a:solidFill>
                  <a:schemeClr val="dk1"/>
                </a:solidFill>
                <a:latin typeface="Trebuchet MS"/>
                <a:ea typeface="Trebuchet MS"/>
                <a:cs typeface="Trebuchet MS"/>
                <a:sym typeface="Trebuchet MS"/>
              </a:rPr>
              <a:t>trajectory</a:t>
            </a:r>
            <a:r>
              <a:rPr lang="en" sz="1100">
                <a:solidFill>
                  <a:schemeClr val="dk1"/>
                </a:solidFill>
                <a:latin typeface="Trebuchet MS"/>
                <a:ea typeface="Trebuchet MS"/>
                <a:cs typeface="Trebuchet MS"/>
                <a:sym typeface="Trebuchet MS"/>
              </a:rPr>
              <a:t> within 10cm</a:t>
            </a:r>
            <a:endParaRPr sz="1100">
              <a:solidFill>
                <a:schemeClr val="dk1"/>
              </a:solidFill>
              <a:latin typeface="Trebuchet MS"/>
              <a:ea typeface="Trebuchet MS"/>
              <a:cs typeface="Trebuchet MS"/>
              <a:sym typeface="Trebuchet MS"/>
            </a:endParaRPr>
          </a:p>
          <a:p>
            <a:pPr indent="-298450" lvl="0" marL="457200" rtl="0" algn="l">
              <a:spcBef>
                <a:spcPts val="0"/>
              </a:spcBef>
              <a:spcAft>
                <a:spcPts val="0"/>
              </a:spcAft>
              <a:buClr>
                <a:schemeClr val="dk1"/>
              </a:buClr>
              <a:buSzPts val="1100"/>
              <a:buFont typeface="Trebuchet MS"/>
              <a:buChar char="-"/>
            </a:pPr>
            <a:r>
              <a:rPr lang="en" sz="1100">
                <a:solidFill>
                  <a:schemeClr val="dk1"/>
                </a:solidFill>
                <a:latin typeface="Trebuchet MS"/>
                <a:ea typeface="Trebuchet MS"/>
                <a:cs typeface="Trebuchet MS"/>
                <a:sym typeface="Trebuchet MS"/>
              </a:rPr>
              <a:t>Reduce risk of vehicle position ambiguity</a:t>
            </a:r>
            <a:endParaRPr sz="1100">
              <a:solidFill>
                <a:schemeClr val="dk1"/>
              </a:solidFill>
              <a:latin typeface="Trebuchet MS"/>
              <a:ea typeface="Trebuchet MS"/>
              <a:cs typeface="Trebuchet MS"/>
              <a:sym typeface="Trebuchet MS"/>
            </a:endParaRPr>
          </a:p>
        </p:txBody>
      </p:sp>
      <p:sp>
        <p:nvSpPr>
          <p:cNvPr id="534" name="Google Shape;534;p32"/>
          <p:cNvSpPr txBox="1"/>
          <p:nvPr/>
        </p:nvSpPr>
        <p:spPr>
          <a:xfrm>
            <a:off x="209200" y="2245250"/>
            <a:ext cx="5634300" cy="22404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PPK Data Processing </a:t>
            </a:r>
            <a:r>
              <a:rPr b="1" lang="en">
                <a:solidFill>
                  <a:schemeClr val="dk1"/>
                </a:solidFill>
                <a:latin typeface="Trebuchet MS"/>
                <a:ea typeface="Trebuchet MS"/>
                <a:cs typeface="Trebuchet MS"/>
                <a:sym typeface="Trebuchet MS"/>
              </a:rPr>
              <a:t>Procedure</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Configure receiver using u-center application</a:t>
            </a:r>
            <a:endParaRPr>
              <a:solidFill>
                <a:schemeClr val="dk1"/>
              </a:solidFill>
              <a:latin typeface="Trebuchet MS"/>
              <a:ea typeface="Trebuchet MS"/>
              <a:cs typeface="Trebuchet MS"/>
              <a:sym typeface="Trebuchet MS"/>
            </a:endParaRPr>
          </a:p>
          <a:p>
            <a:pPr indent="-317500" lvl="1" marL="9144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Enable navigation and RAW measurements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Begin collecting data from both base station and rover at same time for same duration</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Save data, process as RINEX GPS files using Emlid Studio</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Use either Emlid Studio or RTKlib to obtain PPK data</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Resulting position file can be </a:t>
            </a:r>
            <a:r>
              <a:rPr lang="en">
                <a:solidFill>
                  <a:schemeClr val="dk1"/>
                </a:solidFill>
                <a:latin typeface="Trebuchet MS"/>
                <a:ea typeface="Trebuchet MS"/>
                <a:cs typeface="Trebuchet MS"/>
                <a:sym typeface="Trebuchet MS"/>
              </a:rPr>
              <a:t>further</a:t>
            </a:r>
            <a:r>
              <a:rPr lang="en">
                <a:solidFill>
                  <a:schemeClr val="dk1"/>
                </a:solidFill>
                <a:latin typeface="Trebuchet MS"/>
                <a:ea typeface="Trebuchet MS"/>
                <a:cs typeface="Trebuchet MS"/>
                <a:sym typeface="Trebuchet MS"/>
              </a:rPr>
              <a:t> analyzed in MATLAB</a:t>
            </a:r>
            <a:endParaRPr>
              <a:solidFill>
                <a:schemeClr val="dk1"/>
              </a:solidFill>
              <a:latin typeface="Trebuchet MS"/>
              <a:ea typeface="Trebuchet MS"/>
              <a:cs typeface="Trebuchet MS"/>
              <a:sym typeface="Trebuchet MS"/>
            </a:endParaRPr>
          </a:p>
        </p:txBody>
      </p:sp>
      <p:graphicFrame>
        <p:nvGraphicFramePr>
          <p:cNvPr id="535" name="Google Shape;535;p32"/>
          <p:cNvGraphicFramePr/>
          <p:nvPr/>
        </p:nvGraphicFramePr>
        <p:xfrm>
          <a:off x="5925913" y="968200"/>
          <a:ext cx="3000000" cy="3000000"/>
        </p:xfrm>
        <a:graphic>
          <a:graphicData uri="http://schemas.openxmlformats.org/drawingml/2006/table">
            <a:tbl>
              <a:tblPr>
                <a:noFill/>
                <a:tableStyleId>{EAF9FD89-A5E9-4414-A26E-9B06D0872AF2}</a:tableStyleId>
              </a:tblPr>
              <a:tblGrid>
                <a:gridCol w="729625"/>
                <a:gridCol w="2283875"/>
              </a:tblGrid>
              <a:tr h="283150">
                <a:tc>
                  <a:txBody>
                    <a:bodyPr/>
                    <a:lstStyle/>
                    <a:p>
                      <a:pPr indent="0" lvl="0" marL="0" rtl="0" algn="l">
                        <a:spcBef>
                          <a:spcPts val="0"/>
                        </a:spcBef>
                        <a:spcAft>
                          <a:spcPts val="0"/>
                        </a:spcAft>
                        <a:buNone/>
                      </a:pPr>
                      <a:r>
                        <a:rPr b="1" lang="en" sz="1200">
                          <a:solidFill>
                            <a:schemeClr val="dk1"/>
                          </a:solidFill>
                        </a:rPr>
                        <a:t>REQs </a:t>
                      </a:r>
                      <a:endParaRPr b="1"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b="1" lang="en" sz="1200">
                          <a:solidFill>
                            <a:schemeClr val="dk1"/>
                          </a:solidFill>
                        </a:rPr>
                        <a:t>Description</a:t>
                      </a:r>
                      <a:endParaRPr b="1"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134F5C"/>
                    </a:solidFill>
                  </a:tcPr>
                </a:tc>
              </a:tr>
              <a:tr h="424750">
                <a:tc>
                  <a:txBody>
                    <a:bodyPr/>
                    <a:lstStyle/>
                    <a:p>
                      <a:pPr indent="0" lvl="0" marL="0" rtl="0" algn="l">
                        <a:spcBef>
                          <a:spcPts val="0"/>
                        </a:spcBef>
                        <a:spcAft>
                          <a:spcPts val="0"/>
                        </a:spcAft>
                        <a:buNone/>
                      </a:pPr>
                      <a:r>
                        <a:rPr lang="en" sz="1200">
                          <a:solidFill>
                            <a:schemeClr val="dk1"/>
                          </a:solidFill>
                        </a:rPr>
                        <a:t>CPE5</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Accurate drone position data from GTS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r h="424750">
                <a:tc>
                  <a:txBody>
                    <a:bodyPr/>
                    <a:lstStyle/>
                    <a:p>
                      <a:pPr indent="0" lvl="0" marL="0" rtl="0" algn="l">
                        <a:spcBef>
                          <a:spcPts val="0"/>
                        </a:spcBef>
                        <a:spcAft>
                          <a:spcPts val="0"/>
                        </a:spcAft>
                        <a:buNone/>
                      </a:pPr>
                      <a:r>
                        <a:rPr lang="en" sz="1200">
                          <a:solidFill>
                            <a:schemeClr val="dk1"/>
                          </a:solidFill>
                        </a:rPr>
                        <a:t>FR6</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Sufficient navigation data for control algorithm</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r h="424750">
                <a:tc>
                  <a:txBody>
                    <a:bodyPr/>
                    <a:lstStyle/>
                    <a:p>
                      <a:pPr indent="0" lvl="0" marL="0" rtl="0" algn="l">
                        <a:spcBef>
                          <a:spcPts val="0"/>
                        </a:spcBef>
                        <a:spcAft>
                          <a:spcPts val="0"/>
                        </a:spcAft>
                        <a:buNone/>
                      </a:pPr>
                      <a:r>
                        <a:rPr lang="en" sz="1200">
                          <a:solidFill>
                            <a:schemeClr val="dk1"/>
                          </a:solidFill>
                        </a:rPr>
                        <a:t>FR7</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GTS accuracy within 10 cm</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bl>
          </a:graphicData>
        </a:graphic>
      </p:graphicFrame>
      <p:sp>
        <p:nvSpPr>
          <p:cNvPr id="536" name="Google Shape;536;p32"/>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Partial</a:t>
            </a:r>
            <a:endParaRPr>
              <a:solidFill>
                <a:schemeClr val="dk1"/>
              </a:solidFill>
              <a:latin typeface="Trebuchet MS"/>
              <a:ea typeface="Trebuchet MS"/>
              <a:cs typeface="Trebuchet MS"/>
              <a:sym typeface="Trebuchet MS"/>
            </a:endParaRPr>
          </a:p>
        </p:txBody>
      </p:sp>
      <p:pic>
        <p:nvPicPr>
          <p:cNvPr id="537" name="Google Shape;537;p32"/>
          <p:cNvPicPr preferRelativeResize="0"/>
          <p:nvPr/>
        </p:nvPicPr>
        <p:blipFill>
          <a:blip r:embed="rId3">
            <a:alphaModFix/>
          </a:blip>
          <a:stretch>
            <a:fillRect/>
          </a:stretch>
        </p:blipFill>
        <p:spPr>
          <a:xfrm>
            <a:off x="5924950" y="2932425"/>
            <a:ext cx="1840161" cy="15531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543" name="Google Shape;543;p3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3"/>
          <p:cNvSpPr txBox="1"/>
          <p:nvPr>
            <p:ph type="title"/>
          </p:nvPr>
        </p:nvSpPr>
        <p:spPr>
          <a:xfrm>
            <a:off x="250700" y="195275"/>
            <a:ext cx="57054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GPS Precision Verification</a:t>
            </a:r>
            <a:endParaRPr b="1">
              <a:solidFill>
                <a:schemeClr val="dk1"/>
              </a:solidFill>
            </a:endParaRPr>
          </a:p>
        </p:txBody>
      </p:sp>
      <p:grpSp>
        <p:nvGrpSpPr>
          <p:cNvPr id="545" name="Google Shape;545;p33"/>
          <p:cNvGrpSpPr/>
          <p:nvPr/>
        </p:nvGrpSpPr>
        <p:grpSpPr>
          <a:xfrm>
            <a:off x="209271" y="4562106"/>
            <a:ext cx="8275220" cy="389149"/>
            <a:chOff x="209271" y="4562106"/>
            <a:chExt cx="8275220" cy="389149"/>
          </a:xfrm>
        </p:grpSpPr>
        <p:cxnSp>
          <p:nvCxnSpPr>
            <p:cNvPr id="546" name="Google Shape;546;p33"/>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547" name="Google Shape;547;p33"/>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3"/>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49" name="Google Shape;549;p33"/>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550" name="Google Shape;550;p33"/>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551" name="Google Shape;551;p33"/>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552" name="Google Shape;552;p33"/>
            <p:cNvGrpSpPr/>
            <p:nvPr/>
          </p:nvGrpSpPr>
          <p:grpSpPr>
            <a:xfrm>
              <a:off x="3765825" y="4566950"/>
              <a:ext cx="3509700" cy="384300"/>
              <a:chOff x="3613425" y="4566950"/>
              <a:chExt cx="3509700" cy="384300"/>
            </a:xfrm>
          </p:grpSpPr>
          <p:sp>
            <p:nvSpPr>
              <p:cNvPr id="553" name="Google Shape;553;p33"/>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554" name="Google Shape;554;p33"/>
              <p:cNvSpPr/>
              <p:nvPr/>
            </p:nvSpPr>
            <p:spPr>
              <a:xfrm>
                <a:off x="598376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sp>
            <p:nvSpPr>
              <p:cNvPr id="555" name="Google Shape;555;p33"/>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556" name="Google Shape;556;p33"/>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grpSp>
      </p:grpSp>
      <p:sp>
        <p:nvSpPr>
          <p:cNvPr id="557" name="Google Shape;557;p33"/>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2/9 </a:t>
            </a:r>
            <a:endParaRPr>
              <a:solidFill>
                <a:schemeClr val="dk1"/>
              </a:solidFill>
              <a:latin typeface="Trebuchet MS"/>
              <a:ea typeface="Trebuchet MS"/>
              <a:cs typeface="Trebuchet MS"/>
              <a:sym typeface="Trebuchet MS"/>
            </a:endParaRPr>
          </a:p>
        </p:txBody>
      </p:sp>
      <p:sp>
        <p:nvSpPr>
          <p:cNvPr id="558" name="Google Shape;558;p33"/>
          <p:cNvSpPr txBox="1"/>
          <p:nvPr/>
        </p:nvSpPr>
        <p:spPr>
          <a:xfrm>
            <a:off x="5956075" y="968200"/>
            <a:ext cx="3013500" cy="35133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Test Procedure</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Ensure unobstructed sky for testing</a:t>
            </a:r>
            <a:endParaRPr>
              <a:solidFill>
                <a:schemeClr val="dk1"/>
              </a:solidFill>
              <a:latin typeface="Trebuchet MS"/>
              <a:ea typeface="Trebuchet MS"/>
              <a:cs typeface="Trebuchet MS"/>
              <a:sym typeface="Trebuchet MS"/>
            </a:endParaRPr>
          </a:p>
          <a:p>
            <a:pPr indent="-317500" lvl="1" marL="9144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Scott Carpenter Park</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Set metal stakes 10 m apart in square pattern</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Ensure boards are correctly configured</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Begin recording data from base station</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Place rover antenna on stake, record data for 5 minutes</a:t>
            </a:r>
            <a:endParaRPr>
              <a:solidFill>
                <a:schemeClr val="dk1"/>
              </a:solidFill>
              <a:latin typeface="Trebuchet MS"/>
              <a:ea typeface="Trebuchet MS"/>
              <a:cs typeface="Trebuchet MS"/>
              <a:sym typeface="Trebuchet MS"/>
            </a:endParaRPr>
          </a:p>
          <a:p>
            <a:pPr indent="-317500" lvl="1" marL="9144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Repeat for all stakes</a:t>
            </a:r>
            <a:endParaRPr>
              <a:solidFill>
                <a:schemeClr val="dk1"/>
              </a:solidFill>
              <a:latin typeface="Trebuchet MS"/>
              <a:ea typeface="Trebuchet MS"/>
              <a:cs typeface="Trebuchet MS"/>
              <a:sym typeface="Trebuchet MS"/>
            </a:endParaRPr>
          </a:p>
        </p:txBody>
      </p:sp>
      <p:sp>
        <p:nvSpPr>
          <p:cNvPr id="559" name="Google Shape;559;p33"/>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Partial</a:t>
            </a:r>
            <a:endParaRPr>
              <a:solidFill>
                <a:schemeClr val="dk1"/>
              </a:solidFill>
              <a:latin typeface="Trebuchet MS"/>
              <a:ea typeface="Trebuchet MS"/>
              <a:cs typeface="Trebuchet MS"/>
              <a:sym typeface="Trebuchet MS"/>
            </a:endParaRPr>
          </a:p>
        </p:txBody>
      </p:sp>
      <p:pic>
        <p:nvPicPr>
          <p:cNvPr id="560" name="Google Shape;560;p33"/>
          <p:cNvPicPr preferRelativeResize="0"/>
          <p:nvPr/>
        </p:nvPicPr>
        <p:blipFill rotWithShape="1">
          <a:blip r:embed="rId3">
            <a:alphaModFix/>
          </a:blip>
          <a:srcRect b="6909" l="0" r="0" t="17407"/>
          <a:stretch/>
        </p:blipFill>
        <p:spPr>
          <a:xfrm>
            <a:off x="209204" y="2261738"/>
            <a:ext cx="2187494" cy="2207427"/>
          </a:xfrm>
          <a:prstGeom prst="rect">
            <a:avLst/>
          </a:prstGeom>
          <a:noFill/>
          <a:ln>
            <a:noFill/>
          </a:ln>
        </p:spPr>
      </p:pic>
      <p:pic>
        <p:nvPicPr>
          <p:cNvPr id="561" name="Google Shape;561;p33"/>
          <p:cNvPicPr preferRelativeResize="0"/>
          <p:nvPr/>
        </p:nvPicPr>
        <p:blipFill>
          <a:blip r:embed="rId4">
            <a:alphaModFix/>
          </a:blip>
          <a:stretch>
            <a:fillRect/>
          </a:stretch>
        </p:blipFill>
        <p:spPr>
          <a:xfrm>
            <a:off x="2939368" y="2128000"/>
            <a:ext cx="2704031" cy="2348225"/>
          </a:xfrm>
          <a:prstGeom prst="rect">
            <a:avLst/>
          </a:prstGeom>
          <a:noFill/>
          <a:ln>
            <a:noFill/>
          </a:ln>
        </p:spPr>
      </p:pic>
      <p:sp>
        <p:nvSpPr>
          <p:cNvPr id="562" name="Google Shape;562;p33"/>
          <p:cNvSpPr txBox="1"/>
          <p:nvPr/>
        </p:nvSpPr>
        <p:spPr>
          <a:xfrm>
            <a:off x="209200" y="968200"/>
            <a:ext cx="5634300" cy="12006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latin typeface="Trebuchet MS"/>
                <a:ea typeface="Trebuchet MS"/>
                <a:cs typeface="Trebuchet MS"/>
                <a:sym typeface="Trebuchet MS"/>
              </a:rPr>
              <a:t>Test</a:t>
            </a:r>
            <a:r>
              <a:rPr lang="en" sz="1100">
                <a:solidFill>
                  <a:schemeClr val="dk1"/>
                </a:solidFill>
                <a:latin typeface="Trebuchet MS"/>
                <a:ea typeface="Trebuchet MS"/>
                <a:cs typeface="Trebuchet MS"/>
                <a:sym typeface="Trebuchet MS"/>
              </a:rPr>
              <a:t>:</a:t>
            </a:r>
            <a:endParaRPr sz="1100">
              <a:solidFill>
                <a:schemeClr val="dk1"/>
              </a:solidFill>
              <a:latin typeface="Trebuchet MS"/>
              <a:ea typeface="Trebuchet MS"/>
              <a:cs typeface="Trebuchet MS"/>
              <a:sym typeface="Trebuchet MS"/>
            </a:endParaRPr>
          </a:p>
          <a:p>
            <a:pPr indent="-298450" lvl="0" marL="457200" rtl="0" algn="l">
              <a:spcBef>
                <a:spcPts val="0"/>
              </a:spcBef>
              <a:spcAft>
                <a:spcPts val="0"/>
              </a:spcAft>
              <a:buClr>
                <a:schemeClr val="dk1"/>
              </a:buClr>
              <a:buSzPts val="1100"/>
              <a:buFont typeface="Trebuchet MS"/>
              <a:buChar char="-"/>
            </a:pPr>
            <a:r>
              <a:rPr lang="en" sz="1100">
                <a:solidFill>
                  <a:schemeClr val="dk1"/>
                </a:solidFill>
                <a:latin typeface="Trebuchet MS"/>
                <a:ea typeface="Trebuchet MS"/>
                <a:cs typeface="Trebuchet MS"/>
                <a:sym typeface="Trebuchet MS"/>
              </a:rPr>
              <a:t>Static PPK </a:t>
            </a:r>
            <a:endParaRPr sz="1100">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 sz="1100">
                <a:solidFill>
                  <a:schemeClr val="dk1"/>
                </a:solidFill>
                <a:latin typeface="Trebuchet MS"/>
                <a:ea typeface="Trebuchet MS"/>
                <a:cs typeface="Trebuchet MS"/>
                <a:sym typeface="Trebuchet MS"/>
              </a:rPr>
              <a:t>Motivation</a:t>
            </a:r>
            <a:r>
              <a:rPr lang="en" sz="1100">
                <a:solidFill>
                  <a:schemeClr val="dk1"/>
                </a:solidFill>
                <a:latin typeface="Trebuchet MS"/>
                <a:ea typeface="Trebuchet MS"/>
                <a:cs typeface="Trebuchet MS"/>
                <a:sym typeface="Trebuchet MS"/>
              </a:rPr>
              <a:t>:</a:t>
            </a:r>
            <a:endParaRPr sz="1100">
              <a:solidFill>
                <a:schemeClr val="dk1"/>
              </a:solidFill>
              <a:latin typeface="Trebuchet MS"/>
              <a:ea typeface="Trebuchet MS"/>
              <a:cs typeface="Trebuchet MS"/>
              <a:sym typeface="Trebuchet MS"/>
            </a:endParaRPr>
          </a:p>
          <a:p>
            <a:pPr indent="-298450" lvl="0" marL="457200" rtl="0" algn="l">
              <a:spcBef>
                <a:spcPts val="0"/>
              </a:spcBef>
              <a:spcAft>
                <a:spcPts val="0"/>
              </a:spcAft>
              <a:buClr>
                <a:schemeClr val="dk1"/>
              </a:buClr>
              <a:buSzPts val="1100"/>
              <a:buFont typeface="Trebuchet MS"/>
              <a:buChar char="-"/>
            </a:pPr>
            <a:r>
              <a:rPr lang="en" sz="1100">
                <a:solidFill>
                  <a:schemeClr val="dk1"/>
                </a:solidFill>
                <a:latin typeface="Trebuchet MS"/>
                <a:ea typeface="Trebuchet MS"/>
                <a:cs typeface="Trebuchet MS"/>
                <a:sym typeface="Trebuchet MS"/>
              </a:rPr>
              <a:t>Verification that GTS is capable of measuring and recording flight trajectory within 10cm</a:t>
            </a:r>
            <a:endParaRPr sz="1100">
              <a:solidFill>
                <a:schemeClr val="dk1"/>
              </a:solidFill>
              <a:latin typeface="Trebuchet MS"/>
              <a:ea typeface="Trebuchet MS"/>
              <a:cs typeface="Trebuchet MS"/>
              <a:sym typeface="Trebuchet MS"/>
            </a:endParaRPr>
          </a:p>
          <a:p>
            <a:pPr indent="-298450" lvl="0" marL="457200" rtl="0" algn="l">
              <a:spcBef>
                <a:spcPts val="0"/>
              </a:spcBef>
              <a:spcAft>
                <a:spcPts val="0"/>
              </a:spcAft>
              <a:buClr>
                <a:schemeClr val="dk1"/>
              </a:buClr>
              <a:buSzPts val="1100"/>
              <a:buFont typeface="Trebuchet MS"/>
              <a:buChar char="-"/>
            </a:pPr>
            <a:r>
              <a:rPr lang="en" sz="1100">
                <a:solidFill>
                  <a:schemeClr val="dk1"/>
                </a:solidFill>
                <a:latin typeface="Trebuchet MS"/>
                <a:ea typeface="Trebuchet MS"/>
                <a:cs typeface="Trebuchet MS"/>
                <a:sym typeface="Trebuchet MS"/>
              </a:rPr>
              <a:t>Reduce risk of vehicle position ambiguity</a:t>
            </a:r>
            <a:endParaRPr sz="1100">
              <a:solidFill>
                <a:schemeClr val="dk1"/>
              </a:solidFill>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3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568" name="Google Shape;568;p3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4"/>
          <p:cNvSpPr txBox="1"/>
          <p:nvPr>
            <p:ph type="title"/>
          </p:nvPr>
        </p:nvSpPr>
        <p:spPr>
          <a:xfrm>
            <a:off x="250700" y="195275"/>
            <a:ext cx="5705400" cy="674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GPS Precision Verification Results</a:t>
            </a:r>
            <a:endParaRPr b="1">
              <a:solidFill>
                <a:schemeClr val="dk1"/>
              </a:solidFill>
            </a:endParaRPr>
          </a:p>
        </p:txBody>
      </p:sp>
      <p:sp>
        <p:nvSpPr>
          <p:cNvPr id="570" name="Google Shape;570;p34"/>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2/9 </a:t>
            </a:r>
            <a:endParaRPr>
              <a:solidFill>
                <a:schemeClr val="dk1"/>
              </a:solidFill>
              <a:latin typeface="Trebuchet MS"/>
              <a:ea typeface="Trebuchet MS"/>
              <a:cs typeface="Trebuchet MS"/>
              <a:sym typeface="Trebuchet MS"/>
            </a:endParaRPr>
          </a:p>
        </p:txBody>
      </p:sp>
      <p:sp>
        <p:nvSpPr>
          <p:cNvPr id="571" name="Google Shape;571;p34"/>
          <p:cNvSpPr txBox="1"/>
          <p:nvPr/>
        </p:nvSpPr>
        <p:spPr>
          <a:xfrm>
            <a:off x="209200" y="958275"/>
            <a:ext cx="8760300" cy="35181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PPK vs Standalone Preliminary Results</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p:txBody>
      </p:sp>
      <p:sp>
        <p:nvSpPr>
          <p:cNvPr id="572" name="Google Shape;572;p34"/>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Partial</a:t>
            </a:r>
            <a:endParaRPr>
              <a:solidFill>
                <a:schemeClr val="dk1"/>
              </a:solidFill>
              <a:latin typeface="Trebuchet MS"/>
              <a:ea typeface="Trebuchet MS"/>
              <a:cs typeface="Trebuchet MS"/>
              <a:sym typeface="Trebuchet MS"/>
            </a:endParaRPr>
          </a:p>
        </p:txBody>
      </p:sp>
      <p:sp>
        <p:nvSpPr>
          <p:cNvPr id="573" name="Google Shape;573;p34"/>
          <p:cNvSpPr/>
          <p:nvPr/>
        </p:nvSpPr>
        <p:spPr>
          <a:xfrm>
            <a:off x="6123588" y="4639075"/>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nvGrpSpPr>
          <p:cNvPr id="574" name="Google Shape;574;p34"/>
          <p:cNvGrpSpPr/>
          <p:nvPr/>
        </p:nvGrpSpPr>
        <p:grpSpPr>
          <a:xfrm>
            <a:off x="209271" y="4562106"/>
            <a:ext cx="8275220" cy="389149"/>
            <a:chOff x="209271" y="4562106"/>
            <a:chExt cx="8275220" cy="389149"/>
          </a:xfrm>
        </p:grpSpPr>
        <p:cxnSp>
          <p:nvCxnSpPr>
            <p:cNvPr id="575" name="Google Shape;575;p34"/>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576" name="Google Shape;576;p34"/>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4"/>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78" name="Google Shape;578;p34"/>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579" name="Google Shape;579;p34"/>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580" name="Google Shape;580;p34"/>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581" name="Google Shape;581;p34"/>
            <p:cNvGrpSpPr/>
            <p:nvPr/>
          </p:nvGrpSpPr>
          <p:grpSpPr>
            <a:xfrm>
              <a:off x="3765825" y="4566950"/>
              <a:ext cx="3509700" cy="384300"/>
              <a:chOff x="3613425" y="4566950"/>
              <a:chExt cx="3509700" cy="384300"/>
            </a:xfrm>
          </p:grpSpPr>
          <p:sp>
            <p:nvSpPr>
              <p:cNvPr id="582" name="Google Shape;582;p34"/>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583" name="Google Shape;583;p34"/>
              <p:cNvSpPr/>
              <p:nvPr/>
            </p:nvSpPr>
            <p:spPr>
              <a:xfrm>
                <a:off x="598376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sp>
            <p:nvSpPr>
              <p:cNvPr id="584" name="Google Shape;584;p34"/>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585" name="Google Shape;585;p34"/>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grpSp>
      </p:grpSp>
      <p:pic>
        <p:nvPicPr>
          <p:cNvPr id="586" name="Google Shape;586;p34"/>
          <p:cNvPicPr preferRelativeResize="0"/>
          <p:nvPr/>
        </p:nvPicPr>
        <p:blipFill>
          <a:blip r:embed="rId3">
            <a:alphaModFix/>
          </a:blip>
          <a:stretch>
            <a:fillRect/>
          </a:stretch>
        </p:blipFill>
        <p:spPr>
          <a:xfrm>
            <a:off x="400500" y="1294688"/>
            <a:ext cx="6881500" cy="2919650"/>
          </a:xfrm>
          <a:prstGeom prst="rect">
            <a:avLst/>
          </a:prstGeom>
          <a:noFill/>
          <a:ln>
            <a:noFill/>
          </a:ln>
        </p:spPr>
      </p:pic>
      <p:sp>
        <p:nvSpPr>
          <p:cNvPr id="587" name="Google Shape;587;p34"/>
          <p:cNvSpPr txBox="1"/>
          <p:nvPr/>
        </p:nvSpPr>
        <p:spPr>
          <a:xfrm>
            <a:off x="1761200" y="4174375"/>
            <a:ext cx="4160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Trebuchet MS"/>
                <a:ea typeface="Trebuchet MS"/>
                <a:cs typeface="Trebuchet MS"/>
                <a:sym typeface="Trebuchet MS"/>
              </a:rPr>
              <a:t>RTKlib Post Processing Software </a:t>
            </a:r>
            <a:endParaRPr sz="1200">
              <a:solidFill>
                <a:srgbClr val="B6D7A8"/>
              </a:solidFill>
              <a:latin typeface="Trebuchet MS"/>
              <a:ea typeface="Trebuchet MS"/>
              <a:cs typeface="Trebuchet MS"/>
              <a:sym typeface="Trebuchet MS"/>
            </a:endParaRPr>
          </a:p>
        </p:txBody>
      </p:sp>
      <p:sp>
        <p:nvSpPr>
          <p:cNvPr id="588" name="Google Shape;588;p34"/>
          <p:cNvSpPr txBox="1"/>
          <p:nvPr/>
        </p:nvSpPr>
        <p:spPr>
          <a:xfrm>
            <a:off x="7640325" y="1292125"/>
            <a:ext cx="682500" cy="831300"/>
          </a:xfrm>
          <a:prstGeom prst="rect">
            <a:avLst/>
          </a:prstGeom>
          <a:solidFill>
            <a:schemeClr val="dk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latin typeface="Trebuchet MS"/>
                <a:ea typeface="Trebuchet MS"/>
                <a:cs typeface="Trebuchet MS"/>
                <a:sym typeface="Trebuchet MS"/>
              </a:rPr>
              <a:t>Fixed</a:t>
            </a:r>
            <a:endParaRPr>
              <a:solidFill>
                <a:srgbClr val="00FF00"/>
              </a:solidFill>
              <a:latin typeface="Trebuchet MS"/>
              <a:ea typeface="Trebuchet MS"/>
              <a:cs typeface="Trebuchet MS"/>
              <a:sym typeface="Trebuchet MS"/>
            </a:endParaRPr>
          </a:p>
          <a:p>
            <a:pPr indent="0" lvl="0" marL="0" rtl="0" algn="l">
              <a:spcBef>
                <a:spcPts val="0"/>
              </a:spcBef>
              <a:spcAft>
                <a:spcPts val="0"/>
              </a:spcAft>
              <a:buNone/>
            </a:pPr>
            <a:r>
              <a:rPr lang="en">
                <a:solidFill>
                  <a:srgbClr val="FF9900"/>
                </a:solidFill>
                <a:latin typeface="Trebuchet MS"/>
                <a:ea typeface="Trebuchet MS"/>
                <a:cs typeface="Trebuchet MS"/>
                <a:sym typeface="Trebuchet MS"/>
              </a:rPr>
              <a:t>Float</a:t>
            </a:r>
            <a:endParaRPr>
              <a:solidFill>
                <a:srgbClr val="FF9900"/>
              </a:solidFill>
              <a:latin typeface="Trebuchet MS"/>
              <a:ea typeface="Trebuchet MS"/>
              <a:cs typeface="Trebuchet MS"/>
              <a:sym typeface="Trebuchet MS"/>
            </a:endParaRPr>
          </a:p>
          <a:p>
            <a:pPr indent="0" lvl="0" marL="0" rtl="0" algn="l">
              <a:spcBef>
                <a:spcPts val="0"/>
              </a:spcBef>
              <a:spcAft>
                <a:spcPts val="0"/>
              </a:spcAft>
              <a:buNone/>
            </a:pPr>
            <a:r>
              <a:rPr lang="en">
                <a:solidFill>
                  <a:srgbClr val="FF0000"/>
                </a:solidFill>
                <a:latin typeface="Trebuchet MS"/>
                <a:ea typeface="Trebuchet MS"/>
                <a:cs typeface="Trebuchet MS"/>
                <a:sym typeface="Trebuchet MS"/>
              </a:rPr>
              <a:t>Single</a:t>
            </a:r>
            <a:endParaRPr>
              <a:solidFill>
                <a:srgbClr val="FF0000"/>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3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594" name="Google Shape;594;p3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5"/>
          <p:cNvSpPr txBox="1"/>
          <p:nvPr>
            <p:ph type="title"/>
          </p:nvPr>
        </p:nvSpPr>
        <p:spPr>
          <a:xfrm>
            <a:off x="250700" y="195275"/>
            <a:ext cx="5705400" cy="674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GPS Precision Verification Results</a:t>
            </a:r>
            <a:endParaRPr b="1">
              <a:solidFill>
                <a:schemeClr val="dk1"/>
              </a:solidFill>
            </a:endParaRPr>
          </a:p>
        </p:txBody>
      </p:sp>
      <p:sp>
        <p:nvSpPr>
          <p:cNvPr id="596" name="Google Shape;596;p35"/>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2/9 </a:t>
            </a:r>
            <a:endParaRPr>
              <a:solidFill>
                <a:schemeClr val="dk1"/>
              </a:solidFill>
              <a:latin typeface="Trebuchet MS"/>
              <a:ea typeface="Trebuchet MS"/>
              <a:cs typeface="Trebuchet MS"/>
              <a:sym typeface="Trebuchet MS"/>
            </a:endParaRPr>
          </a:p>
        </p:txBody>
      </p:sp>
      <p:sp>
        <p:nvSpPr>
          <p:cNvPr id="597" name="Google Shape;597;p35"/>
          <p:cNvSpPr txBox="1"/>
          <p:nvPr/>
        </p:nvSpPr>
        <p:spPr>
          <a:xfrm>
            <a:off x="209200" y="958275"/>
            <a:ext cx="6203700" cy="35181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PPK Preliminary Testing Results</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p:txBody>
      </p:sp>
      <p:sp>
        <p:nvSpPr>
          <p:cNvPr id="598" name="Google Shape;598;p35"/>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Partial</a:t>
            </a:r>
            <a:endParaRPr>
              <a:solidFill>
                <a:schemeClr val="dk1"/>
              </a:solidFill>
              <a:latin typeface="Trebuchet MS"/>
              <a:ea typeface="Trebuchet MS"/>
              <a:cs typeface="Trebuchet MS"/>
              <a:sym typeface="Trebuchet MS"/>
            </a:endParaRPr>
          </a:p>
        </p:txBody>
      </p:sp>
      <p:sp>
        <p:nvSpPr>
          <p:cNvPr id="599" name="Google Shape;599;p35"/>
          <p:cNvSpPr/>
          <p:nvPr/>
        </p:nvSpPr>
        <p:spPr>
          <a:xfrm>
            <a:off x="6123588" y="4639075"/>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nvGrpSpPr>
          <p:cNvPr id="600" name="Google Shape;600;p35"/>
          <p:cNvGrpSpPr/>
          <p:nvPr/>
        </p:nvGrpSpPr>
        <p:grpSpPr>
          <a:xfrm>
            <a:off x="209271" y="4562106"/>
            <a:ext cx="8275220" cy="389149"/>
            <a:chOff x="209271" y="4562106"/>
            <a:chExt cx="8275220" cy="389149"/>
          </a:xfrm>
        </p:grpSpPr>
        <p:cxnSp>
          <p:nvCxnSpPr>
            <p:cNvPr id="601" name="Google Shape;601;p35"/>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602" name="Google Shape;602;p35"/>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5"/>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04" name="Google Shape;604;p35"/>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605" name="Google Shape;605;p35"/>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606" name="Google Shape;606;p35"/>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607" name="Google Shape;607;p35"/>
            <p:cNvGrpSpPr/>
            <p:nvPr/>
          </p:nvGrpSpPr>
          <p:grpSpPr>
            <a:xfrm>
              <a:off x="3765825" y="4566950"/>
              <a:ext cx="3509700" cy="384300"/>
              <a:chOff x="3613425" y="4566950"/>
              <a:chExt cx="3509700" cy="384300"/>
            </a:xfrm>
          </p:grpSpPr>
          <p:sp>
            <p:nvSpPr>
              <p:cNvPr id="608" name="Google Shape;608;p35"/>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609" name="Google Shape;609;p35"/>
              <p:cNvSpPr/>
              <p:nvPr/>
            </p:nvSpPr>
            <p:spPr>
              <a:xfrm>
                <a:off x="598376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sp>
            <p:nvSpPr>
              <p:cNvPr id="610" name="Google Shape;610;p35"/>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611" name="Google Shape;611;p35"/>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grpSp>
      </p:grpSp>
      <p:pic>
        <p:nvPicPr>
          <p:cNvPr id="612" name="Google Shape;612;p35"/>
          <p:cNvPicPr preferRelativeResize="0"/>
          <p:nvPr/>
        </p:nvPicPr>
        <p:blipFill>
          <a:blip r:embed="rId3">
            <a:alphaModFix/>
          </a:blip>
          <a:stretch>
            <a:fillRect/>
          </a:stretch>
        </p:blipFill>
        <p:spPr>
          <a:xfrm>
            <a:off x="127350" y="5296719"/>
            <a:ext cx="2775525" cy="2290850"/>
          </a:xfrm>
          <a:prstGeom prst="rect">
            <a:avLst/>
          </a:prstGeom>
          <a:noFill/>
          <a:ln>
            <a:noFill/>
          </a:ln>
        </p:spPr>
      </p:pic>
      <p:sp>
        <p:nvSpPr>
          <p:cNvPr id="613" name="Google Shape;613;p35"/>
          <p:cNvSpPr txBox="1"/>
          <p:nvPr/>
        </p:nvSpPr>
        <p:spPr>
          <a:xfrm>
            <a:off x="1101575" y="4162225"/>
            <a:ext cx="41601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Calibri"/>
                <a:ea typeface="Calibri"/>
                <a:cs typeface="Calibri"/>
                <a:sym typeface="Calibri"/>
              </a:rPr>
              <a:t>RTK Post Processing Software</a:t>
            </a:r>
            <a:endParaRPr sz="1100">
              <a:solidFill>
                <a:srgbClr val="B6D7A8"/>
              </a:solidFill>
              <a:latin typeface="Calibri"/>
              <a:ea typeface="Calibri"/>
              <a:cs typeface="Calibri"/>
              <a:sym typeface="Calibri"/>
            </a:endParaRPr>
          </a:p>
        </p:txBody>
      </p:sp>
      <p:sp>
        <p:nvSpPr>
          <p:cNvPr id="614" name="Google Shape;614;p35"/>
          <p:cNvSpPr txBox="1"/>
          <p:nvPr/>
        </p:nvSpPr>
        <p:spPr>
          <a:xfrm>
            <a:off x="6602250" y="1201875"/>
            <a:ext cx="2337000" cy="3009900"/>
          </a:xfrm>
          <a:prstGeom prst="rect">
            <a:avLst/>
          </a:prstGeom>
          <a:solidFill>
            <a:srgbClr val="45818E"/>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Summary:</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Single receiver position data from ZED-F9P chip has ~0.5m precision</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Adding base receiver corrections increases precision to &lt;1cm for static case</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RTK data for navigation will use similar correction process</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p:txBody>
      </p:sp>
      <p:pic>
        <p:nvPicPr>
          <p:cNvPr id="615" name="Google Shape;615;p35"/>
          <p:cNvPicPr preferRelativeResize="0"/>
          <p:nvPr/>
        </p:nvPicPr>
        <p:blipFill>
          <a:blip r:embed="rId3">
            <a:alphaModFix/>
          </a:blip>
          <a:stretch>
            <a:fillRect/>
          </a:stretch>
        </p:blipFill>
        <p:spPr>
          <a:xfrm>
            <a:off x="1406800" y="1315726"/>
            <a:ext cx="3393176" cy="2800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3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621" name="Google Shape;621;p3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6"/>
          <p:cNvSpPr txBox="1"/>
          <p:nvPr>
            <p:ph type="title"/>
          </p:nvPr>
        </p:nvSpPr>
        <p:spPr>
          <a:xfrm>
            <a:off x="250700" y="195275"/>
            <a:ext cx="5705400" cy="674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GPS Precision Verification</a:t>
            </a:r>
            <a:r>
              <a:rPr b="1" lang="en">
                <a:solidFill>
                  <a:schemeClr val="dk1"/>
                </a:solidFill>
              </a:rPr>
              <a:t> Results</a:t>
            </a:r>
            <a:endParaRPr b="1">
              <a:solidFill>
                <a:schemeClr val="dk1"/>
              </a:solidFill>
            </a:endParaRPr>
          </a:p>
        </p:txBody>
      </p:sp>
      <p:grpSp>
        <p:nvGrpSpPr>
          <p:cNvPr id="623" name="Google Shape;623;p36"/>
          <p:cNvGrpSpPr/>
          <p:nvPr/>
        </p:nvGrpSpPr>
        <p:grpSpPr>
          <a:xfrm>
            <a:off x="209271" y="4562106"/>
            <a:ext cx="8275220" cy="389149"/>
            <a:chOff x="209271" y="4562106"/>
            <a:chExt cx="8275220" cy="389149"/>
          </a:xfrm>
        </p:grpSpPr>
        <p:cxnSp>
          <p:nvCxnSpPr>
            <p:cNvPr id="624" name="Google Shape;624;p36"/>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625" name="Google Shape;625;p36"/>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6"/>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27" name="Google Shape;627;p36"/>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628" name="Google Shape;628;p36"/>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629" name="Google Shape;629;p36"/>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630" name="Google Shape;630;p36"/>
            <p:cNvGrpSpPr/>
            <p:nvPr/>
          </p:nvGrpSpPr>
          <p:grpSpPr>
            <a:xfrm>
              <a:off x="3765825" y="4566950"/>
              <a:ext cx="3509700" cy="384300"/>
              <a:chOff x="3613425" y="4566950"/>
              <a:chExt cx="3509700" cy="384300"/>
            </a:xfrm>
          </p:grpSpPr>
          <p:sp>
            <p:nvSpPr>
              <p:cNvPr id="631" name="Google Shape;631;p36"/>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632" name="Google Shape;632;p36"/>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a:t>
                </a:r>
                <a:r>
                  <a:rPr lang="en" sz="900">
                    <a:solidFill>
                      <a:schemeClr val="dk1"/>
                    </a:solidFill>
                    <a:latin typeface="Trebuchet MS"/>
                    <a:ea typeface="Trebuchet MS"/>
                    <a:cs typeface="Trebuchet MS"/>
                    <a:sym typeface="Trebuchet MS"/>
                  </a:rPr>
                  <a:t>: GTS</a:t>
                </a:r>
                <a:endParaRPr sz="900"/>
              </a:p>
            </p:txBody>
          </p:sp>
          <p:sp>
            <p:nvSpPr>
              <p:cNvPr id="633" name="Google Shape;633;p36"/>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634" name="Google Shape;634;p36"/>
              <p:cNvSpPr/>
              <p:nvPr/>
            </p:nvSpPr>
            <p:spPr>
              <a:xfrm>
                <a:off x="59719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GTS</a:t>
                </a:r>
                <a:endParaRPr sz="900"/>
              </a:p>
            </p:txBody>
          </p:sp>
        </p:grpSp>
      </p:grpSp>
      <p:sp>
        <p:nvSpPr>
          <p:cNvPr id="635" name="Google Shape;635;p36"/>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2/9 </a:t>
            </a:r>
            <a:endParaRPr>
              <a:solidFill>
                <a:schemeClr val="dk1"/>
              </a:solidFill>
              <a:latin typeface="Trebuchet MS"/>
              <a:ea typeface="Trebuchet MS"/>
              <a:cs typeface="Trebuchet MS"/>
              <a:sym typeface="Trebuchet MS"/>
            </a:endParaRPr>
          </a:p>
        </p:txBody>
      </p:sp>
      <p:sp>
        <p:nvSpPr>
          <p:cNvPr id="636" name="Google Shape;636;p36"/>
          <p:cNvSpPr txBox="1"/>
          <p:nvPr/>
        </p:nvSpPr>
        <p:spPr>
          <a:xfrm>
            <a:off x="209200" y="968200"/>
            <a:ext cx="5634300" cy="5694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Success Metrics:</a:t>
            </a:r>
            <a:endParaRPr b="1">
              <a:solidFill>
                <a:schemeClr val="dk1"/>
              </a:solidFill>
              <a:latin typeface="Trebuchet MS"/>
              <a:ea typeface="Trebuchet MS"/>
              <a:cs typeface="Trebuchet MS"/>
              <a:sym typeface="Trebuchet MS"/>
            </a:endParaRPr>
          </a:p>
          <a:p>
            <a:pPr indent="-298450" lvl="0" marL="457200" rtl="0" algn="l">
              <a:spcBef>
                <a:spcPts val="0"/>
              </a:spcBef>
              <a:spcAft>
                <a:spcPts val="0"/>
              </a:spcAft>
              <a:buClr>
                <a:schemeClr val="dk1"/>
              </a:buClr>
              <a:buSzPts val="1100"/>
              <a:buFont typeface="Trebuchet MS"/>
              <a:buChar char="-"/>
            </a:pPr>
            <a:r>
              <a:rPr lang="en" sz="1100">
                <a:solidFill>
                  <a:schemeClr val="dk1"/>
                </a:solidFill>
                <a:latin typeface="Trebuchet MS"/>
                <a:ea typeface="Trebuchet MS"/>
                <a:cs typeface="Trebuchet MS"/>
                <a:sym typeface="Trebuchet MS"/>
              </a:rPr>
              <a:t>Post processed (PPK) measurements shall be precise within 10cm</a:t>
            </a:r>
            <a:endParaRPr sz="1100">
              <a:solidFill>
                <a:schemeClr val="dk1"/>
              </a:solidFill>
              <a:latin typeface="Trebuchet MS"/>
              <a:ea typeface="Trebuchet MS"/>
              <a:cs typeface="Trebuchet MS"/>
              <a:sym typeface="Trebuchet MS"/>
            </a:endParaRPr>
          </a:p>
        </p:txBody>
      </p:sp>
      <p:sp>
        <p:nvSpPr>
          <p:cNvPr id="637" name="Google Shape;637;p36"/>
          <p:cNvSpPr txBox="1"/>
          <p:nvPr/>
        </p:nvSpPr>
        <p:spPr>
          <a:xfrm>
            <a:off x="5956100" y="968200"/>
            <a:ext cx="1983900" cy="4002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Trebuchet MS"/>
                <a:ea typeface="Trebuchet MS"/>
                <a:cs typeface="Trebuchet MS"/>
                <a:sym typeface="Trebuchet MS"/>
              </a:rPr>
              <a:t>Success?</a:t>
            </a:r>
            <a:endParaRPr>
              <a:solidFill>
                <a:schemeClr val="dk1"/>
              </a:solidFill>
              <a:latin typeface="Trebuchet MS"/>
              <a:ea typeface="Trebuchet MS"/>
              <a:cs typeface="Trebuchet MS"/>
              <a:sym typeface="Trebuchet MS"/>
            </a:endParaRPr>
          </a:p>
        </p:txBody>
      </p:sp>
      <p:sp>
        <p:nvSpPr>
          <p:cNvPr id="638" name="Google Shape;638;p36"/>
          <p:cNvSpPr txBox="1"/>
          <p:nvPr/>
        </p:nvSpPr>
        <p:spPr>
          <a:xfrm>
            <a:off x="7940000" y="968200"/>
            <a:ext cx="1029600" cy="400200"/>
          </a:xfrm>
          <a:prstGeom prst="rect">
            <a:avLst/>
          </a:prstGeom>
          <a:solidFill>
            <a:srgbClr val="6AA84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Trebuchet MS"/>
                <a:ea typeface="Trebuchet MS"/>
                <a:cs typeface="Trebuchet MS"/>
                <a:sym typeface="Trebuchet MS"/>
              </a:rPr>
              <a:t>YES!</a:t>
            </a:r>
            <a:endParaRPr b="1">
              <a:solidFill>
                <a:schemeClr val="dk1"/>
              </a:solidFill>
              <a:latin typeface="Trebuchet MS"/>
              <a:ea typeface="Trebuchet MS"/>
              <a:cs typeface="Trebuchet MS"/>
              <a:sym typeface="Trebuchet MS"/>
            </a:endParaRPr>
          </a:p>
        </p:txBody>
      </p:sp>
      <p:sp>
        <p:nvSpPr>
          <p:cNvPr id="639" name="Google Shape;639;p36"/>
          <p:cNvSpPr txBox="1"/>
          <p:nvPr/>
        </p:nvSpPr>
        <p:spPr>
          <a:xfrm>
            <a:off x="5956100" y="1466625"/>
            <a:ext cx="3013500" cy="3009900"/>
          </a:xfrm>
          <a:prstGeom prst="rect">
            <a:avLst/>
          </a:prstGeom>
          <a:solidFill>
            <a:srgbClr val="4581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Next Steps:</a:t>
            </a:r>
            <a:endParaRPr b="1">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PPK: Perform kinematic test at known velocity/times to </a:t>
            </a:r>
            <a:r>
              <a:rPr lang="en">
                <a:solidFill>
                  <a:schemeClr val="dk1"/>
                </a:solidFill>
                <a:latin typeface="Trebuchet MS"/>
                <a:ea typeface="Trebuchet MS"/>
                <a:cs typeface="Trebuchet MS"/>
                <a:sym typeface="Trebuchet MS"/>
              </a:rPr>
              <a:t>verify</a:t>
            </a:r>
            <a:r>
              <a:rPr lang="en">
                <a:solidFill>
                  <a:schemeClr val="dk1"/>
                </a:solidFill>
                <a:latin typeface="Trebuchet MS"/>
                <a:ea typeface="Trebuchet MS"/>
                <a:cs typeface="Trebuchet MS"/>
                <a:sym typeface="Trebuchet MS"/>
              </a:rPr>
              <a:t> timing accuracy</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PPK: Perform </a:t>
            </a:r>
            <a:r>
              <a:rPr lang="en">
                <a:solidFill>
                  <a:schemeClr val="dk1"/>
                </a:solidFill>
                <a:latin typeface="Trebuchet MS"/>
                <a:ea typeface="Trebuchet MS"/>
                <a:cs typeface="Trebuchet MS"/>
                <a:sym typeface="Trebuchet MS"/>
              </a:rPr>
              <a:t>additional</a:t>
            </a:r>
            <a:r>
              <a:rPr lang="en">
                <a:solidFill>
                  <a:schemeClr val="dk1"/>
                </a:solidFill>
                <a:latin typeface="Trebuchet MS"/>
                <a:ea typeface="Trebuchet MS"/>
                <a:cs typeface="Trebuchet MS"/>
                <a:sym typeface="Trebuchet MS"/>
              </a:rPr>
              <a:t> static testing to ensure fix </a:t>
            </a:r>
            <a:r>
              <a:rPr lang="en">
                <a:solidFill>
                  <a:schemeClr val="dk1"/>
                </a:solidFill>
                <a:latin typeface="Trebuchet MS"/>
                <a:ea typeface="Trebuchet MS"/>
                <a:cs typeface="Trebuchet MS"/>
                <a:sym typeface="Trebuchet MS"/>
              </a:rPr>
              <a:t>quality measurements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PPK: Perform static testing on full hardware to test for EMI effects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RTK: Complete autopilot hardware integration to save and evaluate RTK data</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p:txBody>
      </p:sp>
      <p:sp>
        <p:nvSpPr>
          <p:cNvPr id="640" name="Google Shape;640;p36"/>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Partial</a:t>
            </a:r>
            <a:endParaRPr>
              <a:solidFill>
                <a:schemeClr val="dk1"/>
              </a:solidFill>
              <a:latin typeface="Trebuchet MS"/>
              <a:ea typeface="Trebuchet MS"/>
              <a:cs typeface="Trebuchet MS"/>
              <a:sym typeface="Trebuchet MS"/>
            </a:endParaRPr>
          </a:p>
        </p:txBody>
      </p:sp>
      <p:sp>
        <p:nvSpPr>
          <p:cNvPr id="641" name="Google Shape;641;p36"/>
          <p:cNvSpPr/>
          <p:nvPr/>
        </p:nvSpPr>
        <p:spPr>
          <a:xfrm>
            <a:off x="6123588" y="4639075"/>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pic>
        <p:nvPicPr>
          <p:cNvPr id="642" name="Google Shape;642;p36"/>
          <p:cNvPicPr preferRelativeResize="0"/>
          <p:nvPr/>
        </p:nvPicPr>
        <p:blipFill>
          <a:blip r:embed="rId3">
            <a:alphaModFix/>
          </a:blip>
          <a:stretch>
            <a:fillRect/>
          </a:stretch>
        </p:blipFill>
        <p:spPr>
          <a:xfrm>
            <a:off x="1172613" y="1578725"/>
            <a:ext cx="3707474" cy="2942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3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648" name="Google Shape;648;p3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9" name="Google Shape;649;p37"/>
          <p:cNvGrpSpPr/>
          <p:nvPr/>
        </p:nvGrpSpPr>
        <p:grpSpPr>
          <a:xfrm>
            <a:off x="209271" y="4562106"/>
            <a:ext cx="8275220" cy="389149"/>
            <a:chOff x="209271" y="4562106"/>
            <a:chExt cx="8275220" cy="389149"/>
          </a:xfrm>
        </p:grpSpPr>
        <p:cxnSp>
          <p:nvCxnSpPr>
            <p:cNvPr id="650" name="Google Shape;650;p37"/>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651" name="Google Shape;651;p37"/>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7"/>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53" name="Google Shape;653;p37"/>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654" name="Google Shape;654;p37"/>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655" name="Google Shape;655;p37"/>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656" name="Google Shape;656;p37"/>
            <p:cNvGrpSpPr/>
            <p:nvPr/>
          </p:nvGrpSpPr>
          <p:grpSpPr>
            <a:xfrm>
              <a:off x="3765825" y="4566950"/>
              <a:ext cx="3509700" cy="384300"/>
              <a:chOff x="3613425" y="4566950"/>
              <a:chExt cx="3509700" cy="384300"/>
            </a:xfrm>
          </p:grpSpPr>
          <p:sp>
            <p:nvSpPr>
              <p:cNvPr id="657" name="Google Shape;657;p37"/>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658" name="Google Shape;658;p37"/>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659" name="Google Shape;659;p37"/>
              <p:cNvSpPr/>
              <p:nvPr/>
            </p:nvSpPr>
            <p:spPr>
              <a:xfrm>
                <a:off x="48833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660" name="Google Shape;660;p37"/>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
        <p:nvSpPr>
          <p:cNvPr id="661" name="Google Shape;661;p37"/>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2/14 </a:t>
            </a:r>
            <a:endParaRPr>
              <a:solidFill>
                <a:schemeClr val="dk1"/>
              </a:solidFill>
              <a:latin typeface="Trebuchet MS"/>
              <a:ea typeface="Trebuchet MS"/>
              <a:cs typeface="Trebuchet MS"/>
              <a:sym typeface="Trebuchet MS"/>
            </a:endParaRPr>
          </a:p>
        </p:txBody>
      </p:sp>
      <p:sp>
        <p:nvSpPr>
          <p:cNvPr id="662" name="Google Shape;662;p37"/>
          <p:cNvSpPr txBox="1"/>
          <p:nvPr/>
        </p:nvSpPr>
        <p:spPr>
          <a:xfrm>
            <a:off x="5848600" y="332525"/>
            <a:ext cx="1791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In progress</a:t>
            </a:r>
            <a:endParaRPr>
              <a:solidFill>
                <a:schemeClr val="dk1"/>
              </a:solidFill>
              <a:latin typeface="Trebuchet MS"/>
              <a:ea typeface="Trebuchet MS"/>
              <a:cs typeface="Trebuchet MS"/>
              <a:sym typeface="Trebuchet MS"/>
            </a:endParaRPr>
          </a:p>
        </p:txBody>
      </p:sp>
      <p:sp>
        <p:nvSpPr>
          <p:cNvPr id="663" name="Google Shape;663;p37"/>
          <p:cNvSpPr txBox="1"/>
          <p:nvPr>
            <p:ph type="title"/>
          </p:nvPr>
        </p:nvSpPr>
        <p:spPr>
          <a:xfrm>
            <a:off x="250700" y="195275"/>
            <a:ext cx="5705400" cy="67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2200">
                <a:solidFill>
                  <a:schemeClr val="dk1"/>
                </a:solidFill>
              </a:rPr>
              <a:t>Airframe Integration </a:t>
            </a:r>
            <a:endParaRPr b="1" sz="2200">
              <a:solidFill>
                <a:schemeClr val="dk1"/>
              </a:solidFill>
            </a:endParaRPr>
          </a:p>
        </p:txBody>
      </p:sp>
      <p:sp>
        <p:nvSpPr>
          <p:cNvPr id="664" name="Google Shape;664;p37"/>
          <p:cNvSpPr txBox="1"/>
          <p:nvPr/>
        </p:nvSpPr>
        <p:spPr>
          <a:xfrm>
            <a:off x="209200" y="966550"/>
            <a:ext cx="5639400" cy="1679400"/>
          </a:xfrm>
          <a:prstGeom prst="rect">
            <a:avLst/>
          </a:prstGeom>
          <a:solidFill>
            <a:srgbClr val="0B5394"/>
          </a:solid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100">
              <a:solidFill>
                <a:schemeClr val="dk1"/>
              </a:solidFill>
              <a:latin typeface="Trebuchet MS"/>
              <a:ea typeface="Trebuchet MS"/>
              <a:cs typeface="Trebuchet MS"/>
              <a:sym typeface="Trebuchet MS"/>
            </a:endParaRPr>
          </a:p>
        </p:txBody>
      </p:sp>
      <p:sp>
        <p:nvSpPr>
          <p:cNvPr id="665" name="Google Shape;665;p37"/>
          <p:cNvSpPr txBox="1"/>
          <p:nvPr/>
        </p:nvSpPr>
        <p:spPr>
          <a:xfrm>
            <a:off x="209200" y="966550"/>
            <a:ext cx="5705400" cy="146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Trebuchet MS"/>
                <a:ea typeface="Trebuchet MS"/>
                <a:cs typeface="Trebuchet MS"/>
                <a:sym typeface="Trebuchet MS"/>
              </a:rPr>
              <a:t>Completed </a:t>
            </a:r>
            <a:endParaRPr b="1">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Mock-up of airframe components</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Top plate modifications for autopilot mounting</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Bottom plate modifications for current sensor mounting</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Wiring loom design finalized</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Payload mounting finalized </a:t>
            </a:r>
            <a:endParaRPr sz="1200">
              <a:solidFill>
                <a:schemeClr val="dk1"/>
              </a:solidFill>
              <a:latin typeface="Trebuchet MS"/>
              <a:ea typeface="Trebuchet MS"/>
              <a:cs typeface="Trebuchet MS"/>
              <a:sym typeface="Trebuchet MS"/>
            </a:endParaRPr>
          </a:p>
        </p:txBody>
      </p:sp>
      <p:pic>
        <p:nvPicPr>
          <p:cNvPr id="666" name="Google Shape;666;p37"/>
          <p:cNvPicPr preferRelativeResize="0"/>
          <p:nvPr/>
        </p:nvPicPr>
        <p:blipFill>
          <a:blip r:embed="rId3">
            <a:alphaModFix/>
          </a:blip>
          <a:stretch>
            <a:fillRect/>
          </a:stretch>
        </p:blipFill>
        <p:spPr>
          <a:xfrm>
            <a:off x="726725" y="2735125"/>
            <a:ext cx="3089496" cy="1737812"/>
          </a:xfrm>
          <a:prstGeom prst="rect">
            <a:avLst/>
          </a:prstGeom>
          <a:noFill/>
          <a:ln>
            <a:noFill/>
          </a:ln>
        </p:spPr>
      </p:pic>
      <p:pic>
        <p:nvPicPr>
          <p:cNvPr id="667" name="Google Shape;667;p37"/>
          <p:cNvPicPr preferRelativeResize="0"/>
          <p:nvPr/>
        </p:nvPicPr>
        <p:blipFill>
          <a:blip r:embed="rId4">
            <a:alphaModFix/>
          </a:blip>
          <a:stretch>
            <a:fillRect/>
          </a:stretch>
        </p:blipFill>
        <p:spPr>
          <a:xfrm>
            <a:off x="5301225" y="2735113"/>
            <a:ext cx="3089501" cy="1737823"/>
          </a:xfrm>
          <a:prstGeom prst="rect">
            <a:avLst/>
          </a:prstGeom>
          <a:noFill/>
          <a:ln>
            <a:noFill/>
          </a:ln>
        </p:spPr>
      </p:pic>
      <p:sp>
        <p:nvSpPr>
          <p:cNvPr id="668" name="Google Shape;668;p37"/>
          <p:cNvSpPr txBox="1"/>
          <p:nvPr/>
        </p:nvSpPr>
        <p:spPr>
          <a:xfrm>
            <a:off x="5933500" y="966450"/>
            <a:ext cx="3028500" cy="1679400"/>
          </a:xfrm>
          <a:prstGeom prst="rect">
            <a:avLst/>
          </a:prstGeom>
          <a:solidFill>
            <a:srgbClr val="45818E"/>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Trebuchet MS"/>
                <a:ea typeface="Trebuchet MS"/>
                <a:cs typeface="Trebuchet MS"/>
                <a:sym typeface="Trebuchet MS"/>
              </a:rPr>
              <a:t>In Progress</a:t>
            </a:r>
            <a:endParaRPr b="1">
              <a:solidFill>
                <a:schemeClr val="dk1"/>
              </a:solidFill>
              <a:latin typeface="Trebuchet MS"/>
              <a:ea typeface="Trebuchet MS"/>
              <a:cs typeface="Trebuchet MS"/>
              <a:sym typeface="Trebuchet MS"/>
            </a:endParaRPr>
          </a:p>
          <a:p>
            <a:pPr indent="-298450" lvl="0" marL="457200" rtl="0" algn="l">
              <a:lnSpc>
                <a:spcPct val="115000"/>
              </a:lnSpc>
              <a:spcBef>
                <a:spcPts val="0"/>
              </a:spcBef>
              <a:spcAft>
                <a:spcPts val="0"/>
              </a:spcAft>
              <a:buClr>
                <a:schemeClr val="dk1"/>
              </a:buClr>
              <a:buSzPts val="1100"/>
              <a:buFont typeface="Trebuchet MS"/>
              <a:buChar char="●"/>
            </a:pPr>
            <a:r>
              <a:rPr lang="en" sz="1200">
                <a:solidFill>
                  <a:schemeClr val="dk1"/>
                </a:solidFill>
                <a:latin typeface="Trebuchet MS"/>
                <a:ea typeface="Trebuchet MS"/>
                <a:cs typeface="Trebuchet MS"/>
                <a:sym typeface="Trebuchet MS"/>
              </a:rPr>
              <a:t>Wiring loom fabrication</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Final airframe assembly</a:t>
            </a:r>
            <a:endParaRPr sz="13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None/>
            </a:pPr>
            <a:r>
              <a:rPr b="1" lang="en">
                <a:solidFill>
                  <a:schemeClr val="dk1"/>
                </a:solidFill>
                <a:latin typeface="Trebuchet MS"/>
                <a:ea typeface="Trebuchet MS"/>
                <a:cs typeface="Trebuchet MS"/>
                <a:sym typeface="Trebuchet MS"/>
              </a:rPr>
              <a:t>Next Steps</a:t>
            </a:r>
            <a:endParaRPr b="1">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Autopilot calibration</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Avionics configuration</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Bench testing</a:t>
            </a:r>
            <a:endParaRPr/>
          </a:p>
        </p:txBody>
      </p:sp>
      <p:cxnSp>
        <p:nvCxnSpPr>
          <p:cNvPr id="669" name="Google Shape;669;p37"/>
          <p:cNvCxnSpPr/>
          <p:nvPr/>
        </p:nvCxnSpPr>
        <p:spPr>
          <a:xfrm rot="10800000">
            <a:off x="4589350" y="3304325"/>
            <a:ext cx="0" cy="455700"/>
          </a:xfrm>
          <a:prstGeom prst="straightConnector1">
            <a:avLst/>
          </a:prstGeom>
          <a:noFill/>
          <a:ln cap="flat" cmpd="sng" w="38100">
            <a:solidFill>
              <a:srgbClr val="333333"/>
            </a:solidFill>
            <a:prstDash val="solid"/>
            <a:round/>
            <a:headEnd len="med" w="med" type="none"/>
            <a:tailEnd len="med" w="med" type="stealth"/>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3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675" name="Google Shape;675;p3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6" name="Google Shape;676;p38"/>
          <p:cNvGrpSpPr/>
          <p:nvPr/>
        </p:nvGrpSpPr>
        <p:grpSpPr>
          <a:xfrm>
            <a:off x="209271" y="4562106"/>
            <a:ext cx="8275220" cy="389149"/>
            <a:chOff x="209271" y="4562106"/>
            <a:chExt cx="8275220" cy="389149"/>
          </a:xfrm>
        </p:grpSpPr>
        <p:cxnSp>
          <p:nvCxnSpPr>
            <p:cNvPr id="677" name="Google Shape;677;p38"/>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678" name="Google Shape;678;p38"/>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8"/>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80" name="Google Shape;680;p38"/>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681" name="Google Shape;681;p38"/>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682" name="Google Shape;682;p38"/>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683" name="Google Shape;683;p38"/>
            <p:cNvGrpSpPr/>
            <p:nvPr/>
          </p:nvGrpSpPr>
          <p:grpSpPr>
            <a:xfrm>
              <a:off x="3765825" y="4566950"/>
              <a:ext cx="3509700" cy="384300"/>
              <a:chOff x="3613425" y="4566950"/>
              <a:chExt cx="3509700" cy="384300"/>
            </a:xfrm>
          </p:grpSpPr>
          <p:sp>
            <p:nvSpPr>
              <p:cNvPr id="684" name="Google Shape;684;p38"/>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685" name="Google Shape;685;p38"/>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686" name="Google Shape;686;p38"/>
              <p:cNvSpPr/>
              <p:nvPr/>
            </p:nvSpPr>
            <p:spPr>
              <a:xfrm>
                <a:off x="48833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687" name="Google Shape;687;p38"/>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
        <p:nvSpPr>
          <p:cNvPr id="688" name="Google Shape;688;p38"/>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2/21</a:t>
            </a:r>
            <a:endParaRPr>
              <a:solidFill>
                <a:schemeClr val="dk1"/>
              </a:solidFill>
              <a:latin typeface="Trebuchet MS"/>
              <a:ea typeface="Trebuchet MS"/>
              <a:cs typeface="Trebuchet MS"/>
              <a:sym typeface="Trebuchet MS"/>
            </a:endParaRPr>
          </a:p>
        </p:txBody>
      </p:sp>
      <p:sp>
        <p:nvSpPr>
          <p:cNvPr id="689" name="Google Shape;689;p38"/>
          <p:cNvSpPr txBox="1"/>
          <p:nvPr/>
        </p:nvSpPr>
        <p:spPr>
          <a:xfrm>
            <a:off x="5848600" y="332525"/>
            <a:ext cx="1791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Pending</a:t>
            </a:r>
            <a:endParaRPr>
              <a:solidFill>
                <a:schemeClr val="dk1"/>
              </a:solidFill>
              <a:latin typeface="Trebuchet MS"/>
              <a:ea typeface="Trebuchet MS"/>
              <a:cs typeface="Trebuchet MS"/>
              <a:sym typeface="Trebuchet MS"/>
            </a:endParaRPr>
          </a:p>
        </p:txBody>
      </p:sp>
      <p:sp>
        <p:nvSpPr>
          <p:cNvPr id="690" name="Google Shape;690;p38"/>
          <p:cNvSpPr txBox="1"/>
          <p:nvPr>
            <p:ph type="title"/>
          </p:nvPr>
        </p:nvSpPr>
        <p:spPr>
          <a:xfrm>
            <a:off x="250700" y="195275"/>
            <a:ext cx="5705400" cy="67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2200">
                <a:solidFill>
                  <a:schemeClr val="dk1"/>
                </a:solidFill>
              </a:rPr>
              <a:t>Airframe Bench Testing</a:t>
            </a:r>
            <a:endParaRPr b="1" sz="2200">
              <a:solidFill>
                <a:schemeClr val="dk1"/>
              </a:solidFill>
            </a:endParaRPr>
          </a:p>
        </p:txBody>
      </p:sp>
      <p:sp>
        <p:nvSpPr>
          <p:cNvPr id="691" name="Google Shape;691;p38"/>
          <p:cNvSpPr txBox="1"/>
          <p:nvPr/>
        </p:nvSpPr>
        <p:spPr>
          <a:xfrm>
            <a:off x="209200" y="2078900"/>
            <a:ext cx="5634300" cy="2399100"/>
          </a:xfrm>
          <a:prstGeom prst="rect">
            <a:avLst/>
          </a:prstGeom>
          <a:solidFill>
            <a:srgbClr val="45818E"/>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Trebuchet MS"/>
                <a:ea typeface="Trebuchet MS"/>
                <a:cs typeface="Trebuchet MS"/>
                <a:sym typeface="Trebuchet MS"/>
              </a:rPr>
              <a:t>Key Bench Testing Items</a:t>
            </a:r>
            <a:endParaRPr b="1">
              <a:solidFill>
                <a:schemeClr val="dk1"/>
              </a:solidFill>
              <a:latin typeface="Trebuchet MS"/>
              <a:ea typeface="Trebuchet MS"/>
              <a:cs typeface="Trebuchet MS"/>
              <a:sym typeface="Trebuchet MS"/>
            </a:endParaRPr>
          </a:p>
          <a:p>
            <a:pPr indent="-298450" lvl="0" marL="457200" rtl="0" algn="l">
              <a:lnSpc>
                <a:spcPct val="115000"/>
              </a:lnSpc>
              <a:spcBef>
                <a:spcPts val="0"/>
              </a:spcBef>
              <a:spcAft>
                <a:spcPts val="0"/>
              </a:spcAft>
              <a:buClr>
                <a:schemeClr val="dk1"/>
              </a:buClr>
              <a:buSzPts val="1100"/>
              <a:buFont typeface="Trebuchet MS"/>
              <a:buChar char="●"/>
            </a:pPr>
            <a:r>
              <a:rPr lang="en" sz="1200">
                <a:solidFill>
                  <a:schemeClr val="dk1"/>
                </a:solidFill>
                <a:latin typeface="Trebuchet MS"/>
                <a:ea typeface="Trebuchet MS"/>
                <a:cs typeface="Trebuchet MS"/>
                <a:sym typeface="Trebuchet MS"/>
              </a:rPr>
              <a:t>Current sensing </a:t>
            </a:r>
            <a:endParaRPr sz="1200">
              <a:solidFill>
                <a:schemeClr val="dk1"/>
              </a:solidFill>
              <a:latin typeface="Trebuchet MS"/>
              <a:ea typeface="Trebuchet MS"/>
              <a:cs typeface="Trebuchet MS"/>
              <a:sym typeface="Trebuchet MS"/>
            </a:endParaRPr>
          </a:p>
          <a:p>
            <a:pPr indent="-298450" lvl="0" marL="457200" rtl="0" algn="l">
              <a:lnSpc>
                <a:spcPct val="115000"/>
              </a:lnSpc>
              <a:spcBef>
                <a:spcPts val="0"/>
              </a:spcBef>
              <a:spcAft>
                <a:spcPts val="0"/>
              </a:spcAft>
              <a:buClr>
                <a:schemeClr val="dk1"/>
              </a:buClr>
              <a:buSzPts val="1100"/>
              <a:buFont typeface="Trebuchet MS"/>
              <a:buChar char="●"/>
            </a:pPr>
            <a:r>
              <a:rPr lang="en" sz="1200">
                <a:solidFill>
                  <a:schemeClr val="dk1"/>
                </a:solidFill>
                <a:latin typeface="Trebuchet MS"/>
                <a:ea typeface="Trebuchet MS"/>
                <a:cs typeface="Trebuchet MS"/>
                <a:sym typeface="Trebuchet MS"/>
              </a:rPr>
              <a:t>Telemetry</a:t>
            </a:r>
            <a:endParaRPr sz="1200">
              <a:solidFill>
                <a:schemeClr val="dk1"/>
              </a:solidFill>
              <a:latin typeface="Trebuchet MS"/>
              <a:ea typeface="Trebuchet MS"/>
              <a:cs typeface="Trebuchet MS"/>
              <a:sym typeface="Trebuchet MS"/>
            </a:endParaRPr>
          </a:p>
          <a:p>
            <a:pPr indent="-298450" lvl="0" marL="457200" rtl="0" algn="l">
              <a:lnSpc>
                <a:spcPct val="115000"/>
              </a:lnSpc>
              <a:spcBef>
                <a:spcPts val="0"/>
              </a:spcBef>
              <a:spcAft>
                <a:spcPts val="0"/>
              </a:spcAft>
              <a:buClr>
                <a:schemeClr val="dk1"/>
              </a:buClr>
              <a:buSzPts val="1100"/>
              <a:buFont typeface="Trebuchet MS"/>
              <a:buChar char="●"/>
            </a:pPr>
            <a:r>
              <a:rPr lang="en" sz="1200">
                <a:solidFill>
                  <a:schemeClr val="dk1"/>
                </a:solidFill>
                <a:latin typeface="Trebuchet MS"/>
                <a:ea typeface="Trebuchet MS"/>
                <a:cs typeface="Trebuchet MS"/>
                <a:sym typeface="Trebuchet MS"/>
              </a:rPr>
              <a:t>Pilot’s radio setup &amp; calibration</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Speed controller setup &amp; calibration</a:t>
            </a:r>
            <a:endParaRPr sz="1200">
              <a:solidFill>
                <a:schemeClr val="dk1"/>
              </a:solidFill>
              <a:latin typeface="Trebuchet MS"/>
              <a:ea typeface="Trebuchet MS"/>
              <a:cs typeface="Trebuchet MS"/>
              <a:sym typeface="Trebuchet MS"/>
            </a:endParaRPr>
          </a:p>
          <a:p>
            <a:pPr indent="-298450" lvl="0" marL="457200" rtl="0" algn="l">
              <a:lnSpc>
                <a:spcPct val="115000"/>
              </a:lnSpc>
              <a:spcBef>
                <a:spcPts val="0"/>
              </a:spcBef>
              <a:spcAft>
                <a:spcPts val="0"/>
              </a:spcAft>
              <a:buClr>
                <a:schemeClr val="dk1"/>
              </a:buClr>
              <a:buSzPts val="1100"/>
              <a:buFont typeface="Trebuchet MS"/>
              <a:buChar char="●"/>
            </a:pPr>
            <a:r>
              <a:rPr lang="en" sz="1200">
                <a:solidFill>
                  <a:schemeClr val="dk1"/>
                </a:solidFill>
                <a:latin typeface="Trebuchet MS"/>
                <a:ea typeface="Trebuchet MS"/>
                <a:cs typeface="Trebuchet MS"/>
                <a:sym typeface="Trebuchet MS"/>
              </a:rPr>
              <a:t>Internal compass </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Vehicle arming behavior</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Failsafe triggers &amp; responses</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Motor mixing &amp; response to manual control input </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Motor mixing &amp; response to autopilot corrections</a:t>
            </a:r>
            <a:endParaRPr sz="1200">
              <a:solidFill>
                <a:schemeClr val="dk1"/>
              </a:solidFill>
              <a:latin typeface="Trebuchet MS"/>
              <a:ea typeface="Trebuchet MS"/>
              <a:cs typeface="Trebuchet MS"/>
              <a:sym typeface="Trebuchet MS"/>
            </a:endParaRPr>
          </a:p>
        </p:txBody>
      </p:sp>
      <p:pic>
        <p:nvPicPr>
          <p:cNvPr id="692" name="Google Shape;692;p38"/>
          <p:cNvPicPr preferRelativeResize="0"/>
          <p:nvPr/>
        </p:nvPicPr>
        <p:blipFill>
          <a:blip r:embed="rId3">
            <a:alphaModFix/>
          </a:blip>
          <a:stretch>
            <a:fillRect/>
          </a:stretch>
        </p:blipFill>
        <p:spPr>
          <a:xfrm>
            <a:off x="5956100" y="966550"/>
            <a:ext cx="3013402" cy="2260055"/>
          </a:xfrm>
          <a:prstGeom prst="rect">
            <a:avLst/>
          </a:prstGeom>
          <a:noFill/>
          <a:ln>
            <a:noFill/>
          </a:ln>
        </p:spPr>
      </p:pic>
      <p:sp>
        <p:nvSpPr>
          <p:cNvPr id="693" name="Google Shape;693;p38"/>
          <p:cNvSpPr txBox="1"/>
          <p:nvPr/>
        </p:nvSpPr>
        <p:spPr>
          <a:xfrm>
            <a:off x="211750" y="953488"/>
            <a:ext cx="5634300" cy="10419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Trebuchet MS"/>
                <a:ea typeface="Trebuchet MS"/>
                <a:cs typeface="Trebuchet MS"/>
                <a:sym typeface="Trebuchet MS"/>
              </a:rPr>
              <a:t>Purpose of Bench Testing</a:t>
            </a:r>
            <a:endParaRPr b="1">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Configure avionics &amp; validate features individually</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Verify that avionics system is behaving as expected</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Reduce risks involved with initial flight testing</a:t>
            </a:r>
            <a:endParaRPr/>
          </a:p>
        </p:txBody>
      </p:sp>
      <p:sp>
        <p:nvSpPr>
          <p:cNvPr id="694" name="Google Shape;694;p38"/>
          <p:cNvSpPr txBox="1"/>
          <p:nvPr/>
        </p:nvSpPr>
        <p:spPr>
          <a:xfrm>
            <a:off x="5956250" y="3315250"/>
            <a:ext cx="3013500" cy="11628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Trebuchet MS"/>
                <a:ea typeface="Trebuchet MS"/>
                <a:cs typeface="Trebuchet MS"/>
                <a:sym typeface="Trebuchet MS"/>
              </a:rPr>
              <a:t>Success </a:t>
            </a:r>
            <a:endParaRPr b="1">
              <a:solidFill>
                <a:srgbClr val="FFFFFF"/>
              </a:solidFill>
              <a:latin typeface="Trebuchet MS"/>
              <a:ea typeface="Trebuchet MS"/>
              <a:cs typeface="Trebuchet MS"/>
              <a:sym typeface="Trebuchet MS"/>
            </a:endParaRPr>
          </a:p>
          <a:p>
            <a:pPr indent="-304800" lvl="0" marL="457200" rtl="0" algn="l">
              <a:lnSpc>
                <a:spcPct val="115000"/>
              </a:lnSpc>
              <a:spcBef>
                <a:spcPts val="0"/>
              </a:spcBef>
              <a:spcAft>
                <a:spcPts val="0"/>
              </a:spcAft>
              <a:buClr>
                <a:srgbClr val="FFFFFF"/>
              </a:buClr>
              <a:buSzPts val="1200"/>
              <a:buFont typeface="Trebuchet MS"/>
              <a:buChar char="●"/>
            </a:pPr>
            <a:r>
              <a:rPr lang="en" sz="1200">
                <a:solidFill>
                  <a:srgbClr val="FFFFFF"/>
                </a:solidFill>
                <a:latin typeface="Trebuchet MS"/>
                <a:ea typeface="Trebuchet MS"/>
                <a:cs typeface="Trebuchet MS"/>
                <a:sym typeface="Trebuchet MS"/>
              </a:rPr>
              <a:t>Vehicle is fully configured, calibrated, and ready to begin flight testing.</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3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700" name="Google Shape;700;p3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1" name="Google Shape;701;p39"/>
          <p:cNvGrpSpPr/>
          <p:nvPr/>
        </p:nvGrpSpPr>
        <p:grpSpPr>
          <a:xfrm>
            <a:off x="209271" y="4562106"/>
            <a:ext cx="8275220" cy="389149"/>
            <a:chOff x="209271" y="4562106"/>
            <a:chExt cx="8275220" cy="389149"/>
          </a:xfrm>
        </p:grpSpPr>
        <p:cxnSp>
          <p:nvCxnSpPr>
            <p:cNvPr id="702" name="Google Shape;702;p39"/>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703" name="Google Shape;703;p39"/>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9"/>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05" name="Google Shape;705;p39"/>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706" name="Google Shape;706;p39"/>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707" name="Google Shape;707;p39"/>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708" name="Google Shape;708;p39"/>
            <p:cNvGrpSpPr/>
            <p:nvPr/>
          </p:nvGrpSpPr>
          <p:grpSpPr>
            <a:xfrm>
              <a:off x="3765825" y="4566950"/>
              <a:ext cx="3509700" cy="384300"/>
              <a:chOff x="3613425" y="4566950"/>
              <a:chExt cx="3509700" cy="384300"/>
            </a:xfrm>
          </p:grpSpPr>
          <p:sp>
            <p:nvSpPr>
              <p:cNvPr id="709" name="Google Shape;709;p39"/>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710" name="Google Shape;710;p39"/>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711" name="Google Shape;711;p39"/>
              <p:cNvSpPr/>
              <p:nvPr/>
            </p:nvSpPr>
            <p:spPr>
              <a:xfrm>
                <a:off x="48833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712" name="Google Shape;712;p39"/>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
        <p:nvSpPr>
          <p:cNvPr id="713" name="Google Shape;713;p39"/>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3/1</a:t>
            </a:r>
            <a:endParaRPr>
              <a:solidFill>
                <a:schemeClr val="dk1"/>
              </a:solidFill>
              <a:latin typeface="Trebuchet MS"/>
              <a:ea typeface="Trebuchet MS"/>
              <a:cs typeface="Trebuchet MS"/>
              <a:sym typeface="Trebuchet MS"/>
            </a:endParaRPr>
          </a:p>
        </p:txBody>
      </p:sp>
      <p:sp>
        <p:nvSpPr>
          <p:cNvPr id="714" name="Google Shape;714;p39"/>
          <p:cNvSpPr txBox="1"/>
          <p:nvPr/>
        </p:nvSpPr>
        <p:spPr>
          <a:xfrm>
            <a:off x="5848600" y="332525"/>
            <a:ext cx="1791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Pending</a:t>
            </a:r>
            <a:endParaRPr>
              <a:solidFill>
                <a:schemeClr val="dk1"/>
              </a:solidFill>
              <a:latin typeface="Trebuchet MS"/>
              <a:ea typeface="Trebuchet MS"/>
              <a:cs typeface="Trebuchet MS"/>
              <a:sym typeface="Trebuchet MS"/>
            </a:endParaRPr>
          </a:p>
        </p:txBody>
      </p:sp>
      <p:sp>
        <p:nvSpPr>
          <p:cNvPr id="715" name="Google Shape;715;p39"/>
          <p:cNvSpPr txBox="1"/>
          <p:nvPr>
            <p:ph type="title"/>
          </p:nvPr>
        </p:nvSpPr>
        <p:spPr>
          <a:xfrm>
            <a:off x="250700" y="195275"/>
            <a:ext cx="5705400" cy="67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2200">
                <a:solidFill>
                  <a:schemeClr val="dk1"/>
                </a:solidFill>
              </a:rPr>
              <a:t>Airframe Initial Flight Testing</a:t>
            </a:r>
            <a:endParaRPr b="1" sz="2200">
              <a:solidFill>
                <a:schemeClr val="dk1"/>
              </a:solidFill>
            </a:endParaRPr>
          </a:p>
        </p:txBody>
      </p:sp>
      <p:sp>
        <p:nvSpPr>
          <p:cNvPr id="716" name="Google Shape;716;p39"/>
          <p:cNvSpPr txBox="1"/>
          <p:nvPr/>
        </p:nvSpPr>
        <p:spPr>
          <a:xfrm>
            <a:off x="209200" y="2093300"/>
            <a:ext cx="5634300" cy="2384700"/>
          </a:xfrm>
          <a:prstGeom prst="rect">
            <a:avLst/>
          </a:prstGeom>
          <a:solidFill>
            <a:srgbClr val="45818E"/>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Trebuchet MS"/>
                <a:ea typeface="Trebuchet MS"/>
                <a:cs typeface="Trebuchet MS"/>
                <a:sym typeface="Trebuchet MS"/>
              </a:rPr>
              <a:t>Initial Testing Week 1</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Prove vehicle is airworthy</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Verify Stabilize, AltHold, and GPSHold flight modes operational</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Begin tuning of vehicle control loops</a:t>
            </a:r>
            <a:endParaRPr sz="12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None/>
            </a:pPr>
            <a:r>
              <a:rPr b="1" lang="en">
                <a:solidFill>
                  <a:schemeClr val="dk1"/>
                </a:solidFill>
                <a:latin typeface="Trebuchet MS"/>
                <a:ea typeface="Trebuchet MS"/>
                <a:cs typeface="Trebuchet MS"/>
                <a:sym typeface="Trebuchet MS"/>
              </a:rPr>
              <a:t>Initial Testing Week 2</a:t>
            </a:r>
            <a:endParaRPr>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Add RTK GPS functionality</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Add PPK GPS payload</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Finalize tuning of vehicle control loops </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Verify default AUTO mode is capable of waypoint missions</a:t>
            </a:r>
            <a:endParaRPr sz="1200">
              <a:solidFill>
                <a:schemeClr val="dk1"/>
              </a:solidFill>
              <a:latin typeface="Trebuchet MS"/>
              <a:ea typeface="Trebuchet MS"/>
              <a:cs typeface="Trebuchet MS"/>
              <a:sym typeface="Trebuchet MS"/>
            </a:endParaRPr>
          </a:p>
        </p:txBody>
      </p:sp>
      <p:sp>
        <p:nvSpPr>
          <p:cNvPr id="717" name="Google Shape;717;p39"/>
          <p:cNvSpPr txBox="1"/>
          <p:nvPr/>
        </p:nvSpPr>
        <p:spPr>
          <a:xfrm>
            <a:off x="211750" y="960688"/>
            <a:ext cx="5634300" cy="10419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Trebuchet MS"/>
                <a:ea typeface="Trebuchet MS"/>
                <a:cs typeface="Trebuchet MS"/>
                <a:sym typeface="Trebuchet MS"/>
              </a:rPr>
              <a:t>Purpose of Initial Flight Testing</a:t>
            </a:r>
            <a:endParaRPr b="1"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Establish vehicle functionality before adding GPS equipment</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Resolve potential system issues prior to V &amp; V testing</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Reduce risk to airframe by introducing features gradually </a:t>
            </a:r>
            <a:endParaRPr/>
          </a:p>
        </p:txBody>
      </p:sp>
      <p:sp>
        <p:nvSpPr>
          <p:cNvPr id="718" name="Google Shape;718;p39"/>
          <p:cNvSpPr txBox="1"/>
          <p:nvPr/>
        </p:nvSpPr>
        <p:spPr>
          <a:xfrm>
            <a:off x="5956250" y="3315250"/>
            <a:ext cx="3013500" cy="11628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Trebuchet MS"/>
                <a:ea typeface="Trebuchet MS"/>
                <a:cs typeface="Trebuchet MS"/>
                <a:sym typeface="Trebuchet MS"/>
              </a:rPr>
              <a:t>Success </a:t>
            </a:r>
            <a:endParaRPr b="1">
              <a:solidFill>
                <a:srgbClr val="FFFFFF"/>
              </a:solidFill>
              <a:latin typeface="Trebuchet MS"/>
              <a:ea typeface="Trebuchet MS"/>
              <a:cs typeface="Trebuchet MS"/>
              <a:sym typeface="Trebuchet MS"/>
            </a:endParaRPr>
          </a:p>
          <a:p>
            <a:pPr indent="-304800" lvl="0" marL="457200" rtl="0" algn="l">
              <a:lnSpc>
                <a:spcPct val="115000"/>
              </a:lnSpc>
              <a:spcBef>
                <a:spcPts val="0"/>
              </a:spcBef>
              <a:spcAft>
                <a:spcPts val="0"/>
              </a:spcAft>
              <a:buClr>
                <a:srgbClr val="FFFFFF"/>
              </a:buClr>
              <a:buSzPts val="1200"/>
              <a:buFont typeface="Trebuchet MS"/>
              <a:buChar char="●"/>
            </a:pPr>
            <a:r>
              <a:rPr lang="en" sz="1200">
                <a:solidFill>
                  <a:srgbClr val="FFFFFF"/>
                </a:solidFill>
                <a:latin typeface="Trebuchet MS"/>
                <a:ea typeface="Trebuchet MS"/>
                <a:cs typeface="Trebuchet MS"/>
                <a:sym typeface="Trebuchet MS"/>
              </a:rPr>
              <a:t>Vehicle integration is complete, and vehicle is ready for verification &amp; validation</a:t>
            </a:r>
            <a:endParaRPr>
              <a:latin typeface="Calibri"/>
              <a:ea typeface="Calibri"/>
              <a:cs typeface="Calibri"/>
              <a:sym typeface="Calibri"/>
            </a:endParaRPr>
          </a:p>
        </p:txBody>
      </p:sp>
      <p:pic>
        <p:nvPicPr>
          <p:cNvPr id="719" name="Google Shape;719;p39"/>
          <p:cNvPicPr preferRelativeResize="0"/>
          <p:nvPr/>
        </p:nvPicPr>
        <p:blipFill>
          <a:blip r:embed="rId3">
            <a:alphaModFix/>
          </a:blip>
          <a:stretch>
            <a:fillRect/>
          </a:stretch>
        </p:blipFill>
        <p:spPr>
          <a:xfrm>
            <a:off x="5956250" y="962563"/>
            <a:ext cx="3013499" cy="2260105"/>
          </a:xfrm>
          <a:prstGeom prst="rect">
            <a:avLst/>
          </a:prstGeom>
          <a:noFill/>
          <a:ln>
            <a:noFill/>
          </a:ln>
        </p:spPr>
      </p:pic>
      <p:sp>
        <p:nvSpPr>
          <p:cNvPr id="720" name="Google Shape;720;p39"/>
          <p:cNvSpPr txBox="1"/>
          <p:nvPr/>
        </p:nvSpPr>
        <p:spPr>
          <a:xfrm>
            <a:off x="5898725" y="2992150"/>
            <a:ext cx="1791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chemeClr val="dk1"/>
                </a:solidFill>
                <a:latin typeface="Trebuchet MS"/>
                <a:ea typeface="Trebuchet MS"/>
                <a:cs typeface="Trebuchet MS"/>
                <a:sym typeface="Trebuchet MS"/>
              </a:rPr>
              <a:t>Image: NASA Langley</a:t>
            </a:r>
            <a:endParaRPr sz="600">
              <a:solidFill>
                <a:schemeClr val="dk1"/>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4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726" name="Google Shape;726;p4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0"/>
          <p:cNvSpPr txBox="1"/>
          <p:nvPr>
            <p:ph type="title"/>
          </p:nvPr>
        </p:nvSpPr>
        <p:spPr>
          <a:xfrm>
            <a:off x="250700" y="195275"/>
            <a:ext cx="5705400" cy="67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2200">
                <a:solidFill>
                  <a:schemeClr val="dk1"/>
                </a:solidFill>
              </a:rPr>
              <a:t>Primary Flight Testing Facility</a:t>
            </a:r>
            <a:endParaRPr b="1" sz="2200">
              <a:solidFill>
                <a:schemeClr val="dk1"/>
              </a:solidFill>
            </a:endParaRPr>
          </a:p>
        </p:txBody>
      </p:sp>
      <p:sp>
        <p:nvSpPr>
          <p:cNvPr id="728" name="Google Shape;728;p40"/>
          <p:cNvSpPr txBox="1"/>
          <p:nvPr/>
        </p:nvSpPr>
        <p:spPr>
          <a:xfrm>
            <a:off x="209200" y="966550"/>
            <a:ext cx="5650800" cy="20343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1"/>
                </a:solidFill>
                <a:latin typeface="Trebuchet MS"/>
                <a:ea typeface="Trebuchet MS"/>
                <a:cs typeface="Trebuchet MS"/>
                <a:sym typeface="Trebuchet MS"/>
              </a:rPr>
              <a:t>Boulder Model Airfield </a:t>
            </a:r>
            <a:endParaRPr b="1" sz="13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Private facility located at the Boulder reservoir.</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Owned by the City of Boulder</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Academy of Model Aeronautics (AMA) chartered club, operated by the Boulder AeroModelers Society (BAM)</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CU students, faculty, and staff have an exemption for education-related use if operating under the CU Boulder UAS Flight operations manual.</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Use of this facility allows for testing to occur under the FAA Part 107 exemption for recreational pilots.</a:t>
            </a:r>
            <a:endParaRPr sz="1300">
              <a:solidFill>
                <a:schemeClr val="dk1"/>
              </a:solidFill>
              <a:latin typeface="Trebuchet MS"/>
              <a:ea typeface="Trebuchet MS"/>
              <a:cs typeface="Trebuchet MS"/>
              <a:sym typeface="Trebuchet MS"/>
            </a:endParaRPr>
          </a:p>
        </p:txBody>
      </p:sp>
      <p:pic>
        <p:nvPicPr>
          <p:cNvPr id="729" name="Google Shape;729;p40"/>
          <p:cNvPicPr preferRelativeResize="0"/>
          <p:nvPr/>
        </p:nvPicPr>
        <p:blipFill>
          <a:blip r:embed="rId3">
            <a:alphaModFix/>
          </a:blip>
          <a:stretch>
            <a:fillRect/>
          </a:stretch>
        </p:blipFill>
        <p:spPr>
          <a:xfrm>
            <a:off x="5956100" y="966550"/>
            <a:ext cx="3013400" cy="1779648"/>
          </a:xfrm>
          <a:prstGeom prst="rect">
            <a:avLst/>
          </a:prstGeom>
          <a:noFill/>
          <a:ln>
            <a:noFill/>
          </a:ln>
        </p:spPr>
      </p:pic>
      <p:pic>
        <p:nvPicPr>
          <p:cNvPr id="730" name="Google Shape;730;p40"/>
          <p:cNvPicPr preferRelativeResize="0"/>
          <p:nvPr/>
        </p:nvPicPr>
        <p:blipFill>
          <a:blip r:embed="rId4">
            <a:alphaModFix/>
          </a:blip>
          <a:stretch>
            <a:fillRect/>
          </a:stretch>
        </p:blipFill>
        <p:spPr>
          <a:xfrm>
            <a:off x="5956100" y="2813325"/>
            <a:ext cx="3013400" cy="1644925"/>
          </a:xfrm>
          <a:prstGeom prst="rect">
            <a:avLst/>
          </a:prstGeom>
          <a:noFill/>
          <a:ln>
            <a:noFill/>
          </a:ln>
        </p:spPr>
      </p:pic>
      <p:grpSp>
        <p:nvGrpSpPr>
          <p:cNvPr id="731" name="Google Shape;731;p40"/>
          <p:cNvGrpSpPr/>
          <p:nvPr/>
        </p:nvGrpSpPr>
        <p:grpSpPr>
          <a:xfrm>
            <a:off x="209271" y="4562106"/>
            <a:ext cx="8275220" cy="389149"/>
            <a:chOff x="209271" y="4562106"/>
            <a:chExt cx="8275220" cy="389149"/>
          </a:xfrm>
        </p:grpSpPr>
        <p:cxnSp>
          <p:nvCxnSpPr>
            <p:cNvPr id="732" name="Google Shape;732;p40"/>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733" name="Google Shape;733;p40"/>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0"/>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35" name="Google Shape;735;p40"/>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736" name="Google Shape;736;p40"/>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737" name="Google Shape;737;p40"/>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738" name="Google Shape;738;p40"/>
            <p:cNvGrpSpPr/>
            <p:nvPr/>
          </p:nvGrpSpPr>
          <p:grpSpPr>
            <a:xfrm>
              <a:off x="3765825" y="4566950"/>
              <a:ext cx="3509700" cy="384300"/>
              <a:chOff x="3613425" y="4566950"/>
              <a:chExt cx="3509700" cy="384300"/>
            </a:xfrm>
          </p:grpSpPr>
          <p:sp>
            <p:nvSpPr>
              <p:cNvPr id="739" name="Google Shape;739;p40"/>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740" name="Google Shape;740;p40"/>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741" name="Google Shape;741;p40"/>
              <p:cNvSpPr/>
              <p:nvPr/>
            </p:nvSpPr>
            <p:spPr>
              <a:xfrm>
                <a:off x="48833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742" name="Google Shape;742;p40"/>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
        <p:nvSpPr>
          <p:cNvPr id="743" name="Google Shape;743;p40"/>
          <p:cNvSpPr txBox="1"/>
          <p:nvPr/>
        </p:nvSpPr>
        <p:spPr>
          <a:xfrm>
            <a:off x="209275" y="3097425"/>
            <a:ext cx="5650800" cy="1360800"/>
          </a:xfrm>
          <a:prstGeom prst="rect">
            <a:avLst/>
          </a:prstGeom>
          <a:solidFill>
            <a:srgbClr val="45818E"/>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Trebuchet MS"/>
                <a:ea typeface="Trebuchet MS"/>
                <a:cs typeface="Trebuchet MS"/>
                <a:sym typeface="Trebuchet MS"/>
              </a:rPr>
              <a:t>Access Requirements (Completed as of 2/8/22)</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Must be member of Boulder AeroModelers Society</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Must be a member of the Academy of Model Aeronautics </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Vehicle &amp; pilot in command must be registered through FAA </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Full FAA Part 107 certification has also been obtained</a:t>
            </a:r>
            <a:endParaRPr sz="1200">
              <a:solidFill>
                <a:schemeClr val="dk1"/>
              </a:solidFill>
              <a:latin typeface="Trebuchet MS"/>
              <a:ea typeface="Trebuchet MS"/>
              <a:cs typeface="Trebuchet MS"/>
              <a:sym typeface="Trebuchet MS"/>
            </a:endParaRPr>
          </a:p>
        </p:txBody>
      </p:sp>
      <p:sp>
        <p:nvSpPr>
          <p:cNvPr id="744" name="Google Shape;744;p40"/>
          <p:cNvSpPr txBox="1"/>
          <p:nvPr/>
        </p:nvSpPr>
        <p:spPr>
          <a:xfrm>
            <a:off x="5956100" y="2536425"/>
            <a:ext cx="1791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chemeClr val="dk1"/>
                </a:solidFill>
                <a:latin typeface="Trebuchet MS"/>
                <a:ea typeface="Trebuchet MS"/>
                <a:cs typeface="Trebuchet MS"/>
                <a:sym typeface="Trebuchet MS"/>
              </a:rPr>
              <a:t>Image:Boulder AeroModelers</a:t>
            </a:r>
            <a:endParaRPr sz="600">
              <a:solidFill>
                <a:schemeClr val="dk1"/>
              </a:solidFill>
              <a:latin typeface="Trebuchet MS"/>
              <a:ea typeface="Trebuchet MS"/>
              <a:cs typeface="Trebuchet MS"/>
              <a:sym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4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750" name="Google Shape;750;p4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1" name="Google Shape;751;p41"/>
          <p:cNvGrpSpPr/>
          <p:nvPr/>
        </p:nvGrpSpPr>
        <p:grpSpPr>
          <a:xfrm>
            <a:off x="209271" y="4562106"/>
            <a:ext cx="8275220" cy="389149"/>
            <a:chOff x="209271" y="4562106"/>
            <a:chExt cx="8275220" cy="389149"/>
          </a:xfrm>
        </p:grpSpPr>
        <p:cxnSp>
          <p:nvCxnSpPr>
            <p:cNvPr id="752" name="Google Shape;752;p41"/>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753" name="Google Shape;753;p41"/>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1"/>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55" name="Google Shape;755;p41"/>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756" name="Google Shape;756;p41"/>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757" name="Google Shape;757;p41"/>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758" name="Google Shape;758;p41"/>
            <p:cNvGrpSpPr/>
            <p:nvPr/>
          </p:nvGrpSpPr>
          <p:grpSpPr>
            <a:xfrm>
              <a:off x="3765825" y="4566950"/>
              <a:ext cx="3509700" cy="384300"/>
              <a:chOff x="3613425" y="4566950"/>
              <a:chExt cx="3509700" cy="384300"/>
            </a:xfrm>
          </p:grpSpPr>
          <p:sp>
            <p:nvSpPr>
              <p:cNvPr id="759" name="Google Shape;759;p41"/>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760" name="Google Shape;760;p41"/>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761" name="Google Shape;761;p41"/>
              <p:cNvSpPr/>
              <p:nvPr/>
            </p:nvSpPr>
            <p:spPr>
              <a:xfrm>
                <a:off x="48833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762" name="Google Shape;762;p41"/>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
        <p:nvSpPr>
          <p:cNvPr id="763" name="Google Shape;763;p41"/>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3/15 </a:t>
            </a:r>
            <a:endParaRPr>
              <a:solidFill>
                <a:schemeClr val="dk1"/>
              </a:solidFill>
              <a:latin typeface="Trebuchet MS"/>
              <a:ea typeface="Trebuchet MS"/>
              <a:cs typeface="Trebuchet MS"/>
              <a:sym typeface="Trebuchet MS"/>
            </a:endParaRPr>
          </a:p>
        </p:txBody>
      </p:sp>
      <p:sp>
        <p:nvSpPr>
          <p:cNvPr id="764" name="Google Shape;764;p41"/>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Pending</a:t>
            </a:r>
            <a:endParaRPr>
              <a:solidFill>
                <a:schemeClr val="dk1"/>
              </a:solidFill>
              <a:latin typeface="Trebuchet MS"/>
              <a:ea typeface="Trebuchet MS"/>
              <a:cs typeface="Trebuchet MS"/>
              <a:sym typeface="Trebuchet MS"/>
            </a:endParaRPr>
          </a:p>
        </p:txBody>
      </p:sp>
      <p:sp>
        <p:nvSpPr>
          <p:cNvPr id="765" name="Google Shape;765;p41"/>
          <p:cNvSpPr txBox="1"/>
          <p:nvPr/>
        </p:nvSpPr>
        <p:spPr>
          <a:xfrm>
            <a:off x="209200" y="968200"/>
            <a:ext cx="5634300" cy="9543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Objectives</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Verify that airframe is in compliance with DR 6.1</a:t>
            </a:r>
            <a:endParaRPr sz="1200">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Collect power consumption data for comparison with flight time model</a:t>
            </a:r>
            <a:endParaRPr sz="1200">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Collect baseline data on EKF2 wind estimation </a:t>
            </a:r>
            <a:endParaRPr sz="1200">
              <a:solidFill>
                <a:schemeClr val="dk1"/>
              </a:solidFill>
              <a:latin typeface="Trebuchet MS"/>
              <a:ea typeface="Trebuchet MS"/>
              <a:cs typeface="Trebuchet MS"/>
              <a:sym typeface="Trebuchet MS"/>
            </a:endParaRPr>
          </a:p>
        </p:txBody>
      </p:sp>
      <p:sp>
        <p:nvSpPr>
          <p:cNvPr id="766" name="Google Shape;766;p41"/>
          <p:cNvSpPr txBox="1"/>
          <p:nvPr/>
        </p:nvSpPr>
        <p:spPr>
          <a:xfrm>
            <a:off x="5956075" y="968200"/>
            <a:ext cx="3013500" cy="19593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Test Procedure</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Complete P</a:t>
            </a:r>
            <a:r>
              <a:rPr lang="en" sz="1200">
                <a:solidFill>
                  <a:schemeClr val="dk1"/>
                </a:solidFill>
                <a:latin typeface="Trebuchet MS"/>
                <a:ea typeface="Trebuchet MS"/>
                <a:cs typeface="Trebuchet MS"/>
                <a:sym typeface="Trebuchet MS"/>
              </a:rPr>
              <a:t>reflight inspection</a:t>
            </a:r>
            <a:endParaRPr sz="1200">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Mission planning &amp; upload</a:t>
            </a:r>
            <a:endParaRPr sz="1200">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Complete Pre-flight checklist</a:t>
            </a:r>
            <a:endParaRPr sz="1200">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Arm vehicle &amp; </a:t>
            </a:r>
            <a:r>
              <a:rPr lang="en" sz="1200">
                <a:solidFill>
                  <a:schemeClr val="dk1"/>
                </a:solidFill>
                <a:latin typeface="Trebuchet MS"/>
                <a:ea typeface="Trebuchet MS"/>
                <a:cs typeface="Trebuchet MS"/>
                <a:sym typeface="Trebuchet MS"/>
              </a:rPr>
              <a:t>Take-off</a:t>
            </a:r>
            <a:endParaRPr sz="1200">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Ascend to 5-10 m, altitude</a:t>
            </a:r>
            <a:endParaRPr sz="1200">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Wait for battery low voltage</a:t>
            </a:r>
            <a:endParaRPr sz="1200">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Descend &amp; land</a:t>
            </a:r>
            <a:endParaRPr sz="1200">
              <a:solidFill>
                <a:schemeClr val="dk1"/>
              </a:solidFill>
              <a:latin typeface="Trebuchet MS"/>
              <a:ea typeface="Trebuchet MS"/>
              <a:cs typeface="Trebuchet MS"/>
              <a:sym typeface="Trebuchet MS"/>
            </a:endParaRPr>
          </a:p>
          <a:p>
            <a:pPr indent="-304800" lvl="0" marL="457200" rtl="0" algn="l">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Download data for processing</a:t>
            </a:r>
            <a:endParaRPr sz="1200">
              <a:solidFill>
                <a:schemeClr val="dk1"/>
              </a:solidFill>
              <a:latin typeface="Trebuchet MS"/>
              <a:ea typeface="Trebuchet MS"/>
              <a:cs typeface="Trebuchet MS"/>
              <a:sym typeface="Trebuchet MS"/>
            </a:endParaRPr>
          </a:p>
        </p:txBody>
      </p:sp>
      <p:graphicFrame>
        <p:nvGraphicFramePr>
          <p:cNvPr id="767" name="Google Shape;767;p41"/>
          <p:cNvGraphicFramePr/>
          <p:nvPr/>
        </p:nvGraphicFramePr>
        <p:xfrm>
          <a:off x="5956063" y="3004675"/>
          <a:ext cx="3000000" cy="3000000"/>
        </p:xfrm>
        <a:graphic>
          <a:graphicData uri="http://schemas.openxmlformats.org/drawingml/2006/table">
            <a:tbl>
              <a:tblPr>
                <a:noFill/>
                <a:tableStyleId>{EAF9FD89-A5E9-4414-A26E-9B06D0872AF2}</a:tableStyleId>
              </a:tblPr>
              <a:tblGrid>
                <a:gridCol w="729625"/>
                <a:gridCol w="2283875"/>
              </a:tblGrid>
              <a:tr h="365725">
                <a:tc>
                  <a:txBody>
                    <a:bodyPr/>
                    <a:lstStyle/>
                    <a:p>
                      <a:pPr indent="0" lvl="0" marL="0" rtl="0" algn="l">
                        <a:spcBef>
                          <a:spcPts val="0"/>
                        </a:spcBef>
                        <a:spcAft>
                          <a:spcPts val="0"/>
                        </a:spcAft>
                        <a:buNone/>
                      </a:pPr>
                      <a:r>
                        <a:rPr b="1" lang="en" sz="1200">
                          <a:solidFill>
                            <a:schemeClr val="dk1"/>
                          </a:solidFill>
                        </a:rPr>
                        <a:t>REQs </a:t>
                      </a:r>
                      <a:endParaRPr b="1"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b="1" lang="en" sz="1200">
                          <a:solidFill>
                            <a:schemeClr val="dk1"/>
                          </a:solidFill>
                        </a:rPr>
                        <a:t>Description</a:t>
                      </a:r>
                      <a:endParaRPr b="1"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134F5C"/>
                    </a:solidFill>
                  </a:tcPr>
                </a:tc>
              </a:tr>
              <a:tr h="365725">
                <a:tc>
                  <a:txBody>
                    <a:bodyPr/>
                    <a:lstStyle/>
                    <a:p>
                      <a:pPr indent="0" lvl="0" marL="0" rtl="0" algn="l">
                        <a:spcBef>
                          <a:spcPts val="0"/>
                        </a:spcBef>
                        <a:spcAft>
                          <a:spcPts val="0"/>
                        </a:spcAft>
                        <a:buNone/>
                      </a:pPr>
                      <a:r>
                        <a:rPr lang="en" sz="1200">
                          <a:solidFill>
                            <a:schemeClr val="dk1"/>
                          </a:solidFill>
                        </a:rPr>
                        <a:t>CPE3</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C</a:t>
                      </a:r>
                      <a:r>
                        <a:rPr lang="en" sz="1200">
                          <a:solidFill>
                            <a:schemeClr val="dk1"/>
                          </a:solidFill>
                        </a:rPr>
                        <a:t>apable airframe </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r h="365725">
                <a:tc>
                  <a:txBody>
                    <a:bodyPr/>
                    <a:lstStyle/>
                    <a:p>
                      <a:pPr indent="0" lvl="0" marL="0" rtl="0" algn="l">
                        <a:spcBef>
                          <a:spcPts val="0"/>
                        </a:spcBef>
                        <a:spcAft>
                          <a:spcPts val="0"/>
                        </a:spcAft>
                        <a:buNone/>
                      </a:pPr>
                      <a:r>
                        <a:rPr lang="en" sz="1200">
                          <a:solidFill>
                            <a:schemeClr val="dk1"/>
                          </a:solidFill>
                        </a:rPr>
                        <a:t>FR3</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A</a:t>
                      </a:r>
                      <a:r>
                        <a:rPr lang="en" sz="1200">
                          <a:solidFill>
                            <a:schemeClr val="dk1"/>
                          </a:solidFill>
                        </a:rPr>
                        <a:t>dherence to guidelines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r h="365725">
                <a:tc>
                  <a:txBody>
                    <a:bodyPr/>
                    <a:lstStyle/>
                    <a:p>
                      <a:pPr indent="0" lvl="0" marL="0" rtl="0" algn="l">
                        <a:spcBef>
                          <a:spcPts val="0"/>
                        </a:spcBef>
                        <a:spcAft>
                          <a:spcPts val="0"/>
                        </a:spcAft>
                        <a:buNone/>
                      </a:pPr>
                      <a:r>
                        <a:rPr lang="en" sz="1200">
                          <a:solidFill>
                            <a:schemeClr val="dk1"/>
                          </a:solidFill>
                        </a:rPr>
                        <a:t>FR 6</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S</a:t>
                      </a:r>
                      <a:r>
                        <a:rPr lang="en" sz="1200">
                          <a:solidFill>
                            <a:schemeClr val="dk1"/>
                          </a:solidFill>
                        </a:rPr>
                        <a:t>ufficient flight capabilities </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bl>
          </a:graphicData>
        </a:graphic>
      </p:graphicFrame>
      <p:pic>
        <p:nvPicPr>
          <p:cNvPr id="768" name="Google Shape;768;p41"/>
          <p:cNvPicPr preferRelativeResize="0"/>
          <p:nvPr/>
        </p:nvPicPr>
        <p:blipFill>
          <a:blip r:embed="rId3">
            <a:alphaModFix/>
          </a:blip>
          <a:stretch>
            <a:fillRect/>
          </a:stretch>
        </p:blipFill>
        <p:spPr>
          <a:xfrm>
            <a:off x="1183925" y="2242787"/>
            <a:ext cx="1421175" cy="946499"/>
          </a:xfrm>
          <a:prstGeom prst="rect">
            <a:avLst/>
          </a:prstGeom>
          <a:noFill/>
          <a:ln>
            <a:noFill/>
          </a:ln>
        </p:spPr>
      </p:pic>
      <p:cxnSp>
        <p:nvCxnSpPr>
          <p:cNvPr id="769" name="Google Shape;769;p41"/>
          <p:cNvCxnSpPr/>
          <p:nvPr/>
        </p:nvCxnSpPr>
        <p:spPr>
          <a:xfrm rot="10800000">
            <a:off x="1894500" y="3271750"/>
            <a:ext cx="0" cy="455700"/>
          </a:xfrm>
          <a:prstGeom prst="straightConnector1">
            <a:avLst/>
          </a:prstGeom>
          <a:noFill/>
          <a:ln cap="flat" cmpd="sng" w="38100">
            <a:solidFill>
              <a:srgbClr val="333333"/>
            </a:solidFill>
            <a:prstDash val="solid"/>
            <a:round/>
            <a:headEnd len="med" w="med" type="none"/>
            <a:tailEnd len="med" w="med" type="stealth"/>
          </a:ln>
        </p:spPr>
      </p:cxnSp>
      <p:pic>
        <p:nvPicPr>
          <p:cNvPr id="770" name="Google Shape;770;p41"/>
          <p:cNvPicPr preferRelativeResize="0"/>
          <p:nvPr/>
        </p:nvPicPr>
        <p:blipFill>
          <a:blip r:embed="rId4">
            <a:alphaModFix/>
          </a:blip>
          <a:stretch>
            <a:fillRect/>
          </a:stretch>
        </p:blipFill>
        <p:spPr>
          <a:xfrm>
            <a:off x="1694413" y="3857104"/>
            <a:ext cx="400200" cy="400200"/>
          </a:xfrm>
          <a:prstGeom prst="rect">
            <a:avLst/>
          </a:prstGeom>
          <a:noFill/>
          <a:ln>
            <a:noFill/>
          </a:ln>
        </p:spPr>
      </p:pic>
      <p:pic>
        <p:nvPicPr>
          <p:cNvPr id="771" name="Google Shape;771;p41"/>
          <p:cNvPicPr preferRelativeResize="0"/>
          <p:nvPr/>
        </p:nvPicPr>
        <p:blipFill>
          <a:blip r:embed="rId3">
            <a:alphaModFix/>
          </a:blip>
          <a:stretch>
            <a:fillRect/>
          </a:stretch>
        </p:blipFill>
        <p:spPr>
          <a:xfrm>
            <a:off x="3117825" y="2242787"/>
            <a:ext cx="1421175" cy="946499"/>
          </a:xfrm>
          <a:prstGeom prst="rect">
            <a:avLst/>
          </a:prstGeom>
          <a:noFill/>
          <a:ln>
            <a:noFill/>
          </a:ln>
        </p:spPr>
      </p:pic>
      <p:pic>
        <p:nvPicPr>
          <p:cNvPr id="772" name="Google Shape;772;p41"/>
          <p:cNvPicPr preferRelativeResize="0"/>
          <p:nvPr/>
        </p:nvPicPr>
        <p:blipFill rotWithShape="1">
          <a:blip r:embed="rId5">
            <a:alphaModFix/>
          </a:blip>
          <a:srcRect b="15401" l="32264" r="31470" t="15504"/>
          <a:stretch/>
        </p:blipFill>
        <p:spPr>
          <a:xfrm rot="5400000">
            <a:off x="3614099" y="3060751"/>
            <a:ext cx="465825" cy="887525"/>
          </a:xfrm>
          <a:prstGeom prst="rect">
            <a:avLst/>
          </a:prstGeom>
          <a:noFill/>
          <a:ln>
            <a:noFill/>
          </a:ln>
        </p:spPr>
      </p:pic>
      <p:pic>
        <p:nvPicPr>
          <p:cNvPr id="773" name="Google Shape;773;p41"/>
          <p:cNvPicPr preferRelativeResize="0"/>
          <p:nvPr/>
        </p:nvPicPr>
        <p:blipFill>
          <a:blip r:embed="rId4">
            <a:alphaModFix/>
          </a:blip>
          <a:stretch>
            <a:fillRect/>
          </a:stretch>
        </p:blipFill>
        <p:spPr>
          <a:xfrm>
            <a:off x="3628313" y="3857104"/>
            <a:ext cx="400200" cy="400200"/>
          </a:xfrm>
          <a:prstGeom prst="rect">
            <a:avLst/>
          </a:prstGeom>
          <a:noFill/>
          <a:ln>
            <a:noFill/>
          </a:ln>
        </p:spPr>
      </p:pic>
      <p:sp>
        <p:nvSpPr>
          <p:cNvPr id="774" name="Google Shape;774;p41"/>
          <p:cNvSpPr txBox="1"/>
          <p:nvPr/>
        </p:nvSpPr>
        <p:spPr>
          <a:xfrm>
            <a:off x="1545600" y="4071475"/>
            <a:ext cx="69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alibri"/>
                <a:ea typeface="Calibri"/>
                <a:cs typeface="Calibri"/>
                <a:sym typeface="Calibri"/>
              </a:rPr>
              <a:t>start</a:t>
            </a:r>
            <a:endParaRPr>
              <a:latin typeface="Trebuchet MS"/>
              <a:ea typeface="Trebuchet MS"/>
              <a:cs typeface="Trebuchet MS"/>
              <a:sym typeface="Trebuchet MS"/>
            </a:endParaRPr>
          </a:p>
        </p:txBody>
      </p:sp>
      <p:sp>
        <p:nvSpPr>
          <p:cNvPr id="775" name="Google Shape;775;p41"/>
          <p:cNvSpPr txBox="1"/>
          <p:nvPr/>
        </p:nvSpPr>
        <p:spPr>
          <a:xfrm>
            <a:off x="3593725" y="4071475"/>
            <a:ext cx="69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stop</a:t>
            </a:r>
            <a:endParaRPr>
              <a:latin typeface="Trebuchet MS"/>
              <a:ea typeface="Trebuchet MS"/>
              <a:cs typeface="Trebuchet MS"/>
              <a:sym typeface="Trebuchet MS"/>
            </a:endParaRPr>
          </a:p>
        </p:txBody>
      </p:sp>
      <p:pic>
        <p:nvPicPr>
          <p:cNvPr id="776" name="Google Shape;776;p41"/>
          <p:cNvPicPr preferRelativeResize="0"/>
          <p:nvPr/>
        </p:nvPicPr>
        <p:blipFill>
          <a:blip r:embed="rId3">
            <a:alphaModFix/>
          </a:blip>
          <a:stretch>
            <a:fillRect/>
          </a:stretch>
        </p:blipFill>
        <p:spPr>
          <a:xfrm>
            <a:off x="250700" y="3900173"/>
            <a:ext cx="697800" cy="464733"/>
          </a:xfrm>
          <a:prstGeom prst="rect">
            <a:avLst/>
          </a:prstGeom>
          <a:noFill/>
          <a:ln>
            <a:noFill/>
          </a:ln>
        </p:spPr>
      </p:pic>
      <p:pic>
        <p:nvPicPr>
          <p:cNvPr id="777" name="Google Shape;777;p41"/>
          <p:cNvPicPr preferRelativeResize="0"/>
          <p:nvPr/>
        </p:nvPicPr>
        <p:blipFill>
          <a:blip r:embed="rId3">
            <a:alphaModFix/>
          </a:blip>
          <a:stretch>
            <a:fillRect/>
          </a:stretch>
        </p:blipFill>
        <p:spPr>
          <a:xfrm>
            <a:off x="4989300" y="3942948"/>
            <a:ext cx="697800" cy="464733"/>
          </a:xfrm>
          <a:prstGeom prst="rect">
            <a:avLst/>
          </a:prstGeom>
          <a:noFill/>
          <a:ln>
            <a:noFill/>
          </a:ln>
        </p:spPr>
      </p:pic>
      <p:sp>
        <p:nvSpPr>
          <p:cNvPr id="778" name="Google Shape;778;p41"/>
          <p:cNvSpPr txBox="1"/>
          <p:nvPr/>
        </p:nvSpPr>
        <p:spPr>
          <a:xfrm>
            <a:off x="250700" y="2265225"/>
            <a:ext cx="4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Trebuchet MS"/>
                <a:ea typeface="Trebuchet MS"/>
                <a:cs typeface="Trebuchet MS"/>
                <a:sym typeface="Trebuchet MS"/>
              </a:rPr>
              <a:t>1.</a:t>
            </a:r>
            <a:endParaRPr>
              <a:latin typeface="Trebuchet MS"/>
              <a:ea typeface="Trebuchet MS"/>
              <a:cs typeface="Trebuchet MS"/>
              <a:sym typeface="Trebuchet MS"/>
            </a:endParaRPr>
          </a:p>
        </p:txBody>
      </p:sp>
      <p:sp>
        <p:nvSpPr>
          <p:cNvPr id="779" name="Google Shape;779;p41"/>
          <p:cNvSpPr txBox="1"/>
          <p:nvPr/>
        </p:nvSpPr>
        <p:spPr>
          <a:xfrm>
            <a:off x="887300" y="2265225"/>
            <a:ext cx="4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Trebuchet MS"/>
                <a:ea typeface="Trebuchet MS"/>
                <a:cs typeface="Trebuchet MS"/>
                <a:sym typeface="Trebuchet MS"/>
              </a:rPr>
              <a:t>2.</a:t>
            </a:r>
            <a:endParaRPr>
              <a:latin typeface="Trebuchet MS"/>
              <a:ea typeface="Trebuchet MS"/>
              <a:cs typeface="Trebuchet MS"/>
              <a:sym typeface="Trebuchet MS"/>
            </a:endParaRPr>
          </a:p>
        </p:txBody>
      </p:sp>
      <p:sp>
        <p:nvSpPr>
          <p:cNvPr id="780" name="Google Shape;780;p41"/>
          <p:cNvSpPr txBox="1"/>
          <p:nvPr/>
        </p:nvSpPr>
        <p:spPr>
          <a:xfrm>
            <a:off x="2702425" y="2265225"/>
            <a:ext cx="4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Trebuchet MS"/>
                <a:ea typeface="Trebuchet MS"/>
                <a:cs typeface="Trebuchet MS"/>
                <a:sym typeface="Trebuchet MS"/>
              </a:rPr>
              <a:t>3.</a:t>
            </a:r>
            <a:endParaRPr>
              <a:latin typeface="Trebuchet MS"/>
              <a:ea typeface="Trebuchet MS"/>
              <a:cs typeface="Trebuchet MS"/>
              <a:sym typeface="Trebuchet MS"/>
            </a:endParaRPr>
          </a:p>
        </p:txBody>
      </p:sp>
      <p:sp>
        <p:nvSpPr>
          <p:cNvPr id="781" name="Google Shape;781;p41"/>
          <p:cNvSpPr txBox="1"/>
          <p:nvPr/>
        </p:nvSpPr>
        <p:spPr>
          <a:xfrm>
            <a:off x="4739925" y="2286613"/>
            <a:ext cx="4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Trebuchet MS"/>
                <a:ea typeface="Trebuchet MS"/>
                <a:cs typeface="Trebuchet MS"/>
                <a:sym typeface="Trebuchet MS"/>
              </a:rPr>
              <a:t>4.</a:t>
            </a:r>
            <a:endParaRPr>
              <a:latin typeface="Trebuchet MS"/>
              <a:ea typeface="Trebuchet MS"/>
              <a:cs typeface="Trebuchet MS"/>
              <a:sym typeface="Trebuchet MS"/>
            </a:endParaRPr>
          </a:p>
        </p:txBody>
      </p:sp>
      <p:sp>
        <p:nvSpPr>
          <p:cNvPr id="782" name="Google Shape;782;p41"/>
          <p:cNvSpPr txBox="1"/>
          <p:nvPr>
            <p:ph type="title"/>
          </p:nvPr>
        </p:nvSpPr>
        <p:spPr>
          <a:xfrm>
            <a:off x="250700" y="195275"/>
            <a:ext cx="5705400" cy="67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2200">
                <a:solidFill>
                  <a:schemeClr val="dk1"/>
                </a:solidFill>
              </a:rPr>
              <a:t>Airframe Verification: Endurance </a:t>
            </a:r>
            <a:endParaRPr b="1" sz="22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5"/>
          <p:cNvSpPr/>
          <p:nvPr/>
        </p:nvSpPr>
        <p:spPr>
          <a:xfrm>
            <a:off x="5100675" y="2371850"/>
            <a:ext cx="3529500" cy="860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Methodology</a:t>
            </a:r>
            <a:endParaRPr>
              <a:solidFill>
                <a:schemeClr val="dk1"/>
              </a:solidFill>
            </a:endParaRPr>
          </a:p>
        </p:txBody>
      </p:sp>
      <p:sp>
        <p:nvSpPr>
          <p:cNvPr id="161" name="Google Shape;161;p15"/>
          <p:cNvSpPr txBox="1"/>
          <p:nvPr>
            <p:ph idx="12" type="sldNum"/>
          </p:nvPr>
        </p:nvSpPr>
        <p:spPr>
          <a:xfrm>
            <a:off x="8382009" y="45598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162" name="Google Shape;162;p15"/>
          <p:cNvSpPr txBox="1"/>
          <p:nvPr/>
        </p:nvSpPr>
        <p:spPr>
          <a:xfrm>
            <a:off x="209275" y="869975"/>
            <a:ext cx="4974600" cy="3632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Average"/>
              <a:buAutoNum type="arabicPeriod"/>
            </a:pPr>
            <a:r>
              <a:rPr b="1" lang="en">
                <a:latin typeface="Average"/>
                <a:ea typeface="Average"/>
                <a:cs typeface="Average"/>
                <a:sym typeface="Average"/>
              </a:rPr>
              <a:t>Discretize Waypoints</a:t>
            </a:r>
            <a:endParaRPr b="1">
              <a:latin typeface="Average"/>
              <a:ea typeface="Average"/>
              <a:cs typeface="Average"/>
              <a:sym typeface="Average"/>
            </a:endParaRPr>
          </a:p>
          <a:p>
            <a:pPr indent="0" lvl="0" marL="457200" rtl="0" algn="l">
              <a:spcBef>
                <a:spcPts val="0"/>
              </a:spcBef>
              <a:spcAft>
                <a:spcPts val="0"/>
              </a:spcAft>
              <a:buNone/>
            </a:pPr>
            <a:r>
              <a:rPr lang="en">
                <a:latin typeface="Average"/>
                <a:ea typeface="Average"/>
                <a:cs typeface="Average"/>
                <a:sym typeface="Average"/>
              </a:rPr>
              <a:t>Convert LEO satellite track into XYZ waypoints</a:t>
            </a:r>
            <a:endParaRPr>
              <a:latin typeface="Average"/>
              <a:ea typeface="Average"/>
              <a:cs typeface="Average"/>
              <a:sym typeface="Average"/>
            </a:endParaRPr>
          </a:p>
          <a:p>
            <a:pPr indent="0" lvl="0" marL="457200" rtl="0" algn="l">
              <a:spcBef>
                <a:spcPts val="0"/>
              </a:spcBef>
              <a:spcAft>
                <a:spcPts val="0"/>
              </a:spcAft>
              <a:buNone/>
            </a:pPr>
            <a:r>
              <a:t/>
            </a:r>
            <a:endParaRPr>
              <a:latin typeface="Average"/>
              <a:ea typeface="Average"/>
              <a:cs typeface="Average"/>
              <a:sym typeface="Average"/>
            </a:endParaRPr>
          </a:p>
          <a:p>
            <a:pPr indent="-317500" lvl="0" marL="457200" rtl="0" algn="l">
              <a:spcBef>
                <a:spcPts val="0"/>
              </a:spcBef>
              <a:spcAft>
                <a:spcPts val="0"/>
              </a:spcAft>
              <a:buSzPts val="1400"/>
              <a:buFont typeface="Average"/>
              <a:buAutoNum type="arabicPeriod"/>
            </a:pPr>
            <a:r>
              <a:rPr b="1" lang="en">
                <a:latin typeface="Average"/>
                <a:ea typeface="Average"/>
                <a:cs typeface="Average"/>
                <a:sym typeface="Average"/>
              </a:rPr>
              <a:t>Incorporate Timing</a:t>
            </a:r>
            <a:endParaRPr b="1">
              <a:latin typeface="Average"/>
              <a:ea typeface="Average"/>
              <a:cs typeface="Average"/>
              <a:sym typeface="Average"/>
            </a:endParaRPr>
          </a:p>
          <a:p>
            <a:pPr indent="0" lvl="0" marL="457200" rtl="0" algn="l">
              <a:spcBef>
                <a:spcPts val="0"/>
              </a:spcBef>
              <a:spcAft>
                <a:spcPts val="0"/>
              </a:spcAft>
              <a:buNone/>
            </a:pPr>
            <a:r>
              <a:rPr lang="en">
                <a:latin typeface="Average"/>
                <a:ea typeface="Average"/>
                <a:cs typeface="Average"/>
                <a:sym typeface="Average"/>
              </a:rPr>
              <a:t>Calculate required UAS velocities to reach desired time</a:t>
            </a:r>
            <a:endParaRPr>
              <a:latin typeface="Average"/>
              <a:ea typeface="Average"/>
              <a:cs typeface="Average"/>
              <a:sym typeface="Average"/>
            </a:endParaRPr>
          </a:p>
          <a:p>
            <a:pPr indent="0" lvl="0" marL="457200" rtl="0" algn="l">
              <a:spcBef>
                <a:spcPts val="0"/>
              </a:spcBef>
              <a:spcAft>
                <a:spcPts val="0"/>
              </a:spcAft>
              <a:buNone/>
            </a:pPr>
            <a:r>
              <a:t/>
            </a:r>
            <a:endParaRPr>
              <a:latin typeface="Average"/>
              <a:ea typeface="Average"/>
              <a:cs typeface="Average"/>
              <a:sym typeface="Average"/>
            </a:endParaRPr>
          </a:p>
          <a:p>
            <a:pPr indent="-317500" lvl="0" marL="457200" rtl="0" algn="l">
              <a:spcBef>
                <a:spcPts val="0"/>
              </a:spcBef>
              <a:spcAft>
                <a:spcPts val="0"/>
              </a:spcAft>
              <a:buSzPts val="1400"/>
              <a:buFont typeface="Average"/>
              <a:buAutoNum type="arabicPeriod"/>
            </a:pPr>
            <a:r>
              <a:rPr b="1" lang="en">
                <a:latin typeface="Average"/>
                <a:ea typeface="Average"/>
                <a:cs typeface="Average"/>
                <a:sym typeface="Average"/>
              </a:rPr>
              <a:t>Upload</a:t>
            </a:r>
            <a:endParaRPr b="1">
              <a:latin typeface="Average"/>
              <a:ea typeface="Average"/>
              <a:cs typeface="Average"/>
              <a:sym typeface="Average"/>
            </a:endParaRPr>
          </a:p>
          <a:p>
            <a:pPr indent="0" lvl="0" marL="457200" rtl="0" algn="l">
              <a:spcBef>
                <a:spcPts val="0"/>
              </a:spcBef>
              <a:spcAft>
                <a:spcPts val="0"/>
              </a:spcAft>
              <a:buNone/>
            </a:pPr>
            <a:r>
              <a:rPr lang="en">
                <a:latin typeface="Average"/>
                <a:ea typeface="Average"/>
                <a:cs typeface="Average"/>
                <a:sym typeface="Average"/>
              </a:rPr>
              <a:t>Send commanded XYZ waypoints and velocities to drone </a:t>
            </a:r>
            <a:r>
              <a:rPr lang="en" u="sng">
                <a:latin typeface="Average"/>
                <a:ea typeface="Average"/>
                <a:cs typeface="Average"/>
                <a:sym typeface="Average"/>
              </a:rPr>
              <a:t>without closed loop timing control</a:t>
            </a:r>
            <a:endParaRPr u="sng">
              <a:latin typeface="Average"/>
              <a:ea typeface="Average"/>
              <a:cs typeface="Average"/>
              <a:sym typeface="Average"/>
            </a:endParaRPr>
          </a:p>
          <a:p>
            <a:pPr indent="0" lvl="0" marL="457200" rtl="0" algn="l">
              <a:spcBef>
                <a:spcPts val="0"/>
              </a:spcBef>
              <a:spcAft>
                <a:spcPts val="0"/>
              </a:spcAft>
              <a:buNone/>
            </a:pPr>
            <a:r>
              <a:t/>
            </a:r>
            <a:endParaRPr>
              <a:latin typeface="Average"/>
              <a:ea typeface="Average"/>
              <a:cs typeface="Average"/>
              <a:sym typeface="Average"/>
            </a:endParaRPr>
          </a:p>
          <a:p>
            <a:pPr indent="-317500" lvl="0" marL="457200" rtl="0" algn="l">
              <a:spcBef>
                <a:spcPts val="0"/>
              </a:spcBef>
              <a:spcAft>
                <a:spcPts val="0"/>
              </a:spcAft>
              <a:buSzPts val="1400"/>
              <a:buFont typeface="Average"/>
              <a:buAutoNum type="arabicPeriod"/>
            </a:pPr>
            <a:r>
              <a:rPr b="1" lang="en">
                <a:latin typeface="Average"/>
                <a:ea typeface="Average"/>
                <a:cs typeface="Average"/>
                <a:sym typeface="Average"/>
              </a:rPr>
              <a:t>Mission Execution and Termination</a:t>
            </a:r>
            <a:endParaRPr b="1">
              <a:latin typeface="Average"/>
              <a:ea typeface="Average"/>
              <a:cs typeface="Average"/>
              <a:sym typeface="Average"/>
            </a:endParaRPr>
          </a:p>
          <a:p>
            <a:pPr indent="0" lvl="0" marL="457200" rtl="0" algn="l">
              <a:spcBef>
                <a:spcPts val="0"/>
              </a:spcBef>
              <a:spcAft>
                <a:spcPts val="0"/>
              </a:spcAft>
              <a:buNone/>
            </a:pPr>
            <a:r>
              <a:rPr lang="en">
                <a:latin typeface="Average"/>
                <a:ea typeface="Average"/>
                <a:cs typeface="Average"/>
                <a:sym typeface="Average"/>
              </a:rPr>
              <a:t>Vehicle flies along commanded path and completes mission</a:t>
            </a:r>
            <a:endParaRPr>
              <a:latin typeface="Average"/>
              <a:ea typeface="Average"/>
              <a:cs typeface="Average"/>
              <a:sym typeface="Average"/>
            </a:endParaRPr>
          </a:p>
          <a:p>
            <a:pPr indent="0" lvl="0" marL="457200" rtl="0" algn="l">
              <a:spcBef>
                <a:spcPts val="0"/>
              </a:spcBef>
              <a:spcAft>
                <a:spcPts val="0"/>
              </a:spcAft>
              <a:buNone/>
            </a:pPr>
            <a:r>
              <a:t/>
            </a:r>
            <a:endParaRPr>
              <a:latin typeface="Average"/>
              <a:ea typeface="Average"/>
              <a:cs typeface="Average"/>
              <a:sym typeface="Average"/>
            </a:endParaRPr>
          </a:p>
          <a:p>
            <a:pPr indent="-317500" lvl="0" marL="457200" rtl="0" algn="l">
              <a:spcBef>
                <a:spcPts val="0"/>
              </a:spcBef>
              <a:spcAft>
                <a:spcPts val="0"/>
              </a:spcAft>
              <a:buSzPts val="1400"/>
              <a:buFont typeface="Average"/>
              <a:buAutoNum type="arabicPeriod"/>
            </a:pPr>
            <a:r>
              <a:rPr b="1" lang="en">
                <a:latin typeface="Average"/>
                <a:ea typeface="Average"/>
                <a:cs typeface="Average"/>
                <a:sym typeface="Average"/>
              </a:rPr>
              <a:t>Post Processing</a:t>
            </a:r>
            <a:endParaRPr b="1">
              <a:latin typeface="Average"/>
              <a:ea typeface="Average"/>
              <a:cs typeface="Average"/>
              <a:sym typeface="Average"/>
            </a:endParaRPr>
          </a:p>
          <a:p>
            <a:pPr indent="0" lvl="0" marL="457200" rtl="0" algn="l">
              <a:spcBef>
                <a:spcPts val="0"/>
              </a:spcBef>
              <a:spcAft>
                <a:spcPts val="0"/>
              </a:spcAft>
              <a:buNone/>
            </a:pPr>
            <a:r>
              <a:rPr lang="en">
                <a:latin typeface="Average"/>
                <a:ea typeface="Average"/>
                <a:cs typeface="Average"/>
                <a:sym typeface="Average"/>
              </a:rPr>
              <a:t>Vehicle Performance is validated</a:t>
            </a:r>
            <a:endParaRPr>
              <a:latin typeface="Average"/>
              <a:ea typeface="Average"/>
              <a:cs typeface="Average"/>
              <a:sym typeface="Average"/>
            </a:endParaRPr>
          </a:p>
        </p:txBody>
      </p:sp>
      <p:pic>
        <p:nvPicPr>
          <p:cNvPr id="163" name="Google Shape;163;p15"/>
          <p:cNvPicPr preferRelativeResize="0"/>
          <p:nvPr/>
        </p:nvPicPr>
        <p:blipFill>
          <a:blip r:embed="rId3">
            <a:alphaModFix/>
          </a:blip>
          <a:stretch>
            <a:fillRect/>
          </a:stretch>
        </p:blipFill>
        <p:spPr>
          <a:xfrm>
            <a:off x="5132150" y="993000"/>
            <a:ext cx="1194207" cy="1228217"/>
          </a:xfrm>
          <a:prstGeom prst="rect">
            <a:avLst/>
          </a:prstGeom>
          <a:noFill/>
          <a:ln cap="flat" cmpd="sng" w="28575">
            <a:solidFill>
              <a:srgbClr val="000000"/>
            </a:solidFill>
            <a:prstDash val="solid"/>
            <a:round/>
            <a:headEnd len="sm" w="sm" type="none"/>
            <a:tailEnd len="sm" w="sm" type="none"/>
          </a:ln>
        </p:spPr>
      </p:pic>
      <p:pic>
        <p:nvPicPr>
          <p:cNvPr id="164" name="Google Shape;164;p15"/>
          <p:cNvPicPr preferRelativeResize="0"/>
          <p:nvPr/>
        </p:nvPicPr>
        <p:blipFill>
          <a:blip r:embed="rId4">
            <a:alphaModFix/>
          </a:blip>
          <a:stretch>
            <a:fillRect/>
          </a:stretch>
        </p:blipFill>
        <p:spPr>
          <a:xfrm>
            <a:off x="6464944" y="993000"/>
            <a:ext cx="1043017" cy="1228225"/>
          </a:xfrm>
          <a:prstGeom prst="rect">
            <a:avLst/>
          </a:prstGeom>
          <a:noFill/>
          <a:ln cap="flat" cmpd="sng" w="28575">
            <a:solidFill>
              <a:srgbClr val="000000"/>
            </a:solidFill>
            <a:prstDash val="solid"/>
            <a:round/>
            <a:headEnd len="sm" w="sm" type="none"/>
            <a:tailEnd len="sm" w="sm" type="none"/>
          </a:ln>
        </p:spPr>
      </p:pic>
      <p:sp>
        <p:nvSpPr>
          <p:cNvPr id="165" name="Google Shape;165;p15"/>
          <p:cNvSpPr/>
          <p:nvPr/>
        </p:nvSpPr>
        <p:spPr>
          <a:xfrm>
            <a:off x="7619781" y="1458952"/>
            <a:ext cx="496500" cy="231600"/>
          </a:xfrm>
          <a:prstGeom prst="rightArrow">
            <a:avLst>
              <a:gd fmla="val 50000" name="adj1"/>
              <a:gd fmla="val 50000" name="adj2"/>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15"/>
          <p:cNvPicPr preferRelativeResize="0"/>
          <p:nvPr/>
        </p:nvPicPr>
        <p:blipFill>
          <a:blip r:embed="rId5">
            <a:alphaModFix/>
          </a:blip>
          <a:stretch>
            <a:fillRect/>
          </a:stretch>
        </p:blipFill>
        <p:spPr>
          <a:xfrm>
            <a:off x="5336963" y="2456425"/>
            <a:ext cx="506525" cy="674700"/>
          </a:xfrm>
          <a:prstGeom prst="rect">
            <a:avLst/>
          </a:prstGeom>
          <a:noFill/>
          <a:ln>
            <a:noFill/>
          </a:ln>
        </p:spPr>
      </p:pic>
      <p:sp>
        <p:nvSpPr>
          <p:cNvPr id="167" name="Google Shape;167;p15"/>
          <p:cNvSpPr/>
          <p:nvPr/>
        </p:nvSpPr>
        <p:spPr>
          <a:xfrm>
            <a:off x="5986225" y="2665825"/>
            <a:ext cx="1633500" cy="255900"/>
          </a:xfrm>
          <a:prstGeom prst="rightArrow">
            <a:avLst>
              <a:gd fmla="val 50000" name="adj1"/>
              <a:gd fmla="val 50000" name="adj2"/>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15"/>
          <p:cNvPicPr preferRelativeResize="0"/>
          <p:nvPr/>
        </p:nvPicPr>
        <p:blipFill>
          <a:blip r:embed="rId6">
            <a:alphaModFix/>
          </a:blip>
          <a:stretch>
            <a:fillRect/>
          </a:stretch>
        </p:blipFill>
        <p:spPr>
          <a:xfrm flipH="1">
            <a:off x="7760538" y="2462023"/>
            <a:ext cx="690893" cy="674700"/>
          </a:xfrm>
          <a:prstGeom prst="rect">
            <a:avLst/>
          </a:prstGeom>
          <a:noFill/>
          <a:ln>
            <a:noFill/>
          </a:ln>
        </p:spPr>
      </p:pic>
      <p:pic>
        <p:nvPicPr>
          <p:cNvPr id="169" name="Google Shape;169;p15"/>
          <p:cNvPicPr preferRelativeResize="0"/>
          <p:nvPr/>
        </p:nvPicPr>
        <p:blipFill>
          <a:blip r:embed="rId7">
            <a:alphaModFix/>
          </a:blip>
          <a:stretch>
            <a:fillRect/>
          </a:stretch>
        </p:blipFill>
        <p:spPr>
          <a:xfrm>
            <a:off x="5412906" y="3371888"/>
            <a:ext cx="2903587" cy="918800"/>
          </a:xfrm>
          <a:prstGeom prst="rect">
            <a:avLst/>
          </a:prstGeom>
          <a:noFill/>
          <a:ln>
            <a:noFill/>
          </a:ln>
        </p:spPr>
      </p:pic>
      <p:pic>
        <p:nvPicPr>
          <p:cNvPr id="170" name="Google Shape;170;p15"/>
          <p:cNvPicPr preferRelativeResize="0"/>
          <p:nvPr/>
        </p:nvPicPr>
        <p:blipFill>
          <a:blip r:embed="rId6">
            <a:alphaModFix/>
          </a:blip>
          <a:stretch>
            <a:fillRect/>
          </a:stretch>
        </p:blipFill>
        <p:spPr>
          <a:xfrm flipH="1">
            <a:off x="7967525" y="3937154"/>
            <a:ext cx="483900" cy="472554"/>
          </a:xfrm>
          <a:prstGeom prst="rect">
            <a:avLst/>
          </a:prstGeom>
          <a:noFill/>
          <a:ln>
            <a:noFill/>
          </a:ln>
        </p:spPr>
      </p:pic>
      <p:pic>
        <p:nvPicPr>
          <p:cNvPr id="171" name="Google Shape;171;p15"/>
          <p:cNvPicPr preferRelativeResize="0"/>
          <p:nvPr/>
        </p:nvPicPr>
        <p:blipFill>
          <a:blip r:embed="rId8">
            <a:alphaModFix/>
          </a:blip>
          <a:stretch>
            <a:fillRect/>
          </a:stretch>
        </p:blipFill>
        <p:spPr>
          <a:xfrm>
            <a:off x="7156100" y="372080"/>
            <a:ext cx="1577401" cy="321082"/>
          </a:xfrm>
          <a:prstGeom prst="rect">
            <a:avLst/>
          </a:prstGeom>
          <a:noFill/>
          <a:ln>
            <a:noFill/>
          </a:ln>
        </p:spPr>
      </p:pic>
      <p:pic>
        <p:nvPicPr>
          <p:cNvPr id="172" name="Google Shape;172;p15"/>
          <p:cNvPicPr preferRelativeResize="0"/>
          <p:nvPr/>
        </p:nvPicPr>
        <p:blipFill>
          <a:blip r:embed="rId5">
            <a:alphaModFix/>
          </a:blip>
          <a:stretch>
            <a:fillRect/>
          </a:stretch>
        </p:blipFill>
        <p:spPr>
          <a:xfrm>
            <a:off x="8171652" y="1269460"/>
            <a:ext cx="458397" cy="610590"/>
          </a:xfrm>
          <a:prstGeom prst="rect">
            <a:avLst/>
          </a:prstGeom>
          <a:noFill/>
          <a:ln>
            <a:noFill/>
          </a:ln>
        </p:spPr>
      </p:pic>
      <p:grpSp>
        <p:nvGrpSpPr>
          <p:cNvPr id="173" name="Google Shape;173;p15"/>
          <p:cNvGrpSpPr/>
          <p:nvPr/>
        </p:nvGrpSpPr>
        <p:grpSpPr>
          <a:xfrm>
            <a:off x="209271" y="4562106"/>
            <a:ext cx="8275220" cy="389149"/>
            <a:chOff x="209271" y="4562106"/>
            <a:chExt cx="8275220" cy="389149"/>
          </a:xfrm>
        </p:grpSpPr>
        <p:cxnSp>
          <p:nvCxnSpPr>
            <p:cNvPr id="174" name="Google Shape;174;p15"/>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175" name="Google Shape;175;p15"/>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7" name="Google Shape;177;p15"/>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178" name="Google Shape;178;p15"/>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179" name="Google Shape;179;p15"/>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180" name="Google Shape;180;p15"/>
            <p:cNvGrpSpPr/>
            <p:nvPr/>
          </p:nvGrpSpPr>
          <p:grpSpPr>
            <a:xfrm>
              <a:off x="3765825" y="4566950"/>
              <a:ext cx="3509700" cy="384300"/>
              <a:chOff x="3613425" y="4566950"/>
              <a:chExt cx="3509700" cy="384300"/>
            </a:xfrm>
          </p:grpSpPr>
          <p:sp>
            <p:nvSpPr>
              <p:cNvPr id="181" name="Google Shape;181;p15"/>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182" name="Google Shape;182;p15"/>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183" name="Google Shape;183;p15"/>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184" name="Google Shape;184;p15"/>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4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788" name="Google Shape;788;p4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2"/>
          <p:cNvSpPr txBox="1"/>
          <p:nvPr>
            <p:ph type="title"/>
          </p:nvPr>
        </p:nvSpPr>
        <p:spPr>
          <a:xfrm>
            <a:off x="250700" y="195275"/>
            <a:ext cx="5705400" cy="8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00">
                <a:solidFill>
                  <a:schemeClr val="dk1"/>
                </a:solidFill>
              </a:rPr>
              <a:t>Trajectory</a:t>
            </a:r>
            <a:r>
              <a:rPr b="1" lang="en" sz="2500">
                <a:solidFill>
                  <a:schemeClr val="dk1"/>
                </a:solidFill>
              </a:rPr>
              <a:t> Discretization Test</a:t>
            </a:r>
            <a:endParaRPr b="1" sz="2500">
              <a:solidFill>
                <a:schemeClr val="dk1"/>
              </a:solidFill>
            </a:endParaRPr>
          </a:p>
        </p:txBody>
      </p:sp>
      <p:sp>
        <p:nvSpPr>
          <p:cNvPr id="790" name="Google Shape;790;p42"/>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4/08 </a:t>
            </a:r>
            <a:endParaRPr>
              <a:solidFill>
                <a:schemeClr val="dk1"/>
              </a:solidFill>
              <a:latin typeface="Trebuchet MS"/>
              <a:ea typeface="Trebuchet MS"/>
              <a:cs typeface="Trebuchet MS"/>
              <a:sym typeface="Trebuchet MS"/>
            </a:endParaRPr>
          </a:p>
        </p:txBody>
      </p:sp>
      <p:sp>
        <p:nvSpPr>
          <p:cNvPr id="791" name="Google Shape;791;p42"/>
          <p:cNvSpPr txBox="1"/>
          <p:nvPr/>
        </p:nvSpPr>
        <p:spPr>
          <a:xfrm>
            <a:off x="209200" y="968200"/>
            <a:ext cx="5634300" cy="16932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Test</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Evaluate controller performance at </a:t>
            </a:r>
            <a:r>
              <a:rPr lang="en">
                <a:solidFill>
                  <a:schemeClr val="dk1"/>
                </a:solidFill>
                <a:latin typeface="Trebuchet MS"/>
                <a:ea typeface="Trebuchet MS"/>
                <a:cs typeface="Trebuchet MS"/>
                <a:sym typeface="Trebuchet MS"/>
              </a:rPr>
              <a:t>various</a:t>
            </a:r>
            <a:r>
              <a:rPr lang="en">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waypoint</a:t>
            </a:r>
            <a:r>
              <a:rPr lang="en">
                <a:solidFill>
                  <a:schemeClr val="dk1"/>
                </a:solidFill>
                <a:latin typeface="Trebuchet MS"/>
                <a:ea typeface="Trebuchet MS"/>
                <a:cs typeface="Trebuchet MS"/>
                <a:sym typeface="Trebuchet MS"/>
              </a:rPr>
              <a:t> discretization </a:t>
            </a:r>
            <a:r>
              <a:rPr lang="en">
                <a:solidFill>
                  <a:schemeClr val="dk1"/>
                </a:solidFill>
                <a:latin typeface="Trebuchet MS"/>
                <a:ea typeface="Trebuchet MS"/>
                <a:cs typeface="Trebuchet MS"/>
                <a:sym typeface="Trebuchet MS"/>
              </a:rPr>
              <a:t>rates</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
                <a:solidFill>
                  <a:schemeClr val="dk1"/>
                </a:solidFill>
                <a:latin typeface="Trebuchet MS"/>
                <a:ea typeface="Trebuchet MS"/>
                <a:cs typeface="Trebuchet MS"/>
                <a:sym typeface="Trebuchet MS"/>
              </a:rPr>
              <a:t>Motivation</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Determine the influence that waypoint discretization has on control algorithm performance due to controller limits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Optimize waypoint discretization frequency</a:t>
            </a:r>
            <a:endParaRPr>
              <a:solidFill>
                <a:schemeClr val="dk1"/>
              </a:solidFill>
              <a:latin typeface="Trebuchet MS"/>
              <a:ea typeface="Trebuchet MS"/>
              <a:cs typeface="Trebuchet MS"/>
              <a:sym typeface="Trebuchet MS"/>
            </a:endParaRPr>
          </a:p>
        </p:txBody>
      </p:sp>
      <p:sp>
        <p:nvSpPr>
          <p:cNvPr id="792" name="Google Shape;792;p42"/>
          <p:cNvSpPr txBox="1"/>
          <p:nvPr/>
        </p:nvSpPr>
        <p:spPr>
          <a:xfrm>
            <a:off x="5956075" y="968200"/>
            <a:ext cx="3013500" cy="20316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Procedure</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Generate LEO trajectories defined by waypoints ranging from 0.1 to 10 Hz</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Simulate vehicle ability to complete missions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Fly missions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Post process and evaluate performance</a:t>
            </a:r>
            <a:endParaRPr>
              <a:solidFill>
                <a:schemeClr val="dk1"/>
              </a:solidFill>
              <a:latin typeface="Trebuchet MS"/>
              <a:ea typeface="Trebuchet MS"/>
              <a:cs typeface="Trebuchet MS"/>
              <a:sym typeface="Trebuchet MS"/>
            </a:endParaRPr>
          </a:p>
        </p:txBody>
      </p:sp>
      <p:graphicFrame>
        <p:nvGraphicFramePr>
          <p:cNvPr id="793" name="Google Shape;793;p42"/>
          <p:cNvGraphicFramePr/>
          <p:nvPr/>
        </p:nvGraphicFramePr>
        <p:xfrm>
          <a:off x="5956063" y="3066170"/>
          <a:ext cx="3000000" cy="3000000"/>
        </p:xfrm>
        <a:graphic>
          <a:graphicData uri="http://schemas.openxmlformats.org/drawingml/2006/table">
            <a:tbl>
              <a:tblPr>
                <a:noFill/>
                <a:tableStyleId>{EAF9FD89-A5E9-4414-A26E-9B06D0872AF2}</a:tableStyleId>
              </a:tblPr>
              <a:tblGrid>
                <a:gridCol w="729625"/>
                <a:gridCol w="2283875"/>
              </a:tblGrid>
              <a:tr h="369375">
                <a:tc>
                  <a:txBody>
                    <a:bodyPr/>
                    <a:lstStyle/>
                    <a:p>
                      <a:pPr indent="0" lvl="0" marL="0" rtl="0" algn="l">
                        <a:spcBef>
                          <a:spcPts val="0"/>
                        </a:spcBef>
                        <a:spcAft>
                          <a:spcPts val="0"/>
                        </a:spcAft>
                        <a:buNone/>
                      </a:pPr>
                      <a:r>
                        <a:rPr b="1" lang="en" sz="1200">
                          <a:solidFill>
                            <a:schemeClr val="dk1"/>
                          </a:solidFill>
                        </a:rPr>
                        <a:t>REQs </a:t>
                      </a:r>
                      <a:endParaRPr b="1"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b="1" lang="en" sz="1200">
                          <a:solidFill>
                            <a:schemeClr val="dk1"/>
                          </a:solidFill>
                        </a:rPr>
                        <a:t>Description</a:t>
                      </a:r>
                      <a:endParaRPr b="1"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134F5C"/>
                    </a:solidFill>
                  </a:tcPr>
                </a:tc>
              </a:tr>
              <a:tr h="369375">
                <a:tc>
                  <a:txBody>
                    <a:bodyPr/>
                    <a:lstStyle/>
                    <a:p>
                      <a:pPr indent="0" lvl="0" marL="0" rtl="0" algn="l">
                        <a:spcBef>
                          <a:spcPts val="0"/>
                        </a:spcBef>
                        <a:spcAft>
                          <a:spcPts val="0"/>
                        </a:spcAft>
                        <a:buNone/>
                      </a:pPr>
                      <a:r>
                        <a:rPr lang="en" sz="1200">
                          <a:solidFill>
                            <a:schemeClr val="dk1"/>
                          </a:solidFill>
                        </a:rPr>
                        <a:t>FR1</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Waypoints within 1 second</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r h="369375">
                <a:tc>
                  <a:txBody>
                    <a:bodyPr/>
                    <a:lstStyle/>
                    <a:p>
                      <a:pPr indent="0" lvl="0" marL="0" rtl="0" algn="l">
                        <a:spcBef>
                          <a:spcPts val="0"/>
                        </a:spcBef>
                        <a:spcAft>
                          <a:spcPts val="0"/>
                        </a:spcAft>
                        <a:buNone/>
                      </a:pPr>
                      <a:r>
                        <a:rPr lang="en" sz="1200">
                          <a:solidFill>
                            <a:schemeClr val="dk1"/>
                          </a:solidFill>
                        </a:rPr>
                        <a:t>FR4</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Acception of XYZT waypoints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r h="369375">
                <a:tc>
                  <a:txBody>
                    <a:bodyPr/>
                    <a:lstStyle/>
                    <a:p>
                      <a:pPr indent="0" lvl="0" marL="0" rtl="0" algn="l">
                        <a:spcBef>
                          <a:spcPts val="0"/>
                        </a:spcBef>
                        <a:spcAft>
                          <a:spcPts val="0"/>
                        </a:spcAft>
                        <a:buNone/>
                      </a:pPr>
                      <a:r>
                        <a:rPr lang="en" sz="1200">
                          <a:solidFill>
                            <a:schemeClr val="dk1"/>
                          </a:solidFill>
                        </a:rPr>
                        <a:t>FR7</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Ground truth analysis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bl>
          </a:graphicData>
        </a:graphic>
      </p:graphicFrame>
      <p:sp>
        <p:nvSpPr>
          <p:cNvPr id="794" name="Google Shape;794;p42"/>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Pending</a:t>
            </a:r>
            <a:endParaRPr>
              <a:solidFill>
                <a:schemeClr val="dk1"/>
              </a:solidFill>
              <a:latin typeface="Trebuchet MS"/>
              <a:ea typeface="Trebuchet MS"/>
              <a:cs typeface="Trebuchet MS"/>
              <a:sym typeface="Trebuchet MS"/>
            </a:endParaRPr>
          </a:p>
        </p:txBody>
      </p:sp>
      <p:pic>
        <p:nvPicPr>
          <p:cNvPr id="795" name="Google Shape;795;p42"/>
          <p:cNvPicPr preferRelativeResize="0"/>
          <p:nvPr/>
        </p:nvPicPr>
        <p:blipFill>
          <a:blip r:embed="rId3">
            <a:alphaModFix/>
          </a:blip>
          <a:stretch>
            <a:fillRect/>
          </a:stretch>
        </p:blipFill>
        <p:spPr>
          <a:xfrm>
            <a:off x="1807962" y="2747825"/>
            <a:ext cx="2436764" cy="1727862"/>
          </a:xfrm>
          <a:prstGeom prst="rect">
            <a:avLst/>
          </a:prstGeom>
          <a:noFill/>
          <a:ln>
            <a:noFill/>
          </a:ln>
        </p:spPr>
      </p:pic>
      <p:grpSp>
        <p:nvGrpSpPr>
          <p:cNvPr id="796" name="Google Shape;796;p42"/>
          <p:cNvGrpSpPr/>
          <p:nvPr/>
        </p:nvGrpSpPr>
        <p:grpSpPr>
          <a:xfrm>
            <a:off x="209271" y="4562106"/>
            <a:ext cx="8275220" cy="389149"/>
            <a:chOff x="209271" y="4562106"/>
            <a:chExt cx="8275220" cy="389149"/>
          </a:xfrm>
        </p:grpSpPr>
        <p:cxnSp>
          <p:nvCxnSpPr>
            <p:cNvPr id="797" name="Google Shape;797;p42"/>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798" name="Google Shape;798;p42"/>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2"/>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00" name="Google Shape;800;p42"/>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801" name="Google Shape;801;p42"/>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802" name="Google Shape;802;p42"/>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803" name="Google Shape;803;p42"/>
            <p:cNvGrpSpPr/>
            <p:nvPr/>
          </p:nvGrpSpPr>
          <p:grpSpPr>
            <a:xfrm>
              <a:off x="3765825" y="4566950"/>
              <a:ext cx="3509700" cy="384300"/>
              <a:chOff x="3613425" y="4566950"/>
              <a:chExt cx="3509700" cy="384300"/>
            </a:xfrm>
          </p:grpSpPr>
          <p:sp>
            <p:nvSpPr>
              <p:cNvPr id="804" name="Google Shape;804;p42"/>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805" name="Google Shape;805;p42"/>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806" name="Google Shape;806;p42"/>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807" name="Google Shape;807;p42"/>
              <p:cNvSpPr/>
              <p:nvPr/>
            </p:nvSpPr>
            <p:spPr>
              <a:xfrm>
                <a:off x="59719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4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813" name="Google Shape;813;p4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3"/>
          <p:cNvSpPr txBox="1"/>
          <p:nvPr>
            <p:ph type="title"/>
          </p:nvPr>
        </p:nvSpPr>
        <p:spPr>
          <a:xfrm>
            <a:off x="250700" y="195275"/>
            <a:ext cx="5705400" cy="67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2050">
                <a:solidFill>
                  <a:schemeClr val="dk1"/>
                </a:solidFill>
              </a:rPr>
              <a:t>Trajectory Discretization (Expected) </a:t>
            </a:r>
            <a:r>
              <a:rPr b="1" lang="en" sz="2050">
                <a:solidFill>
                  <a:schemeClr val="dk1"/>
                </a:solidFill>
              </a:rPr>
              <a:t>Results</a:t>
            </a:r>
            <a:endParaRPr b="1" sz="2050">
              <a:solidFill>
                <a:schemeClr val="dk1"/>
              </a:solidFill>
            </a:endParaRPr>
          </a:p>
        </p:txBody>
      </p:sp>
      <p:sp>
        <p:nvSpPr>
          <p:cNvPr id="815" name="Google Shape;815;p43"/>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4/08 </a:t>
            </a:r>
            <a:endParaRPr>
              <a:solidFill>
                <a:schemeClr val="dk1"/>
              </a:solidFill>
              <a:latin typeface="Trebuchet MS"/>
              <a:ea typeface="Trebuchet MS"/>
              <a:cs typeface="Trebuchet MS"/>
              <a:sym typeface="Trebuchet MS"/>
            </a:endParaRPr>
          </a:p>
        </p:txBody>
      </p:sp>
      <p:sp>
        <p:nvSpPr>
          <p:cNvPr id="816" name="Google Shape;816;p43"/>
          <p:cNvSpPr txBox="1"/>
          <p:nvPr/>
        </p:nvSpPr>
        <p:spPr>
          <a:xfrm>
            <a:off x="209200" y="911050"/>
            <a:ext cx="5634300" cy="8313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Success Metrics:</a:t>
            </a:r>
            <a:endParaRPr b="1">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Time error between desired and actual waypoint arrival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Position error along trajectory</a:t>
            </a:r>
            <a:endParaRPr>
              <a:solidFill>
                <a:schemeClr val="dk1"/>
              </a:solidFill>
              <a:latin typeface="Trebuchet MS"/>
              <a:ea typeface="Trebuchet MS"/>
              <a:cs typeface="Trebuchet MS"/>
              <a:sym typeface="Trebuchet MS"/>
            </a:endParaRPr>
          </a:p>
        </p:txBody>
      </p:sp>
      <p:sp>
        <p:nvSpPr>
          <p:cNvPr id="817" name="Google Shape;817;p43"/>
          <p:cNvSpPr txBox="1"/>
          <p:nvPr/>
        </p:nvSpPr>
        <p:spPr>
          <a:xfrm>
            <a:off x="209200" y="1840199"/>
            <a:ext cx="5634300" cy="16377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Expected Results/Pass Requirements</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Infrequent waypoints will lead to decreased time error but a lower resolution trajectory</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When waypoint frequencies exceed </a:t>
            </a:r>
            <a:r>
              <a:rPr lang="en">
                <a:solidFill>
                  <a:schemeClr val="dk1"/>
                </a:solidFill>
                <a:latin typeface="Trebuchet MS"/>
                <a:ea typeface="Trebuchet MS"/>
                <a:cs typeface="Trebuchet MS"/>
                <a:sym typeface="Trebuchet MS"/>
              </a:rPr>
              <a:t>10 Hz</a:t>
            </a:r>
            <a:r>
              <a:rPr lang="en">
                <a:solidFill>
                  <a:schemeClr val="dk1"/>
                </a:solidFill>
                <a:latin typeface="Trebuchet MS"/>
                <a:ea typeface="Trebuchet MS"/>
                <a:cs typeface="Trebuchet MS"/>
                <a:sym typeface="Trebuchet MS"/>
              </a:rPr>
              <a:t> the controller will saturate and oversteer</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Anticipate that 1 Hz updates will yield the best compromise between trajectory resolution and waypoint time error </a:t>
            </a:r>
            <a:endParaRPr>
              <a:solidFill>
                <a:schemeClr val="dk1"/>
              </a:solidFill>
              <a:latin typeface="Trebuchet MS"/>
              <a:ea typeface="Trebuchet MS"/>
              <a:cs typeface="Trebuchet MS"/>
              <a:sym typeface="Trebuchet MS"/>
            </a:endParaRPr>
          </a:p>
        </p:txBody>
      </p:sp>
      <p:sp>
        <p:nvSpPr>
          <p:cNvPr id="818" name="Google Shape;818;p43"/>
          <p:cNvSpPr txBox="1"/>
          <p:nvPr/>
        </p:nvSpPr>
        <p:spPr>
          <a:xfrm>
            <a:off x="5956100" y="968200"/>
            <a:ext cx="1983900" cy="4002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Trebuchet MS"/>
                <a:ea typeface="Trebuchet MS"/>
                <a:cs typeface="Trebuchet MS"/>
                <a:sym typeface="Trebuchet MS"/>
              </a:rPr>
              <a:t>Success?</a:t>
            </a:r>
            <a:endParaRPr>
              <a:solidFill>
                <a:schemeClr val="dk1"/>
              </a:solidFill>
              <a:latin typeface="Trebuchet MS"/>
              <a:ea typeface="Trebuchet MS"/>
              <a:cs typeface="Trebuchet MS"/>
              <a:sym typeface="Trebuchet MS"/>
            </a:endParaRPr>
          </a:p>
        </p:txBody>
      </p:sp>
      <p:sp>
        <p:nvSpPr>
          <p:cNvPr id="819" name="Google Shape;819;p43"/>
          <p:cNvSpPr txBox="1"/>
          <p:nvPr/>
        </p:nvSpPr>
        <p:spPr>
          <a:xfrm>
            <a:off x="7940000" y="968200"/>
            <a:ext cx="1029600" cy="400200"/>
          </a:xfrm>
          <a:prstGeom prst="rect">
            <a:avLst/>
          </a:prstGeom>
          <a:solidFill>
            <a:srgbClr val="FF99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Trebuchet MS"/>
                <a:ea typeface="Trebuchet MS"/>
                <a:cs typeface="Trebuchet MS"/>
                <a:sym typeface="Trebuchet MS"/>
              </a:rPr>
              <a:t>TBD</a:t>
            </a:r>
            <a:endParaRPr b="1">
              <a:solidFill>
                <a:schemeClr val="dk1"/>
              </a:solidFill>
              <a:latin typeface="Trebuchet MS"/>
              <a:ea typeface="Trebuchet MS"/>
              <a:cs typeface="Trebuchet MS"/>
              <a:sym typeface="Trebuchet MS"/>
            </a:endParaRPr>
          </a:p>
        </p:txBody>
      </p:sp>
      <p:sp>
        <p:nvSpPr>
          <p:cNvPr id="820" name="Google Shape;820;p43"/>
          <p:cNvSpPr txBox="1"/>
          <p:nvPr/>
        </p:nvSpPr>
        <p:spPr>
          <a:xfrm>
            <a:off x="5956100" y="1466625"/>
            <a:ext cx="3013500" cy="2972100"/>
          </a:xfrm>
          <a:prstGeom prst="rect">
            <a:avLst/>
          </a:prstGeom>
          <a:solidFill>
            <a:srgbClr val="4581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Next Steps</a:t>
            </a:r>
            <a:r>
              <a:rPr b="1"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Time Parameter Test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Controller Implementation Test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Develop multiple LEO trajectory files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Assemble the vehicle</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Integrate code</a:t>
            </a:r>
            <a:endParaRPr>
              <a:solidFill>
                <a:schemeClr val="dk1"/>
              </a:solidFill>
              <a:latin typeface="Trebuchet MS"/>
              <a:ea typeface="Trebuchet MS"/>
              <a:cs typeface="Trebuchet MS"/>
              <a:sym typeface="Trebuchet MS"/>
            </a:endParaRPr>
          </a:p>
        </p:txBody>
      </p:sp>
      <p:sp>
        <p:nvSpPr>
          <p:cNvPr id="821" name="Google Shape;821;p43"/>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Pending</a:t>
            </a:r>
            <a:endParaRPr>
              <a:solidFill>
                <a:schemeClr val="dk1"/>
              </a:solidFill>
              <a:latin typeface="Trebuchet MS"/>
              <a:ea typeface="Trebuchet MS"/>
              <a:cs typeface="Trebuchet MS"/>
              <a:sym typeface="Trebuchet MS"/>
            </a:endParaRPr>
          </a:p>
        </p:txBody>
      </p:sp>
      <p:grpSp>
        <p:nvGrpSpPr>
          <p:cNvPr id="822" name="Google Shape;822;p43"/>
          <p:cNvGrpSpPr/>
          <p:nvPr/>
        </p:nvGrpSpPr>
        <p:grpSpPr>
          <a:xfrm>
            <a:off x="209271" y="4562106"/>
            <a:ext cx="8275220" cy="389149"/>
            <a:chOff x="209271" y="4562106"/>
            <a:chExt cx="8275220" cy="389149"/>
          </a:xfrm>
        </p:grpSpPr>
        <p:cxnSp>
          <p:nvCxnSpPr>
            <p:cNvPr id="823" name="Google Shape;823;p43"/>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824" name="Google Shape;824;p43"/>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3"/>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26" name="Google Shape;826;p43"/>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827" name="Google Shape;827;p43"/>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828" name="Google Shape;828;p43"/>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829" name="Google Shape;829;p43"/>
            <p:cNvGrpSpPr/>
            <p:nvPr/>
          </p:nvGrpSpPr>
          <p:grpSpPr>
            <a:xfrm>
              <a:off x="3765825" y="4566950"/>
              <a:ext cx="3509700" cy="384300"/>
              <a:chOff x="3613425" y="4566950"/>
              <a:chExt cx="3509700" cy="384300"/>
            </a:xfrm>
          </p:grpSpPr>
          <p:sp>
            <p:nvSpPr>
              <p:cNvPr id="830" name="Google Shape;830;p43"/>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831" name="Google Shape;831;p43"/>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832" name="Google Shape;832;p43"/>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833" name="Google Shape;833;p43"/>
              <p:cNvSpPr/>
              <p:nvPr/>
            </p:nvSpPr>
            <p:spPr>
              <a:xfrm>
                <a:off x="59719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pic>
        <p:nvPicPr>
          <p:cNvPr id="834" name="Google Shape;834;p43"/>
          <p:cNvPicPr preferRelativeResize="0"/>
          <p:nvPr/>
        </p:nvPicPr>
        <p:blipFill rotWithShape="1">
          <a:blip r:embed="rId3">
            <a:alphaModFix/>
          </a:blip>
          <a:srcRect b="28910" l="9792" r="13702" t="43093"/>
          <a:stretch/>
        </p:blipFill>
        <p:spPr>
          <a:xfrm>
            <a:off x="948038" y="3591900"/>
            <a:ext cx="4310724" cy="887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4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840" name="Google Shape;840;p4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4"/>
          <p:cNvSpPr txBox="1"/>
          <p:nvPr>
            <p:ph type="title"/>
          </p:nvPr>
        </p:nvSpPr>
        <p:spPr>
          <a:xfrm>
            <a:off x="250700" y="195275"/>
            <a:ext cx="5705400" cy="8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00">
                <a:solidFill>
                  <a:schemeClr val="dk1"/>
                </a:solidFill>
              </a:rPr>
              <a:t>Control Algorithm Performance Test</a:t>
            </a:r>
            <a:endParaRPr b="1" sz="2500">
              <a:solidFill>
                <a:schemeClr val="dk1"/>
              </a:solidFill>
            </a:endParaRPr>
          </a:p>
        </p:txBody>
      </p:sp>
      <p:sp>
        <p:nvSpPr>
          <p:cNvPr id="842" name="Google Shape;842;p44"/>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4/08 </a:t>
            </a:r>
            <a:endParaRPr>
              <a:solidFill>
                <a:schemeClr val="dk1"/>
              </a:solidFill>
              <a:latin typeface="Trebuchet MS"/>
              <a:ea typeface="Trebuchet MS"/>
              <a:cs typeface="Trebuchet MS"/>
              <a:sym typeface="Trebuchet MS"/>
            </a:endParaRPr>
          </a:p>
        </p:txBody>
      </p:sp>
      <p:sp>
        <p:nvSpPr>
          <p:cNvPr id="843" name="Google Shape;843;p44"/>
          <p:cNvSpPr txBox="1"/>
          <p:nvPr/>
        </p:nvSpPr>
        <p:spPr>
          <a:xfrm>
            <a:off x="209200" y="968200"/>
            <a:ext cx="5634300" cy="21240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Test</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Comparison of controller performance in Simulink first principles model, SITL physics engine simulator, and physical vehicle behavior</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
                <a:solidFill>
                  <a:schemeClr val="dk1"/>
                </a:solidFill>
                <a:latin typeface="Trebuchet MS"/>
                <a:ea typeface="Trebuchet MS"/>
                <a:cs typeface="Trebuchet MS"/>
                <a:sym typeface="Trebuchet MS"/>
              </a:rPr>
              <a:t>Motivation</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Full system validation of the GUST solution to ensure it fulfills the necessary requirements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Compare Simulink and simulation expected results against the actual vehicle’s performance</a:t>
            </a:r>
            <a:endParaRPr>
              <a:solidFill>
                <a:schemeClr val="dk1"/>
              </a:solidFill>
              <a:latin typeface="Trebuchet MS"/>
              <a:ea typeface="Trebuchet MS"/>
              <a:cs typeface="Trebuchet MS"/>
              <a:sym typeface="Trebuchet MS"/>
            </a:endParaRPr>
          </a:p>
        </p:txBody>
      </p:sp>
      <p:sp>
        <p:nvSpPr>
          <p:cNvPr id="844" name="Google Shape;844;p44"/>
          <p:cNvSpPr txBox="1"/>
          <p:nvPr/>
        </p:nvSpPr>
        <p:spPr>
          <a:xfrm>
            <a:off x="5956075" y="972975"/>
            <a:ext cx="3013500" cy="20316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Procedure</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Generate LEO emulation trajectory as XYZT waypoints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Run Simulink model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Run SITL simulator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Fly physical vehicle</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Post process all results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Compare </a:t>
            </a:r>
            <a:r>
              <a:rPr lang="en">
                <a:solidFill>
                  <a:schemeClr val="dk1"/>
                </a:solidFill>
                <a:latin typeface="Trebuchet MS"/>
                <a:ea typeface="Trebuchet MS"/>
                <a:cs typeface="Trebuchet MS"/>
                <a:sym typeface="Trebuchet MS"/>
              </a:rPr>
              <a:t>performance of models and vehicle</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p:txBody>
      </p:sp>
      <p:graphicFrame>
        <p:nvGraphicFramePr>
          <p:cNvPr id="845" name="Google Shape;845;p44"/>
          <p:cNvGraphicFramePr/>
          <p:nvPr/>
        </p:nvGraphicFramePr>
        <p:xfrm>
          <a:off x="5956063" y="3063995"/>
          <a:ext cx="3000000" cy="3000000"/>
        </p:xfrm>
        <a:graphic>
          <a:graphicData uri="http://schemas.openxmlformats.org/drawingml/2006/table">
            <a:tbl>
              <a:tblPr>
                <a:noFill/>
                <a:tableStyleId>{EAF9FD89-A5E9-4414-A26E-9B06D0872AF2}</a:tableStyleId>
              </a:tblPr>
              <a:tblGrid>
                <a:gridCol w="729625"/>
                <a:gridCol w="2283875"/>
              </a:tblGrid>
              <a:tr h="350900">
                <a:tc>
                  <a:txBody>
                    <a:bodyPr/>
                    <a:lstStyle/>
                    <a:p>
                      <a:pPr indent="0" lvl="0" marL="0" rtl="0" algn="l">
                        <a:spcBef>
                          <a:spcPts val="0"/>
                        </a:spcBef>
                        <a:spcAft>
                          <a:spcPts val="0"/>
                        </a:spcAft>
                        <a:buNone/>
                      </a:pPr>
                      <a:r>
                        <a:rPr b="1" lang="en" sz="1200">
                          <a:solidFill>
                            <a:schemeClr val="dk1"/>
                          </a:solidFill>
                        </a:rPr>
                        <a:t>REQs </a:t>
                      </a:r>
                      <a:endParaRPr b="1"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b="1" lang="en" sz="1200">
                          <a:solidFill>
                            <a:schemeClr val="dk1"/>
                          </a:solidFill>
                        </a:rPr>
                        <a:t>Description</a:t>
                      </a:r>
                      <a:endParaRPr b="1"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134F5C"/>
                    </a:solidFill>
                  </a:tcPr>
                </a:tc>
              </a:tr>
              <a:tr h="350900">
                <a:tc>
                  <a:txBody>
                    <a:bodyPr/>
                    <a:lstStyle/>
                    <a:p>
                      <a:pPr indent="0" lvl="0" marL="0" rtl="0" algn="l">
                        <a:spcBef>
                          <a:spcPts val="0"/>
                        </a:spcBef>
                        <a:spcAft>
                          <a:spcPts val="0"/>
                        </a:spcAft>
                        <a:buNone/>
                      </a:pPr>
                      <a:r>
                        <a:rPr lang="en" sz="1200">
                          <a:solidFill>
                            <a:schemeClr val="dk1"/>
                          </a:solidFill>
                        </a:rPr>
                        <a:t>FR1</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Waypoints within 1 second</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r h="350900">
                <a:tc>
                  <a:txBody>
                    <a:bodyPr/>
                    <a:lstStyle/>
                    <a:p>
                      <a:pPr indent="0" lvl="0" marL="0" rtl="0" algn="l">
                        <a:spcBef>
                          <a:spcPts val="0"/>
                        </a:spcBef>
                        <a:spcAft>
                          <a:spcPts val="0"/>
                        </a:spcAft>
                        <a:buNone/>
                      </a:pPr>
                      <a:r>
                        <a:rPr lang="en" sz="1200">
                          <a:solidFill>
                            <a:schemeClr val="dk1"/>
                          </a:solidFill>
                        </a:rPr>
                        <a:t>FR5</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Simulation feasibility</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r h="350900">
                <a:tc>
                  <a:txBody>
                    <a:bodyPr/>
                    <a:lstStyle/>
                    <a:p>
                      <a:pPr indent="0" lvl="0" marL="0" rtl="0" algn="l">
                        <a:spcBef>
                          <a:spcPts val="0"/>
                        </a:spcBef>
                        <a:spcAft>
                          <a:spcPts val="0"/>
                        </a:spcAft>
                        <a:buNone/>
                      </a:pPr>
                      <a:r>
                        <a:rPr lang="en" sz="1200">
                          <a:solidFill>
                            <a:schemeClr val="dk1"/>
                          </a:solidFill>
                        </a:rPr>
                        <a:t>FR7</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rPr lang="en" sz="1200">
                          <a:solidFill>
                            <a:schemeClr val="dk1"/>
                          </a:solidFill>
                        </a:rPr>
                        <a:t>Ground truth analysis</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bl>
          </a:graphicData>
        </a:graphic>
      </p:graphicFrame>
      <p:sp>
        <p:nvSpPr>
          <p:cNvPr id="846" name="Google Shape;846;p44"/>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Pending</a:t>
            </a:r>
            <a:endParaRPr>
              <a:solidFill>
                <a:schemeClr val="dk1"/>
              </a:solidFill>
              <a:latin typeface="Trebuchet MS"/>
              <a:ea typeface="Trebuchet MS"/>
              <a:cs typeface="Trebuchet MS"/>
              <a:sym typeface="Trebuchet MS"/>
            </a:endParaRPr>
          </a:p>
        </p:txBody>
      </p:sp>
      <p:pic>
        <p:nvPicPr>
          <p:cNvPr id="847" name="Google Shape;847;p44"/>
          <p:cNvPicPr preferRelativeResize="0"/>
          <p:nvPr/>
        </p:nvPicPr>
        <p:blipFill>
          <a:blip r:embed="rId3">
            <a:alphaModFix/>
          </a:blip>
          <a:stretch>
            <a:fillRect/>
          </a:stretch>
        </p:blipFill>
        <p:spPr>
          <a:xfrm>
            <a:off x="1584143" y="3244612"/>
            <a:ext cx="2903587" cy="918800"/>
          </a:xfrm>
          <a:prstGeom prst="rect">
            <a:avLst/>
          </a:prstGeom>
          <a:noFill/>
          <a:ln>
            <a:noFill/>
          </a:ln>
        </p:spPr>
      </p:pic>
      <p:pic>
        <p:nvPicPr>
          <p:cNvPr id="848" name="Google Shape;848;p44"/>
          <p:cNvPicPr preferRelativeResize="0"/>
          <p:nvPr/>
        </p:nvPicPr>
        <p:blipFill>
          <a:blip r:embed="rId4">
            <a:alphaModFix/>
          </a:blip>
          <a:stretch>
            <a:fillRect/>
          </a:stretch>
        </p:blipFill>
        <p:spPr>
          <a:xfrm flipH="1">
            <a:off x="4138763" y="3809879"/>
            <a:ext cx="483900" cy="472554"/>
          </a:xfrm>
          <a:prstGeom prst="rect">
            <a:avLst/>
          </a:prstGeom>
          <a:noFill/>
          <a:ln>
            <a:noFill/>
          </a:ln>
        </p:spPr>
      </p:pic>
      <p:grpSp>
        <p:nvGrpSpPr>
          <p:cNvPr id="849" name="Google Shape;849;p44"/>
          <p:cNvGrpSpPr/>
          <p:nvPr/>
        </p:nvGrpSpPr>
        <p:grpSpPr>
          <a:xfrm>
            <a:off x="209271" y="4562106"/>
            <a:ext cx="8275220" cy="389149"/>
            <a:chOff x="209271" y="4562106"/>
            <a:chExt cx="8275220" cy="389149"/>
          </a:xfrm>
        </p:grpSpPr>
        <p:cxnSp>
          <p:nvCxnSpPr>
            <p:cNvPr id="850" name="Google Shape;850;p44"/>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851" name="Google Shape;851;p44"/>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4"/>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53" name="Google Shape;853;p44"/>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854" name="Google Shape;854;p44"/>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855" name="Google Shape;855;p44"/>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856" name="Google Shape;856;p44"/>
            <p:cNvGrpSpPr/>
            <p:nvPr/>
          </p:nvGrpSpPr>
          <p:grpSpPr>
            <a:xfrm>
              <a:off x="3765825" y="4566950"/>
              <a:ext cx="3509700" cy="384300"/>
              <a:chOff x="3613425" y="4566950"/>
              <a:chExt cx="3509700" cy="384300"/>
            </a:xfrm>
          </p:grpSpPr>
          <p:sp>
            <p:nvSpPr>
              <p:cNvPr id="857" name="Google Shape;857;p44"/>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858" name="Google Shape;858;p44"/>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859" name="Google Shape;859;p44"/>
              <p:cNvSpPr/>
              <p:nvPr/>
            </p:nvSpPr>
            <p:spPr>
              <a:xfrm>
                <a:off x="48833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860" name="Google Shape;860;p44"/>
              <p:cNvSpPr/>
              <p:nvPr/>
            </p:nvSpPr>
            <p:spPr>
              <a:xfrm>
                <a:off x="59719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4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866" name="Google Shape;866;p4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5"/>
          <p:cNvSpPr txBox="1"/>
          <p:nvPr>
            <p:ph type="title"/>
          </p:nvPr>
        </p:nvSpPr>
        <p:spPr>
          <a:xfrm>
            <a:off x="250700" y="195275"/>
            <a:ext cx="5705400" cy="67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2500">
                <a:solidFill>
                  <a:schemeClr val="dk1"/>
                </a:solidFill>
              </a:rPr>
              <a:t>Control Algorithm (Expected)</a:t>
            </a:r>
            <a:r>
              <a:rPr b="1" lang="en" sz="2500">
                <a:solidFill>
                  <a:schemeClr val="dk1"/>
                </a:solidFill>
              </a:rPr>
              <a:t> Results</a:t>
            </a:r>
            <a:endParaRPr b="1" sz="2500">
              <a:solidFill>
                <a:schemeClr val="dk1"/>
              </a:solidFill>
            </a:endParaRPr>
          </a:p>
        </p:txBody>
      </p:sp>
      <p:sp>
        <p:nvSpPr>
          <p:cNvPr id="868" name="Google Shape;868;p45"/>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4/08 </a:t>
            </a:r>
            <a:endParaRPr>
              <a:solidFill>
                <a:schemeClr val="dk1"/>
              </a:solidFill>
              <a:latin typeface="Trebuchet MS"/>
              <a:ea typeface="Trebuchet MS"/>
              <a:cs typeface="Trebuchet MS"/>
              <a:sym typeface="Trebuchet MS"/>
            </a:endParaRPr>
          </a:p>
        </p:txBody>
      </p:sp>
      <p:sp>
        <p:nvSpPr>
          <p:cNvPr id="869" name="Google Shape;869;p45"/>
          <p:cNvSpPr txBox="1"/>
          <p:nvPr/>
        </p:nvSpPr>
        <p:spPr>
          <a:xfrm>
            <a:off x="209200" y="968200"/>
            <a:ext cx="5634300" cy="12621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Success Metrics:</a:t>
            </a:r>
            <a:endParaRPr b="1">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Time error between desired and actual waypoint arrival</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Position error between desired and actual waypoint locations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Performance percent error between Simulink, SITL, and physical vehicle</a:t>
            </a:r>
            <a:endParaRPr>
              <a:solidFill>
                <a:schemeClr val="dk1"/>
              </a:solidFill>
              <a:latin typeface="Trebuchet MS"/>
              <a:ea typeface="Trebuchet MS"/>
              <a:cs typeface="Trebuchet MS"/>
              <a:sym typeface="Trebuchet MS"/>
            </a:endParaRPr>
          </a:p>
        </p:txBody>
      </p:sp>
      <p:sp>
        <p:nvSpPr>
          <p:cNvPr id="870" name="Google Shape;870;p45"/>
          <p:cNvSpPr txBox="1"/>
          <p:nvPr/>
        </p:nvSpPr>
        <p:spPr>
          <a:xfrm>
            <a:off x="209200" y="2333825"/>
            <a:ext cx="5634300" cy="21426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Expected Results/Pass Requirements</a:t>
            </a:r>
            <a:r>
              <a:rPr lang="en">
                <a:solidFill>
                  <a:schemeClr val="dk1"/>
                </a:solidFill>
                <a:latin typeface="Trebuchet MS"/>
                <a:ea typeface="Trebuchet MS"/>
                <a:cs typeface="Trebuchet MS"/>
                <a:sym typeface="Trebuchet MS"/>
              </a:rPr>
              <a:t>:</a:t>
            </a:r>
            <a:endParaRPr b="1">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Vehicle reaches all waypoints within 1 second of desired time</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First principles Simulink model will have the larger variation than SITL when compared to physical vehicle</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SITL should be a strong predictor of physical performance yet will slightly overestimate physical capabilities</a:t>
            </a:r>
            <a:endParaRPr>
              <a:solidFill>
                <a:schemeClr val="dk1"/>
              </a:solidFill>
              <a:latin typeface="Trebuchet MS"/>
              <a:ea typeface="Trebuchet MS"/>
              <a:cs typeface="Trebuchet MS"/>
              <a:sym typeface="Trebuchet MS"/>
            </a:endParaRPr>
          </a:p>
        </p:txBody>
      </p:sp>
      <p:sp>
        <p:nvSpPr>
          <p:cNvPr id="871" name="Google Shape;871;p45"/>
          <p:cNvSpPr txBox="1"/>
          <p:nvPr/>
        </p:nvSpPr>
        <p:spPr>
          <a:xfrm>
            <a:off x="5956100" y="968200"/>
            <a:ext cx="1983900" cy="4002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Trebuchet MS"/>
                <a:ea typeface="Trebuchet MS"/>
                <a:cs typeface="Trebuchet MS"/>
                <a:sym typeface="Trebuchet MS"/>
              </a:rPr>
              <a:t>Success?</a:t>
            </a:r>
            <a:endParaRPr>
              <a:solidFill>
                <a:schemeClr val="dk1"/>
              </a:solidFill>
              <a:latin typeface="Trebuchet MS"/>
              <a:ea typeface="Trebuchet MS"/>
              <a:cs typeface="Trebuchet MS"/>
              <a:sym typeface="Trebuchet MS"/>
            </a:endParaRPr>
          </a:p>
        </p:txBody>
      </p:sp>
      <p:sp>
        <p:nvSpPr>
          <p:cNvPr id="872" name="Google Shape;872;p45"/>
          <p:cNvSpPr txBox="1"/>
          <p:nvPr/>
        </p:nvSpPr>
        <p:spPr>
          <a:xfrm>
            <a:off x="7940000" y="968200"/>
            <a:ext cx="1029600" cy="400200"/>
          </a:xfrm>
          <a:prstGeom prst="rect">
            <a:avLst/>
          </a:prstGeom>
          <a:solidFill>
            <a:srgbClr val="FF99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Trebuchet MS"/>
                <a:ea typeface="Trebuchet MS"/>
                <a:cs typeface="Trebuchet MS"/>
                <a:sym typeface="Trebuchet MS"/>
              </a:rPr>
              <a:t>TBD</a:t>
            </a:r>
            <a:endParaRPr b="1">
              <a:solidFill>
                <a:schemeClr val="dk1"/>
              </a:solidFill>
              <a:latin typeface="Trebuchet MS"/>
              <a:ea typeface="Trebuchet MS"/>
              <a:cs typeface="Trebuchet MS"/>
              <a:sym typeface="Trebuchet MS"/>
            </a:endParaRPr>
          </a:p>
        </p:txBody>
      </p:sp>
      <p:sp>
        <p:nvSpPr>
          <p:cNvPr id="873" name="Google Shape;873;p45"/>
          <p:cNvSpPr txBox="1"/>
          <p:nvPr/>
        </p:nvSpPr>
        <p:spPr>
          <a:xfrm>
            <a:off x="5956100" y="1466625"/>
            <a:ext cx="3013500" cy="3009900"/>
          </a:xfrm>
          <a:prstGeom prst="rect">
            <a:avLst/>
          </a:prstGeom>
          <a:solidFill>
            <a:srgbClr val="4581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Next Steps</a:t>
            </a:r>
            <a:r>
              <a:rPr b="1" lang="en">
                <a:solidFill>
                  <a:schemeClr val="dk1"/>
                </a:solidFill>
                <a:latin typeface="Trebuchet MS"/>
                <a:ea typeface="Trebuchet MS"/>
                <a:cs typeface="Trebuchet MS"/>
                <a:sym typeface="Trebuchet MS"/>
              </a:rPr>
              <a:t>:</a:t>
            </a:r>
            <a:endParaRPr b="1">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Time Parameter Test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Controller Implementation Test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Update Simulink model</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Tune vehicle gains</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Assemble Vehicle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Integrate code</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457200" rtl="0" algn="l">
              <a:spcBef>
                <a:spcPts val="0"/>
              </a:spcBef>
              <a:spcAft>
                <a:spcPts val="0"/>
              </a:spcAft>
              <a:buNone/>
            </a:pPr>
            <a:r>
              <a:t/>
            </a:r>
            <a:endParaRPr b="1">
              <a:solidFill>
                <a:schemeClr val="dk1"/>
              </a:solidFill>
              <a:latin typeface="Trebuchet MS"/>
              <a:ea typeface="Trebuchet MS"/>
              <a:cs typeface="Trebuchet MS"/>
              <a:sym typeface="Trebuchet MS"/>
            </a:endParaRPr>
          </a:p>
        </p:txBody>
      </p:sp>
      <p:sp>
        <p:nvSpPr>
          <p:cNvPr id="874" name="Google Shape;874;p45"/>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Pending</a:t>
            </a:r>
            <a:endParaRPr>
              <a:solidFill>
                <a:schemeClr val="dk1"/>
              </a:solidFill>
              <a:latin typeface="Trebuchet MS"/>
              <a:ea typeface="Trebuchet MS"/>
              <a:cs typeface="Trebuchet MS"/>
              <a:sym typeface="Trebuchet MS"/>
            </a:endParaRPr>
          </a:p>
        </p:txBody>
      </p:sp>
      <p:grpSp>
        <p:nvGrpSpPr>
          <p:cNvPr id="875" name="Google Shape;875;p45"/>
          <p:cNvGrpSpPr/>
          <p:nvPr/>
        </p:nvGrpSpPr>
        <p:grpSpPr>
          <a:xfrm>
            <a:off x="209271" y="4562106"/>
            <a:ext cx="8275220" cy="389149"/>
            <a:chOff x="209271" y="4562106"/>
            <a:chExt cx="8275220" cy="389149"/>
          </a:xfrm>
        </p:grpSpPr>
        <p:cxnSp>
          <p:nvCxnSpPr>
            <p:cNvPr id="876" name="Google Shape;876;p45"/>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877" name="Google Shape;877;p45"/>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5"/>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79" name="Google Shape;879;p45"/>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880" name="Google Shape;880;p45"/>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881" name="Google Shape;881;p45"/>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882" name="Google Shape;882;p45"/>
            <p:cNvGrpSpPr/>
            <p:nvPr/>
          </p:nvGrpSpPr>
          <p:grpSpPr>
            <a:xfrm>
              <a:off x="3765825" y="4566950"/>
              <a:ext cx="3509700" cy="384300"/>
              <a:chOff x="3613425" y="4566950"/>
              <a:chExt cx="3509700" cy="384300"/>
            </a:xfrm>
          </p:grpSpPr>
          <p:sp>
            <p:nvSpPr>
              <p:cNvPr id="883" name="Google Shape;883;p45"/>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884" name="Google Shape;884;p45"/>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885" name="Google Shape;885;p45"/>
              <p:cNvSpPr/>
              <p:nvPr/>
            </p:nvSpPr>
            <p:spPr>
              <a:xfrm>
                <a:off x="48833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886" name="Google Shape;886;p45"/>
              <p:cNvSpPr/>
              <p:nvPr/>
            </p:nvSpPr>
            <p:spPr>
              <a:xfrm>
                <a:off x="59719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46"/>
          <p:cNvSpPr txBox="1"/>
          <p:nvPr>
            <p:ph type="title"/>
          </p:nvPr>
        </p:nvSpPr>
        <p:spPr>
          <a:xfrm>
            <a:off x="409500" y="1921950"/>
            <a:ext cx="83250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400">
                <a:solidFill>
                  <a:srgbClr val="674EA7"/>
                </a:solidFill>
              </a:rPr>
              <a:t>Budget</a:t>
            </a:r>
            <a:endParaRPr b="1" sz="6400">
              <a:solidFill>
                <a:srgbClr val="674EA7"/>
              </a:solidFill>
            </a:endParaRPr>
          </a:p>
        </p:txBody>
      </p:sp>
      <p:cxnSp>
        <p:nvCxnSpPr>
          <p:cNvPr id="892" name="Google Shape;892;p46"/>
          <p:cNvCxnSpPr/>
          <p:nvPr/>
        </p:nvCxnSpPr>
        <p:spPr>
          <a:xfrm>
            <a:off x="1831350" y="3371000"/>
            <a:ext cx="5481300" cy="0"/>
          </a:xfrm>
          <a:prstGeom prst="straightConnector1">
            <a:avLst/>
          </a:prstGeom>
          <a:noFill/>
          <a:ln cap="flat" cmpd="sng" w="114300">
            <a:solidFill>
              <a:schemeClr val="lt1"/>
            </a:solidFill>
            <a:prstDash val="solid"/>
            <a:round/>
            <a:headEnd len="med" w="med" type="none"/>
            <a:tailEnd len="med" w="med" type="none"/>
          </a:ln>
        </p:spPr>
      </p:cxnSp>
      <p:cxnSp>
        <p:nvCxnSpPr>
          <p:cNvPr id="893" name="Google Shape;893;p46"/>
          <p:cNvCxnSpPr/>
          <p:nvPr/>
        </p:nvCxnSpPr>
        <p:spPr>
          <a:xfrm>
            <a:off x="1831350" y="1693350"/>
            <a:ext cx="5481300" cy="0"/>
          </a:xfrm>
          <a:prstGeom prst="straightConnector1">
            <a:avLst/>
          </a:prstGeom>
          <a:noFill/>
          <a:ln cap="flat" cmpd="sng" w="114300">
            <a:solidFill>
              <a:schemeClr val="lt1"/>
            </a:solidFill>
            <a:prstDash val="solid"/>
            <a:round/>
            <a:headEnd len="med" w="med" type="none"/>
            <a:tailEnd len="med" w="med" type="none"/>
          </a:ln>
        </p:spPr>
      </p:cxnSp>
      <p:sp>
        <p:nvSpPr>
          <p:cNvPr id="894" name="Google Shape;894;p4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4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7"/>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Budget Overview and Component Status</a:t>
            </a:r>
            <a:endParaRPr b="1">
              <a:solidFill>
                <a:schemeClr val="dk1"/>
              </a:solidFill>
            </a:endParaRPr>
          </a:p>
        </p:txBody>
      </p:sp>
      <p:sp>
        <p:nvSpPr>
          <p:cNvPr id="901" name="Google Shape;901;p4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pic>
        <p:nvPicPr>
          <p:cNvPr id="902" name="Google Shape;902;p47"/>
          <p:cNvPicPr preferRelativeResize="0"/>
          <p:nvPr/>
        </p:nvPicPr>
        <p:blipFill>
          <a:blip r:embed="rId3">
            <a:alphaModFix/>
          </a:blip>
          <a:stretch>
            <a:fillRect/>
          </a:stretch>
        </p:blipFill>
        <p:spPr>
          <a:xfrm>
            <a:off x="735487" y="910388"/>
            <a:ext cx="7673025" cy="3611288"/>
          </a:xfrm>
          <a:prstGeom prst="rect">
            <a:avLst/>
          </a:prstGeom>
          <a:noFill/>
          <a:ln cap="flat" cmpd="sng" w="9525">
            <a:solidFill>
              <a:srgbClr val="333333"/>
            </a:solidFill>
            <a:prstDash val="solid"/>
            <a:round/>
            <a:headEnd len="sm" w="sm" type="none"/>
            <a:tailEnd len="sm" w="sm" type="none"/>
          </a:ln>
        </p:spPr>
      </p:pic>
      <p:grpSp>
        <p:nvGrpSpPr>
          <p:cNvPr id="903" name="Google Shape;903;p47"/>
          <p:cNvGrpSpPr/>
          <p:nvPr/>
        </p:nvGrpSpPr>
        <p:grpSpPr>
          <a:xfrm>
            <a:off x="209271" y="4562106"/>
            <a:ext cx="8275220" cy="389149"/>
            <a:chOff x="209271" y="4562106"/>
            <a:chExt cx="8275220" cy="389149"/>
          </a:xfrm>
        </p:grpSpPr>
        <p:cxnSp>
          <p:nvCxnSpPr>
            <p:cNvPr id="904" name="Google Shape;904;p47"/>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905" name="Google Shape;905;p47"/>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7"/>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07" name="Google Shape;907;p47"/>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908" name="Google Shape;908;p47"/>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909" name="Google Shape;909;p47"/>
            <p:cNvSpPr/>
            <p:nvPr/>
          </p:nvSpPr>
          <p:spPr>
            <a:xfrm>
              <a:off x="7414091" y="4566955"/>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910" name="Google Shape;910;p47"/>
            <p:cNvGrpSpPr/>
            <p:nvPr/>
          </p:nvGrpSpPr>
          <p:grpSpPr>
            <a:xfrm>
              <a:off x="3765825" y="4566950"/>
              <a:ext cx="3509700" cy="384300"/>
              <a:chOff x="3613425" y="4566950"/>
              <a:chExt cx="3509700" cy="384300"/>
            </a:xfrm>
          </p:grpSpPr>
          <p:sp>
            <p:nvSpPr>
              <p:cNvPr id="911" name="Google Shape;911;p47"/>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912" name="Google Shape;912;p47"/>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913" name="Google Shape;913;p47"/>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914" name="Google Shape;914;p47"/>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4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8"/>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Procurement Status: Airframe</a:t>
            </a:r>
            <a:endParaRPr b="1">
              <a:solidFill>
                <a:schemeClr val="dk1"/>
              </a:solidFill>
            </a:endParaRPr>
          </a:p>
        </p:txBody>
      </p:sp>
      <p:sp>
        <p:nvSpPr>
          <p:cNvPr id="921" name="Google Shape;921;p4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pic>
        <p:nvPicPr>
          <p:cNvPr id="922" name="Google Shape;922;p48"/>
          <p:cNvPicPr preferRelativeResize="0"/>
          <p:nvPr/>
        </p:nvPicPr>
        <p:blipFill>
          <a:blip r:embed="rId3">
            <a:alphaModFix/>
          </a:blip>
          <a:stretch>
            <a:fillRect/>
          </a:stretch>
        </p:blipFill>
        <p:spPr>
          <a:xfrm>
            <a:off x="234192" y="888400"/>
            <a:ext cx="4943281" cy="3655276"/>
          </a:xfrm>
          <a:prstGeom prst="rect">
            <a:avLst/>
          </a:prstGeom>
          <a:noFill/>
          <a:ln cap="flat" cmpd="sng" w="9525">
            <a:solidFill>
              <a:srgbClr val="333333"/>
            </a:solidFill>
            <a:prstDash val="solid"/>
            <a:round/>
            <a:headEnd len="sm" w="sm" type="none"/>
            <a:tailEnd len="sm" w="sm" type="none"/>
          </a:ln>
        </p:spPr>
      </p:pic>
      <p:sp>
        <p:nvSpPr>
          <p:cNvPr id="923" name="Google Shape;923;p48"/>
          <p:cNvSpPr txBox="1"/>
          <p:nvPr>
            <p:ph idx="1" type="body"/>
          </p:nvPr>
        </p:nvSpPr>
        <p:spPr>
          <a:xfrm>
            <a:off x="5235400" y="939975"/>
            <a:ext cx="3734100" cy="353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solidFill>
                  <a:srgbClr val="000000"/>
                </a:solidFill>
                <a:latin typeface="Trebuchet MS"/>
                <a:ea typeface="Trebuchet MS"/>
                <a:cs typeface="Trebuchet MS"/>
                <a:sym typeface="Trebuchet MS"/>
              </a:rPr>
              <a:t>Items of Note:</a:t>
            </a:r>
            <a:endParaRPr sz="2100">
              <a:solidFill>
                <a:srgbClr val="000000"/>
              </a:solidFill>
              <a:latin typeface="Trebuchet MS"/>
              <a:ea typeface="Trebuchet MS"/>
              <a:cs typeface="Trebuchet MS"/>
              <a:sym typeface="Trebuchet MS"/>
            </a:endParaRPr>
          </a:p>
          <a:p>
            <a:pPr indent="-336550" lvl="0" marL="457200" rtl="0" algn="l">
              <a:spcBef>
                <a:spcPts val="120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Parts required to begin assembly are in-hand</a:t>
            </a:r>
            <a:endParaRPr sz="1700">
              <a:solidFill>
                <a:srgbClr val="000000"/>
              </a:solidFill>
              <a:latin typeface="Trebuchet MS"/>
              <a:ea typeface="Trebuchet MS"/>
              <a:cs typeface="Trebuchet MS"/>
              <a:sym typeface="Trebuchet MS"/>
            </a:endParaRPr>
          </a:p>
          <a:p>
            <a:pPr indent="-336550" lvl="0" marL="457200" rtl="0" algn="l">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ORDERED parts are expected to arrive on week of 2/14/2022</a:t>
            </a:r>
            <a:endParaRPr sz="1700">
              <a:solidFill>
                <a:srgbClr val="000000"/>
              </a:solidFill>
              <a:latin typeface="Trebuchet MS"/>
              <a:ea typeface="Trebuchet MS"/>
              <a:cs typeface="Trebuchet MS"/>
              <a:sym typeface="Trebuchet MS"/>
            </a:endParaRPr>
          </a:p>
          <a:p>
            <a:pPr indent="-336550" lvl="0" marL="457200" rtl="0" algn="l">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Building of drone has been started and preliminary tests can be done</a:t>
            </a:r>
            <a:endParaRPr sz="1700">
              <a:solidFill>
                <a:srgbClr val="000000"/>
              </a:solidFill>
              <a:latin typeface="Trebuchet MS"/>
              <a:ea typeface="Trebuchet MS"/>
              <a:cs typeface="Trebuchet MS"/>
              <a:sym typeface="Trebuchet MS"/>
            </a:endParaRPr>
          </a:p>
        </p:txBody>
      </p:sp>
      <p:grpSp>
        <p:nvGrpSpPr>
          <p:cNvPr id="924" name="Google Shape;924;p48"/>
          <p:cNvGrpSpPr/>
          <p:nvPr/>
        </p:nvGrpSpPr>
        <p:grpSpPr>
          <a:xfrm>
            <a:off x="209271" y="4562106"/>
            <a:ext cx="8275220" cy="389149"/>
            <a:chOff x="209271" y="4562106"/>
            <a:chExt cx="8275220" cy="389149"/>
          </a:xfrm>
        </p:grpSpPr>
        <p:cxnSp>
          <p:nvCxnSpPr>
            <p:cNvPr id="925" name="Google Shape;925;p48"/>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926" name="Google Shape;926;p48"/>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8"/>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28" name="Google Shape;928;p48"/>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929" name="Google Shape;929;p48"/>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930" name="Google Shape;930;p48"/>
            <p:cNvSpPr/>
            <p:nvPr/>
          </p:nvSpPr>
          <p:spPr>
            <a:xfrm>
              <a:off x="7414091" y="4566955"/>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931" name="Google Shape;931;p48"/>
            <p:cNvGrpSpPr/>
            <p:nvPr/>
          </p:nvGrpSpPr>
          <p:grpSpPr>
            <a:xfrm>
              <a:off x="3765825" y="4566950"/>
              <a:ext cx="3509700" cy="384300"/>
              <a:chOff x="3613425" y="4566950"/>
              <a:chExt cx="3509700" cy="384300"/>
            </a:xfrm>
          </p:grpSpPr>
          <p:sp>
            <p:nvSpPr>
              <p:cNvPr id="932" name="Google Shape;932;p48"/>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933" name="Google Shape;933;p48"/>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934" name="Google Shape;934;p48"/>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935" name="Google Shape;935;p48"/>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4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9"/>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Procurement Status: Airframe Spares</a:t>
            </a:r>
            <a:endParaRPr b="1">
              <a:solidFill>
                <a:schemeClr val="dk1"/>
              </a:solidFill>
            </a:endParaRPr>
          </a:p>
        </p:txBody>
      </p:sp>
      <p:sp>
        <p:nvSpPr>
          <p:cNvPr id="942" name="Google Shape;942;p4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pic>
        <p:nvPicPr>
          <p:cNvPr id="943" name="Google Shape;943;p49"/>
          <p:cNvPicPr preferRelativeResize="0"/>
          <p:nvPr/>
        </p:nvPicPr>
        <p:blipFill>
          <a:blip r:embed="rId3">
            <a:alphaModFix/>
          </a:blip>
          <a:stretch>
            <a:fillRect/>
          </a:stretch>
        </p:blipFill>
        <p:spPr>
          <a:xfrm>
            <a:off x="209200" y="2152063"/>
            <a:ext cx="5200700" cy="1127942"/>
          </a:xfrm>
          <a:prstGeom prst="rect">
            <a:avLst/>
          </a:prstGeom>
          <a:noFill/>
          <a:ln cap="flat" cmpd="sng" w="9525">
            <a:solidFill>
              <a:srgbClr val="333333"/>
            </a:solidFill>
            <a:prstDash val="solid"/>
            <a:round/>
            <a:headEnd len="sm" w="sm" type="none"/>
            <a:tailEnd len="sm" w="sm" type="none"/>
          </a:ln>
        </p:spPr>
      </p:pic>
      <p:sp>
        <p:nvSpPr>
          <p:cNvPr id="944" name="Google Shape;944;p49"/>
          <p:cNvSpPr txBox="1"/>
          <p:nvPr>
            <p:ph idx="1" type="body"/>
          </p:nvPr>
        </p:nvSpPr>
        <p:spPr>
          <a:xfrm>
            <a:off x="5409900" y="949188"/>
            <a:ext cx="3734100" cy="353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solidFill>
                  <a:srgbClr val="000000"/>
                </a:solidFill>
                <a:latin typeface="Trebuchet MS"/>
                <a:ea typeface="Trebuchet MS"/>
                <a:cs typeface="Trebuchet MS"/>
                <a:sym typeface="Trebuchet MS"/>
              </a:rPr>
              <a:t>Items of Note:</a:t>
            </a:r>
            <a:endParaRPr sz="2100">
              <a:solidFill>
                <a:srgbClr val="000000"/>
              </a:solidFill>
              <a:latin typeface="Trebuchet MS"/>
              <a:ea typeface="Trebuchet MS"/>
              <a:cs typeface="Trebuchet MS"/>
              <a:sym typeface="Trebuchet MS"/>
            </a:endParaRPr>
          </a:p>
          <a:p>
            <a:pPr indent="-336550" lvl="0" marL="457200" rtl="0" algn="l">
              <a:spcBef>
                <a:spcPts val="120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Built-in budget redundancy</a:t>
            </a:r>
            <a:endParaRPr sz="1700">
              <a:solidFill>
                <a:srgbClr val="000000"/>
              </a:solidFill>
              <a:latin typeface="Trebuchet MS"/>
              <a:ea typeface="Trebuchet MS"/>
              <a:cs typeface="Trebuchet MS"/>
              <a:sym typeface="Trebuchet MS"/>
            </a:endParaRPr>
          </a:p>
          <a:p>
            <a:pPr indent="-336550" lvl="0" marL="457200" rtl="0" algn="l">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Airframe spares are parts that if broken would need to be worked on immediately </a:t>
            </a:r>
            <a:endParaRPr sz="1700">
              <a:solidFill>
                <a:srgbClr val="000000"/>
              </a:solidFill>
              <a:latin typeface="Trebuchet MS"/>
              <a:ea typeface="Trebuchet MS"/>
              <a:cs typeface="Trebuchet MS"/>
              <a:sym typeface="Trebuchet MS"/>
            </a:endParaRPr>
          </a:p>
          <a:p>
            <a:pPr indent="-336550" lvl="0" marL="457200" rtl="0" algn="l">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Spare battery will be used to extend testing session duration</a:t>
            </a:r>
            <a:endParaRPr sz="1700">
              <a:solidFill>
                <a:srgbClr val="000000"/>
              </a:solidFill>
              <a:latin typeface="Trebuchet MS"/>
              <a:ea typeface="Trebuchet MS"/>
              <a:cs typeface="Trebuchet MS"/>
              <a:sym typeface="Trebuchet MS"/>
            </a:endParaRPr>
          </a:p>
        </p:txBody>
      </p:sp>
      <p:grpSp>
        <p:nvGrpSpPr>
          <p:cNvPr id="945" name="Google Shape;945;p49"/>
          <p:cNvGrpSpPr/>
          <p:nvPr/>
        </p:nvGrpSpPr>
        <p:grpSpPr>
          <a:xfrm>
            <a:off x="209271" y="4562106"/>
            <a:ext cx="8275220" cy="389149"/>
            <a:chOff x="209271" y="4562106"/>
            <a:chExt cx="8275220" cy="389149"/>
          </a:xfrm>
        </p:grpSpPr>
        <p:cxnSp>
          <p:nvCxnSpPr>
            <p:cNvPr id="946" name="Google Shape;946;p49"/>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947" name="Google Shape;947;p49"/>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9"/>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49" name="Google Shape;949;p49"/>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950" name="Google Shape;950;p49"/>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951" name="Google Shape;951;p49"/>
            <p:cNvSpPr/>
            <p:nvPr/>
          </p:nvSpPr>
          <p:spPr>
            <a:xfrm>
              <a:off x="7414091" y="4566955"/>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952" name="Google Shape;952;p49"/>
            <p:cNvGrpSpPr/>
            <p:nvPr/>
          </p:nvGrpSpPr>
          <p:grpSpPr>
            <a:xfrm>
              <a:off x="3765825" y="4566950"/>
              <a:ext cx="3509700" cy="384300"/>
              <a:chOff x="3613425" y="4566950"/>
              <a:chExt cx="3509700" cy="384300"/>
            </a:xfrm>
          </p:grpSpPr>
          <p:sp>
            <p:nvSpPr>
              <p:cNvPr id="953" name="Google Shape;953;p49"/>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954" name="Google Shape;954;p49"/>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955" name="Google Shape;955;p49"/>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956" name="Google Shape;956;p49"/>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5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50"/>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Procurement Status: GPS Equipment</a:t>
            </a:r>
            <a:endParaRPr b="1">
              <a:solidFill>
                <a:schemeClr val="dk1"/>
              </a:solidFill>
            </a:endParaRPr>
          </a:p>
        </p:txBody>
      </p:sp>
      <p:sp>
        <p:nvSpPr>
          <p:cNvPr id="963" name="Google Shape;963;p5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pic>
        <p:nvPicPr>
          <p:cNvPr id="964" name="Google Shape;964;p50"/>
          <p:cNvPicPr preferRelativeResize="0"/>
          <p:nvPr/>
        </p:nvPicPr>
        <p:blipFill>
          <a:blip r:embed="rId3">
            <a:alphaModFix/>
          </a:blip>
          <a:stretch>
            <a:fillRect/>
          </a:stretch>
        </p:blipFill>
        <p:spPr>
          <a:xfrm>
            <a:off x="209200" y="1576001"/>
            <a:ext cx="5267101" cy="1991500"/>
          </a:xfrm>
          <a:prstGeom prst="rect">
            <a:avLst/>
          </a:prstGeom>
          <a:noFill/>
          <a:ln cap="flat" cmpd="sng" w="9525">
            <a:solidFill>
              <a:srgbClr val="333333"/>
            </a:solidFill>
            <a:prstDash val="solid"/>
            <a:round/>
            <a:headEnd len="sm" w="sm" type="none"/>
            <a:tailEnd len="sm" w="sm" type="none"/>
          </a:ln>
        </p:spPr>
      </p:pic>
      <p:sp>
        <p:nvSpPr>
          <p:cNvPr id="965" name="Google Shape;965;p50"/>
          <p:cNvSpPr txBox="1"/>
          <p:nvPr>
            <p:ph idx="1" type="body"/>
          </p:nvPr>
        </p:nvSpPr>
        <p:spPr>
          <a:xfrm>
            <a:off x="5409900" y="939975"/>
            <a:ext cx="3734100" cy="353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solidFill>
                  <a:srgbClr val="000000"/>
                </a:solidFill>
                <a:latin typeface="Trebuchet MS"/>
                <a:ea typeface="Trebuchet MS"/>
                <a:cs typeface="Trebuchet MS"/>
                <a:sym typeface="Trebuchet MS"/>
              </a:rPr>
              <a:t>Items of Note:</a:t>
            </a:r>
            <a:endParaRPr sz="2100">
              <a:solidFill>
                <a:srgbClr val="000000"/>
              </a:solidFill>
              <a:latin typeface="Trebuchet MS"/>
              <a:ea typeface="Trebuchet MS"/>
              <a:cs typeface="Trebuchet MS"/>
              <a:sym typeface="Trebuchet MS"/>
            </a:endParaRPr>
          </a:p>
          <a:p>
            <a:pPr indent="-336550" lvl="0" marL="457200" rtl="0" algn="l">
              <a:spcBef>
                <a:spcPts val="120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GPS equipment has been in-hand since the end of November </a:t>
            </a:r>
            <a:endParaRPr sz="1700">
              <a:solidFill>
                <a:srgbClr val="000000"/>
              </a:solidFill>
              <a:latin typeface="Trebuchet MS"/>
              <a:ea typeface="Trebuchet MS"/>
              <a:cs typeface="Trebuchet MS"/>
              <a:sym typeface="Trebuchet MS"/>
            </a:endParaRPr>
          </a:p>
          <a:p>
            <a:pPr indent="0" lvl="0" marL="0" rtl="0" algn="l">
              <a:spcBef>
                <a:spcPts val="1200"/>
              </a:spcBef>
              <a:spcAft>
                <a:spcPts val="1200"/>
              </a:spcAft>
              <a:buNone/>
            </a:pPr>
            <a:r>
              <a:t/>
            </a:r>
            <a:endParaRPr sz="1700">
              <a:solidFill>
                <a:srgbClr val="000000"/>
              </a:solidFill>
              <a:latin typeface="Trebuchet MS"/>
              <a:ea typeface="Trebuchet MS"/>
              <a:cs typeface="Trebuchet MS"/>
              <a:sym typeface="Trebuchet MS"/>
            </a:endParaRPr>
          </a:p>
        </p:txBody>
      </p:sp>
      <p:grpSp>
        <p:nvGrpSpPr>
          <p:cNvPr id="966" name="Google Shape;966;p50"/>
          <p:cNvGrpSpPr/>
          <p:nvPr/>
        </p:nvGrpSpPr>
        <p:grpSpPr>
          <a:xfrm>
            <a:off x="209271" y="4562106"/>
            <a:ext cx="8275220" cy="389149"/>
            <a:chOff x="209271" y="4562106"/>
            <a:chExt cx="8275220" cy="389149"/>
          </a:xfrm>
        </p:grpSpPr>
        <p:cxnSp>
          <p:nvCxnSpPr>
            <p:cNvPr id="967" name="Google Shape;967;p50"/>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968" name="Google Shape;968;p50"/>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50"/>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70" name="Google Shape;970;p50"/>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971" name="Google Shape;971;p50"/>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972" name="Google Shape;972;p50"/>
            <p:cNvSpPr/>
            <p:nvPr/>
          </p:nvSpPr>
          <p:spPr>
            <a:xfrm>
              <a:off x="7414091" y="4566955"/>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973" name="Google Shape;973;p50"/>
            <p:cNvGrpSpPr/>
            <p:nvPr/>
          </p:nvGrpSpPr>
          <p:grpSpPr>
            <a:xfrm>
              <a:off x="3765825" y="4566950"/>
              <a:ext cx="3509700" cy="384300"/>
              <a:chOff x="3613425" y="4566950"/>
              <a:chExt cx="3509700" cy="384300"/>
            </a:xfrm>
          </p:grpSpPr>
          <p:sp>
            <p:nvSpPr>
              <p:cNvPr id="974" name="Google Shape;974;p50"/>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975" name="Google Shape;975;p50"/>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976" name="Google Shape;976;p50"/>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977" name="Google Shape;977;p50"/>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5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1"/>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Procurement Status: </a:t>
            </a:r>
            <a:r>
              <a:rPr b="1" lang="en">
                <a:solidFill>
                  <a:schemeClr val="dk1"/>
                </a:solidFill>
              </a:rPr>
              <a:t>Miscellaneous</a:t>
            </a:r>
            <a:endParaRPr b="1">
              <a:solidFill>
                <a:schemeClr val="dk1"/>
              </a:solidFill>
            </a:endParaRPr>
          </a:p>
        </p:txBody>
      </p:sp>
      <p:sp>
        <p:nvSpPr>
          <p:cNvPr id="984" name="Google Shape;984;p5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pic>
        <p:nvPicPr>
          <p:cNvPr id="985" name="Google Shape;985;p51"/>
          <p:cNvPicPr preferRelativeResize="0"/>
          <p:nvPr/>
        </p:nvPicPr>
        <p:blipFill>
          <a:blip r:embed="rId3">
            <a:alphaModFix/>
          </a:blip>
          <a:stretch>
            <a:fillRect/>
          </a:stretch>
        </p:blipFill>
        <p:spPr>
          <a:xfrm>
            <a:off x="209266" y="909575"/>
            <a:ext cx="4174760" cy="3612924"/>
          </a:xfrm>
          <a:prstGeom prst="rect">
            <a:avLst/>
          </a:prstGeom>
          <a:noFill/>
          <a:ln cap="flat" cmpd="sng" w="9525">
            <a:solidFill>
              <a:srgbClr val="333333"/>
            </a:solidFill>
            <a:prstDash val="solid"/>
            <a:round/>
            <a:headEnd len="sm" w="sm" type="none"/>
            <a:tailEnd len="sm" w="sm" type="none"/>
          </a:ln>
        </p:spPr>
      </p:pic>
      <p:sp>
        <p:nvSpPr>
          <p:cNvPr id="986" name="Google Shape;986;p51"/>
          <p:cNvSpPr txBox="1"/>
          <p:nvPr>
            <p:ph idx="1" type="body"/>
          </p:nvPr>
        </p:nvSpPr>
        <p:spPr>
          <a:xfrm>
            <a:off x="5235400" y="949188"/>
            <a:ext cx="3734100" cy="353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solidFill>
                  <a:srgbClr val="000000"/>
                </a:solidFill>
                <a:latin typeface="Trebuchet MS"/>
                <a:ea typeface="Trebuchet MS"/>
                <a:cs typeface="Trebuchet MS"/>
                <a:sym typeface="Trebuchet MS"/>
              </a:rPr>
              <a:t>Items of Note:</a:t>
            </a:r>
            <a:endParaRPr sz="2100">
              <a:solidFill>
                <a:srgbClr val="000000"/>
              </a:solidFill>
              <a:latin typeface="Trebuchet MS"/>
              <a:ea typeface="Trebuchet MS"/>
              <a:cs typeface="Trebuchet MS"/>
              <a:sym typeface="Trebuchet MS"/>
            </a:endParaRPr>
          </a:p>
          <a:p>
            <a:pPr indent="-336550" lvl="0" marL="457200" rtl="0" algn="l">
              <a:spcBef>
                <a:spcPts val="120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Miscellaneous primarily covers shipping and a few parts </a:t>
            </a:r>
            <a:endParaRPr sz="1700">
              <a:solidFill>
                <a:srgbClr val="000000"/>
              </a:solidFill>
              <a:latin typeface="Trebuchet MS"/>
              <a:ea typeface="Trebuchet MS"/>
              <a:cs typeface="Trebuchet MS"/>
              <a:sym typeface="Trebuchet MS"/>
            </a:endParaRPr>
          </a:p>
          <a:p>
            <a:pPr indent="-336550" lvl="0" marL="457200" rtl="0" algn="l">
              <a:spcBef>
                <a:spcPts val="0"/>
              </a:spcBef>
              <a:spcAft>
                <a:spcPts val="0"/>
              </a:spcAft>
              <a:buClr>
                <a:srgbClr val="000000"/>
              </a:buClr>
              <a:buSzPts val="1700"/>
              <a:buFont typeface="Trebuchet MS"/>
              <a:buChar char="-"/>
            </a:pPr>
            <a:r>
              <a:rPr lang="en" sz="1700">
                <a:solidFill>
                  <a:srgbClr val="000000"/>
                </a:solidFill>
                <a:latin typeface="Trebuchet MS"/>
                <a:ea typeface="Trebuchet MS"/>
                <a:cs typeface="Trebuchet MS"/>
                <a:sym typeface="Trebuchet MS"/>
              </a:rPr>
              <a:t>Reimbursement is allocated for memberships utilized for flight testing locations of the UAS </a:t>
            </a:r>
            <a:endParaRPr sz="1700">
              <a:solidFill>
                <a:srgbClr val="000000"/>
              </a:solidFill>
              <a:latin typeface="Trebuchet MS"/>
              <a:ea typeface="Trebuchet MS"/>
              <a:cs typeface="Trebuchet MS"/>
              <a:sym typeface="Trebuchet MS"/>
            </a:endParaRPr>
          </a:p>
        </p:txBody>
      </p:sp>
      <p:grpSp>
        <p:nvGrpSpPr>
          <p:cNvPr id="987" name="Google Shape;987;p51"/>
          <p:cNvGrpSpPr/>
          <p:nvPr/>
        </p:nvGrpSpPr>
        <p:grpSpPr>
          <a:xfrm>
            <a:off x="209271" y="4562106"/>
            <a:ext cx="8275220" cy="389149"/>
            <a:chOff x="209271" y="4562106"/>
            <a:chExt cx="8275220" cy="389149"/>
          </a:xfrm>
        </p:grpSpPr>
        <p:cxnSp>
          <p:nvCxnSpPr>
            <p:cNvPr id="988" name="Google Shape;988;p51"/>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989" name="Google Shape;989;p51"/>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1"/>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91" name="Google Shape;991;p51"/>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992" name="Google Shape;992;p51"/>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993" name="Google Shape;993;p51"/>
            <p:cNvSpPr/>
            <p:nvPr/>
          </p:nvSpPr>
          <p:spPr>
            <a:xfrm>
              <a:off x="7414091" y="4566955"/>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994" name="Google Shape;994;p51"/>
            <p:cNvGrpSpPr/>
            <p:nvPr/>
          </p:nvGrpSpPr>
          <p:grpSpPr>
            <a:xfrm>
              <a:off x="3765825" y="4566950"/>
              <a:ext cx="3509700" cy="384300"/>
              <a:chOff x="3613425" y="4566950"/>
              <a:chExt cx="3509700" cy="384300"/>
            </a:xfrm>
          </p:grpSpPr>
          <p:sp>
            <p:nvSpPr>
              <p:cNvPr id="995" name="Google Shape;995;p51"/>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996" name="Google Shape;996;p51"/>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997" name="Google Shape;997;p51"/>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998" name="Google Shape;998;p51"/>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IRISS Previous Work and Motivation</a:t>
            </a:r>
            <a:endParaRPr>
              <a:solidFill>
                <a:schemeClr val="dk1"/>
              </a:solidFill>
            </a:endParaRPr>
          </a:p>
        </p:txBody>
      </p:sp>
      <p:graphicFrame>
        <p:nvGraphicFramePr>
          <p:cNvPr id="191" name="Google Shape;191;p16"/>
          <p:cNvGraphicFramePr/>
          <p:nvPr/>
        </p:nvGraphicFramePr>
        <p:xfrm>
          <a:off x="877600" y="1778775"/>
          <a:ext cx="3000000" cy="3000000"/>
        </p:xfrm>
        <a:graphic>
          <a:graphicData uri="http://schemas.openxmlformats.org/drawingml/2006/table">
            <a:tbl>
              <a:tblPr>
                <a:noFill/>
                <a:tableStyleId>{EAF9FD89-A5E9-4414-A26E-9B06D0872AF2}</a:tableStyleId>
              </a:tblPr>
              <a:tblGrid>
                <a:gridCol w="1809750"/>
                <a:gridCol w="1809750"/>
                <a:gridCol w="1809750"/>
                <a:gridCol w="1809750"/>
              </a:tblGrid>
              <a:tr h="381000">
                <a:tc>
                  <a:txBody>
                    <a:bodyPr/>
                    <a:lstStyle/>
                    <a:p>
                      <a:pPr indent="0" lvl="0" marL="0" rtl="0" algn="l">
                        <a:spcBef>
                          <a:spcPts val="0"/>
                        </a:spcBef>
                        <a:spcAft>
                          <a:spcPts val="0"/>
                        </a:spcAft>
                        <a:buNone/>
                      </a:pPr>
                      <a:r>
                        <a:rPr lang="en"/>
                        <a:t>RMS Error North</a:t>
                      </a:r>
                      <a:endParaRPr/>
                    </a:p>
                  </a:txBody>
                  <a:tcPr marT="91425" marB="91425" marR="91425" marL="91425"/>
                </a:tc>
                <a:tc>
                  <a:txBody>
                    <a:bodyPr/>
                    <a:lstStyle/>
                    <a:p>
                      <a:pPr indent="0" lvl="0" marL="0" rtl="0" algn="l">
                        <a:spcBef>
                          <a:spcPts val="0"/>
                        </a:spcBef>
                        <a:spcAft>
                          <a:spcPts val="0"/>
                        </a:spcAft>
                        <a:buNone/>
                      </a:pPr>
                      <a:r>
                        <a:rPr lang="en"/>
                        <a:t>RMS Error East</a:t>
                      </a:r>
                      <a:endParaRPr/>
                    </a:p>
                  </a:txBody>
                  <a:tcPr marT="91425" marB="91425" marR="91425" marL="91425"/>
                </a:tc>
                <a:tc>
                  <a:txBody>
                    <a:bodyPr/>
                    <a:lstStyle/>
                    <a:p>
                      <a:pPr indent="0" lvl="0" marL="0" rtl="0" algn="l">
                        <a:spcBef>
                          <a:spcPts val="0"/>
                        </a:spcBef>
                        <a:spcAft>
                          <a:spcPts val="0"/>
                        </a:spcAft>
                        <a:buNone/>
                      </a:pPr>
                      <a:r>
                        <a:rPr lang="en"/>
                        <a:t>RMS Error Up</a:t>
                      </a:r>
                      <a:endParaRPr/>
                    </a:p>
                  </a:txBody>
                  <a:tcPr marT="91425" marB="91425" marR="91425" marL="91425"/>
                </a:tc>
                <a:tc>
                  <a:txBody>
                    <a:bodyPr/>
                    <a:lstStyle/>
                    <a:p>
                      <a:pPr indent="0" lvl="0" marL="0" rtl="0" algn="l">
                        <a:spcBef>
                          <a:spcPts val="0"/>
                        </a:spcBef>
                        <a:spcAft>
                          <a:spcPts val="0"/>
                        </a:spcAft>
                        <a:buNone/>
                      </a:pPr>
                      <a:r>
                        <a:rPr lang="en"/>
                        <a:t>RMS Timing Error</a:t>
                      </a:r>
                      <a:endParaRPr/>
                    </a:p>
                  </a:txBody>
                  <a:tcPr marT="91425" marB="91425" marR="91425" marL="91425"/>
                </a:tc>
              </a:tr>
              <a:tr h="381000">
                <a:tc>
                  <a:txBody>
                    <a:bodyPr/>
                    <a:lstStyle/>
                    <a:p>
                      <a:pPr indent="0" lvl="0" marL="0" rtl="0" algn="l">
                        <a:spcBef>
                          <a:spcPts val="0"/>
                        </a:spcBef>
                        <a:spcAft>
                          <a:spcPts val="0"/>
                        </a:spcAft>
                        <a:buNone/>
                      </a:pPr>
                      <a:r>
                        <a:rPr lang="en"/>
                        <a:t>3.2m</a:t>
                      </a:r>
                      <a:endParaRPr/>
                    </a:p>
                  </a:txBody>
                  <a:tcPr marT="91425" marB="91425" marR="91425" marL="91425"/>
                </a:tc>
                <a:tc>
                  <a:txBody>
                    <a:bodyPr/>
                    <a:lstStyle/>
                    <a:p>
                      <a:pPr indent="0" lvl="0" marL="0" rtl="0" algn="l">
                        <a:spcBef>
                          <a:spcPts val="0"/>
                        </a:spcBef>
                        <a:spcAft>
                          <a:spcPts val="0"/>
                        </a:spcAft>
                        <a:buNone/>
                      </a:pPr>
                      <a:r>
                        <a:rPr lang="en"/>
                        <a:t>2.7m</a:t>
                      </a:r>
                      <a:endParaRPr/>
                    </a:p>
                  </a:txBody>
                  <a:tcPr marT="91425" marB="91425" marR="91425" marL="91425"/>
                </a:tc>
                <a:tc>
                  <a:txBody>
                    <a:bodyPr/>
                    <a:lstStyle/>
                    <a:p>
                      <a:pPr indent="0" lvl="0" marL="0" rtl="0" algn="l">
                        <a:spcBef>
                          <a:spcPts val="0"/>
                        </a:spcBef>
                        <a:spcAft>
                          <a:spcPts val="0"/>
                        </a:spcAft>
                        <a:buNone/>
                      </a:pPr>
                      <a:r>
                        <a:rPr lang="en"/>
                        <a:t>9.3m</a:t>
                      </a:r>
                      <a:endParaRPr/>
                    </a:p>
                  </a:txBody>
                  <a:tcPr marT="91425" marB="91425" marR="91425" marL="91425"/>
                </a:tc>
                <a:tc>
                  <a:txBody>
                    <a:bodyPr/>
                    <a:lstStyle/>
                    <a:p>
                      <a:pPr indent="0" lvl="0" marL="0" rtl="0" algn="l">
                        <a:spcBef>
                          <a:spcPts val="0"/>
                        </a:spcBef>
                        <a:spcAft>
                          <a:spcPts val="0"/>
                        </a:spcAft>
                        <a:buNone/>
                      </a:pPr>
                      <a:r>
                        <a:rPr lang="en"/>
                        <a:t>8.2s</a:t>
                      </a:r>
                      <a:endParaRPr/>
                    </a:p>
                  </a:txBody>
                  <a:tcPr marT="91425" marB="91425" marR="91425" marL="91425"/>
                </a:tc>
              </a:tr>
            </a:tbl>
          </a:graphicData>
        </a:graphic>
      </p:graphicFrame>
      <p:sp>
        <p:nvSpPr>
          <p:cNvPr id="192" name="Google Shape;192;p16"/>
          <p:cNvSpPr txBox="1"/>
          <p:nvPr/>
        </p:nvSpPr>
        <p:spPr>
          <a:xfrm>
            <a:off x="861400" y="1285875"/>
            <a:ext cx="3940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Average"/>
                <a:ea typeface="Average"/>
                <a:cs typeface="Average"/>
                <a:sym typeface="Average"/>
              </a:rPr>
              <a:t>Errors from IRISS flight test:</a:t>
            </a:r>
            <a:endParaRPr b="1" sz="1600">
              <a:latin typeface="Average"/>
              <a:ea typeface="Average"/>
              <a:cs typeface="Average"/>
              <a:sym typeface="Average"/>
            </a:endParaRPr>
          </a:p>
        </p:txBody>
      </p:sp>
      <p:sp>
        <p:nvSpPr>
          <p:cNvPr id="193" name="Google Shape;193;p16"/>
          <p:cNvSpPr txBox="1"/>
          <p:nvPr/>
        </p:nvSpPr>
        <p:spPr>
          <a:xfrm>
            <a:off x="819150" y="2724150"/>
            <a:ext cx="72390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Average"/>
                <a:ea typeface="Average"/>
                <a:cs typeface="Average"/>
                <a:sym typeface="Average"/>
              </a:rPr>
              <a:t>GUST Mission Goals</a:t>
            </a:r>
            <a:r>
              <a:rPr b="1" lang="en" sz="1600">
                <a:latin typeface="Average"/>
                <a:ea typeface="Average"/>
                <a:cs typeface="Average"/>
                <a:sym typeface="Average"/>
              </a:rPr>
              <a:t>:</a:t>
            </a:r>
            <a:endParaRPr b="1" sz="1600">
              <a:latin typeface="Average"/>
              <a:ea typeface="Average"/>
              <a:cs typeface="Average"/>
              <a:sym typeface="Average"/>
            </a:endParaRPr>
          </a:p>
          <a:p>
            <a:pPr indent="-330200" lvl="0" marL="457200" rtl="0" algn="l">
              <a:spcBef>
                <a:spcPts val="0"/>
              </a:spcBef>
              <a:spcAft>
                <a:spcPts val="0"/>
              </a:spcAft>
              <a:buSzPts val="1600"/>
              <a:buFont typeface="Average"/>
              <a:buChar char="●"/>
            </a:pPr>
            <a:r>
              <a:rPr lang="en" sz="1600">
                <a:latin typeface="Average"/>
                <a:ea typeface="Average"/>
                <a:cs typeface="Average"/>
                <a:sym typeface="Average"/>
              </a:rPr>
              <a:t>Incorporate </a:t>
            </a:r>
            <a:r>
              <a:rPr b="1" lang="en" sz="1600">
                <a:latin typeface="Average"/>
                <a:ea typeface="Average"/>
                <a:cs typeface="Average"/>
                <a:sym typeface="Average"/>
              </a:rPr>
              <a:t>timing</a:t>
            </a:r>
            <a:r>
              <a:rPr lang="en" sz="1600">
                <a:latin typeface="Average"/>
                <a:ea typeface="Average"/>
                <a:cs typeface="Average"/>
                <a:sym typeface="Average"/>
              </a:rPr>
              <a:t> in a </a:t>
            </a:r>
            <a:r>
              <a:rPr b="1" lang="en" sz="1600">
                <a:latin typeface="Average"/>
                <a:ea typeface="Average"/>
                <a:cs typeface="Average"/>
                <a:sym typeface="Average"/>
              </a:rPr>
              <a:t>closed loop</a:t>
            </a:r>
            <a:r>
              <a:rPr lang="en" sz="1600">
                <a:latin typeface="Average"/>
                <a:ea typeface="Average"/>
                <a:cs typeface="Average"/>
                <a:sym typeface="Average"/>
              </a:rPr>
              <a:t> control algorithm used in UAS autopilot</a:t>
            </a:r>
            <a:endParaRPr sz="1600">
              <a:latin typeface="Average"/>
              <a:ea typeface="Average"/>
              <a:cs typeface="Average"/>
              <a:sym typeface="Average"/>
            </a:endParaRPr>
          </a:p>
          <a:p>
            <a:pPr indent="-330200" lvl="1" marL="914400" rtl="0" algn="l">
              <a:spcBef>
                <a:spcPts val="0"/>
              </a:spcBef>
              <a:spcAft>
                <a:spcPts val="0"/>
              </a:spcAft>
              <a:buSzPts val="1600"/>
              <a:buFont typeface="Average"/>
              <a:buChar char="○"/>
            </a:pPr>
            <a:r>
              <a:rPr lang="en" sz="1600">
                <a:latin typeface="Average"/>
                <a:ea typeface="Average"/>
                <a:cs typeface="Average"/>
                <a:sym typeface="Average"/>
              </a:rPr>
              <a:t>Novel solution to current UAS autopilot software</a:t>
            </a:r>
            <a:endParaRPr sz="1600">
              <a:latin typeface="Average"/>
              <a:ea typeface="Average"/>
              <a:cs typeface="Average"/>
              <a:sym typeface="Average"/>
            </a:endParaRPr>
          </a:p>
          <a:p>
            <a:pPr indent="-330200" lvl="0" marL="457200" rtl="0" algn="l">
              <a:spcBef>
                <a:spcPts val="0"/>
              </a:spcBef>
              <a:spcAft>
                <a:spcPts val="0"/>
              </a:spcAft>
              <a:buSzPts val="1600"/>
              <a:buFont typeface="Average"/>
              <a:buChar char="●"/>
            </a:pPr>
            <a:r>
              <a:rPr lang="en" sz="1600">
                <a:latin typeface="Average"/>
                <a:ea typeface="Average"/>
                <a:cs typeface="Average"/>
                <a:sym typeface="Average"/>
              </a:rPr>
              <a:t>Take in any mission specified waypoints in XYZ and </a:t>
            </a:r>
            <a:r>
              <a:rPr b="1" lang="en" sz="1600">
                <a:latin typeface="Average"/>
                <a:ea typeface="Average"/>
                <a:cs typeface="Average"/>
                <a:sym typeface="Average"/>
              </a:rPr>
              <a:t>time</a:t>
            </a:r>
            <a:endParaRPr b="1" sz="1600">
              <a:latin typeface="Average"/>
              <a:ea typeface="Average"/>
              <a:cs typeface="Average"/>
              <a:sym typeface="Average"/>
            </a:endParaRPr>
          </a:p>
          <a:p>
            <a:pPr indent="-330200" lvl="0" marL="457200" rtl="0" algn="l">
              <a:spcBef>
                <a:spcPts val="0"/>
              </a:spcBef>
              <a:spcAft>
                <a:spcPts val="0"/>
              </a:spcAft>
              <a:buSzPts val="1600"/>
              <a:buFont typeface="Average"/>
              <a:buChar char="●"/>
            </a:pPr>
            <a:r>
              <a:rPr lang="en" sz="1600">
                <a:latin typeface="Average"/>
                <a:ea typeface="Average"/>
                <a:cs typeface="Average"/>
                <a:sym typeface="Average"/>
              </a:rPr>
              <a:t>Reach waypoints within </a:t>
            </a:r>
            <a:r>
              <a:rPr b="1" lang="en" sz="1600">
                <a:latin typeface="Average"/>
                <a:ea typeface="Average"/>
                <a:cs typeface="Average"/>
                <a:sym typeface="Average"/>
              </a:rPr>
              <a:t>1-second</a:t>
            </a:r>
            <a:r>
              <a:rPr lang="en" sz="1600">
                <a:latin typeface="Average"/>
                <a:ea typeface="Average"/>
                <a:cs typeface="Average"/>
                <a:sym typeface="Average"/>
              </a:rPr>
              <a:t> of desired </a:t>
            </a:r>
            <a:r>
              <a:rPr b="1" lang="en" sz="1600">
                <a:latin typeface="Average"/>
                <a:ea typeface="Average"/>
                <a:cs typeface="Average"/>
                <a:sym typeface="Average"/>
              </a:rPr>
              <a:t>time</a:t>
            </a:r>
            <a:endParaRPr b="1" sz="1600">
              <a:latin typeface="Average"/>
              <a:ea typeface="Average"/>
              <a:cs typeface="Average"/>
              <a:sym typeface="Average"/>
            </a:endParaRPr>
          </a:p>
          <a:p>
            <a:pPr indent="-330200" lvl="0" marL="457200" rtl="0" algn="l">
              <a:spcBef>
                <a:spcPts val="0"/>
              </a:spcBef>
              <a:spcAft>
                <a:spcPts val="0"/>
              </a:spcAft>
              <a:buSzPts val="1600"/>
              <a:buFont typeface="Average"/>
              <a:buChar char="●"/>
            </a:pPr>
            <a:r>
              <a:rPr lang="en" sz="1600">
                <a:latin typeface="Average"/>
                <a:ea typeface="Average"/>
                <a:cs typeface="Average"/>
                <a:sym typeface="Average"/>
              </a:rPr>
              <a:t>GPS payload: post-processed UAS positioning accuracy within 10cm</a:t>
            </a:r>
            <a:endParaRPr sz="1600">
              <a:latin typeface="Average"/>
              <a:ea typeface="Average"/>
              <a:cs typeface="Average"/>
              <a:sym typeface="Average"/>
            </a:endParaRPr>
          </a:p>
        </p:txBody>
      </p:sp>
      <p:sp>
        <p:nvSpPr>
          <p:cNvPr id="194" name="Google Shape;194;p1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grpSp>
        <p:nvGrpSpPr>
          <p:cNvPr id="195" name="Google Shape;195;p16"/>
          <p:cNvGrpSpPr/>
          <p:nvPr/>
        </p:nvGrpSpPr>
        <p:grpSpPr>
          <a:xfrm>
            <a:off x="209271" y="4562106"/>
            <a:ext cx="8275220" cy="389149"/>
            <a:chOff x="209271" y="4562106"/>
            <a:chExt cx="8275220" cy="389149"/>
          </a:xfrm>
        </p:grpSpPr>
        <p:cxnSp>
          <p:nvCxnSpPr>
            <p:cNvPr id="196" name="Google Shape;196;p16"/>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197" name="Google Shape;197;p16"/>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6"/>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99" name="Google Shape;199;p16"/>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200" name="Google Shape;200;p16"/>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201" name="Google Shape;201;p16"/>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202" name="Google Shape;202;p16"/>
            <p:cNvGrpSpPr/>
            <p:nvPr/>
          </p:nvGrpSpPr>
          <p:grpSpPr>
            <a:xfrm>
              <a:off x="3765825" y="4566950"/>
              <a:ext cx="3509700" cy="384300"/>
              <a:chOff x="3613425" y="4566950"/>
              <a:chExt cx="3509700" cy="384300"/>
            </a:xfrm>
          </p:grpSpPr>
          <p:sp>
            <p:nvSpPr>
              <p:cNvPr id="203" name="Google Shape;203;p16"/>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204" name="Google Shape;204;p16"/>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205" name="Google Shape;205;p16"/>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206" name="Google Shape;206;p16"/>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5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04" name="Google Shape;1004;p52"/>
          <p:cNvSpPr txBox="1"/>
          <p:nvPr>
            <p:ph type="title"/>
          </p:nvPr>
        </p:nvSpPr>
        <p:spPr>
          <a:xfrm>
            <a:off x="819150" y="2566913"/>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Thank you for your attention, w</a:t>
            </a:r>
            <a:r>
              <a:rPr b="1" lang="en">
                <a:solidFill>
                  <a:schemeClr val="dk1"/>
                </a:solidFill>
              </a:rPr>
              <a:t>e will take questions now!</a:t>
            </a:r>
            <a:endParaRPr b="1">
              <a:solidFill>
                <a:schemeClr val="dk1"/>
              </a:solidFill>
            </a:endParaRPr>
          </a:p>
        </p:txBody>
      </p:sp>
      <p:pic>
        <p:nvPicPr>
          <p:cNvPr id="1005" name="Google Shape;1005;p52"/>
          <p:cNvPicPr preferRelativeResize="0"/>
          <p:nvPr/>
        </p:nvPicPr>
        <p:blipFill rotWithShape="1">
          <a:blip r:embed="rId3">
            <a:alphaModFix/>
          </a:blip>
          <a:srcRect b="21577" l="0" r="0" t="10991"/>
          <a:stretch/>
        </p:blipFill>
        <p:spPr>
          <a:xfrm>
            <a:off x="2611250" y="1818987"/>
            <a:ext cx="3921500" cy="15055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5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3"/>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Supporting Materials Quick Links</a:t>
            </a:r>
            <a:endParaRPr b="1">
              <a:solidFill>
                <a:schemeClr val="dk1"/>
              </a:solidFill>
            </a:endParaRPr>
          </a:p>
        </p:txBody>
      </p:sp>
      <p:sp>
        <p:nvSpPr>
          <p:cNvPr id="1012" name="Google Shape;1012;p53"/>
          <p:cNvSpPr txBox="1"/>
          <p:nvPr/>
        </p:nvSpPr>
        <p:spPr>
          <a:xfrm>
            <a:off x="329000" y="1074750"/>
            <a:ext cx="8640600" cy="24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u="sng">
                <a:solidFill>
                  <a:schemeClr val="hlink"/>
                </a:solidFill>
                <a:hlinkClick action="ppaction://hlinksldjump" r:id="rId3"/>
              </a:rPr>
              <a:t>Testing</a:t>
            </a:r>
            <a:endParaRPr sz="2400">
              <a:solidFill>
                <a:schemeClr val="accent5"/>
              </a:solidFill>
            </a:endParaRPr>
          </a:p>
          <a:p>
            <a:pPr indent="0" lvl="0" marL="0" rtl="0" algn="ctr">
              <a:spcBef>
                <a:spcPts val="0"/>
              </a:spcBef>
              <a:spcAft>
                <a:spcPts val="0"/>
              </a:spcAft>
              <a:buNone/>
            </a:pPr>
            <a:r>
              <a:rPr lang="en" sz="2400" u="sng">
                <a:solidFill>
                  <a:schemeClr val="hlink"/>
                </a:solidFill>
                <a:latin typeface="Calibri"/>
                <a:ea typeface="Calibri"/>
                <a:cs typeface="Calibri"/>
                <a:sym typeface="Calibri"/>
                <a:hlinkClick action="ppaction://hlinksldjump" r:id="rId4"/>
              </a:rPr>
              <a:t>Administrative</a:t>
            </a:r>
            <a:endParaRPr sz="2400">
              <a:latin typeface="Calibri"/>
              <a:ea typeface="Calibri"/>
              <a:cs typeface="Calibri"/>
              <a:sym typeface="Calibri"/>
            </a:endParaRPr>
          </a:p>
          <a:p>
            <a:pPr indent="0" lvl="0" marL="0" rtl="0" algn="ctr">
              <a:spcBef>
                <a:spcPts val="0"/>
              </a:spcBef>
              <a:spcAft>
                <a:spcPts val="0"/>
              </a:spcAft>
              <a:buNone/>
            </a:pPr>
            <a:r>
              <a:rPr lang="en" sz="2400" u="sng">
                <a:solidFill>
                  <a:schemeClr val="hlink"/>
                </a:solidFill>
                <a:latin typeface="Calibri"/>
                <a:ea typeface="Calibri"/>
                <a:cs typeface="Calibri"/>
                <a:sym typeface="Calibri"/>
                <a:hlinkClick action="ppaction://hlinksldjump" r:id="rId5"/>
              </a:rPr>
              <a:t>Trade Studies</a:t>
            </a:r>
            <a:endParaRPr sz="2400">
              <a:latin typeface="Calibri"/>
              <a:ea typeface="Calibri"/>
              <a:cs typeface="Calibri"/>
              <a:sym typeface="Calibri"/>
            </a:endParaRPr>
          </a:p>
          <a:p>
            <a:pPr indent="0" lvl="0" marL="0" rtl="0" algn="ctr">
              <a:spcBef>
                <a:spcPts val="0"/>
              </a:spcBef>
              <a:spcAft>
                <a:spcPts val="0"/>
              </a:spcAft>
              <a:buNone/>
            </a:pPr>
            <a:r>
              <a:rPr lang="en" sz="2400" u="sng">
                <a:solidFill>
                  <a:schemeClr val="hlink"/>
                </a:solidFill>
                <a:latin typeface="Calibri"/>
                <a:ea typeface="Calibri"/>
                <a:cs typeface="Calibri"/>
                <a:sym typeface="Calibri"/>
                <a:hlinkClick action="ppaction://hlinksldjump" r:id="rId6"/>
              </a:rPr>
              <a:t>Hardware</a:t>
            </a:r>
            <a:endParaRPr sz="2400">
              <a:latin typeface="Calibri"/>
              <a:ea typeface="Calibri"/>
              <a:cs typeface="Calibri"/>
              <a:sym typeface="Calibri"/>
            </a:endParaRPr>
          </a:p>
          <a:p>
            <a:pPr indent="0" lvl="0" marL="0" rtl="0" algn="ctr">
              <a:spcBef>
                <a:spcPts val="0"/>
              </a:spcBef>
              <a:spcAft>
                <a:spcPts val="0"/>
              </a:spcAft>
              <a:buNone/>
            </a:pPr>
            <a:r>
              <a:rPr lang="en" sz="2400" u="sng">
                <a:solidFill>
                  <a:schemeClr val="hlink"/>
                </a:solidFill>
                <a:latin typeface="Calibri"/>
                <a:ea typeface="Calibri"/>
                <a:cs typeface="Calibri"/>
                <a:sym typeface="Calibri"/>
                <a:hlinkClick action="ppaction://hlinksldjump" r:id="rId7"/>
              </a:rPr>
              <a:t>Controls</a:t>
            </a:r>
            <a:endParaRPr sz="2400">
              <a:latin typeface="Calibri"/>
              <a:ea typeface="Calibri"/>
              <a:cs typeface="Calibri"/>
              <a:sym typeface="Calibri"/>
            </a:endParaRPr>
          </a:p>
          <a:p>
            <a:pPr indent="0" lvl="0" marL="0" rtl="0" algn="ctr">
              <a:spcBef>
                <a:spcPts val="0"/>
              </a:spcBef>
              <a:spcAft>
                <a:spcPts val="0"/>
              </a:spcAft>
              <a:buNone/>
            </a:pPr>
            <a:r>
              <a:rPr lang="en" sz="2400" u="sng">
                <a:solidFill>
                  <a:schemeClr val="hlink"/>
                </a:solidFill>
                <a:latin typeface="Calibri"/>
                <a:ea typeface="Calibri"/>
                <a:cs typeface="Calibri"/>
                <a:sym typeface="Calibri"/>
                <a:hlinkClick action="ppaction://hlinksldjump" r:id="rId8"/>
              </a:rPr>
              <a:t>Software</a:t>
            </a:r>
            <a:endParaRPr sz="2400">
              <a:latin typeface="Calibri"/>
              <a:ea typeface="Calibri"/>
              <a:cs typeface="Calibri"/>
              <a:sym typeface="Calibri"/>
            </a:endParaRPr>
          </a:p>
        </p:txBody>
      </p:sp>
      <p:sp>
        <p:nvSpPr>
          <p:cNvPr id="1013" name="Google Shape;1013;p5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54"/>
          <p:cNvSpPr txBox="1"/>
          <p:nvPr>
            <p:ph type="title"/>
          </p:nvPr>
        </p:nvSpPr>
        <p:spPr>
          <a:xfrm>
            <a:off x="409500" y="1921950"/>
            <a:ext cx="83250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674EA7"/>
                </a:solidFill>
              </a:rPr>
              <a:t>Testing Material</a:t>
            </a:r>
            <a:endParaRPr b="1" sz="4800">
              <a:solidFill>
                <a:srgbClr val="674EA7"/>
              </a:solidFill>
            </a:endParaRPr>
          </a:p>
        </p:txBody>
      </p:sp>
      <p:cxnSp>
        <p:nvCxnSpPr>
          <p:cNvPr id="1019" name="Google Shape;1019;p54"/>
          <p:cNvCxnSpPr/>
          <p:nvPr/>
        </p:nvCxnSpPr>
        <p:spPr>
          <a:xfrm>
            <a:off x="1831350" y="3371000"/>
            <a:ext cx="5481300" cy="0"/>
          </a:xfrm>
          <a:prstGeom prst="straightConnector1">
            <a:avLst/>
          </a:prstGeom>
          <a:noFill/>
          <a:ln cap="flat" cmpd="sng" w="114300">
            <a:solidFill>
              <a:schemeClr val="lt1"/>
            </a:solidFill>
            <a:prstDash val="solid"/>
            <a:round/>
            <a:headEnd len="med" w="med" type="none"/>
            <a:tailEnd len="med" w="med" type="none"/>
          </a:ln>
        </p:spPr>
      </p:cxnSp>
      <p:cxnSp>
        <p:nvCxnSpPr>
          <p:cNvPr id="1020" name="Google Shape;1020;p54"/>
          <p:cNvCxnSpPr/>
          <p:nvPr/>
        </p:nvCxnSpPr>
        <p:spPr>
          <a:xfrm>
            <a:off x="1831350" y="1693350"/>
            <a:ext cx="5481300" cy="0"/>
          </a:xfrm>
          <a:prstGeom prst="straightConnector1">
            <a:avLst/>
          </a:prstGeom>
          <a:noFill/>
          <a:ln cap="flat" cmpd="sng" w="114300">
            <a:solidFill>
              <a:schemeClr val="lt1"/>
            </a:solidFill>
            <a:prstDash val="solid"/>
            <a:round/>
            <a:headEnd len="med" w="med" type="none"/>
            <a:tailEnd len="med" w="med" type="none"/>
          </a:ln>
        </p:spPr>
      </p:cxnSp>
      <p:sp>
        <p:nvSpPr>
          <p:cNvPr id="1021" name="Google Shape;1021;p54"/>
          <p:cNvSpPr txBox="1"/>
          <p:nvPr>
            <p:ph type="title"/>
          </p:nvPr>
        </p:nvSpPr>
        <p:spPr>
          <a:xfrm>
            <a:off x="507050" y="2677525"/>
            <a:ext cx="8325000" cy="62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chemeClr val="hlink"/>
                </a:solidFill>
                <a:hlinkClick action="ppaction://hlinksldjump" r:id="rId3"/>
              </a:rPr>
              <a:t>Return to Supporting Materials Quick Links</a:t>
            </a:r>
            <a:endParaRPr b="1" sz="2400" u="sng">
              <a:solidFill>
                <a:srgbClr val="000000"/>
              </a:solidFill>
            </a:endParaRPr>
          </a:p>
        </p:txBody>
      </p:sp>
      <p:sp>
        <p:nvSpPr>
          <p:cNvPr id="1022" name="Google Shape;1022;p5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26" name="Shape 1026"/>
        <p:cNvGrpSpPr/>
        <p:nvPr/>
      </p:nvGrpSpPr>
      <p:grpSpPr>
        <a:xfrm>
          <a:off x="0" y="0"/>
          <a:ext cx="0" cy="0"/>
          <a:chOff x="0" y="0"/>
          <a:chExt cx="0" cy="0"/>
        </a:xfrm>
      </p:grpSpPr>
      <p:sp>
        <p:nvSpPr>
          <p:cNvPr id="1027" name="Google Shape;1027;p5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1028" name="Google Shape;1028;p5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5"/>
          <p:cNvSpPr txBox="1"/>
          <p:nvPr>
            <p:ph type="title"/>
          </p:nvPr>
        </p:nvSpPr>
        <p:spPr>
          <a:xfrm>
            <a:off x="250700" y="195275"/>
            <a:ext cx="57054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(Test Here)</a:t>
            </a:r>
            <a:endParaRPr b="1">
              <a:solidFill>
                <a:schemeClr val="dk1"/>
              </a:solidFill>
            </a:endParaRPr>
          </a:p>
        </p:txBody>
      </p:sp>
      <p:grpSp>
        <p:nvGrpSpPr>
          <p:cNvPr id="1030" name="Google Shape;1030;p55"/>
          <p:cNvGrpSpPr/>
          <p:nvPr/>
        </p:nvGrpSpPr>
        <p:grpSpPr>
          <a:xfrm>
            <a:off x="209271" y="4562106"/>
            <a:ext cx="8275220" cy="389149"/>
            <a:chOff x="209271" y="4562106"/>
            <a:chExt cx="8275220" cy="389149"/>
          </a:xfrm>
        </p:grpSpPr>
        <p:cxnSp>
          <p:nvCxnSpPr>
            <p:cNvPr id="1031" name="Google Shape;1031;p55"/>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1032" name="Google Shape;1032;p55"/>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5"/>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34" name="Google Shape;1034;p55"/>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1035" name="Google Shape;1035;p55"/>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1036" name="Google Shape;1036;p55"/>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1037" name="Google Shape;1037;p55"/>
            <p:cNvGrpSpPr/>
            <p:nvPr/>
          </p:nvGrpSpPr>
          <p:grpSpPr>
            <a:xfrm>
              <a:off x="3765825" y="4566950"/>
              <a:ext cx="3509700" cy="384300"/>
              <a:chOff x="3613425" y="4566950"/>
              <a:chExt cx="3509700" cy="384300"/>
            </a:xfrm>
          </p:grpSpPr>
          <p:sp>
            <p:nvSpPr>
              <p:cNvPr id="1038" name="Google Shape;1038;p55"/>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1039" name="Google Shape;1039;p55"/>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a:t>
                </a:r>
                <a:r>
                  <a:rPr lang="en" sz="900">
                    <a:solidFill>
                      <a:schemeClr val="dk1"/>
                    </a:solidFill>
                    <a:latin typeface="Trebuchet MS"/>
                    <a:ea typeface="Trebuchet MS"/>
                    <a:cs typeface="Trebuchet MS"/>
                    <a:sym typeface="Trebuchet MS"/>
                  </a:rPr>
                  <a:t>Airframe</a:t>
                </a:r>
                <a:endParaRPr sz="900"/>
              </a:p>
            </p:txBody>
          </p:sp>
          <p:sp>
            <p:nvSpPr>
              <p:cNvPr id="1040" name="Google Shape;1040;p55"/>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Software</a:t>
                </a:r>
                <a:endParaRPr sz="900"/>
              </a:p>
            </p:txBody>
          </p:sp>
          <p:sp>
            <p:nvSpPr>
              <p:cNvPr id="1041" name="Google Shape;1041;p55"/>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GTS</a:t>
                </a:r>
                <a:endParaRPr sz="900"/>
              </a:p>
            </p:txBody>
          </p:sp>
        </p:grpSp>
      </p:grpSp>
      <p:sp>
        <p:nvSpPr>
          <p:cNvPr id="1042" name="Google Shape;1042;p55"/>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a:t>
            </a:r>
            <a:r>
              <a:rPr lang="en">
                <a:solidFill>
                  <a:schemeClr val="dk1"/>
                </a:solidFill>
                <a:latin typeface="Trebuchet MS"/>
                <a:ea typeface="Trebuchet MS"/>
                <a:cs typeface="Trebuchet MS"/>
                <a:sym typeface="Trebuchet MS"/>
              </a:rPr>
              <a:t>: 9/99 </a:t>
            </a:r>
            <a:endParaRPr>
              <a:solidFill>
                <a:schemeClr val="dk1"/>
              </a:solidFill>
              <a:latin typeface="Trebuchet MS"/>
              <a:ea typeface="Trebuchet MS"/>
              <a:cs typeface="Trebuchet MS"/>
              <a:sym typeface="Trebuchet MS"/>
            </a:endParaRPr>
          </a:p>
        </p:txBody>
      </p:sp>
      <p:sp>
        <p:nvSpPr>
          <p:cNvPr id="1043" name="Google Shape;1043;p55"/>
          <p:cNvSpPr txBox="1"/>
          <p:nvPr/>
        </p:nvSpPr>
        <p:spPr>
          <a:xfrm>
            <a:off x="209200" y="968200"/>
            <a:ext cx="5634300" cy="12621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Test</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
                <a:solidFill>
                  <a:schemeClr val="dk1"/>
                </a:solidFill>
                <a:latin typeface="Trebuchet MS"/>
                <a:ea typeface="Trebuchet MS"/>
                <a:cs typeface="Trebuchet MS"/>
                <a:sym typeface="Trebuchet MS"/>
              </a:rPr>
              <a:t>Motivation</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filler</a:t>
            </a:r>
            <a:endParaRPr>
              <a:solidFill>
                <a:schemeClr val="dk1"/>
              </a:solidFill>
              <a:latin typeface="Trebuchet MS"/>
              <a:ea typeface="Trebuchet MS"/>
              <a:cs typeface="Trebuchet MS"/>
              <a:sym typeface="Trebuchet MS"/>
            </a:endParaRPr>
          </a:p>
        </p:txBody>
      </p:sp>
      <p:sp>
        <p:nvSpPr>
          <p:cNvPr id="1044" name="Google Shape;1044;p55"/>
          <p:cNvSpPr txBox="1"/>
          <p:nvPr/>
        </p:nvSpPr>
        <p:spPr>
          <a:xfrm>
            <a:off x="5956075" y="968200"/>
            <a:ext cx="3013500" cy="19287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Procedure</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filler</a:t>
            </a:r>
            <a:endParaRPr>
              <a:solidFill>
                <a:schemeClr val="dk1"/>
              </a:solidFill>
              <a:latin typeface="Trebuchet MS"/>
              <a:ea typeface="Trebuchet MS"/>
              <a:cs typeface="Trebuchet MS"/>
              <a:sym typeface="Trebuchet MS"/>
            </a:endParaRPr>
          </a:p>
        </p:txBody>
      </p:sp>
      <p:graphicFrame>
        <p:nvGraphicFramePr>
          <p:cNvPr id="1045" name="Google Shape;1045;p55"/>
          <p:cNvGraphicFramePr/>
          <p:nvPr/>
        </p:nvGraphicFramePr>
        <p:xfrm>
          <a:off x="5956063" y="3004675"/>
          <a:ext cx="3000000" cy="3000000"/>
        </p:xfrm>
        <a:graphic>
          <a:graphicData uri="http://schemas.openxmlformats.org/drawingml/2006/table">
            <a:tbl>
              <a:tblPr>
                <a:noFill/>
                <a:tableStyleId>{EAF9FD89-A5E9-4414-A26E-9B06D0872AF2}</a:tableStyleId>
              </a:tblPr>
              <a:tblGrid>
                <a:gridCol w="729625"/>
                <a:gridCol w="2283875"/>
              </a:tblGrid>
              <a:tr h="365725">
                <a:tc>
                  <a:txBody>
                    <a:bodyPr/>
                    <a:lstStyle/>
                    <a:p>
                      <a:pPr indent="0" lvl="0" marL="0" rtl="0" algn="l">
                        <a:spcBef>
                          <a:spcPts val="0"/>
                        </a:spcBef>
                        <a:spcAft>
                          <a:spcPts val="0"/>
                        </a:spcAft>
                        <a:buNone/>
                      </a:pPr>
                      <a:r>
                        <a:rPr b="1" lang="en" sz="1200">
                          <a:solidFill>
                            <a:schemeClr val="dk1"/>
                          </a:solidFill>
                        </a:rPr>
                        <a:t>REQs </a:t>
                      </a:r>
                      <a:endParaRPr b="1"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134F5C"/>
                    </a:solidFill>
                  </a:tcPr>
                </a:tc>
                <a:tc>
                  <a:txBody>
                    <a:bodyPr/>
                    <a:lstStyle/>
                    <a:p>
                      <a:pPr indent="0" lvl="0" marL="0" rtl="0" algn="l">
                        <a:spcBef>
                          <a:spcPts val="0"/>
                        </a:spcBef>
                        <a:spcAft>
                          <a:spcPts val="0"/>
                        </a:spcAft>
                        <a:buNone/>
                      </a:pPr>
                      <a:r>
                        <a:rPr b="1" lang="en" sz="1200">
                          <a:solidFill>
                            <a:schemeClr val="dk1"/>
                          </a:solidFill>
                        </a:rPr>
                        <a:t>Description</a:t>
                      </a:r>
                      <a:endParaRPr b="1"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134F5C"/>
                    </a:solidFill>
                  </a:tcPr>
                </a:tc>
              </a:tr>
              <a:tr h="365725">
                <a:tc>
                  <a:txBody>
                    <a:bodyPr/>
                    <a:lstStyle/>
                    <a:p>
                      <a:pPr indent="0" lvl="0" marL="0" rtl="0" algn="l">
                        <a:spcBef>
                          <a:spcPts val="0"/>
                        </a:spcBef>
                        <a:spcAft>
                          <a:spcPts val="0"/>
                        </a:spcAft>
                        <a:buNone/>
                      </a:pPr>
                      <a:r>
                        <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r h="365725">
                <a:tc>
                  <a:txBody>
                    <a:bodyPr/>
                    <a:lstStyle/>
                    <a:p>
                      <a:pPr indent="0" lvl="0" marL="0" rtl="0" algn="l">
                        <a:spcBef>
                          <a:spcPts val="0"/>
                        </a:spcBef>
                        <a:spcAft>
                          <a:spcPts val="0"/>
                        </a:spcAft>
                        <a:buNone/>
                      </a:pPr>
                      <a:r>
                        <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r h="365725">
                <a:tc>
                  <a:txBody>
                    <a:bodyPr/>
                    <a:lstStyle/>
                    <a:p>
                      <a:pPr indent="0" lvl="0" marL="0" rtl="0" algn="l">
                        <a:spcBef>
                          <a:spcPts val="0"/>
                        </a:spcBef>
                        <a:spcAft>
                          <a:spcPts val="0"/>
                        </a:spcAft>
                        <a:buNone/>
                      </a:pPr>
                      <a:r>
                        <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c>
                  <a:txBody>
                    <a:bodyPr/>
                    <a:lstStyle/>
                    <a:p>
                      <a:pPr indent="0" lvl="0" marL="0" rtl="0" algn="l">
                        <a:spcBef>
                          <a:spcPts val="0"/>
                        </a:spcBef>
                        <a:spcAft>
                          <a:spcPts val="0"/>
                        </a:spcAft>
                        <a:buNone/>
                      </a:pPr>
                      <a:r>
                        <a:t/>
                      </a:r>
                      <a:endParaRPr sz="1200">
                        <a:solidFill>
                          <a:schemeClr val="dk1"/>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45818E"/>
                    </a:solidFill>
                  </a:tcPr>
                </a:tc>
              </a:tr>
            </a:tbl>
          </a:graphicData>
        </a:graphic>
      </p:graphicFrame>
      <p:sp>
        <p:nvSpPr>
          <p:cNvPr id="1046" name="Google Shape;1046;p55"/>
          <p:cNvSpPr txBox="1"/>
          <p:nvPr/>
        </p:nvSpPr>
        <p:spPr>
          <a:xfrm>
            <a:off x="6049725" y="332525"/>
            <a:ext cx="1590600" cy="400200"/>
          </a:xfrm>
          <a:prstGeom prst="rect">
            <a:avLst/>
          </a:prstGeom>
          <a:solidFill>
            <a:srgbClr val="6AA84F"/>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Complete</a:t>
            </a:r>
            <a:endParaRPr>
              <a:solidFill>
                <a:schemeClr val="dk1"/>
              </a:solidFill>
              <a:latin typeface="Trebuchet MS"/>
              <a:ea typeface="Trebuchet MS"/>
              <a:cs typeface="Trebuchet MS"/>
              <a:sym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50" name="Shape 1050"/>
        <p:cNvGrpSpPr/>
        <p:nvPr/>
      </p:nvGrpSpPr>
      <p:grpSpPr>
        <a:xfrm>
          <a:off x="0" y="0"/>
          <a:ext cx="0" cy="0"/>
          <a:chOff x="0" y="0"/>
          <a:chExt cx="0" cy="0"/>
        </a:xfrm>
      </p:grpSpPr>
      <p:sp>
        <p:nvSpPr>
          <p:cNvPr id="1051" name="Google Shape;1051;p5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1052" name="Google Shape;1052;p5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6"/>
          <p:cNvSpPr txBox="1"/>
          <p:nvPr>
            <p:ph type="title"/>
          </p:nvPr>
        </p:nvSpPr>
        <p:spPr>
          <a:xfrm>
            <a:off x="250700" y="195275"/>
            <a:ext cx="5705400" cy="674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dk1"/>
                </a:solidFill>
              </a:rPr>
              <a:t>(Test Here) Results</a:t>
            </a:r>
            <a:endParaRPr b="1">
              <a:solidFill>
                <a:schemeClr val="dk1"/>
              </a:solidFill>
            </a:endParaRPr>
          </a:p>
        </p:txBody>
      </p:sp>
      <p:grpSp>
        <p:nvGrpSpPr>
          <p:cNvPr id="1054" name="Google Shape;1054;p56"/>
          <p:cNvGrpSpPr/>
          <p:nvPr/>
        </p:nvGrpSpPr>
        <p:grpSpPr>
          <a:xfrm>
            <a:off x="209271" y="4562106"/>
            <a:ext cx="8275220" cy="389149"/>
            <a:chOff x="209271" y="4562106"/>
            <a:chExt cx="8275220" cy="389149"/>
          </a:xfrm>
        </p:grpSpPr>
        <p:cxnSp>
          <p:nvCxnSpPr>
            <p:cNvPr id="1055" name="Google Shape;1055;p56"/>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1056" name="Google Shape;1056;p56"/>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6"/>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58" name="Google Shape;1058;p56"/>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1059" name="Google Shape;1059;p56"/>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1060" name="Google Shape;1060;p56"/>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1061" name="Google Shape;1061;p56"/>
            <p:cNvGrpSpPr/>
            <p:nvPr/>
          </p:nvGrpSpPr>
          <p:grpSpPr>
            <a:xfrm>
              <a:off x="3765825" y="4566950"/>
              <a:ext cx="3509700" cy="384300"/>
              <a:chOff x="3613425" y="4566950"/>
              <a:chExt cx="3509700" cy="384300"/>
            </a:xfrm>
          </p:grpSpPr>
          <p:sp>
            <p:nvSpPr>
              <p:cNvPr id="1062" name="Google Shape;1062;p56"/>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1063" name="Google Shape;1063;p56"/>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a:t>
                </a:r>
                <a:r>
                  <a:rPr lang="en" sz="900">
                    <a:solidFill>
                      <a:schemeClr val="dk1"/>
                    </a:solidFill>
                    <a:latin typeface="Trebuchet MS"/>
                    <a:ea typeface="Trebuchet MS"/>
                    <a:cs typeface="Trebuchet MS"/>
                    <a:sym typeface="Trebuchet MS"/>
                  </a:rPr>
                  <a:t>Airframe</a:t>
                </a:r>
                <a:endParaRPr sz="900"/>
              </a:p>
            </p:txBody>
          </p:sp>
          <p:sp>
            <p:nvSpPr>
              <p:cNvPr id="1064" name="Google Shape;1064;p56"/>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Software</a:t>
                </a:r>
                <a:endParaRPr sz="900"/>
              </a:p>
            </p:txBody>
          </p:sp>
          <p:sp>
            <p:nvSpPr>
              <p:cNvPr id="1065" name="Google Shape;1065;p56"/>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GTS</a:t>
                </a:r>
                <a:endParaRPr sz="900"/>
              </a:p>
            </p:txBody>
          </p:sp>
        </p:grpSp>
      </p:grpSp>
      <p:sp>
        <p:nvSpPr>
          <p:cNvPr id="1066" name="Google Shape;1066;p56"/>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9/99 </a:t>
            </a:r>
            <a:endParaRPr>
              <a:solidFill>
                <a:schemeClr val="dk1"/>
              </a:solidFill>
              <a:latin typeface="Trebuchet MS"/>
              <a:ea typeface="Trebuchet MS"/>
              <a:cs typeface="Trebuchet MS"/>
              <a:sym typeface="Trebuchet MS"/>
            </a:endParaRPr>
          </a:p>
        </p:txBody>
      </p:sp>
      <p:sp>
        <p:nvSpPr>
          <p:cNvPr id="1067" name="Google Shape;1067;p56"/>
          <p:cNvSpPr txBox="1"/>
          <p:nvPr/>
        </p:nvSpPr>
        <p:spPr>
          <a:xfrm>
            <a:off x="209200" y="968200"/>
            <a:ext cx="5634300" cy="1046700"/>
          </a:xfrm>
          <a:prstGeom prst="rect">
            <a:avLst/>
          </a:prstGeom>
          <a:solidFill>
            <a:srgbClr val="A64D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Success Metrics:</a:t>
            </a:r>
            <a:endParaRPr b="1">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p:txBody>
      </p:sp>
      <p:sp>
        <p:nvSpPr>
          <p:cNvPr id="1068" name="Google Shape;1068;p56"/>
          <p:cNvSpPr txBox="1"/>
          <p:nvPr/>
        </p:nvSpPr>
        <p:spPr>
          <a:xfrm>
            <a:off x="209200" y="2113125"/>
            <a:ext cx="5634300" cy="23634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Results/Criteria</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 								Pics go here</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t/>
            </a:r>
            <a:endParaRPr>
              <a:solidFill>
                <a:schemeClr val="dk1"/>
              </a:solidFill>
              <a:latin typeface="Trebuchet MS"/>
              <a:ea typeface="Trebuchet MS"/>
              <a:cs typeface="Trebuchet MS"/>
              <a:sym typeface="Trebuchet MS"/>
            </a:endParaRPr>
          </a:p>
          <a:p>
            <a:pPr indent="-317500" lvl="0" marL="457200" rtl="0" algn="l">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filler</a:t>
            </a:r>
            <a:endParaRPr>
              <a:solidFill>
                <a:schemeClr val="dk1"/>
              </a:solidFill>
              <a:latin typeface="Trebuchet MS"/>
              <a:ea typeface="Trebuchet MS"/>
              <a:cs typeface="Trebuchet MS"/>
              <a:sym typeface="Trebuchet MS"/>
            </a:endParaRPr>
          </a:p>
        </p:txBody>
      </p:sp>
      <p:sp>
        <p:nvSpPr>
          <p:cNvPr id="1069" name="Google Shape;1069;p56"/>
          <p:cNvSpPr txBox="1"/>
          <p:nvPr/>
        </p:nvSpPr>
        <p:spPr>
          <a:xfrm>
            <a:off x="6049725" y="332525"/>
            <a:ext cx="1590600" cy="400200"/>
          </a:xfrm>
          <a:prstGeom prst="rect">
            <a:avLst/>
          </a:prstGeom>
          <a:solidFill>
            <a:srgbClr val="6AA84F"/>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Complete</a:t>
            </a:r>
            <a:endParaRPr>
              <a:solidFill>
                <a:schemeClr val="dk1"/>
              </a:solidFill>
              <a:latin typeface="Trebuchet MS"/>
              <a:ea typeface="Trebuchet MS"/>
              <a:cs typeface="Trebuchet MS"/>
              <a:sym typeface="Trebuchet MS"/>
            </a:endParaRPr>
          </a:p>
        </p:txBody>
      </p:sp>
      <p:sp>
        <p:nvSpPr>
          <p:cNvPr id="1070" name="Google Shape;1070;p56"/>
          <p:cNvSpPr txBox="1"/>
          <p:nvPr/>
        </p:nvSpPr>
        <p:spPr>
          <a:xfrm>
            <a:off x="5956100" y="968200"/>
            <a:ext cx="1983900" cy="400200"/>
          </a:xfrm>
          <a:prstGeom prst="rect">
            <a:avLst/>
          </a:prstGeom>
          <a:solidFill>
            <a:srgbClr val="3D85C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Trebuchet MS"/>
                <a:ea typeface="Trebuchet MS"/>
                <a:cs typeface="Trebuchet MS"/>
                <a:sym typeface="Trebuchet MS"/>
              </a:rPr>
              <a:t>Success?</a:t>
            </a:r>
            <a:endParaRPr>
              <a:solidFill>
                <a:schemeClr val="dk1"/>
              </a:solidFill>
              <a:latin typeface="Trebuchet MS"/>
              <a:ea typeface="Trebuchet MS"/>
              <a:cs typeface="Trebuchet MS"/>
              <a:sym typeface="Trebuchet MS"/>
            </a:endParaRPr>
          </a:p>
        </p:txBody>
      </p:sp>
      <p:sp>
        <p:nvSpPr>
          <p:cNvPr id="1071" name="Google Shape;1071;p56"/>
          <p:cNvSpPr txBox="1"/>
          <p:nvPr/>
        </p:nvSpPr>
        <p:spPr>
          <a:xfrm>
            <a:off x="7940000" y="968200"/>
            <a:ext cx="1029600" cy="400200"/>
          </a:xfrm>
          <a:prstGeom prst="rect">
            <a:avLst/>
          </a:prstGeom>
          <a:solidFill>
            <a:srgbClr val="6AA84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Trebuchet MS"/>
                <a:ea typeface="Trebuchet MS"/>
                <a:cs typeface="Trebuchet MS"/>
                <a:sym typeface="Trebuchet MS"/>
              </a:rPr>
              <a:t>YES!</a:t>
            </a:r>
            <a:endParaRPr b="1">
              <a:solidFill>
                <a:schemeClr val="dk1"/>
              </a:solidFill>
              <a:latin typeface="Trebuchet MS"/>
              <a:ea typeface="Trebuchet MS"/>
              <a:cs typeface="Trebuchet MS"/>
              <a:sym typeface="Trebuchet MS"/>
            </a:endParaRPr>
          </a:p>
        </p:txBody>
      </p:sp>
      <p:sp>
        <p:nvSpPr>
          <p:cNvPr id="1072" name="Google Shape;1072;p56"/>
          <p:cNvSpPr txBox="1"/>
          <p:nvPr/>
        </p:nvSpPr>
        <p:spPr>
          <a:xfrm>
            <a:off x="5956100" y="1466625"/>
            <a:ext cx="3013500" cy="3009900"/>
          </a:xfrm>
          <a:prstGeom prst="rect">
            <a:avLst/>
          </a:prstGeom>
          <a:solidFill>
            <a:srgbClr val="45818E"/>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Next Steps (if necessary):</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b="1">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
                <a:solidFill>
                  <a:schemeClr val="dk1"/>
                </a:solidFill>
                <a:latin typeface="Trebuchet MS"/>
                <a:ea typeface="Trebuchet MS"/>
                <a:cs typeface="Trebuchet MS"/>
                <a:sym typeface="Trebuchet MS"/>
              </a:rPr>
              <a:t>Or here</a:t>
            </a:r>
            <a:endParaRPr b="1">
              <a:solidFill>
                <a:schemeClr val="dk1"/>
              </a:solidFill>
              <a:latin typeface="Trebuchet MS"/>
              <a:ea typeface="Trebuchet MS"/>
              <a:cs typeface="Trebuchet MS"/>
              <a:sym typeface="Trebuchet M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5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78" name="Google Shape;1078;p5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7"/>
          <p:cNvSpPr txBox="1"/>
          <p:nvPr>
            <p:ph type="title"/>
          </p:nvPr>
        </p:nvSpPr>
        <p:spPr>
          <a:xfrm>
            <a:off x="250700" y="195275"/>
            <a:ext cx="8718900" cy="67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2200">
                <a:solidFill>
                  <a:schemeClr val="dk1"/>
                </a:solidFill>
              </a:rPr>
              <a:t>FAA Part 107 Exemption for recreational pilots</a:t>
            </a:r>
            <a:endParaRPr b="1" sz="2200">
              <a:solidFill>
                <a:schemeClr val="dk1"/>
              </a:solidFill>
            </a:endParaRPr>
          </a:p>
        </p:txBody>
      </p:sp>
      <p:sp>
        <p:nvSpPr>
          <p:cNvPr id="1080" name="Google Shape;1080;p57"/>
          <p:cNvSpPr txBox="1"/>
          <p:nvPr/>
        </p:nvSpPr>
        <p:spPr>
          <a:xfrm>
            <a:off x="209200" y="966550"/>
            <a:ext cx="5639400" cy="34917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Trebuchet MS"/>
                <a:ea typeface="Trebuchet MS"/>
                <a:cs typeface="Trebuchet MS"/>
                <a:sym typeface="Trebuchet MS"/>
              </a:rPr>
              <a:t>Overview of FAA Part 107 Exemption for Recreation Flyers</a:t>
            </a:r>
            <a:endParaRPr b="1">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Applies to vehicles weighing up to, but not including 55lbs (24.9kg)</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Vehicle must be registered with the FAA through the “Drone Zone”</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Limits flight to visual Line of Sight (LOS) operations unless a dedicated visual observer (VO) is directly next to, and communicating with, the PIC.</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Limits flight operations to below 400ft AGL in class G (uncontrolled) airspace</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Give way to, and do not interfere with, manned aircraft</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Must follow safety guidelines of community organization or those outlined in advisory circular 91-57B.</a:t>
            </a:r>
            <a:endParaRPr sz="1200">
              <a:solidFill>
                <a:schemeClr val="dk1"/>
              </a:solidFill>
              <a:latin typeface="Trebuchet MS"/>
              <a:ea typeface="Trebuchet MS"/>
              <a:cs typeface="Trebuchet MS"/>
              <a:sym typeface="Trebuchet MS"/>
            </a:endParaRPr>
          </a:p>
          <a:p>
            <a:pPr indent="-304800" lvl="0" marL="457200" rtl="0" algn="l">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Must follow AMA safety code &amp; regulations governing the use of “advanced flight systems” or automated flight controls.</a:t>
            </a:r>
            <a:endParaRPr sz="1200">
              <a:solidFill>
                <a:schemeClr val="dk1"/>
              </a:solidFill>
              <a:latin typeface="Trebuchet MS"/>
              <a:ea typeface="Trebuchet MS"/>
              <a:cs typeface="Trebuchet MS"/>
              <a:sym typeface="Trebuchet MS"/>
            </a:endParaRPr>
          </a:p>
        </p:txBody>
      </p:sp>
      <p:pic>
        <p:nvPicPr>
          <p:cNvPr id="1081" name="Google Shape;1081;p57"/>
          <p:cNvPicPr preferRelativeResize="0"/>
          <p:nvPr/>
        </p:nvPicPr>
        <p:blipFill>
          <a:blip r:embed="rId3">
            <a:alphaModFix/>
          </a:blip>
          <a:stretch>
            <a:fillRect/>
          </a:stretch>
        </p:blipFill>
        <p:spPr>
          <a:xfrm>
            <a:off x="6338550" y="1383700"/>
            <a:ext cx="2376099" cy="2376099"/>
          </a:xfrm>
          <a:prstGeom prst="rect">
            <a:avLst/>
          </a:prstGeom>
          <a:noFill/>
          <a:ln>
            <a:noFill/>
          </a:ln>
        </p:spPr>
      </p:pic>
      <p:grpSp>
        <p:nvGrpSpPr>
          <p:cNvPr id="1082" name="Google Shape;1082;p57"/>
          <p:cNvGrpSpPr/>
          <p:nvPr/>
        </p:nvGrpSpPr>
        <p:grpSpPr>
          <a:xfrm>
            <a:off x="209271" y="4562106"/>
            <a:ext cx="8275220" cy="389149"/>
            <a:chOff x="209271" y="4562106"/>
            <a:chExt cx="8275220" cy="389149"/>
          </a:xfrm>
        </p:grpSpPr>
        <p:cxnSp>
          <p:nvCxnSpPr>
            <p:cNvPr id="1083" name="Google Shape;1083;p57"/>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1084" name="Google Shape;1084;p57"/>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7"/>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86" name="Google Shape;1086;p57"/>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1087" name="Google Shape;1087;p57"/>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1088" name="Google Shape;1088;p57"/>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1089" name="Google Shape;1089;p57"/>
            <p:cNvGrpSpPr/>
            <p:nvPr/>
          </p:nvGrpSpPr>
          <p:grpSpPr>
            <a:xfrm>
              <a:off x="3765825" y="4566950"/>
              <a:ext cx="3509700" cy="384300"/>
              <a:chOff x="3613425" y="4566950"/>
              <a:chExt cx="3509700" cy="384300"/>
            </a:xfrm>
          </p:grpSpPr>
          <p:sp>
            <p:nvSpPr>
              <p:cNvPr id="1090" name="Google Shape;1090;p57"/>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1091" name="Google Shape;1091;p57"/>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1092" name="Google Shape;1092;p57"/>
              <p:cNvSpPr/>
              <p:nvPr/>
            </p:nvSpPr>
            <p:spPr>
              <a:xfrm>
                <a:off x="4883350"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Hardware</a:t>
                </a:r>
                <a:endParaRPr sz="900"/>
              </a:p>
            </p:txBody>
          </p:sp>
          <p:sp>
            <p:nvSpPr>
              <p:cNvPr id="1093" name="Google Shape;1093;p57"/>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5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sp>
        <p:nvSpPr>
          <p:cNvPr id="1099" name="Google Shape;1099;p5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58"/>
          <p:cNvSpPr txBox="1"/>
          <p:nvPr>
            <p:ph type="title"/>
          </p:nvPr>
        </p:nvSpPr>
        <p:spPr>
          <a:xfrm>
            <a:off x="250700" y="195275"/>
            <a:ext cx="5705400" cy="674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GPS Precision Verification Results</a:t>
            </a:r>
            <a:endParaRPr b="1">
              <a:solidFill>
                <a:schemeClr val="dk1"/>
              </a:solidFill>
            </a:endParaRPr>
          </a:p>
        </p:txBody>
      </p:sp>
      <p:sp>
        <p:nvSpPr>
          <p:cNvPr id="1101" name="Google Shape;1101;p58"/>
          <p:cNvSpPr txBox="1"/>
          <p:nvPr/>
        </p:nvSpPr>
        <p:spPr>
          <a:xfrm>
            <a:off x="7780100" y="332525"/>
            <a:ext cx="1065000" cy="400200"/>
          </a:xfrm>
          <a:prstGeom prst="rect">
            <a:avLst/>
          </a:prstGeom>
          <a:solidFill>
            <a:srgbClr val="40404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Date: 2/9 </a:t>
            </a:r>
            <a:endParaRPr>
              <a:solidFill>
                <a:schemeClr val="dk1"/>
              </a:solidFill>
              <a:latin typeface="Trebuchet MS"/>
              <a:ea typeface="Trebuchet MS"/>
              <a:cs typeface="Trebuchet MS"/>
              <a:sym typeface="Trebuchet MS"/>
            </a:endParaRPr>
          </a:p>
        </p:txBody>
      </p:sp>
      <p:sp>
        <p:nvSpPr>
          <p:cNvPr id="1102" name="Google Shape;1102;p58"/>
          <p:cNvSpPr txBox="1"/>
          <p:nvPr/>
        </p:nvSpPr>
        <p:spPr>
          <a:xfrm>
            <a:off x="209200" y="958275"/>
            <a:ext cx="8730300" cy="3518100"/>
          </a:xfrm>
          <a:prstGeom prst="rect">
            <a:avLst/>
          </a:prstGeom>
          <a:solidFill>
            <a:srgbClr val="0B539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Trebuchet MS"/>
                <a:ea typeface="Trebuchet MS"/>
                <a:cs typeface="Trebuchet MS"/>
                <a:sym typeface="Trebuchet MS"/>
              </a:rPr>
              <a:t>Preliminary Static Testing Results</a:t>
            </a: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p:txBody>
      </p:sp>
      <p:sp>
        <p:nvSpPr>
          <p:cNvPr id="1103" name="Google Shape;1103;p58"/>
          <p:cNvSpPr txBox="1"/>
          <p:nvPr/>
        </p:nvSpPr>
        <p:spPr>
          <a:xfrm>
            <a:off x="6049725" y="332525"/>
            <a:ext cx="1590600" cy="400200"/>
          </a:xfrm>
          <a:prstGeom prst="rect">
            <a:avLst/>
          </a:prstGeom>
          <a:solidFill>
            <a:srgbClr val="FF9900"/>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Trebuchet MS"/>
                <a:ea typeface="Trebuchet MS"/>
                <a:cs typeface="Trebuchet MS"/>
                <a:sym typeface="Trebuchet MS"/>
              </a:rPr>
              <a:t>Status: Partial</a:t>
            </a:r>
            <a:endParaRPr>
              <a:solidFill>
                <a:schemeClr val="dk1"/>
              </a:solidFill>
              <a:latin typeface="Trebuchet MS"/>
              <a:ea typeface="Trebuchet MS"/>
              <a:cs typeface="Trebuchet MS"/>
              <a:sym typeface="Trebuchet MS"/>
            </a:endParaRPr>
          </a:p>
        </p:txBody>
      </p:sp>
      <p:sp>
        <p:nvSpPr>
          <p:cNvPr id="1104" name="Google Shape;1104;p58"/>
          <p:cNvSpPr/>
          <p:nvPr/>
        </p:nvSpPr>
        <p:spPr>
          <a:xfrm>
            <a:off x="6123588" y="4639075"/>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nvGrpSpPr>
          <p:cNvPr id="1105" name="Google Shape;1105;p58"/>
          <p:cNvGrpSpPr/>
          <p:nvPr/>
        </p:nvGrpSpPr>
        <p:grpSpPr>
          <a:xfrm>
            <a:off x="209271" y="4562106"/>
            <a:ext cx="8275220" cy="389149"/>
            <a:chOff x="209271" y="4562106"/>
            <a:chExt cx="8275220" cy="389149"/>
          </a:xfrm>
        </p:grpSpPr>
        <p:cxnSp>
          <p:nvCxnSpPr>
            <p:cNvPr id="1106" name="Google Shape;1106;p58"/>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1107" name="Google Shape;1107;p58"/>
            <p:cNvSpPr/>
            <p:nvPr/>
          </p:nvSpPr>
          <p:spPr>
            <a:xfrm>
              <a:off x="209271" y="4562106"/>
              <a:ext cx="1070400" cy="384300"/>
            </a:xfrm>
            <a:prstGeom prst="homePlate">
              <a:avLst>
                <a:gd fmla="val 50000"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58"/>
            <p:cNvSpPr/>
            <p:nvPr/>
          </p:nvSpPr>
          <p:spPr>
            <a:xfrm>
              <a:off x="212617"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09" name="Google Shape;1109;p58"/>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1110" name="Google Shape;1110;p58"/>
            <p:cNvSpPr/>
            <p:nvPr/>
          </p:nvSpPr>
          <p:spPr>
            <a:xfrm>
              <a:off x="2619774" y="4566950"/>
              <a:ext cx="12777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1111" name="Google Shape;1111;p58"/>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1112" name="Google Shape;1112;p58"/>
            <p:cNvGrpSpPr/>
            <p:nvPr/>
          </p:nvGrpSpPr>
          <p:grpSpPr>
            <a:xfrm>
              <a:off x="3765825" y="4566950"/>
              <a:ext cx="3509700" cy="384300"/>
              <a:chOff x="3613425" y="4566950"/>
              <a:chExt cx="3509700" cy="384300"/>
            </a:xfrm>
          </p:grpSpPr>
          <p:sp>
            <p:nvSpPr>
              <p:cNvPr id="1113" name="Google Shape;1113;p58"/>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1114" name="Google Shape;1114;p58"/>
              <p:cNvSpPr/>
              <p:nvPr/>
            </p:nvSpPr>
            <p:spPr>
              <a:xfrm>
                <a:off x="598376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sp>
            <p:nvSpPr>
              <p:cNvPr id="1115" name="Google Shape;1115;p58"/>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1116" name="Google Shape;1116;p58"/>
              <p:cNvSpPr/>
              <p:nvPr/>
            </p:nvSpPr>
            <p:spPr>
              <a:xfrm>
                <a:off x="3809913" y="4641500"/>
                <a:ext cx="1008600" cy="235200"/>
              </a:xfrm>
              <a:prstGeom prst="chevron">
                <a:avLst>
                  <a:gd fmla="val 31702" name="adj"/>
                </a:avLst>
              </a:prstGeom>
              <a:solidFill>
                <a:srgbClr val="674EA7"/>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grpSp>
      </p:grpSp>
      <p:pic>
        <p:nvPicPr>
          <p:cNvPr id="1117" name="Google Shape;1117;p58"/>
          <p:cNvPicPr preferRelativeResize="0"/>
          <p:nvPr/>
        </p:nvPicPr>
        <p:blipFill>
          <a:blip r:embed="rId3">
            <a:alphaModFix/>
          </a:blip>
          <a:stretch>
            <a:fillRect/>
          </a:stretch>
        </p:blipFill>
        <p:spPr>
          <a:xfrm>
            <a:off x="4774813" y="1375877"/>
            <a:ext cx="3706174" cy="2941201"/>
          </a:xfrm>
          <a:prstGeom prst="rect">
            <a:avLst/>
          </a:prstGeom>
          <a:noFill/>
          <a:ln>
            <a:noFill/>
          </a:ln>
        </p:spPr>
      </p:pic>
      <p:pic>
        <p:nvPicPr>
          <p:cNvPr id="1118" name="Google Shape;1118;p58"/>
          <p:cNvPicPr preferRelativeResize="0"/>
          <p:nvPr/>
        </p:nvPicPr>
        <p:blipFill>
          <a:blip r:embed="rId4">
            <a:alphaModFix/>
          </a:blip>
          <a:stretch>
            <a:fillRect/>
          </a:stretch>
        </p:blipFill>
        <p:spPr>
          <a:xfrm>
            <a:off x="468025" y="1376290"/>
            <a:ext cx="3706174" cy="294037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5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59"/>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GPS Testing: Static Testing Results Pt. 1</a:t>
            </a:r>
            <a:endParaRPr b="1">
              <a:solidFill>
                <a:schemeClr val="dk1"/>
              </a:solidFill>
            </a:endParaRPr>
          </a:p>
        </p:txBody>
      </p:sp>
      <p:pic>
        <p:nvPicPr>
          <p:cNvPr id="1125" name="Google Shape;1125;p59"/>
          <p:cNvPicPr preferRelativeResize="0"/>
          <p:nvPr/>
        </p:nvPicPr>
        <p:blipFill>
          <a:blip r:embed="rId3">
            <a:alphaModFix/>
          </a:blip>
          <a:stretch>
            <a:fillRect/>
          </a:stretch>
        </p:blipFill>
        <p:spPr>
          <a:xfrm>
            <a:off x="126250" y="1182804"/>
            <a:ext cx="4633357" cy="3501701"/>
          </a:xfrm>
          <a:prstGeom prst="rect">
            <a:avLst/>
          </a:prstGeom>
          <a:noFill/>
          <a:ln>
            <a:noFill/>
          </a:ln>
        </p:spPr>
      </p:pic>
      <p:pic>
        <p:nvPicPr>
          <p:cNvPr id="1126" name="Google Shape;1126;p59"/>
          <p:cNvPicPr preferRelativeResize="0"/>
          <p:nvPr/>
        </p:nvPicPr>
        <p:blipFill>
          <a:blip r:embed="rId4">
            <a:alphaModFix/>
          </a:blip>
          <a:stretch>
            <a:fillRect/>
          </a:stretch>
        </p:blipFill>
        <p:spPr>
          <a:xfrm>
            <a:off x="4439275" y="1182800"/>
            <a:ext cx="4621777" cy="350169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6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60"/>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Software/Controls: Waypoint File Test</a:t>
            </a:r>
            <a:endParaRPr b="1">
              <a:solidFill>
                <a:schemeClr val="dk1"/>
              </a:solidFill>
            </a:endParaRPr>
          </a:p>
        </p:txBody>
      </p:sp>
      <p:sp>
        <p:nvSpPr>
          <p:cNvPr id="1133" name="Google Shape;1133;p60"/>
          <p:cNvSpPr txBox="1"/>
          <p:nvPr/>
        </p:nvSpPr>
        <p:spPr>
          <a:xfrm>
            <a:off x="256625" y="1071100"/>
            <a:ext cx="87129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Test: </a:t>
            </a:r>
            <a:r>
              <a:rPr lang="en" sz="1800">
                <a:latin typeface="Calibri"/>
                <a:ea typeface="Calibri"/>
                <a:cs typeface="Calibri"/>
                <a:sym typeface="Calibri"/>
              </a:rPr>
              <a:t>Passing in a Waypoint File through QGroundControl/SITL</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Motivation: </a:t>
            </a:r>
            <a:r>
              <a:rPr lang="en" sz="1800">
                <a:latin typeface="Calibri"/>
                <a:ea typeface="Calibri"/>
                <a:cs typeface="Calibri"/>
                <a:sym typeface="Calibri"/>
              </a:rPr>
              <a:t>To run a mission using a custom waypoint file</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Procedure: </a:t>
            </a:r>
            <a:endParaRPr b="1"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Construct a correctly outline text file that follows the format of default waypoint files</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Run SITL or QGroundControl and load in the waypoint file using “load mission”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Run the mission on auto mode through QGC or SITL’s convention</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Metrics of success: </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No errors will output, the mission will run smoothly and as expected</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Results: </a:t>
            </a:r>
            <a:r>
              <a:rPr lang="en" sz="1800">
                <a:latin typeface="Calibri"/>
                <a:ea typeface="Calibri"/>
                <a:cs typeface="Calibri"/>
                <a:sym typeface="Calibri"/>
              </a:rPr>
              <a:t>The waypoint files were interpreted correctly and the simulated vehicle reacted accordingly. Virtual vehicle successfully started and finished its mission as commanded</a:t>
            </a:r>
            <a:endParaRPr sz="1800">
              <a:latin typeface="Calibri"/>
              <a:ea typeface="Calibri"/>
              <a:cs typeface="Calibri"/>
              <a:sym typeface="Calibri"/>
            </a:endParaRPr>
          </a:p>
          <a:p>
            <a:pPr indent="0" lvl="0" marL="0" rtl="0" algn="l">
              <a:spcBef>
                <a:spcPts val="0"/>
              </a:spcBef>
              <a:spcAft>
                <a:spcPts val="0"/>
              </a:spcAft>
              <a:buNone/>
            </a:pPr>
            <a:r>
              <a:t/>
            </a:r>
            <a:endParaRPr b="1" sz="1800">
              <a:latin typeface="Calibri"/>
              <a:ea typeface="Calibri"/>
              <a:cs typeface="Calibri"/>
              <a:sym typeface="Calibri"/>
            </a:endParaRPr>
          </a:p>
          <a:p>
            <a:pPr indent="0" lvl="0" marL="0" rtl="0" algn="l">
              <a:spcBef>
                <a:spcPts val="0"/>
              </a:spcBef>
              <a:spcAft>
                <a:spcPts val="0"/>
              </a:spcAft>
              <a:buNone/>
            </a:pPr>
            <a:r>
              <a:t/>
            </a:r>
            <a:endParaRPr b="1" sz="18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6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61"/>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Software/Controls: SITL Post Processing Test</a:t>
            </a:r>
            <a:endParaRPr b="1">
              <a:solidFill>
                <a:schemeClr val="dk1"/>
              </a:solidFill>
            </a:endParaRPr>
          </a:p>
        </p:txBody>
      </p:sp>
      <p:sp>
        <p:nvSpPr>
          <p:cNvPr id="1140" name="Google Shape;1140;p61"/>
          <p:cNvSpPr txBox="1"/>
          <p:nvPr/>
        </p:nvSpPr>
        <p:spPr>
          <a:xfrm>
            <a:off x="215550" y="869975"/>
            <a:ext cx="87129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Test</a:t>
            </a:r>
            <a:r>
              <a:rPr lang="en" sz="1800">
                <a:latin typeface="Calibri"/>
                <a:ea typeface="Calibri"/>
                <a:cs typeface="Calibri"/>
                <a:sym typeface="Calibri"/>
              </a:rPr>
              <a:t>: Ability to export log files from a completed SITL mission and interpret the results through MATLAB</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Motivation</a:t>
            </a:r>
            <a:r>
              <a:rPr lang="en" sz="1800">
                <a:latin typeface="Calibri"/>
                <a:ea typeface="Calibri"/>
                <a:cs typeface="Calibri"/>
                <a:sym typeface="Calibri"/>
              </a:rPr>
              <a:t>: To be able to understand the temporal flight information given a simulated mission plan and </a:t>
            </a:r>
            <a:r>
              <a:rPr lang="en" sz="1800">
                <a:latin typeface="Calibri"/>
                <a:ea typeface="Calibri"/>
                <a:cs typeface="Calibri"/>
                <a:sym typeface="Calibri"/>
              </a:rPr>
              <a:t>evaluate</a:t>
            </a:r>
            <a:r>
              <a:rPr lang="en" sz="1800">
                <a:latin typeface="Calibri"/>
                <a:ea typeface="Calibri"/>
                <a:cs typeface="Calibri"/>
                <a:sym typeface="Calibri"/>
              </a:rPr>
              <a:t> overall </a:t>
            </a:r>
            <a:r>
              <a:rPr lang="en" sz="1800">
                <a:latin typeface="Calibri"/>
                <a:ea typeface="Calibri"/>
                <a:cs typeface="Calibri"/>
                <a:sym typeface="Calibri"/>
              </a:rPr>
              <a:t>mission</a:t>
            </a:r>
            <a:r>
              <a:rPr lang="en" sz="1800">
                <a:latin typeface="Calibri"/>
                <a:ea typeface="Calibri"/>
                <a:cs typeface="Calibri"/>
                <a:sym typeface="Calibri"/>
              </a:rPr>
              <a:t> performance</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Procedure</a:t>
            </a:r>
            <a:r>
              <a:rPr lang="en" sz="1800">
                <a:latin typeface="Calibri"/>
                <a:ea typeface="Calibri"/>
                <a:cs typeface="Calibri"/>
                <a:sym typeface="Calibri"/>
              </a:rPr>
              <a:t>:</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Run a mission to completion using the SITL simulation tool by passing in a waypoint file</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Extract the associated binary file stored within the </a:t>
            </a:r>
            <a:r>
              <a:rPr b="1" lang="en" sz="1800">
                <a:latin typeface="Calibri"/>
                <a:ea typeface="Calibri"/>
                <a:cs typeface="Calibri"/>
                <a:sym typeface="Calibri"/>
              </a:rPr>
              <a:t>ardupilot/ArduCopter/logs</a:t>
            </a:r>
            <a:endParaRPr b="1"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Convert the binary file into a .mat file under Mission Planner’s “Dataflash Logs” tab and then click the “Create MATLAB File” button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Input .mat file through the groups </a:t>
            </a:r>
            <a:r>
              <a:rPr b="1" lang="en" sz="1800">
                <a:latin typeface="Calibri"/>
                <a:ea typeface="Calibri"/>
                <a:cs typeface="Calibri"/>
                <a:sym typeface="Calibri"/>
              </a:rPr>
              <a:t>SITL_analysis_func() </a:t>
            </a:r>
            <a:r>
              <a:rPr lang="en" sz="1800">
                <a:latin typeface="Calibri"/>
                <a:ea typeface="Calibri"/>
                <a:cs typeface="Calibri"/>
                <a:sym typeface="Calibri"/>
              </a:rPr>
              <a:t>to output the desired graphs and times that the vehicle reached the waypoint</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Metrics of success</a:t>
            </a:r>
            <a:r>
              <a:rPr lang="en" sz="1800">
                <a:latin typeface="Calibri"/>
                <a:ea typeface="Calibri"/>
                <a:cs typeface="Calibri"/>
                <a:sym typeface="Calibri"/>
              </a:rPr>
              <a:t>: Successful analysis of time and position error of the input mission</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Results</a:t>
            </a:r>
            <a:r>
              <a:rPr lang="en" sz="1800">
                <a:latin typeface="Calibri"/>
                <a:ea typeface="Calibri"/>
                <a:cs typeface="Calibri"/>
                <a:sym typeface="Calibri"/>
              </a:rPr>
              <a:t>: Ardupilot’s baseline missions and the group’s custom missions were successfully post-processed</a:t>
            </a:r>
            <a:endParaRPr sz="18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7"/>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latin typeface="Trebuchet MS"/>
                <a:ea typeface="Trebuchet MS"/>
                <a:cs typeface="Trebuchet MS"/>
                <a:sym typeface="Trebuchet MS"/>
              </a:rPr>
              <a:t>Project Overview</a:t>
            </a:r>
            <a:endParaRPr>
              <a:solidFill>
                <a:schemeClr val="dk1"/>
              </a:solidFill>
            </a:endParaRPr>
          </a:p>
        </p:txBody>
      </p:sp>
      <p:sp>
        <p:nvSpPr>
          <p:cNvPr id="213" name="Google Shape;213;p17"/>
          <p:cNvSpPr txBox="1"/>
          <p:nvPr>
            <p:ph idx="1" type="body"/>
          </p:nvPr>
        </p:nvSpPr>
        <p:spPr>
          <a:xfrm>
            <a:off x="819150" y="520265"/>
            <a:ext cx="7505700" cy="303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800">
              <a:solidFill>
                <a:srgbClr val="000000"/>
              </a:solidFill>
              <a:latin typeface="Average"/>
              <a:ea typeface="Average"/>
              <a:cs typeface="Average"/>
              <a:sym typeface="Average"/>
            </a:endParaRPr>
          </a:p>
          <a:p>
            <a:pPr indent="0" lvl="0" marL="0" rtl="0" algn="l">
              <a:spcBef>
                <a:spcPts val="1200"/>
              </a:spcBef>
              <a:spcAft>
                <a:spcPts val="0"/>
              </a:spcAft>
              <a:buNone/>
            </a:pPr>
            <a:r>
              <a:rPr b="1" lang="en" sz="2232">
                <a:solidFill>
                  <a:schemeClr val="lt1"/>
                </a:solidFill>
                <a:latin typeface="Average"/>
                <a:ea typeface="Average"/>
                <a:cs typeface="Average"/>
                <a:sym typeface="Average"/>
              </a:rPr>
              <a:t>Mission Statement:</a:t>
            </a:r>
            <a:endParaRPr b="1" sz="2232">
              <a:solidFill>
                <a:schemeClr val="lt1"/>
              </a:solidFill>
              <a:latin typeface="Average"/>
              <a:ea typeface="Average"/>
              <a:cs typeface="Average"/>
              <a:sym typeface="Average"/>
            </a:endParaRPr>
          </a:p>
          <a:p>
            <a:pPr indent="0" lvl="0" marL="0" rtl="0" algn="l">
              <a:spcBef>
                <a:spcPts val="1200"/>
              </a:spcBef>
              <a:spcAft>
                <a:spcPts val="1200"/>
              </a:spcAft>
              <a:buNone/>
            </a:pPr>
            <a:r>
              <a:rPr lang="en" sz="1800">
                <a:solidFill>
                  <a:srgbClr val="000000"/>
                </a:solidFill>
                <a:latin typeface="Average"/>
                <a:ea typeface="Average"/>
                <a:cs typeface="Average"/>
                <a:sym typeface="Average"/>
              </a:rPr>
              <a:t>The GUST team will work to modify existing autopilot software in order to implement a timing system which will enable UAV</a:t>
            </a:r>
            <a:r>
              <a:rPr lang="en" sz="1800">
                <a:solidFill>
                  <a:srgbClr val="000000"/>
                </a:solidFill>
              </a:rPr>
              <a:t>s </a:t>
            </a:r>
            <a:r>
              <a:rPr lang="en" sz="1800">
                <a:solidFill>
                  <a:srgbClr val="000000"/>
                </a:solidFill>
                <a:latin typeface="Average"/>
                <a:ea typeface="Average"/>
                <a:cs typeface="Average"/>
                <a:sym typeface="Average"/>
              </a:rPr>
              <a:t>to travel and transmit signals along a specified path in space and time </a:t>
            </a:r>
            <a:endParaRPr sz="1800">
              <a:solidFill>
                <a:srgbClr val="000000"/>
              </a:solidFill>
              <a:latin typeface="Average"/>
              <a:ea typeface="Average"/>
              <a:cs typeface="Average"/>
              <a:sym typeface="Average"/>
            </a:endParaRPr>
          </a:p>
        </p:txBody>
      </p:sp>
      <p:sp>
        <p:nvSpPr>
          <p:cNvPr id="214" name="Google Shape;214;p17"/>
          <p:cNvSpPr txBox="1"/>
          <p:nvPr>
            <p:ph idx="12" type="sldNum"/>
          </p:nvPr>
        </p:nvSpPr>
        <p:spPr>
          <a:xfrm>
            <a:off x="8390734" y="4543668"/>
            <a:ext cx="548700" cy="393600"/>
          </a:xfrm>
          <a:prstGeom prst="rect">
            <a:avLst/>
          </a:prstGeom>
          <a:ln cap="flat" cmpd="sng" w="28575">
            <a:solidFill>
              <a:schemeClr val="dk1"/>
            </a:solidFill>
            <a:prstDash val="solid"/>
            <a:round/>
            <a:headEnd len="sm" w="sm" type="none"/>
            <a:tailEnd len="sm" w="sm" type="none"/>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pic>
        <p:nvPicPr>
          <p:cNvPr id="215" name="Google Shape;215;p17"/>
          <p:cNvPicPr preferRelativeResize="0"/>
          <p:nvPr/>
        </p:nvPicPr>
        <p:blipFill>
          <a:blip r:embed="rId3">
            <a:alphaModFix/>
          </a:blip>
          <a:stretch>
            <a:fillRect/>
          </a:stretch>
        </p:blipFill>
        <p:spPr>
          <a:xfrm flipH="1">
            <a:off x="1536750" y="2988762"/>
            <a:ext cx="1277640" cy="1247704"/>
          </a:xfrm>
          <a:prstGeom prst="rect">
            <a:avLst/>
          </a:prstGeom>
          <a:noFill/>
          <a:ln>
            <a:noFill/>
          </a:ln>
        </p:spPr>
      </p:pic>
      <p:cxnSp>
        <p:nvCxnSpPr>
          <p:cNvPr id="216" name="Google Shape;216;p17"/>
          <p:cNvCxnSpPr/>
          <p:nvPr/>
        </p:nvCxnSpPr>
        <p:spPr>
          <a:xfrm>
            <a:off x="3061989" y="3595776"/>
            <a:ext cx="2842500" cy="0"/>
          </a:xfrm>
          <a:prstGeom prst="straightConnector1">
            <a:avLst/>
          </a:prstGeom>
          <a:noFill/>
          <a:ln cap="flat" cmpd="sng" w="38100">
            <a:solidFill>
              <a:srgbClr val="202124"/>
            </a:solidFill>
            <a:prstDash val="solid"/>
            <a:round/>
            <a:headEnd len="med" w="med" type="none"/>
            <a:tailEnd len="med" w="med" type="triangle"/>
          </a:ln>
        </p:spPr>
      </p:cxnSp>
      <p:grpSp>
        <p:nvGrpSpPr>
          <p:cNvPr id="217" name="Google Shape;217;p17"/>
          <p:cNvGrpSpPr/>
          <p:nvPr/>
        </p:nvGrpSpPr>
        <p:grpSpPr>
          <a:xfrm>
            <a:off x="4069790" y="3199103"/>
            <a:ext cx="827126" cy="827126"/>
            <a:chOff x="5997325" y="2814213"/>
            <a:chExt cx="1484700" cy="1484700"/>
          </a:xfrm>
        </p:grpSpPr>
        <p:sp>
          <p:nvSpPr>
            <p:cNvPr id="218" name="Google Shape;218;p17"/>
            <p:cNvSpPr/>
            <p:nvPr/>
          </p:nvSpPr>
          <p:spPr>
            <a:xfrm>
              <a:off x="5997325" y="2814213"/>
              <a:ext cx="1484700" cy="1484700"/>
            </a:xfrm>
            <a:prstGeom prst="ellipse">
              <a:avLst/>
            </a:prstGeom>
            <a:solidFill>
              <a:srgbClr val="FFFFFF"/>
            </a:solidFill>
            <a:ln cap="flat" cmpd="sng" w="76200">
              <a:solidFill>
                <a:srgbClr val="2021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9" name="Google Shape;219;p17"/>
            <p:cNvCxnSpPr/>
            <p:nvPr/>
          </p:nvCxnSpPr>
          <p:spPr>
            <a:xfrm flipH="1" rot="10800000">
              <a:off x="6756775" y="2971713"/>
              <a:ext cx="3300" cy="558000"/>
            </a:xfrm>
            <a:prstGeom prst="straightConnector1">
              <a:avLst/>
            </a:prstGeom>
            <a:noFill/>
            <a:ln cap="flat" cmpd="sng" w="19050">
              <a:solidFill>
                <a:srgbClr val="202124"/>
              </a:solidFill>
              <a:prstDash val="solid"/>
              <a:round/>
              <a:headEnd len="med" w="med" type="none"/>
              <a:tailEnd len="med" w="med" type="triangle"/>
            </a:ln>
          </p:spPr>
        </p:cxnSp>
        <p:cxnSp>
          <p:nvCxnSpPr>
            <p:cNvPr id="220" name="Google Shape;220;p17"/>
            <p:cNvCxnSpPr/>
            <p:nvPr/>
          </p:nvCxnSpPr>
          <p:spPr>
            <a:xfrm flipH="1" rot="10800000">
              <a:off x="6756900" y="3309925"/>
              <a:ext cx="363300" cy="228300"/>
            </a:xfrm>
            <a:prstGeom prst="straightConnector1">
              <a:avLst/>
            </a:prstGeom>
            <a:noFill/>
            <a:ln cap="flat" cmpd="sng" w="19050">
              <a:solidFill>
                <a:srgbClr val="202124"/>
              </a:solidFill>
              <a:prstDash val="solid"/>
              <a:round/>
              <a:headEnd len="med" w="med" type="none"/>
              <a:tailEnd len="med" w="med" type="triangle"/>
            </a:ln>
          </p:spPr>
        </p:cxnSp>
        <p:sp>
          <p:nvSpPr>
            <p:cNvPr id="221" name="Google Shape;221;p17"/>
            <p:cNvSpPr/>
            <p:nvPr/>
          </p:nvSpPr>
          <p:spPr>
            <a:xfrm>
              <a:off x="6680725" y="3470725"/>
              <a:ext cx="135000" cy="135000"/>
            </a:xfrm>
            <a:prstGeom prst="ellipse">
              <a:avLst/>
            </a:prstGeom>
            <a:solidFill>
              <a:srgbClr val="2021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2" name="Google Shape;222;p17"/>
          <p:cNvPicPr preferRelativeResize="0"/>
          <p:nvPr/>
        </p:nvPicPr>
        <p:blipFill rotWithShape="1">
          <a:blip r:embed="rId4">
            <a:alphaModFix/>
          </a:blip>
          <a:srcRect b="0" l="23139" r="10635" t="0"/>
          <a:stretch/>
        </p:blipFill>
        <p:spPr>
          <a:xfrm>
            <a:off x="5995950" y="2949600"/>
            <a:ext cx="1418150" cy="1292375"/>
          </a:xfrm>
          <a:prstGeom prst="rect">
            <a:avLst/>
          </a:prstGeom>
          <a:noFill/>
          <a:ln>
            <a:noFill/>
          </a:ln>
        </p:spPr>
      </p:pic>
      <p:grpSp>
        <p:nvGrpSpPr>
          <p:cNvPr id="223" name="Google Shape;223;p17"/>
          <p:cNvGrpSpPr/>
          <p:nvPr/>
        </p:nvGrpSpPr>
        <p:grpSpPr>
          <a:xfrm>
            <a:off x="209271" y="4562106"/>
            <a:ext cx="8275220" cy="389149"/>
            <a:chOff x="209271" y="4562106"/>
            <a:chExt cx="8275220" cy="389149"/>
          </a:xfrm>
        </p:grpSpPr>
        <p:cxnSp>
          <p:nvCxnSpPr>
            <p:cNvPr id="224" name="Google Shape;224;p17"/>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225" name="Google Shape;225;p17"/>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7"/>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27" name="Google Shape;227;p17"/>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228" name="Google Shape;228;p17"/>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229" name="Google Shape;229;p17"/>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230" name="Google Shape;230;p17"/>
            <p:cNvGrpSpPr/>
            <p:nvPr/>
          </p:nvGrpSpPr>
          <p:grpSpPr>
            <a:xfrm>
              <a:off x="3765825" y="4566950"/>
              <a:ext cx="3509700" cy="384300"/>
              <a:chOff x="3613425" y="4566950"/>
              <a:chExt cx="3509700" cy="384300"/>
            </a:xfrm>
          </p:grpSpPr>
          <p:sp>
            <p:nvSpPr>
              <p:cNvPr id="231" name="Google Shape;231;p17"/>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232" name="Google Shape;232;p17"/>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233" name="Google Shape;233;p17"/>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234" name="Google Shape;234;p17"/>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6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62"/>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Software/Controls: MAVLink Message Test</a:t>
            </a:r>
            <a:endParaRPr b="1">
              <a:solidFill>
                <a:schemeClr val="dk1"/>
              </a:solidFill>
            </a:endParaRPr>
          </a:p>
        </p:txBody>
      </p:sp>
      <p:sp>
        <p:nvSpPr>
          <p:cNvPr id="1147" name="Google Shape;1147;p62"/>
          <p:cNvSpPr txBox="1"/>
          <p:nvPr/>
        </p:nvSpPr>
        <p:spPr>
          <a:xfrm>
            <a:off x="256625" y="1071100"/>
            <a:ext cx="87129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Test</a:t>
            </a:r>
            <a:r>
              <a:rPr lang="en" sz="1800">
                <a:latin typeface="Calibri"/>
                <a:ea typeface="Calibri"/>
                <a:cs typeface="Calibri"/>
                <a:sym typeface="Calibri"/>
              </a:rPr>
              <a:t>: Ability to generate and pass a custom MAVLink message</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Motivation</a:t>
            </a:r>
            <a:r>
              <a:rPr lang="en" sz="1800">
                <a:latin typeface="Calibri"/>
                <a:ea typeface="Calibri"/>
                <a:cs typeface="Calibri"/>
                <a:sym typeface="Calibri"/>
              </a:rPr>
              <a:t>: MAVLink is the communications layer between the mission planner and the ArduPilot flight code and needs to </a:t>
            </a:r>
            <a:r>
              <a:rPr lang="en" sz="1800">
                <a:latin typeface="Calibri"/>
                <a:ea typeface="Calibri"/>
                <a:cs typeface="Calibri"/>
                <a:sym typeface="Calibri"/>
              </a:rPr>
              <a:t>successfully</a:t>
            </a:r>
            <a:r>
              <a:rPr lang="en" sz="1800">
                <a:latin typeface="Calibri"/>
                <a:ea typeface="Calibri"/>
                <a:cs typeface="Calibri"/>
                <a:sym typeface="Calibri"/>
              </a:rPr>
              <a:t> pass new time based waypoints</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Procedure</a:t>
            </a:r>
            <a:r>
              <a:rPr lang="en" sz="1800">
                <a:latin typeface="Calibri"/>
                <a:ea typeface="Calibri"/>
                <a:cs typeface="Calibri"/>
                <a:sym typeface="Calibri"/>
              </a:rPr>
              <a:t>:</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Determine parameter structure of custom MAVLink message</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Add message structure to </a:t>
            </a:r>
            <a:r>
              <a:rPr b="1" i="1" lang="en" sz="1800">
                <a:latin typeface="Calibri"/>
                <a:ea typeface="Calibri"/>
                <a:cs typeface="Calibri"/>
                <a:sym typeface="Calibri"/>
              </a:rPr>
              <a:t>ardupilotmega.xml </a:t>
            </a:r>
            <a:r>
              <a:rPr lang="en" sz="1800">
                <a:latin typeface="Calibri"/>
                <a:ea typeface="Calibri"/>
                <a:cs typeface="Calibri"/>
                <a:sym typeface="Calibri"/>
              </a:rPr>
              <a:t>mavlink module f</a:t>
            </a:r>
            <a:r>
              <a:rPr lang="en" sz="1800">
                <a:latin typeface="Calibri"/>
                <a:ea typeface="Calibri"/>
                <a:cs typeface="Calibri"/>
                <a:sym typeface="Calibri"/>
              </a:rPr>
              <a:t>ile</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Add functions to main vehicle code to handle sending and receiving the command</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Expand </a:t>
            </a:r>
            <a:r>
              <a:rPr b="1" i="1" lang="en" sz="1800">
                <a:latin typeface="Calibri"/>
                <a:ea typeface="Calibri"/>
                <a:cs typeface="Calibri"/>
                <a:sym typeface="Calibri"/>
              </a:rPr>
              <a:t>AP_Mission.cpp </a:t>
            </a:r>
            <a:r>
              <a:rPr lang="en" sz="1800">
                <a:latin typeface="Calibri"/>
                <a:ea typeface="Calibri"/>
                <a:cs typeface="Calibri"/>
                <a:sym typeface="Calibri"/>
              </a:rPr>
              <a:t>library to handle new messages in command structure</a:t>
            </a:r>
            <a:endParaRPr sz="1800">
              <a:latin typeface="Calibri"/>
              <a:ea typeface="Calibri"/>
              <a:cs typeface="Calibri"/>
              <a:sym typeface="Calibri"/>
            </a:endParaRPr>
          </a:p>
          <a:p>
            <a:pPr indent="-342900" lvl="1" marL="914400" rtl="0" algn="l">
              <a:spcBef>
                <a:spcPts val="0"/>
              </a:spcBef>
              <a:spcAft>
                <a:spcPts val="0"/>
              </a:spcAft>
              <a:buSzPts val="1800"/>
              <a:buFont typeface="Calibri"/>
              <a:buChar char="-"/>
            </a:pPr>
            <a:r>
              <a:rPr lang="en" sz="1800">
                <a:latin typeface="Calibri"/>
                <a:ea typeface="Calibri"/>
                <a:cs typeface="Calibri"/>
                <a:sym typeface="Calibri"/>
              </a:rPr>
              <a:t>Define </a:t>
            </a:r>
            <a:r>
              <a:rPr b="1" i="1" lang="en" sz="1800">
                <a:latin typeface="Calibri"/>
                <a:ea typeface="Calibri"/>
                <a:cs typeface="Calibri"/>
                <a:sym typeface="Calibri"/>
              </a:rPr>
              <a:t>start() </a:t>
            </a:r>
            <a:r>
              <a:rPr lang="en" sz="1800">
                <a:latin typeface="Calibri"/>
                <a:ea typeface="Calibri"/>
                <a:cs typeface="Calibri"/>
                <a:sym typeface="Calibri"/>
              </a:rPr>
              <a:t>and </a:t>
            </a:r>
            <a:r>
              <a:rPr b="1" i="1" lang="en" sz="1800">
                <a:latin typeface="Calibri"/>
                <a:ea typeface="Calibri"/>
                <a:cs typeface="Calibri"/>
                <a:sym typeface="Calibri"/>
              </a:rPr>
              <a:t>verify() </a:t>
            </a:r>
            <a:r>
              <a:rPr lang="en" sz="1800">
                <a:latin typeface="Calibri"/>
                <a:ea typeface="Calibri"/>
                <a:cs typeface="Calibri"/>
                <a:sym typeface="Calibri"/>
              </a:rPr>
              <a:t>functionality for custom message</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Metrics of success</a:t>
            </a:r>
            <a:r>
              <a:rPr lang="en" sz="1800">
                <a:latin typeface="Calibri"/>
                <a:ea typeface="Calibri"/>
                <a:cs typeface="Calibri"/>
                <a:sym typeface="Calibri"/>
              </a:rPr>
              <a:t>: Newly created MAVLink message command can be passed from waypoint file and recognized in ardupilot main code repository</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Results</a:t>
            </a:r>
            <a:r>
              <a:rPr lang="en" sz="1800">
                <a:latin typeface="Calibri"/>
                <a:ea typeface="Calibri"/>
                <a:cs typeface="Calibri"/>
                <a:sym typeface="Calibri"/>
              </a:rPr>
              <a:t>: Generated TIME_WAYPOINT navigation command (ID 26) can be written in the </a:t>
            </a:r>
            <a:r>
              <a:rPr lang="en" sz="1800">
                <a:latin typeface="Calibri"/>
                <a:ea typeface="Calibri"/>
                <a:cs typeface="Calibri"/>
                <a:sym typeface="Calibri"/>
              </a:rPr>
              <a:t>waypoint file and recognized in the </a:t>
            </a:r>
            <a:r>
              <a:rPr b="1" i="1" lang="en" sz="1800">
                <a:latin typeface="Calibri"/>
                <a:ea typeface="Calibri"/>
                <a:cs typeface="Calibri"/>
                <a:sym typeface="Calibri"/>
              </a:rPr>
              <a:t>start() </a:t>
            </a:r>
            <a:r>
              <a:rPr lang="en" sz="1800">
                <a:latin typeface="Calibri"/>
                <a:ea typeface="Calibri"/>
                <a:cs typeface="Calibri"/>
                <a:sym typeface="Calibri"/>
              </a:rPr>
              <a:t>command function created in Ardupilot</a:t>
            </a:r>
            <a:endParaRPr sz="18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6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63"/>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Software/Controls: Time Parameter Test</a:t>
            </a:r>
            <a:endParaRPr b="1">
              <a:solidFill>
                <a:schemeClr val="dk1"/>
              </a:solidFill>
            </a:endParaRPr>
          </a:p>
        </p:txBody>
      </p:sp>
      <p:sp>
        <p:nvSpPr>
          <p:cNvPr id="1154" name="Google Shape;1154;p63"/>
          <p:cNvSpPr txBox="1"/>
          <p:nvPr/>
        </p:nvSpPr>
        <p:spPr>
          <a:xfrm>
            <a:off x="256625" y="1071100"/>
            <a:ext cx="87129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Test</a:t>
            </a:r>
            <a:r>
              <a:rPr lang="en" sz="1800">
                <a:latin typeface="Calibri"/>
                <a:ea typeface="Calibri"/>
                <a:cs typeface="Calibri"/>
                <a:sym typeface="Calibri"/>
              </a:rPr>
              <a:t>: </a:t>
            </a:r>
            <a:r>
              <a:rPr lang="en" sz="1800">
                <a:latin typeface="Calibri"/>
                <a:ea typeface="Calibri"/>
                <a:cs typeface="Calibri"/>
                <a:sym typeface="Calibri"/>
              </a:rPr>
              <a:t>Passing in a Waypoint File with custom time command through QGroundControl/SITL</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Motivation</a:t>
            </a:r>
            <a:r>
              <a:rPr lang="en" sz="1800">
                <a:latin typeface="Calibri"/>
                <a:ea typeface="Calibri"/>
                <a:cs typeface="Calibri"/>
                <a:sym typeface="Calibri"/>
              </a:rPr>
              <a:t>: Pass the time parameters into the controllers through a waypoint file</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Procedure</a:t>
            </a:r>
            <a:r>
              <a:rPr lang="en" sz="1800">
                <a:latin typeface="Calibri"/>
                <a:ea typeface="Calibri"/>
                <a:cs typeface="Calibri"/>
                <a:sym typeface="Calibri"/>
              </a:rPr>
              <a:t>:</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Construct a correctly outline text file that follows the format of default waypoint files</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Input our newly created command (Command 26) that represents our timed waypoint command where the fourth input parameter is associated to the desired arrival times</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Time command is passed through the Ardupilot’s library functions, eventually passed to the controllers found in the </a:t>
            </a:r>
            <a:r>
              <a:rPr b="1" i="1" lang="en" sz="1800">
                <a:latin typeface="Calibri"/>
                <a:ea typeface="Calibri"/>
                <a:cs typeface="Calibri"/>
                <a:sym typeface="Calibri"/>
              </a:rPr>
              <a:t>PositionControl.cpp </a:t>
            </a:r>
            <a:r>
              <a:rPr lang="en" sz="1800">
                <a:latin typeface="Calibri"/>
                <a:ea typeface="Calibri"/>
                <a:cs typeface="Calibri"/>
                <a:sym typeface="Calibri"/>
              </a:rPr>
              <a:t>file</a:t>
            </a:r>
            <a:r>
              <a:rPr b="1" lang="en" sz="1800">
                <a:latin typeface="Calibri"/>
                <a:ea typeface="Calibri"/>
                <a:cs typeface="Calibri"/>
                <a:sym typeface="Calibri"/>
              </a:rPr>
              <a:t> </a:t>
            </a:r>
            <a:r>
              <a:rPr lang="en" sz="1800">
                <a:latin typeface="Calibri"/>
                <a:ea typeface="Calibri"/>
                <a:cs typeface="Calibri"/>
                <a:sym typeface="Calibri"/>
              </a:rPr>
              <a:t> </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Execute the mission using the SITL simulation and print desired time values</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Metrics of success</a:t>
            </a:r>
            <a:r>
              <a:rPr lang="en" sz="1800">
                <a:latin typeface="Calibri"/>
                <a:ea typeface="Calibri"/>
                <a:cs typeface="Calibri"/>
                <a:sym typeface="Calibri"/>
              </a:rPr>
              <a:t>: The simulation is able to print out the desired time variable (parameter 4) successfully that is passed into the position controllers</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Expected </a:t>
            </a:r>
            <a:r>
              <a:rPr b="1" lang="en" sz="1800">
                <a:latin typeface="Calibri"/>
                <a:ea typeface="Calibri"/>
                <a:cs typeface="Calibri"/>
                <a:sym typeface="Calibri"/>
              </a:rPr>
              <a:t>Results</a:t>
            </a:r>
            <a:r>
              <a:rPr lang="en" sz="1800">
                <a:latin typeface="Calibri"/>
                <a:ea typeface="Calibri"/>
                <a:cs typeface="Calibri"/>
                <a:sym typeface="Calibri"/>
              </a:rPr>
              <a:t>: Through the use of the </a:t>
            </a:r>
            <a:r>
              <a:rPr b="1" i="1" lang="en" sz="1800">
                <a:latin typeface="Calibri"/>
                <a:ea typeface="Calibri"/>
                <a:cs typeface="Calibri"/>
                <a:sym typeface="Calibri"/>
              </a:rPr>
              <a:t>cmd </a:t>
            </a:r>
            <a:r>
              <a:rPr lang="en" sz="1800">
                <a:latin typeface="Calibri"/>
                <a:ea typeface="Calibri"/>
                <a:cs typeface="Calibri"/>
                <a:sym typeface="Calibri"/>
              </a:rPr>
              <a:t>object, the waypoint time parameter will print out successfully</a:t>
            </a:r>
            <a:endParaRPr sz="180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6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64"/>
          <p:cNvSpPr txBox="1"/>
          <p:nvPr>
            <p:ph type="title"/>
          </p:nvPr>
        </p:nvSpPr>
        <p:spPr>
          <a:xfrm>
            <a:off x="265950" y="195200"/>
            <a:ext cx="87603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Software/Controls: Controller Implementation Test</a:t>
            </a:r>
            <a:endParaRPr b="1">
              <a:solidFill>
                <a:schemeClr val="dk1"/>
              </a:solidFill>
            </a:endParaRPr>
          </a:p>
        </p:txBody>
      </p:sp>
      <p:sp>
        <p:nvSpPr>
          <p:cNvPr id="1161" name="Google Shape;1161;p64"/>
          <p:cNvSpPr txBox="1"/>
          <p:nvPr/>
        </p:nvSpPr>
        <p:spPr>
          <a:xfrm>
            <a:off x="256625" y="1071100"/>
            <a:ext cx="87129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Test</a:t>
            </a:r>
            <a:r>
              <a:rPr lang="en" sz="1800">
                <a:latin typeface="Calibri"/>
                <a:ea typeface="Calibri"/>
                <a:cs typeface="Calibri"/>
                <a:sym typeface="Calibri"/>
              </a:rPr>
              <a:t>: Closed-loop time control implementation</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Motivation</a:t>
            </a:r>
            <a:r>
              <a:rPr lang="en" sz="1800">
                <a:latin typeface="Calibri"/>
                <a:ea typeface="Calibri"/>
                <a:cs typeface="Calibri"/>
                <a:sym typeface="Calibri"/>
              </a:rPr>
              <a:t>: Central aspect of project to modify existing controller to incorporate and test closed-loop time waypoint control</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Procedure</a:t>
            </a:r>
            <a:r>
              <a:rPr lang="en" sz="1800">
                <a:latin typeface="Calibri"/>
                <a:ea typeface="Calibri"/>
                <a:cs typeface="Calibri"/>
                <a:sym typeface="Calibri"/>
              </a:rPr>
              <a:t>:</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Replace gain block that converts position error to desired velocity with</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Generate LEO emulation waypoint file with time component</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Compile ardupilot code</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Simulate mission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 sz="1800">
                <a:latin typeface="Calibri"/>
                <a:ea typeface="Calibri"/>
                <a:cs typeface="Calibri"/>
                <a:sym typeface="Calibri"/>
              </a:rPr>
              <a:t>Post-process simulation results</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Metrics of success</a:t>
            </a:r>
            <a:r>
              <a:rPr lang="en" sz="1800">
                <a:latin typeface="Calibri"/>
                <a:ea typeface="Calibri"/>
                <a:cs typeface="Calibri"/>
                <a:sym typeface="Calibri"/>
              </a:rPr>
              <a:t>: Time error of controller ( &lt; 1 [s]), Position error of controller ( &lt; 0.5 [m])</a:t>
            </a:r>
            <a:endParaRPr sz="1800">
              <a:latin typeface="Calibri"/>
              <a:ea typeface="Calibri"/>
              <a:cs typeface="Calibri"/>
              <a:sym typeface="Calibri"/>
            </a:endParaRPr>
          </a:p>
          <a:p>
            <a:pPr indent="0" lvl="0" marL="0" rtl="0" algn="l">
              <a:spcBef>
                <a:spcPts val="0"/>
              </a:spcBef>
              <a:spcAft>
                <a:spcPts val="0"/>
              </a:spcAft>
              <a:buNone/>
            </a:pPr>
            <a:r>
              <a:rPr b="1" lang="en" sz="1800">
                <a:latin typeface="Calibri"/>
                <a:ea typeface="Calibri"/>
                <a:cs typeface="Calibri"/>
                <a:sym typeface="Calibri"/>
              </a:rPr>
              <a:t>Results</a:t>
            </a:r>
            <a:r>
              <a:rPr lang="en" sz="1800">
                <a:latin typeface="Calibri"/>
                <a:ea typeface="Calibri"/>
                <a:cs typeface="Calibri"/>
                <a:sym typeface="Calibri"/>
              </a:rPr>
              <a:t>: We expect that this controller will perform to the expected standards due to the closed loop position and time approach to computing desired velocity</a:t>
            </a:r>
            <a:endParaRPr sz="1800">
              <a:latin typeface="Calibri"/>
              <a:ea typeface="Calibri"/>
              <a:cs typeface="Calibri"/>
              <a:sym typeface="Calibri"/>
            </a:endParaRPr>
          </a:p>
        </p:txBody>
      </p:sp>
      <p:pic>
        <p:nvPicPr>
          <p:cNvPr descr="V_{desired} = \frac{error_{pos}}{error_{time}}" id="1162" name="Google Shape;1162;p64" title="MathEquation,#000000"/>
          <p:cNvPicPr preferRelativeResize="0"/>
          <p:nvPr/>
        </p:nvPicPr>
        <p:blipFill>
          <a:blip r:embed="rId3">
            <a:alphaModFix/>
          </a:blip>
          <a:stretch>
            <a:fillRect/>
          </a:stretch>
        </p:blipFill>
        <p:spPr>
          <a:xfrm>
            <a:off x="7414650" y="2279725"/>
            <a:ext cx="1554850" cy="3284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65"/>
          <p:cNvSpPr txBox="1"/>
          <p:nvPr>
            <p:ph type="title"/>
          </p:nvPr>
        </p:nvSpPr>
        <p:spPr>
          <a:xfrm>
            <a:off x="409500" y="1921950"/>
            <a:ext cx="83250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674EA7"/>
                </a:solidFill>
              </a:rPr>
              <a:t>Administrative</a:t>
            </a:r>
            <a:endParaRPr b="1" sz="4800">
              <a:solidFill>
                <a:srgbClr val="674EA7"/>
              </a:solidFill>
            </a:endParaRPr>
          </a:p>
        </p:txBody>
      </p:sp>
      <p:cxnSp>
        <p:nvCxnSpPr>
          <p:cNvPr id="1168" name="Google Shape;1168;p65"/>
          <p:cNvCxnSpPr/>
          <p:nvPr/>
        </p:nvCxnSpPr>
        <p:spPr>
          <a:xfrm>
            <a:off x="1831350" y="3371000"/>
            <a:ext cx="5481300" cy="0"/>
          </a:xfrm>
          <a:prstGeom prst="straightConnector1">
            <a:avLst/>
          </a:prstGeom>
          <a:noFill/>
          <a:ln cap="flat" cmpd="sng" w="114300">
            <a:solidFill>
              <a:schemeClr val="lt1"/>
            </a:solidFill>
            <a:prstDash val="solid"/>
            <a:round/>
            <a:headEnd len="med" w="med" type="none"/>
            <a:tailEnd len="med" w="med" type="none"/>
          </a:ln>
        </p:spPr>
      </p:cxnSp>
      <p:cxnSp>
        <p:nvCxnSpPr>
          <p:cNvPr id="1169" name="Google Shape;1169;p65"/>
          <p:cNvCxnSpPr/>
          <p:nvPr/>
        </p:nvCxnSpPr>
        <p:spPr>
          <a:xfrm>
            <a:off x="1831350" y="1693350"/>
            <a:ext cx="5481300" cy="0"/>
          </a:xfrm>
          <a:prstGeom prst="straightConnector1">
            <a:avLst/>
          </a:prstGeom>
          <a:noFill/>
          <a:ln cap="flat" cmpd="sng" w="114300">
            <a:solidFill>
              <a:schemeClr val="lt1"/>
            </a:solidFill>
            <a:prstDash val="solid"/>
            <a:round/>
            <a:headEnd len="med" w="med" type="none"/>
            <a:tailEnd len="med" w="med" type="none"/>
          </a:ln>
        </p:spPr>
      </p:cxnSp>
      <p:sp>
        <p:nvSpPr>
          <p:cNvPr id="1170" name="Google Shape;1170;p65"/>
          <p:cNvSpPr txBox="1"/>
          <p:nvPr>
            <p:ph type="title"/>
          </p:nvPr>
        </p:nvSpPr>
        <p:spPr>
          <a:xfrm>
            <a:off x="507050" y="2677525"/>
            <a:ext cx="8325000" cy="62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chemeClr val="hlink"/>
                </a:solidFill>
                <a:hlinkClick action="ppaction://hlinksldjump" r:id="rId3"/>
              </a:rPr>
              <a:t>Return to Supporting Materials Quick Links</a:t>
            </a:r>
            <a:endParaRPr b="1" sz="2400" u="sng">
              <a:solidFill>
                <a:srgbClr val="000000"/>
              </a:solidFill>
            </a:endParaRPr>
          </a:p>
        </p:txBody>
      </p:sp>
      <p:sp>
        <p:nvSpPr>
          <p:cNvPr id="1171" name="Google Shape;1171;p6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6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66"/>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Organization Chart</a:t>
            </a:r>
            <a:endParaRPr b="1">
              <a:solidFill>
                <a:schemeClr val="dk1"/>
              </a:solidFill>
            </a:endParaRPr>
          </a:p>
        </p:txBody>
      </p:sp>
      <p:pic>
        <p:nvPicPr>
          <p:cNvPr id="1178" name="Google Shape;1178;p66"/>
          <p:cNvPicPr preferRelativeResize="0"/>
          <p:nvPr/>
        </p:nvPicPr>
        <p:blipFill>
          <a:blip r:embed="rId3">
            <a:alphaModFix/>
          </a:blip>
          <a:stretch>
            <a:fillRect/>
          </a:stretch>
        </p:blipFill>
        <p:spPr>
          <a:xfrm>
            <a:off x="471475" y="869975"/>
            <a:ext cx="6887675" cy="4388875"/>
          </a:xfrm>
          <a:prstGeom prst="rect">
            <a:avLst/>
          </a:prstGeom>
          <a:noFill/>
          <a:ln>
            <a:noFill/>
          </a:ln>
        </p:spPr>
      </p:pic>
      <p:sp>
        <p:nvSpPr>
          <p:cNvPr id="1179" name="Google Shape;1179;p6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6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67"/>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Specific Objectives</a:t>
            </a:r>
            <a:endParaRPr b="1">
              <a:solidFill>
                <a:schemeClr val="dk1"/>
              </a:solidFill>
            </a:endParaRPr>
          </a:p>
        </p:txBody>
      </p:sp>
      <p:pic>
        <p:nvPicPr>
          <p:cNvPr id="1186" name="Google Shape;1186;p67"/>
          <p:cNvPicPr preferRelativeResize="0"/>
          <p:nvPr/>
        </p:nvPicPr>
        <p:blipFill>
          <a:blip r:embed="rId3">
            <a:alphaModFix/>
          </a:blip>
          <a:stretch>
            <a:fillRect/>
          </a:stretch>
        </p:blipFill>
        <p:spPr>
          <a:xfrm>
            <a:off x="1706400" y="869975"/>
            <a:ext cx="5731200" cy="4169876"/>
          </a:xfrm>
          <a:prstGeom prst="rect">
            <a:avLst/>
          </a:prstGeom>
          <a:noFill/>
          <a:ln>
            <a:noFill/>
          </a:ln>
        </p:spPr>
      </p:pic>
      <p:sp>
        <p:nvSpPr>
          <p:cNvPr id="1187" name="Google Shape;1187;p6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graphicFrame>
        <p:nvGraphicFramePr>
          <p:cNvPr id="1192" name="Google Shape;1192;p68"/>
          <p:cNvGraphicFramePr/>
          <p:nvPr/>
        </p:nvGraphicFramePr>
        <p:xfrm>
          <a:off x="247200" y="1016222"/>
          <a:ext cx="3000000" cy="3000000"/>
        </p:xfrm>
        <a:graphic>
          <a:graphicData uri="http://schemas.openxmlformats.org/drawingml/2006/table">
            <a:tbl>
              <a:tblPr>
                <a:noFill/>
                <a:tableStyleId>{EAF9FD89-A5E9-4414-A26E-9B06D0872AF2}</a:tableStyleId>
              </a:tblPr>
              <a:tblGrid>
                <a:gridCol w="1339000"/>
                <a:gridCol w="7345300"/>
              </a:tblGrid>
              <a:tr h="535500">
                <a:tc>
                  <a:txBody>
                    <a:bodyPr/>
                    <a:lstStyle/>
                    <a:p>
                      <a:pPr indent="0" lvl="0" marL="0" rtl="0" algn="l">
                        <a:spcBef>
                          <a:spcPts val="0"/>
                        </a:spcBef>
                        <a:spcAft>
                          <a:spcPts val="0"/>
                        </a:spcAft>
                        <a:buNone/>
                      </a:pPr>
                      <a:r>
                        <a:rPr b="1" lang="en" sz="1100">
                          <a:latin typeface="Trebuchet MS"/>
                          <a:ea typeface="Trebuchet MS"/>
                          <a:cs typeface="Trebuchet MS"/>
                          <a:sym typeface="Trebuchet MS"/>
                        </a:rPr>
                        <a:t>Functional Requirement:</a:t>
                      </a:r>
                      <a:endParaRPr b="1" sz="11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Trebuchet MS"/>
                          <a:ea typeface="Trebuchet MS"/>
                          <a:cs typeface="Trebuchet MS"/>
                          <a:sym typeface="Trebuchet MS"/>
                        </a:rPr>
                        <a:t>Description:</a:t>
                      </a:r>
                      <a:endParaRPr b="1" sz="11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2275">
                <a:tc>
                  <a:txBody>
                    <a:bodyPr/>
                    <a:lstStyle/>
                    <a:p>
                      <a:pPr indent="0" lvl="0" marL="0" rtl="0" algn="l">
                        <a:spcBef>
                          <a:spcPts val="0"/>
                        </a:spcBef>
                        <a:spcAft>
                          <a:spcPts val="0"/>
                        </a:spcAft>
                        <a:buNone/>
                      </a:pPr>
                      <a:r>
                        <a:rPr b="1" lang="en" sz="1100">
                          <a:latin typeface="Trebuchet MS"/>
                          <a:ea typeface="Trebuchet MS"/>
                          <a:cs typeface="Trebuchet MS"/>
                          <a:sym typeface="Trebuchet MS"/>
                        </a:rPr>
                        <a:t>FR1</a:t>
                      </a:r>
                      <a:endParaRPr b="1" sz="11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rebuchet MS"/>
                          <a:ea typeface="Trebuchet MS"/>
                          <a:cs typeface="Trebuchet MS"/>
                          <a:sym typeface="Trebuchet MS"/>
                        </a:rPr>
                        <a:t>The control algorithm shall be able to command the multirotor to XYZT coordinates within 1 second. </a:t>
                      </a:r>
                      <a:endParaRPr sz="10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2275">
                <a:tc>
                  <a:txBody>
                    <a:bodyPr/>
                    <a:lstStyle/>
                    <a:p>
                      <a:pPr indent="0" lvl="0" marL="0" rtl="0" algn="l">
                        <a:spcBef>
                          <a:spcPts val="0"/>
                        </a:spcBef>
                        <a:spcAft>
                          <a:spcPts val="0"/>
                        </a:spcAft>
                        <a:buNone/>
                      </a:pPr>
                      <a:r>
                        <a:rPr b="1" lang="en" sz="1100">
                          <a:latin typeface="Trebuchet MS"/>
                          <a:ea typeface="Trebuchet MS"/>
                          <a:cs typeface="Trebuchet MS"/>
                          <a:sym typeface="Trebuchet MS"/>
                        </a:rPr>
                        <a:t>FR2</a:t>
                      </a:r>
                      <a:endParaRPr b="1" sz="11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rebuchet MS"/>
                          <a:ea typeface="Trebuchet MS"/>
                          <a:cs typeface="Trebuchet MS"/>
                          <a:sym typeface="Trebuchet MS"/>
                        </a:rPr>
                        <a:t>The control algorithm shall be integrated with an existing autopilot software.</a:t>
                      </a:r>
                      <a:endParaRPr sz="10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2275">
                <a:tc>
                  <a:txBody>
                    <a:bodyPr/>
                    <a:lstStyle/>
                    <a:p>
                      <a:pPr indent="0" lvl="0" marL="0" rtl="0" algn="l">
                        <a:spcBef>
                          <a:spcPts val="0"/>
                        </a:spcBef>
                        <a:spcAft>
                          <a:spcPts val="0"/>
                        </a:spcAft>
                        <a:buNone/>
                      </a:pPr>
                      <a:r>
                        <a:rPr b="1" lang="en" sz="1100">
                          <a:latin typeface="Trebuchet MS"/>
                          <a:ea typeface="Trebuchet MS"/>
                          <a:cs typeface="Trebuchet MS"/>
                          <a:sym typeface="Trebuchet MS"/>
                        </a:rPr>
                        <a:t>FR3</a:t>
                      </a:r>
                      <a:endParaRPr b="1" sz="11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rebuchet MS"/>
                          <a:ea typeface="Trebuchet MS"/>
                          <a:cs typeface="Trebuchet MS"/>
                          <a:sym typeface="Trebuchet MS"/>
                        </a:rPr>
                        <a:t>The UAS and its testing shall adhere to FAA and CU Boulder Guidelines.</a:t>
                      </a:r>
                      <a:endParaRPr sz="10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04025">
                <a:tc>
                  <a:txBody>
                    <a:bodyPr/>
                    <a:lstStyle/>
                    <a:p>
                      <a:pPr indent="0" lvl="0" marL="0" rtl="0" algn="l">
                        <a:spcBef>
                          <a:spcPts val="0"/>
                        </a:spcBef>
                        <a:spcAft>
                          <a:spcPts val="0"/>
                        </a:spcAft>
                        <a:buNone/>
                      </a:pPr>
                      <a:r>
                        <a:rPr b="1" lang="en" sz="1100">
                          <a:latin typeface="Trebuchet MS"/>
                          <a:ea typeface="Trebuchet MS"/>
                          <a:cs typeface="Trebuchet MS"/>
                          <a:sym typeface="Trebuchet MS"/>
                        </a:rPr>
                        <a:t>FR4</a:t>
                      </a:r>
                      <a:endParaRPr b="1" sz="11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rebuchet MS"/>
                          <a:ea typeface="Trebuchet MS"/>
                          <a:cs typeface="Trebuchet MS"/>
                          <a:sym typeface="Trebuchet MS"/>
                        </a:rPr>
                        <a:t>The modified mission planning software shall allow input XYZT coordinates that will support integration of the control algorithm.</a:t>
                      </a:r>
                      <a:endParaRPr sz="10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2275">
                <a:tc>
                  <a:txBody>
                    <a:bodyPr/>
                    <a:lstStyle/>
                    <a:p>
                      <a:pPr indent="0" lvl="0" marL="0" rtl="0" algn="l">
                        <a:spcBef>
                          <a:spcPts val="0"/>
                        </a:spcBef>
                        <a:spcAft>
                          <a:spcPts val="0"/>
                        </a:spcAft>
                        <a:buNone/>
                      </a:pPr>
                      <a:r>
                        <a:rPr b="1" lang="en" sz="1100">
                          <a:latin typeface="Trebuchet MS"/>
                          <a:ea typeface="Trebuchet MS"/>
                          <a:cs typeface="Trebuchet MS"/>
                          <a:sym typeface="Trebuchet MS"/>
                        </a:rPr>
                        <a:t>FR5</a:t>
                      </a:r>
                      <a:endParaRPr b="1" sz="11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rebuchet MS"/>
                          <a:ea typeface="Trebuchet MS"/>
                          <a:cs typeface="Trebuchet MS"/>
                          <a:sym typeface="Trebuchet MS"/>
                        </a:rPr>
                        <a:t>The simulation software shall be capable of simulating desired trajectory and determining its feasibility.</a:t>
                      </a:r>
                      <a:endParaRPr sz="10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2275">
                <a:tc>
                  <a:txBody>
                    <a:bodyPr/>
                    <a:lstStyle/>
                    <a:p>
                      <a:pPr indent="0" lvl="0" marL="0" rtl="0" algn="l">
                        <a:spcBef>
                          <a:spcPts val="0"/>
                        </a:spcBef>
                        <a:spcAft>
                          <a:spcPts val="0"/>
                        </a:spcAft>
                        <a:buNone/>
                      </a:pPr>
                      <a:r>
                        <a:rPr b="1" lang="en" sz="1100">
                          <a:latin typeface="Trebuchet MS"/>
                          <a:ea typeface="Trebuchet MS"/>
                          <a:cs typeface="Trebuchet MS"/>
                          <a:sym typeface="Trebuchet MS"/>
                        </a:rPr>
                        <a:t>FR6</a:t>
                      </a:r>
                      <a:endParaRPr b="1" sz="11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rebuchet MS"/>
                          <a:ea typeface="Trebuchet MS"/>
                          <a:cs typeface="Trebuchet MS"/>
                          <a:sym typeface="Trebuchet MS"/>
                        </a:rPr>
                        <a:t>Test vehicle shall have sufficient flight capabilities for use in demonstrating and evaluating control algorithm performance.</a:t>
                      </a:r>
                      <a:endParaRPr sz="10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2275">
                <a:tc>
                  <a:txBody>
                    <a:bodyPr/>
                    <a:lstStyle/>
                    <a:p>
                      <a:pPr indent="0" lvl="0" marL="0" rtl="0" algn="l">
                        <a:spcBef>
                          <a:spcPts val="0"/>
                        </a:spcBef>
                        <a:spcAft>
                          <a:spcPts val="0"/>
                        </a:spcAft>
                        <a:buNone/>
                      </a:pPr>
                      <a:r>
                        <a:rPr b="1" lang="en" sz="1100">
                          <a:latin typeface="Trebuchet MS"/>
                          <a:ea typeface="Trebuchet MS"/>
                          <a:cs typeface="Trebuchet MS"/>
                          <a:sym typeface="Trebuchet MS"/>
                        </a:rPr>
                        <a:t>FR7</a:t>
                      </a:r>
                      <a:endParaRPr b="1" sz="11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Trebuchet MS"/>
                          <a:ea typeface="Trebuchet MS"/>
                          <a:cs typeface="Trebuchet MS"/>
                          <a:sym typeface="Trebuchet MS"/>
                        </a:rPr>
                        <a:t>Ground Truth System must be able to detect and record the flight trajectory of the test vehicle to 10cm</a:t>
                      </a:r>
                      <a:r>
                        <a:rPr lang="en" sz="1000">
                          <a:solidFill>
                            <a:srgbClr val="FF0000"/>
                          </a:solidFill>
                          <a:latin typeface="Trebuchet MS"/>
                          <a:ea typeface="Trebuchet MS"/>
                          <a:cs typeface="Trebuchet MS"/>
                          <a:sym typeface="Trebuchet MS"/>
                        </a:rPr>
                        <a:t> </a:t>
                      </a:r>
                      <a:r>
                        <a:rPr lang="en" sz="1000">
                          <a:latin typeface="Trebuchet MS"/>
                          <a:ea typeface="Trebuchet MS"/>
                          <a:cs typeface="Trebuchet MS"/>
                          <a:sym typeface="Trebuchet MS"/>
                        </a:rPr>
                        <a:t>and evaluate performance of control algorithm. </a:t>
                      </a:r>
                      <a:endParaRPr sz="1000">
                        <a:latin typeface="Trebuchet MS"/>
                        <a:ea typeface="Trebuchet MS"/>
                        <a:cs typeface="Trebuchet MS"/>
                        <a:sym typeface="Trebuchet MS"/>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193" name="Google Shape;1193;p6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68"/>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Functional Requirements</a:t>
            </a:r>
            <a:endParaRPr>
              <a:solidFill>
                <a:schemeClr val="dk1"/>
              </a:solidFill>
            </a:endParaRPr>
          </a:p>
        </p:txBody>
      </p:sp>
      <p:sp>
        <p:nvSpPr>
          <p:cNvPr id="1195" name="Google Shape;1195;p6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grpSp>
        <p:nvGrpSpPr>
          <p:cNvPr id="1196" name="Google Shape;1196;p68"/>
          <p:cNvGrpSpPr/>
          <p:nvPr/>
        </p:nvGrpSpPr>
        <p:grpSpPr>
          <a:xfrm>
            <a:off x="247196" y="4545906"/>
            <a:ext cx="8275220" cy="389149"/>
            <a:chOff x="209271" y="4562106"/>
            <a:chExt cx="8275220" cy="389149"/>
          </a:xfrm>
        </p:grpSpPr>
        <p:cxnSp>
          <p:nvCxnSpPr>
            <p:cNvPr id="1197" name="Google Shape;1197;p68"/>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1198" name="Google Shape;1198;p68"/>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68"/>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00" name="Google Shape;1200;p68"/>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1201" name="Google Shape;1201;p68"/>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1202" name="Google Shape;1202;p68"/>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1203" name="Google Shape;1203;p68"/>
            <p:cNvGrpSpPr/>
            <p:nvPr/>
          </p:nvGrpSpPr>
          <p:grpSpPr>
            <a:xfrm>
              <a:off x="3765825" y="4566950"/>
              <a:ext cx="3509700" cy="384300"/>
              <a:chOff x="3613425" y="4566950"/>
              <a:chExt cx="3509700" cy="384300"/>
            </a:xfrm>
          </p:grpSpPr>
          <p:sp>
            <p:nvSpPr>
              <p:cNvPr id="1204" name="Google Shape;1204;p68"/>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1205" name="Google Shape;1205;p68"/>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1206" name="Google Shape;1206;p68"/>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Airframe</a:t>
                </a:r>
                <a:endParaRPr sz="900"/>
              </a:p>
            </p:txBody>
          </p:sp>
          <p:sp>
            <p:nvSpPr>
              <p:cNvPr id="1207" name="Google Shape;1207;p68"/>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6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69"/>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Requirements: FR 1</a:t>
            </a:r>
            <a:endParaRPr b="1">
              <a:solidFill>
                <a:schemeClr val="dk1"/>
              </a:solidFill>
            </a:endParaRPr>
          </a:p>
        </p:txBody>
      </p:sp>
      <p:pic>
        <p:nvPicPr>
          <p:cNvPr id="1214" name="Google Shape;1214;p69"/>
          <p:cNvPicPr preferRelativeResize="0"/>
          <p:nvPr/>
        </p:nvPicPr>
        <p:blipFill>
          <a:blip r:embed="rId3">
            <a:alphaModFix/>
          </a:blip>
          <a:stretch>
            <a:fillRect/>
          </a:stretch>
        </p:blipFill>
        <p:spPr>
          <a:xfrm>
            <a:off x="720024" y="869975"/>
            <a:ext cx="7738649" cy="3697376"/>
          </a:xfrm>
          <a:prstGeom prst="rect">
            <a:avLst/>
          </a:prstGeom>
          <a:noFill/>
          <a:ln>
            <a:noFill/>
          </a:ln>
        </p:spPr>
      </p:pic>
      <p:sp>
        <p:nvSpPr>
          <p:cNvPr id="1215" name="Google Shape;1215;p6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7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70"/>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Requirements: FR 2</a:t>
            </a:r>
            <a:endParaRPr b="1">
              <a:solidFill>
                <a:schemeClr val="dk1"/>
              </a:solidFill>
            </a:endParaRPr>
          </a:p>
        </p:txBody>
      </p:sp>
      <p:pic>
        <p:nvPicPr>
          <p:cNvPr id="1222" name="Google Shape;1222;p70"/>
          <p:cNvPicPr preferRelativeResize="0"/>
          <p:nvPr/>
        </p:nvPicPr>
        <p:blipFill>
          <a:blip r:embed="rId3">
            <a:alphaModFix/>
          </a:blip>
          <a:stretch>
            <a:fillRect/>
          </a:stretch>
        </p:blipFill>
        <p:spPr>
          <a:xfrm>
            <a:off x="2577964" y="869975"/>
            <a:ext cx="4022776" cy="4176275"/>
          </a:xfrm>
          <a:prstGeom prst="rect">
            <a:avLst/>
          </a:prstGeom>
          <a:noFill/>
          <a:ln>
            <a:noFill/>
          </a:ln>
        </p:spPr>
      </p:pic>
      <p:sp>
        <p:nvSpPr>
          <p:cNvPr id="1223" name="Google Shape;1223;p7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7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71"/>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Requirements: FR 3</a:t>
            </a:r>
            <a:endParaRPr b="1">
              <a:solidFill>
                <a:schemeClr val="dk1"/>
              </a:solidFill>
            </a:endParaRPr>
          </a:p>
        </p:txBody>
      </p:sp>
      <p:pic>
        <p:nvPicPr>
          <p:cNvPr id="1230" name="Google Shape;1230;p71"/>
          <p:cNvPicPr preferRelativeResize="0"/>
          <p:nvPr/>
        </p:nvPicPr>
        <p:blipFill>
          <a:blip r:embed="rId3">
            <a:alphaModFix/>
          </a:blip>
          <a:stretch>
            <a:fillRect/>
          </a:stretch>
        </p:blipFill>
        <p:spPr>
          <a:xfrm>
            <a:off x="2472201" y="869975"/>
            <a:ext cx="4199600" cy="4166226"/>
          </a:xfrm>
          <a:prstGeom prst="rect">
            <a:avLst/>
          </a:prstGeom>
          <a:noFill/>
          <a:ln>
            <a:noFill/>
          </a:ln>
        </p:spPr>
      </p:pic>
      <p:sp>
        <p:nvSpPr>
          <p:cNvPr id="1231" name="Google Shape;1231;p7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8"/>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Concept of Operations (CONOPS)</a:t>
            </a:r>
            <a:endParaRPr>
              <a:solidFill>
                <a:schemeClr val="dk1"/>
              </a:solidFill>
            </a:endParaRPr>
          </a:p>
        </p:txBody>
      </p:sp>
      <p:sp>
        <p:nvSpPr>
          <p:cNvPr id="241" name="Google Shape;241;p1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333333"/>
                </a:solidFill>
              </a:rPr>
              <a:t>‹#›</a:t>
            </a:fld>
            <a:endParaRPr>
              <a:solidFill>
                <a:srgbClr val="333333"/>
              </a:solidFill>
            </a:endParaRPr>
          </a:p>
        </p:txBody>
      </p:sp>
      <p:pic>
        <p:nvPicPr>
          <p:cNvPr id="242" name="Google Shape;242;p18"/>
          <p:cNvPicPr preferRelativeResize="0"/>
          <p:nvPr/>
        </p:nvPicPr>
        <p:blipFill>
          <a:blip r:embed="rId3">
            <a:alphaModFix/>
          </a:blip>
          <a:stretch>
            <a:fillRect/>
          </a:stretch>
        </p:blipFill>
        <p:spPr>
          <a:xfrm>
            <a:off x="1224213" y="959400"/>
            <a:ext cx="6245346" cy="3513274"/>
          </a:xfrm>
          <a:prstGeom prst="rect">
            <a:avLst/>
          </a:prstGeom>
          <a:noFill/>
          <a:ln>
            <a:noFill/>
          </a:ln>
        </p:spPr>
      </p:pic>
      <p:grpSp>
        <p:nvGrpSpPr>
          <p:cNvPr id="243" name="Google Shape;243;p18"/>
          <p:cNvGrpSpPr/>
          <p:nvPr/>
        </p:nvGrpSpPr>
        <p:grpSpPr>
          <a:xfrm>
            <a:off x="209271" y="4562106"/>
            <a:ext cx="8275220" cy="389149"/>
            <a:chOff x="209271" y="4562106"/>
            <a:chExt cx="8275220" cy="389149"/>
          </a:xfrm>
        </p:grpSpPr>
        <p:cxnSp>
          <p:nvCxnSpPr>
            <p:cNvPr id="244" name="Google Shape;244;p18"/>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245" name="Google Shape;245;p18"/>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47" name="Google Shape;247;p18"/>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248" name="Google Shape;248;p18"/>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249" name="Google Shape;249;p18"/>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250" name="Google Shape;250;p18"/>
            <p:cNvGrpSpPr/>
            <p:nvPr/>
          </p:nvGrpSpPr>
          <p:grpSpPr>
            <a:xfrm>
              <a:off x="3765825" y="4566950"/>
              <a:ext cx="3509700" cy="384300"/>
              <a:chOff x="3613425" y="4566950"/>
              <a:chExt cx="3509700" cy="384300"/>
            </a:xfrm>
          </p:grpSpPr>
          <p:sp>
            <p:nvSpPr>
              <p:cNvPr id="251" name="Google Shape;251;p18"/>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252" name="Google Shape;252;p18"/>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253" name="Google Shape;253;p18"/>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254" name="Google Shape;254;p18"/>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7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72"/>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Requirements: FR 4</a:t>
            </a:r>
            <a:endParaRPr b="1">
              <a:solidFill>
                <a:schemeClr val="dk1"/>
              </a:solidFill>
            </a:endParaRPr>
          </a:p>
        </p:txBody>
      </p:sp>
      <p:pic>
        <p:nvPicPr>
          <p:cNvPr id="1238" name="Google Shape;1238;p72"/>
          <p:cNvPicPr preferRelativeResize="0"/>
          <p:nvPr/>
        </p:nvPicPr>
        <p:blipFill>
          <a:blip r:embed="rId3">
            <a:alphaModFix/>
          </a:blip>
          <a:stretch>
            <a:fillRect/>
          </a:stretch>
        </p:blipFill>
        <p:spPr>
          <a:xfrm>
            <a:off x="1741800" y="869975"/>
            <a:ext cx="5695100" cy="4171574"/>
          </a:xfrm>
          <a:prstGeom prst="rect">
            <a:avLst/>
          </a:prstGeom>
          <a:noFill/>
          <a:ln>
            <a:noFill/>
          </a:ln>
        </p:spPr>
      </p:pic>
      <p:sp>
        <p:nvSpPr>
          <p:cNvPr id="1239" name="Google Shape;1239;p7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7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73"/>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Requirements: FR 5</a:t>
            </a:r>
            <a:endParaRPr b="1">
              <a:solidFill>
                <a:schemeClr val="dk1"/>
              </a:solidFill>
            </a:endParaRPr>
          </a:p>
        </p:txBody>
      </p:sp>
      <p:pic>
        <p:nvPicPr>
          <p:cNvPr id="1246" name="Google Shape;1246;p73"/>
          <p:cNvPicPr preferRelativeResize="0"/>
          <p:nvPr/>
        </p:nvPicPr>
        <p:blipFill>
          <a:blip r:embed="rId3">
            <a:alphaModFix/>
          </a:blip>
          <a:stretch>
            <a:fillRect/>
          </a:stretch>
        </p:blipFill>
        <p:spPr>
          <a:xfrm>
            <a:off x="2638926" y="869975"/>
            <a:ext cx="3900851" cy="4166698"/>
          </a:xfrm>
          <a:prstGeom prst="rect">
            <a:avLst/>
          </a:prstGeom>
          <a:noFill/>
          <a:ln>
            <a:noFill/>
          </a:ln>
        </p:spPr>
      </p:pic>
      <p:sp>
        <p:nvSpPr>
          <p:cNvPr id="1247" name="Google Shape;1247;p7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7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74"/>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Requirements: FR 6</a:t>
            </a:r>
            <a:endParaRPr b="1">
              <a:solidFill>
                <a:schemeClr val="dk1"/>
              </a:solidFill>
            </a:endParaRPr>
          </a:p>
        </p:txBody>
      </p:sp>
      <p:pic>
        <p:nvPicPr>
          <p:cNvPr id="1254" name="Google Shape;1254;p74"/>
          <p:cNvPicPr preferRelativeResize="0"/>
          <p:nvPr/>
        </p:nvPicPr>
        <p:blipFill>
          <a:blip r:embed="rId3">
            <a:alphaModFix/>
          </a:blip>
          <a:stretch>
            <a:fillRect/>
          </a:stretch>
        </p:blipFill>
        <p:spPr>
          <a:xfrm>
            <a:off x="1257251" y="869975"/>
            <a:ext cx="6664202" cy="4015475"/>
          </a:xfrm>
          <a:prstGeom prst="rect">
            <a:avLst/>
          </a:prstGeom>
          <a:noFill/>
          <a:ln>
            <a:noFill/>
          </a:ln>
        </p:spPr>
      </p:pic>
      <p:sp>
        <p:nvSpPr>
          <p:cNvPr id="1255" name="Google Shape;1255;p7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7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75"/>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Requirements: FR 7</a:t>
            </a:r>
            <a:endParaRPr b="1">
              <a:solidFill>
                <a:schemeClr val="dk1"/>
              </a:solidFill>
            </a:endParaRPr>
          </a:p>
        </p:txBody>
      </p:sp>
      <p:pic>
        <p:nvPicPr>
          <p:cNvPr id="1262" name="Google Shape;1262;p75"/>
          <p:cNvPicPr preferRelativeResize="0"/>
          <p:nvPr/>
        </p:nvPicPr>
        <p:blipFill>
          <a:blip r:embed="rId3">
            <a:alphaModFix/>
          </a:blip>
          <a:stretch>
            <a:fillRect/>
          </a:stretch>
        </p:blipFill>
        <p:spPr>
          <a:xfrm>
            <a:off x="1495350" y="869975"/>
            <a:ext cx="6187999" cy="4059951"/>
          </a:xfrm>
          <a:prstGeom prst="rect">
            <a:avLst/>
          </a:prstGeom>
          <a:noFill/>
          <a:ln>
            <a:noFill/>
          </a:ln>
        </p:spPr>
      </p:pic>
      <p:sp>
        <p:nvSpPr>
          <p:cNvPr id="1263" name="Google Shape;1263;p7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7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76"/>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Budget Order Breakdown</a:t>
            </a:r>
            <a:endParaRPr b="1">
              <a:solidFill>
                <a:schemeClr val="dk1"/>
              </a:solidFill>
            </a:endParaRPr>
          </a:p>
        </p:txBody>
      </p:sp>
      <p:sp>
        <p:nvSpPr>
          <p:cNvPr id="1270" name="Google Shape;1270;p7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71" name="Google Shape;1271;p76"/>
          <p:cNvPicPr preferRelativeResize="0"/>
          <p:nvPr/>
        </p:nvPicPr>
        <p:blipFill>
          <a:blip r:embed="rId3">
            <a:alphaModFix/>
          </a:blip>
          <a:stretch>
            <a:fillRect/>
          </a:stretch>
        </p:blipFill>
        <p:spPr>
          <a:xfrm>
            <a:off x="529038" y="1166900"/>
            <a:ext cx="8085937" cy="344646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77"/>
          <p:cNvSpPr txBox="1"/>
          <p:nvPr>
            <p:ph type="title"/>
          </p:nvPr>
        </p:nvSpPr>
        <p:spPr>
          <a:xfrm>
            <a:off x="409500" y="1921950"/>
            <a:ext cx="83250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674EA7"/>
                </a:solidFill>
              </a:rPr>
              <a:t>Trade Studies</a:t>
            </a:r>
            <a:endParaRPr b="1" sz="4800">
              <a:solidFill>
                <a:srgbClr val="674EA7"/>
              </a:solidFill>
            </a:endParaRPr>
          </a:p>
        </p:txBody>
      </p:sp>
      <p:cxnSp>
        <p:nvCxnSpPr>
          <p:cNvPr id="1277" name="Google Shape;1277;p77"/>
          <p:cNvCxnSpPr/>
          <p:nvPr/>
        </p:nvCxnSpPr>
        <p:spPr>
          <a:xfrm>
            <a:off x="1831350" y="3371000"/>
            <a:ext cx="5481300" cy="0"/>
          </a:xfrm>
          <a:prstGeom prst="straightConnector1">
            <a:avLst/>
          </a:prstGeom>
          <a:noFill/>
          <a:ln cap="flat" cmpd="sng" w="114300">
            <a:solidFill>
              <a:schemeClr val="lt1"/>
            </a:solidFill>
            <a:prstDash val="solid"/>
            <a:round/>
            <a:headEnd len="med" w="med" type="none"/>
            <a:tailEnd len="med" w="med" type="none"/>
          </a:ln>
        </p:spPr>
      </p:cxnSp>
      <p:cxnSp>
        <p:nvCxnSpPr>
          <p:cNvPr id="1278" name="Google Shape;1278;p77"/>
          <p:cNvCxnSpPr/>
          <p:nvPr/>
        </p:nvCxnSpPr>
        <p:spPr>
          <a:xfrm>
            <a:off x="1831350" y="1693350"/>
            <a:ext cx="5481300" cy="0"/>
          </a:xfrm>
          <a:prstGeom prst="straightConnector1">
            <a:avLst/>
          </a:prstGeom>
          <a:noFill/>
          <a:ln cap="flat" cmpd="sng" w="114300">
            <a:solidFill>
              <a:schemeClr val="lt1"/>
            </a:solidFill>
            <a:prstDash val="solid"/>
            <a:round/>
            <a:headEnd len="med" w="med" type="none"/>
            <a:tailEnd len="med" w="med" type="none"/>
          </a:ln>
        </p:spPr>
      </p:cxnSp>
      <p:sp>
        <p:nvSpPr>
          <p:cNvPr id="1279" name="Google Shape;1279;p77"/>
          <p:cNvSpPr txBox="1"/>
          <p:nvPr>
            <p:ph type="title"/>
          </p:nvPr>
        </p:nvSpPr>
        <p:spPr>
          <a:xfrm>
            <a:off x="507050" y="2677525"/>
            <a:ext cx="8325000" cy="62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chemeClr val="hlink"/>
                </a:solidFill>
                <a:hlinkClick action="ppaction://hlinksldjump" r:id="rId3"/>
              </a:rPr>
              <a:t>Return to Supporting Materials Quick Links</a:t>
            </a:r>
            <a:endParaRPr b="1" sz="2400" u="sng">
              <a:solidFill>
                <a:srgbClr val="000000"/>
              </a:solidFill>
            </a:endParaRPr>
          </a:p>
        </p:txBody>
      </p:sp>
      <p:sp>
        <p:nvSpPr>
          <p:cNvPr id="1280" name="Google Shape;1280;p7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7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78"/>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Trade Study: UAS</a:t>
            </a:r>
            <a:endParaRPr b="1">
              <a:solidFill>
                <a:schemeClr val="dk1"/>
              </a:solidFill>
            </a:endParaRPr>
          </a:p>
        </p:txBody>
      </p:sp>
      <p:pic>
        <p:nvPicPr>
          <p:cNvPr id="1287" name="Google Shape;1287;p78"/>
          <p:cNvPicPr preferRelativeResize="0"/>
          <p:nvPr/>
        </p:nvPicPr>
        <p:blipFill>
          <a:blip r:embed="rId3">
            <a:alphaModFix/>
          </a:blip>
          <a:stretch>
            <a:fillRect/>
          </a:stretch>
        </p:blipFill>
        <p:spPr>
          <a:xfrm>
            <a:off x="778063" y="869975"/>
            <a:ext cx="7587874" cy="4080274"/>
          </a:xfrm>
          <a:prstGeom prst="rect">
            <a:avLst/>
          </a:prstGeom>
          <a:noFill/>
          <a:ln>
            <a:noFill/>
          </a:ln>
        </p:spPr>
      </p:pic>
      <p:sp>
        <p:nvSpPr>
          <p:cNvPr id="1288" name="Google Shape;1288;p7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7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79"/>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Trade Study: UAS</a:t>
            </a:r>
            <a:endParaRPr b="1">
              <a:solidFill>
                <a:schemeClr val="dk1"/>
              </a:solidFill>
            </a:endParaRPr>
          </a:p>
        </p:txBody>
      </p:sp>
      <p:pic>
        <p:nvPicPr>
          <p:cNvPr id="1295" name="Google Shape;1295;p79"/>
          <p:cNvPicPr preferRelativeResize="0"/>
          <p:nvPr/>
        </p:nvPicPr>
        <p:blipFill>
          <a:blip r:embed="rId3">
            <a:alphaModFix/>
          </a:blip>
          <a:stretch>
            <a:fillRect/>
          </a:stretch>
        </p:blipFill>
        <p:spPr>
          <a:xfrm>
            <a:off x="152400" y="1436638"/>
            <a:ext cx="8839200" cy="2270235"/>
          </a:xfrm>
          <a:prstGeom prst="rect">
            <a:avLst/>
          </a:prstGeom>
          <a:noFill/>
          <a:ln>
            <a:noFill/>
          </a:ln>
        </p:spPr>
      </p:pic>
      <p:sp>
        <p:nvSpPr>
          <p:cNvPr id="1296" name="Google Shape;1296;p7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8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80"/>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Trade Study: Ground Truth System</a:t>
            </a:r>
            <a:endParaRPr b="1">
              <a:solidFill>
                <a:schemeClr val="dk1"/>
              </a:solidFill>
            </a:endParaRPr>
          </a:p>
        </p:txBody>
      </p:sp>
      <p:pic>
        <p:nvPicPr>
          <p:cNvPr id="1303" name="Google Shape;1303;p80"/>
          <p:cNvPicPr preferRelativeResize="0"/>
          <p:nvPr/>
        </p:nvPicPr>
        <p:blipFill>
          <a:blip r:embed="rId3">
            <a:alphaModFix/>
          </a:blip>
          <a:stretch>
            <a:fillRect/>
          </a:stretch>
        </p:blipFill>
        <p:spPr>
          <a:xfrm>
            <a:off x="371650" y="869975"/>
            <a:ext cx="8435401" cy="4133249"/>
          </a:xfrm>
          <a:prstGeom prst="rect">
            <a:avLst/>
          </a:prstGeom>
          <a:noFill/>
          <a:ln>
            <a:noFill/>
          </a:ln>
        </p:spPr>
      </p:pic>
      <p:sp>
        <p:nvSpPr>
          <p:cNvPr id="1304" name="Google Shape;1304;p8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8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81"/>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Trade Study: Ground Truth System</a:t>
            </a:r>
            <a:endParaRPr b="1">
              <a:solidFill>
                <a:schemeClr val="dk1"/>
              </a:solidFill>
            </a:endParaRPr>
          </a:p>
        </p:txBody>
      </p:sp>
      <p:pic>
        <p:nvPicPr>
          <p:cNvPr id="1311" name="Google Shape;1311;p81"/>
          <p:cNvPicPr preferRelativeResize="0"/>
          <p:nvPr/>
        </p:nvPicPr>
        <p:blipFill>
          <a:blip r:embed="rId3">
            <a:alphaModFix/>
          </a:blip>
          <a:stretch>
            <a:fillRect/>
          </a:stretch>
        </p:blipFill>
        <p:spPr>
          <a:xfrm>
            <a:off x="152400" y="1259513"/>
            <a:ext cx="8839198" cy="2624465"/>
          </a:xfrm>
          <a:prstGeom prst="rect">
            <a:avLst/>
          </a:prstGeom>
          <a:noFill/>
          <a:ln>
            <a:noFill/>
          </a:ln>
        </p:spPr>
      </p:pic>
      <p:sp>
        <p:nvSpPr>
          <p:cNvPr id="1312" name="Google Shape;1312;p8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9"/>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System </a:t>
            </a:r>
            <a:r>
              <a:rPr b="1" lang="en">
                <a:solidFill>
                  <a:schemeClr val="dk1"/>
                </a:solidFill>
              </a:rPr>
              <a:t>Functional Block Diagram</a:t>
            </a:r>
            <a:endParaRPr>
              <a:solidFill>
                <a:schemeClr val="dk1"/>
              </a:solidFill>
            </a:endParaRPr>
          </a:p>
        </p:txBody>
      </p:sp>
      <p:pic>
        <p:nvPicPr>
          <p:cNvPr id="261" name="Google Shape;261;p19"/>
          <p:cNvPicPr preferRelativeResize="0"/>
          <p:nvPr/>
        </p:nvPicPr>
        <p:blipFill rotWithShape="1">
          <a:blip r:embed="rId3">
            <a:alphaModFix/>
          </a:blip>
          <a:srcRect b="0" l="0" r="0" t="0"/>
          <a:stretch/>
        </p:blipFill>
        <p:spPr>
          <a:xfrm>
            <a:off x="429975" y="967500"/>
            <a:ext cx="8284037" cy="3478651"/>
          </a:xfrm>
          <a:prstGeom prst="rect">
            <a:avLst/>
          </a:prstGeom>
          <a:noFill/>
          <a:ln>
            <a:noFill/>
          </a:ln>
        </p:spPr>
      </p:pic>
      <p:sp>
        <p:nvSpPr>
          <p:cNvPr id="262" name="Google Shape;262;p1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grpSp>
        <p:nvGrpSpPr>
          <p:cNvPr id="263" name="Google Shape;263;p19"/>
          <p:cNvGrpSpPr/>
          <p:nvPr/>
        </p:nvGrpSpPr>
        <p:grpSpPr>
          <a:xfrm>
            <a:off x="209271" y="4562106"/>
            <a:ext cx="8275220" cy="389149"/>
            <a:chOff x="209271" y="4562106"/>
            <a:chExt cx="8275220" cy="389149"/>
          </a:xfrm>
        </p:grpSpPr>
        <p:cxnSp>
          <p:nvCxnSpPr>
            <p:cNvPr id="264" name="Google Shape;264;p19"/>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265" name="Google Shape;265;p19"/>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67" name="Google Shape;267;p19"/>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268" name="Google Shape;268;p19"/>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269" name="Google Shape;269;p19"/>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270" name="Google Shape;270;p19"/>
            <p:cNvGrpSpPr/>
            <p:nvPr/>
          </p:nvGrpSpPr>
          <p:grpSpPr>
            <a:xfrm>
              <a:off x="3765825" y="4566950"/>
              <a:ext cx="3509700" cy="384300"/>
              <a:chOff x="3613425" y="4566950"/>
              <a:chExt cx="3509700" cy="384300"/>
            </a:xfrm>
          </p:grpSpPr>
          <p:sp>
            <p:nvSpPr>
              <p:cNvPr id="271" name="Google Shape;271;p19"/>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272" name="Google Shape;272;p19"/>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273" name="Google Shape;273;p19"/>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274" name="Google Shape;274;p19"/>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8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82"/>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Trade Study: Autopilot Software</a:t>
            </a:r>
            <a:endParaRPr b="1">
              <a:solidFill>
                <a:schemeClr val="dk1"/>
              </a:solidFill>
            </a:endParaRPr>
          </a:p>
        </p:txBody>
      </p:sp>
      <p:pic>
        <p:nvPicPr>
          <p:cNvPr id="1319" name="Google Shape;1319;p82"/>
          <p:cNvPicPr preferRelativeResize="0"/>
          <p:nvPr/>
        </p:nvPicPr>
        <p:blipFill>
          <a:blip r:embed="rId3">
            <a:alphaModFix/>
          </a:blip>
          <a:stretch>
            <a:fillRect/>
          </a:stretch>
        </p:blipFill>
        <p:spPr>
          <a:xfrm>
            <a:off x="169750" y="1030400"/>
            <a:ext cx="8839201" cy="3680379"/>
          </a:xfrm>
          <a:prstGeom prst="rect">
            <a:avLst/>
          </a:prstGeom>
          <a:noFill/>
          <a:ln>
            <a:noFill/>
          </a:ln>
        </p:spPr>
      </p:pic>
      <p:sp>
        <p:nvSpPr>
          <p:cNvPr id="1320" name="Google Shape;1320;p8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8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83"/>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Trade Study: Autopilot Software</a:t>
            </a:r>
            <a:endParaRPr b="1">
              <a:solidFill>
                <a:schemeClr val="dk1"/>
              </a:solidFill>
            </a:endParaRPr>
          </a:p>
        </p:txBody>
      </p:sp>
      <p:pic>
        <p:nvPicPr>
          <p:cNvPr id="1327" name="Google Shape;1327;p83"/>
          <p:cNvPicPr preferRelativeResize="0"/>
          <p:nvPr/>
        </p:nvPicPr>
        <p:blipFill>
          <a:blip r:embed="rId3">
            <a:alphaModFix/>
          </a:blip>
          <a:stretch>
            <a:fillRect/>
          </a:stretch>
        </p:blipFill>
        <p:spPr>
          <a:xfrm>
            <a:off x="169750" y="1268463"/>
            <a:ext cx="8839200" cy="2606566"/>
          </a:xfrm>
          <a:prstGeom prst="rect">
            <a:avLst/>
          </a:prstGeom>
          <a:noFill/>
          <a:ln>
            <a:noFill/>
          </a:ln>
        </p:spPr>
      </p:pic>
      <p:sp>
        <p:nvSpPr>
          <p:cNvPr id="1328" name="Google Shape;1328;p8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8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84"/>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Trade Study: Simulation</a:t>
            </a:r>
            <a:endParaRPr b="1">
              <a:solidFill>
                <a:schemeClr val="dk1"/>
              </a:solidFill>
            </a:endParaRPr>
          </a:p>
        </p:txBody>
      </p:sp>
      <p:pic>
        <p:nvPicPr>
          <p:cNvPr id="1335" name="Google Shape;1335;p84"/>
          <p:cNvPicPr preferRelativeResize="0"/>
          <p:nvPr/>
        </p:nvPicPr>
        <p:blipFill>
          <a:blip r:embed="rId3">
            <a:alphaModFix/>
          </a:blip>
          <a:stretch>
            <a:fillRect/>
          </a:stretch>
        </p:blipFill>
        <p:spPr>
          <a:xfrm>
            <a:off x="169750" y="1460325"/>
            <a:ext cx="8839199" cy="2222845"/>
          </a:xfrm>
          <a:prstGeom prst="rect">
            <a:avLst/>
          </a:prstGeom>
          <a:noFill/>
          <a:ln>
            <a:noFill/>
          </a:ln>
        </p:spPr>
      </p:pic>
      <p:sp>
        <p:nvSpPr>
          <p:cNvPr id="1336" name="Google Shape;1336;p8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8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85"/>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Trade Study: Simulation</a:t>
            </a:r>
            <a:endParaRPr b="1">
              <a:solidFill>
                <a:schemeClr val="dk1"/>
              </a:solidFill>
            </a:endParaRPr>
          </a:p>
        </p:txBody>
      </p:sp>
      <p:pic>
        <p:nvPicPr>
          <p:cNvPr id="1343" name="Google Shape;1343;p85"/>
          <p:cNvPicPr preferRelativeResize="0"/>
          <p:nvPr/>
        </p:nvPicPr>
        <p:blipFill>
          <a:blip r:embed="rId3">
            <a:alphaModFix/>
          </a:blip>
          <a:stretch>
            <a:fillRect/>
          </a:stretch>
        </p:blipFill>
        <p:spPr>
          <a:xfrm>
            <a:off x="152400" y="1718388"/>
            <a:ext cx="8839201" cy="1706735"/>
          </a:xfrm>
          <a:prstGeom prst="rect">
            <a:avLst/>
          </a:prstGeom>
          <a:noFill/>
          <a:ln>
            <a:noFill/>
          </a:ln>
        </p:spPr>
      </p:pic>
      <p:sp>
        <p:nvSpPr>
          <p:cNvPr id="1344" name="Google Shape;1344;p8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8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86"/>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Trade Study: Mission Planner</a:t>
            </a:r>
            <a:endParaRPr b="1">
              <a:solidFill>
                <a:schemeClr val="dk1"/>
              </a:solidFill>
            </a:endParaRPr>
          </a:p>
        </p:txBody>
      </p:sp>
      <p:pic>
        <p:nvPicPr>
          <p:cNvPr id="1351" name="Google Shape;1351;p86"/>
          <p:cNvPicPr preferRelativeResize="0"/>
          <p:nvPr/>
        </p:nvPicPr>
        <p:blipFill>
          <a:blip r:embed="rId3">
            <a:alphaModFix/>
          </a:blip>
          <a:stretch>
            <a:fillRect/>
          </a:stretch>
        </p:blipFill>
        <p:spPr>
          <a:xfrm>
            <a:off x="152400" y="1147250"/>
            <a:ext cx="8839199" cy="2848998"/>
          </a:xfrm>
          <a:prstGeom prst="rect">
            <a:avLst/>
          </a:prstGeom>
          <a:noFill/>
          <a:ln>
            <a:noFill/>
          </a:ln>
        </p:spPr>
      </p:pic>
      <p:sp>
        <p:nvSpPr>
          <p:cNvPr id="1352" name="Google Shape;1352;p8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8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87"/>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Trade Study: Mission Planner</a:t>
            </a:r>
            <a:endParaRPr b="1">
              <a:solidFill>
                <a:schemeClr val="dk1"/>
              </a:solidFill>
            </a:endParaRPr>
          </a:p>
        </p:txBody>
      </p:sp>
      <p:pic>
        <p:nvPicPr>
          <p:cNvPr id="1359" name="Google Shape;1359;p87"/>
          <p:cNvPicPr preferRelativeResize="0"/>
          <p:nvPr/>
        </p:nvPicPr>
        <p:blipFill>
          <a:blip r:embed="rId3">
            <a:alphaModFix/>
          </a:blip>
          <a:stretch>
            <a:fillRect/>
          </a:stretch>
        </p:blipFill>
        <p:spPr>
          <a:xfrm>
            <a:off x="169750" y="1386513"/>
            <a:ext cx="8839201" cy="2370465"/>
          </a:xfrm>
          <a:prstGeom prst="rect">
            <a:avLst/>
          </a:prstGeom>
          <a:noFill/>
          <a:ln>
            <a:noFill/>
          </a:ln>
        </p:spPr>
      </p:pic>
      <p:sp>
        <p:nvSpPr>
          <p:cNvPr id="1360" name="Google Shape;1360;p8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88"/>
          <p:cNvSpPr txBox="1"/>
          <p:nvPr>
            <p:ph type="title"/>
          </p:nvPr>
        </p:nvSpPr>
        <p:spPr>
          <a:xfrm>
            <a:off x="-186450" y="1911000"/>
            <a:ext cx="95682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674EA7"/>
                </a:solidFill>
              </a:rPr>
              <a:t>Hardware</a:t>
            </a:r>
            <a:endParaRPr b="1" sz="4800">
              <a:solidFill>
                <a:srgbClr val="674EA7"/>
              </a:solidFill>
            </a:endParaRPr>
          </a:p>
        </p:txBody>
      </p:sp>
      <p:cxnSp>
        <p:nvCxnSpPr>
          <p:cNvPr id="1366" name="Google Shape;1366;p88"/>
          <p:cNvCxnSpPr/>
          <p:nvPr/>
        </p:nvCxnSpPr>
        <p:spPr>
          <a:xfrm>
            <a:off x="1831350" y="3371000"/>
            <a:ext cx="5481300" cy="0"/>
          </a:xfrm>
          <a:prstGeom prst="straightConnector1">
            <a:avLst/>
          </a:prstGeom>
          <a:noFill/>
          <a:ln cap="flat" cmpd="sng" w="114300">
            <a:solidFill>
              <a:schemeClr val="lt1"/>
            </a:solidFill>
            <a:prstDash val="solid"/>
            <a:round/>
            <a:headEnd len="med" w="med" type="none"/>
            <a:tailEnd len="med" w="med" type="none"/>
          </a:ln>
        </p:spPr>
      </p:cxnSp>
      <p:cxnSp>
        <p:nvCxnSpPr>
          <p:cNvPr id="1367" name="Google Shape;1367;p88"/>
          <p:cNvCxnSpPr/>
          <p:nvPr/>
        </p:nvCxnSpPr>
        <p:spPr>
          <a:xfrm>
            <a:off x="1831350" y="1693350"/>
            <a:ext cx="5481300" cy="0"/>
          </a:xfrm>
          <a:prstGeom prst="straightConnector1">
            <a:avLst/>
          </a:prstGeom>
          <a:noFill/>
          <a:ln cap="flat" cmpd="sng" w="114300">
            <a:solidFill>
              <a:schemeClr val="lt1"/>
            </a:solidFill>
            <a:prstDash val="solid"/>
            <a:round/>
            <a:headEnd len="med" w="med" type="none"/>
            <a:tailEnd len="med" w="med" type="none"/>
          </a:ln>
        </p:spPr>
      </p:cxnSp>
      <p:sp>
        <p:nvSpPr>
          <p:cNvPr id="1368" name="Google Shape;1368;p88"/>
          <p:cNvSpPr txBox="1"/>
          <p:nvPr>
            <p:ph type="title"/>
          </p:nvPr>
        </p:nvSpPr>
        <p:spPr>
          <a:xfrm>
            <a:off x="507050" y="2677525"/>
            <a:ext cx="8325000" cy="62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chemeClr val="hlink"/>
                </a:solidFill>
                <a:hlinkClick action="ppaction://hlinksldjump" r:id="rId3"/>
              </a:rPr>
              <a:t>Return to Supporting Materials Quick Links</a:t>
            </a:r>
            <a:endParaRPr b="1" sz="2400" u="sng">
              <a:solidFill>
                <a:srgbClr val="000000"/>
              </a:solidFill>
            </a:endParaRPr>
          </a:p>
        </p:txBody>
      </p:sp>
      <p:sp>
        <p:nvSpPr>
          <p:cNvPr id="1369" name="Google Shape;1369;p8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p8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89"/>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Solution: Airframe</a:t>
            </a:r>
            <a:endParaRPr>
              <a:solidFill>
                <a:schemeClr val="dk1"/>
              </a:solidFill>
            </a:endParaRPr>
          </a:p>
        </p:txBody>
      </p:sp>
      <p:grpSp>
        <p:nvGrpSpPr>
          <p:cNvPr id="1376" name="Google Shape;1376;p89"/>
          <p:cNvGrpSpPr/>
          <p:nvPr/>
        </p:nvGrpSpPr>
        <p:grpSpPr>
          <a:xfrm>
            <a:off x="209271" y="4562106"/>
            <a:ext cx="8019720" cy="389149"/>
            <a:chOff x="209271" y="4562106"/>
            <a:chExt cx="8019720" cy="389149"/>
          </a:xfrm>
        </p:grpSpPr>
        <p:cxnSp>
          <p:nvCxnSpPr>
            <p:cNvPr id="1377" name="Google Shape;1377;p89"/>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378" name="Google Shape;1378;p89"/>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89"/>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380" name="Google Shape;1380;p89"/>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381" name="Google Shape;1381;p89"/>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382" name="Google Shape;1382;p89"/>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383" name="Google Shape;1383;p89"/>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384" name="Google Shape;1384;p89"/>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385" name="Google Shape;1385;p89"/>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386" name="Google Shape;1386;p89"/>
          <p:cNvSpPr txBox="1"/>
          <p:nvPr/>
        </p:nvSpPr>
        <p:spPr>
          <a:xfrm>
            <a:off x="313600" y="1030400"/>
            <a:ext cx="46815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Tarot T810 Sport Hexacopter</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Frame Size: 810mm</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Prop Size: up to 15 inch</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Ready to fly weight: 6kg</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Estimated flight time: 25.8 minutes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Features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Hex configuration for motor redundancy</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Rail style payload &amp; battery mounting for CG adjustment</a:t>
            </a:r>
            <a:endParaRPr>
              <a:latin typeface="Calibri"/>
              <a:ea typeface="Calibri"/>
              <a:cs typeface="Calibri"/>
              <a:sym typeface="Calibri"/>
            </a:endParaRPr>
          </a:p>
          <a:p>
            <a:pPr indent="0" lvl="0" marL="914400" rtl="0" algn="l">
              <a:spcBef>
                <a:spcPts val="0"/>
              </a:spcBef>
              <a:spcAft>
                <a:spcPts val="0"/>
              </a:spcAft>
              <a:buNone/>
            </a:pPr>
            <a:r>
              <a:t/>
            </a:r>
            <a:endParaRPr>
              <a:latin typeface="Calibri"/>
              <a:ea typeface="Calibri"/>
              <a:cs typeface="Calibri"/>
              <a:sym typeface="Calibri"/>
            </a:endParaRPr>
          </a:p>
        </p:txBody>
      </p:sp>
      <p:sp>
        <p:nvSpPr>
          <p:cNvPr id="1387" name="Google Shape;1387;p8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88" name="Google Shape;1388;p89"/>
          <p:cNvSpPr txBox="1"/>
          <p:nvPr/>
        </p:nvSpPr>
        <p:spPr>
          <a:xfrm>
            <a:off x="179025" y="3993650"/>
            <a:ext cx="876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Reasons for selection: Complete vehicle configuration meets flight time </a:t>
            </a:r>
            <a:r>
              <a:rPr b="1" lang="en">
                <a:latin typeface="Calibri"/>
                <a:ea typeface="Calibri"/>
                <a:cs typeface="Calibri"/>
                <a:sym typeface="Calibri"/>
              </a:rPr>
              <a:t>requirement DR6.1</a:t>
            </a:r>
            <a:r>
              <a:rPr b="1" lang="en">
                <a:latin typeface="Calibri"/>
                <a:ea typeface="Calibri"/>
                <a:cs typeface="Calibri"/>
                <a:sym typeface="Calibri"/>
              </a:rPr>
              <a:t>, wind </a:t>
            </a:r>
            <a:r>
              <a:rPr b="1" lang="en">
                <a:latin typeface="Calibri"/>
                <a:ea typeface="Calibri"/>
                <a:cs typeface="Calibri"/>
                <a:sym typeface="Calibri"/>
              </a:rPr>
              <a:t>requirement</a:t>
            </a:r>
            <a:r>
              <a:rPr b="1" lang="en">
                <a:latin typeface="Calibri"/>
                <a:ea typeface="Calibri"/>
                <a:cs typeface="Calibri"/>
                <a:sym typeface="Calibri"/>
              </a:rPr>
              <a:t> DR1.1, components available within project time frame, </a:t>
            </a:r>
            <a:r>
              <a:rPr b="1" lang="en">
                <a:latin typeface="Calibri"/>
                <a:ea typeface="Calibri"/>
                <a:cs typeface="Calibri"/>
                <a:sym typeface="Calibri"/>
              </a:rPr>
              <a:t>multiple</a:t>
            </a:r>
            <a:r>
              <a:rPr b="1" lang="en">
                <a:latin typeface="Calibri"/>
                <a:ea typeface="Calibri"/>
                <a:cs typeface="Calibri"/>
                <a:sym typeface="Calibri"/>
              </a:rPr>
              <a:t> payload mounting options.</a:t>
            </a:r>
            <a:endParaRPr b="1">
              <a:latin typeface="Calibri"/>
              <a:ea typeface="Calibri"/>
              <a:cs typeface="Calibri"/>
              <a:sym typeface="Calibri"/>
            </a:endParaRPr>
          </a:p>
        </p:txBody>
      </p:sp>
      <p:pic>
        <p:nvPicPr>
          <p:cNvPr id="1389" name="Google Shape;1389;p89"/>
          <p:cNvPicPr preferRelativeResize="0"/>
          <p:nvPr/>
        </p:nvPicPr>
        <p:blipFill>
          <a:blip r:embed="rId3">
            <a:alphaModFix/>
          </a:blip>
          <a:stretch>
            <a:fillRect/>
          </a:stretch>
        </p:blipFill>
        <p:spPr>
          <a:xfrm>
            <a:off x="4523509" y="1030400"/>
            <a:ext cx="3941366" cy="29560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9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90"/>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Solution</a:t>
            </a:r>
            <a:r>
              <a:rPr b="1" lang="en">
                <a:solidFill>
                  <a:schemeClr val="dk1"/>
                </a:solidFill>
              </a:rPr>
              <a:t>: Vehicle Battery </a:t>
            </a:r>
            <a:endParaRPr>
              <a:solidFill>
                <a:schemeClr val="dk1"/>
              </a:solidFill>
            </a:endParaRPr>
          </a:p>
        </p:txBody>
      </p:sp>
      <p:grpSp>
        <p:nvGrpSpPr>
          <p:cNvPr id="1396" name="Google Shape;1396;p90"/>
          <p:cNvGrpSpPr/>
          <p:nvPr/>
        </p:nvGrpSpPr>
        <p:grpSpPr>
          <a:xfrm>
            <a:off x="209271" y="4562106"/>
            <a:ext cx="8019720" cy="389149"/>
            <a:chOff x="209271" y="4562106"/>
            <a:chExt cx="8019720" cy="389149"/>
          </a:xfrm>
        </p:grpSpPr>
        <p:cxnSp>
          <p:nvCxnSpPr>
            <p:cNvPr id="1397" name="Google Shape;1397;p90"/>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398" name="Google Shape;1398;p90"/>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90"/>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400" name="Google Shape;1400;p90"/>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401" name="Google Shape;1401;p90"/>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402" name="Google Shape;1402;p90"/>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403" name="Google Shape;1403;p90"/>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404" name="Google Shape;1404;p90"/>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405" name="Google Shape;1405;p90"/>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406" name="Google Shape;1406;p90"/>
          <p:cNvSpPr txBox="1"/>
          <p:nvPr/>
        </p:nvSpPr>
        <p:spPr>
          <a:xfrm>
            <a:off x="313600" y="1030400"/>
            <a:ext cx="4681500" cy="261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TATTU 6S 18000mAh 22.2V 15C High Discharge Lipo Battery</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Voltage: 22.2V</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Capacity: 18000mAh</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Cell Configuration 6S1P / 6 cells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Power Connector: XT-90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Max. Cont. discharge: 15C</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Weight: 2030g</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Dimensions: 190mm x 78mm x 68.5 mm</a:t>
            </a:r>
            <a:endParaRPr>
              <a:latin typeface="Calibri"/>
              <a:ea typeface="Calibri"/>
              <a:cs typeface="Calibri"/>
              <a:sym typeface="Calibri"/>
            </a:endParaRPr>
          </a:p>
        </p:txBody>
      </p:sp>
      <p:sp>
        <p:nvSpPr>
          <p:cNvPr id="1407" name="Google Shape;1407;p9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08" name="Google Shape;1408;p90"/>
          <p:cNvPicPr preferRelativeResize="0"/>
          <p:nvPr/>
        </p:nvPicPr>
        <p:blipFill>
          <a:blip r:embed="rId3">
            <a:alphaModFix/>
          </a:blip>
          <a:stretch>
            <a:fillRect/>
          </a:stretch>
        </p:blipFill>
        <p:spPr>
          <a:xfrm>
            <a:off x="4995100" y="1182800"/>
            <a:ext cx="3773008" cy="3208468"/>
          </a:xfrm>
          <a:prstGeom prst="rect">
            <a:avLst/>
          </a:prstGeom>
          <a:noFill/>
          <a:ln>
            <a:noFill/>
          </a:ln>
        </p:spPr>
      </p:pic>
      <p:sp>
        <p:nvSpPr>
          <p:cNvPr id="1409" name="Google Shape;1409;p90"/>
          <p:cNvSpPr txBox="1"/>
          <p:nvPr/>
        </p:nvSpPr>
        <p:spPr>
          <a:xfrm>
            <a:off x="179025" y="3993650"/>
            <a:ext cx="876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Reasons for selection: Meets power </a:t>
            </a:r>
            <a:r>
              <a:rPr b="1" lang="en">
                <a:latin typeface="Calibri"/>
                <a:ea typeface="Calibri"/>
                <a:cs typeface="Calibri"/>
                <a:sym typeface="Calibri"/>
              </a:rPr>
              <a:t>requirements, capacity allows for 20 min flight with margin</a:t>
            </a:r>
            <a:r>
              <a:rPr b="1" lang="en">
                <a:latin typeface="Calibri"/>
                <a:ea typeface="Calibri"/>
                <a:cs typeface="Calibri"/>
                <a:sym typeface="Calibri"/>
              </a:rPr>
              <a:t> </a:t>
            </a:r>
            <a:endParaRPr b="1">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sp>
        <p:nvSpPr>
          <p:cNvPr id="1414" name="Google Shape;1414;p9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91"/>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Solution</a:t>
            </a:r>
            <a:r>
              <a:rPr b="1" lang="en">
                <a:solidFill>
                  <a:schemeClr val="dk1"/>
                </a:solidFill>
              </a:rPr>
              <a:t>: Power Distribution</a:t>
            </a:r>
            <a:endParaRPr>
              <a:solidFill>
                <a:schemeClr val="dk1"/>
              </a:solidFill>
            </a:endParaRPr>
          </a:p>
        </p:txBody>
      </p:sp>
      <p:grpSp>
        <p:nvGrpSpPr>
          <p:cNvPr id="1416" name="Google Shape;1416;p91"/>
          <p:cNvGrpSpPr/>
          <p:nvPr/>
        </p:nvGrpSpPr>
        <p:grpSpPr>
          <a:xfrm>
            <a:off x="209271" y="4562106"/>
            <a:ext cx="8019720" cy="389149"/>
            <a:chOff x="209271" y="4562106"/>
            <a:chExt cx="8019720" cy="389149"/>
          </a:xfrm>
        </p:grpSpPr>
        <p:cxnSp>
          <p:nvCxnSpPr>
            <p:cNvPr id="1417" name="Google Shape;1417;p91"/>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418" name="Google Shape;1418;p91"/>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91"/>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420" name="Google Shape;1420;p91"/>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421" name="Google Shape;1421;p91"/>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422" name="Google Shape;1422;p91"/>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423" name="Google Shape;1423;p91"/>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424" name="Google Shape;1424;p91"/>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425" name="Google Shape;1425;p91"/>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426" name="Google Shape;1426;p91"/>
          <p:cNvSpPr txBox="1"/>
          <p:nvPr/>
        </p:nvSpPr>
        <p:spPr>
          <a:xfrm>
            <a:off x="313600" y="1030400"/>
            <a:ext cx="46815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Pixhawk 4 Power Module (PM07)</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Voltage input: 7-51V (2-12s LiPo)</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Regulated Output: 5V (3A max)</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Current rating: 120A maximum output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Connector: XT90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Dimensions: 68 x 50 x 10 mm</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Weight: 47.5g</a:t>
            </a:r>
            <a:endParaRPr>
              <a:latin typeface="Calibri"/>
              <a:ea typeface="Calibri"/>
              <a:cs typeface="Calibri"/>
              <a:sym typeface="Calibri"/>
            </a:endParaRPr>
          </a:p>
          <a:p>
            <a:pPr indent="0" lvl="0" marL="914400" rtl="0" algn="l">
              <a:spcBef>
                <a:spcPts val="0"/>
              </a:spcBef>
              <a:spcAft>
                <a:spcPts val="0"/>
              </a:spcAft>
              <a:buNone/>
            </a:pPr>
            <a:r>
              <a:t/>
            </a:r>
            <a:endParaRPr>
              <a:latin typeface="Calibri"/>
              <a:ea typeface="Calibri"/>
              <a:cs typeface="Calibri"/>
              <a:sym typeface="Calibri"/>
            </a:endParaRPr>
          </a:p>
        </p:txBody>
      </p:sp>
      <p:pic>
        <p:nvPicPr>
          <p:cNvPr id="1427" name="Google Shape;1427;p91"/>
          <p:cNvPicPr preferRelativeResize="0"/>
          <p:nvPr/>
        </p:nvPicPr>
        <p:blipFill>
          <a:blip r:embed="rId3">
            <a:alphaModFix/>
          </a:blip>
          <a:stretch>
            <a:fillRect/>
          </a:stretch>
        </p:blipFill>
        <p:spPr>
          <a:xfrm>
            <a:off x="4924500" y="1030400"/>
            <a:ext cx="3400346" cy="3226905"/>
          </a:xfrm>
          <a:prstGeom prst="rect">
            <a:avLst/>
          </a:prstGeom>
          <a:noFill/>
          <a:ln>
            <a:noFill/>
          </a:ln>
        </p:spPr>
      </p:pic>
      <p:sp>
        <p:nvSpPr>
          <p:cNvPr id="1428" name="Google Shape;1428;p9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29" name="Google Shape;1429;p91"/>
          <p:cNvSpPr txBox="1"/>
          <p:nvPr/>
        </p:nvSpPr>
        <p:spPr>
          <a:xfrm>
            <a:off x="179025" y="3993650"/>
            <a:ext cx="876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Reasons for selection: Current </a:t>
            </a:r>
            <a:r>
              <a:rPr b="1" lang="en">
                <a:latin typeface="Calibri"/>
                <a:ea typeface="Calibri"/>
                <a:cs typeface="Calibri"/>
                <a:sym typeface="Calibri"/>
              </a:rPr>
              <a:t>measurement</a:t>
            </a:r>
            <a:r>
              <a:rPr b="1" lang="en">
                <a:latin typeface="Calibri"/>
                <a:ea typeface="Calibri"/>
                <a:cs typeface="Calibri"/>
                <a:sym typeface="Calibri"/>
              </a:rPr>
              <a:t> &amp; power distribution in a single unit</a:t>
            </a:r>
            <a:endParaRPr b="1">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Aircraft/Avionics </a:t>
            </a:r>
            <a:r>
              <a:rPr b="1" lang="en">
                <a:solidFill>
                  <a:schemeClr val="dk1"/>
                </a:solidFill>
              </a:rPr>
              <a:t>Functional Block Diagram</a:t>
            </a:r>
            <a:endParaRPr>
              <a:solidFill>
                <a:schemeClr val="dk1"/>
              </a:solidFill>
            </a:endParaRPr>
          </a:p>
        </p:txBody>
      </p:sp>
      <p:sp>
        <p:nvSpPr>
          <p:cNvPr id="281" name="Google Shape;281;p2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pic>
        <p:nvPicPr>
          <p:cNvPr id="282" name="Google Shape;282;p20"/>
          <p:cNvPicPr preferRelativeResize="0"/>
          <p:nvPr/>
        </p:nvPicPr>
        <p:blipFill rotWithShape="1">
          <a:blip r:embed="rId3">
            <a:alphaModFix/>
          </a:blip>
          <a:srcRect b="0" l="7045" r="0" t="19237"/>
          <a:stretch/>
        </p:blipFill>
        <p:spPr>
          <a:xfrm>
            <a:off x="1034588" y="879188"/>
            <a:ext cx="7109524" cy="3673701"/>
          </a:xfrm>
          <a:prstGeom prst="rect">
            <a:avLst/>
          </a:prstGeom>
          <a:noFill/>
          <a:ln>
            <a:noFill/>
          </a:ln>
        </p:spPr>
      </p:pic>
      <p:grpSp>
        <p:nvGrpSpPr>
          <p:cNvPr id="283" name="Google Shape;283;p20"/>
          <p:cNvGrpSpPr/>
          <p:nvPr/>
        </p:nvGrpSpPr>
        <p:grpSpPr>
          <a:xfrm>
            <a:off x="209271" y="4562106"/>
            <a:ext cx="8275220" cy="389149"/>
            <a:chOff x="209271" y="4562106"/>
            <a:chExt cx="8275220" cy="389149"/>
          </a:xfrm>
        </p:grpSpPr>
        <p:cxnSp>
          <p:nvCxnSpPr>
            <p:cNvPr id="284" name="Google Shape;284;p20"/>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285" name="Google Shape;285;p20"/>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0"/>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87" name="Google Shape;287;p20"/>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288" name="Google Shape;288;p20"/>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289" name="Google Shape;289;p20"/>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290" name="Google Shape;290;p20"/>
            <p:cNvGrpSpPr/>
            <p:nvPr/>
          </p:nvGrpSpPr>
          <p:grpSpPr>
            <a:xfrm>
              <a:off x="3765825" y="4566950"/>
              <a:ext cx="3509700" cy="384300"/>
              <a:chOff x="3613425" y="4566950"/>
              <a:chExt cx="3509700" cy="384300"/>
            </a:xfrm>
          </p:grpSpPr>
          <p:sp>
            <p:nvSpPr>
              <p:cNvPr id="291" name="Google Shape;291;p20"/>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292" name="Google Shape;292;p20"/>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293" name="Google Shape;293;p20"/>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294" name="Google Shape;294;p20"/>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9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92"/>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Solution: Speed Controller</a:t>
            </a:r>
            <a:endParaRPr>
              <a:solidFill>
                <a:schemeClr val="dk1"/>
              </a:solidFill>
            </a:endParaRPr>
          </a:p>
        </p:txBody>
      </p:sp>
      <p:grpSp>
        <p:nvGrpSpPr>
          <p:cNvPr id="1436" name="Google Shape;1436;p92"/>
          <p:cNvGrpSpPr/>
          <p:nvPr/>
        </p:nvGrpSpPr>
        <p:grpSpPr>
          <a:xfrm>
            <a:off x="209271" y="4562106"/>
            <a:ext cx="8019720" cy="389149"/>
            <a:chOff x="209271" y="4562106"/>
            <a:chExt cx="8019720" cy="389149"/>
          </a:xfrm>
        </p:grpSpPr>
        <p:cxnSp>
          <p:nvCxnSpPr>
            <p:cNvPr id="1437" name="Google Shape;1437;p92"/>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438" name="Google Shape;1438;p92"/>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92"/>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440" name="Google Shape;1440;p92"/>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441" name="Google Shape;1441;p92"/>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442" name="Google Shape;1442;p92"/>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443" name="Google Shape;1443;p92"/>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444" name="Google Shape;1444;p92"/>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445" name="Google Shape;1445;p92"/>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446" name="Google Shape;1446;p92"/>
          <p:cNvSpPr txBox="1"/>
          <p:nvPr/>
        </p:nvSpPr>
        <p:spPr>
          <a:xfrm>
            <a:off x="313600" y="1030400"/>
            <a:ext cx="46815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T-Motor 40A  Brushless </a:t>
            </a:r>
            <a:r>
              <a:rPr b="1" lang="en" sz="1600">
                <a:latin typeface="Calibri"/>
                <a:ea typeface="Calibri"/>
                <a:cs typeface="Calibri"/>
                <a:sym typeface="Calibri"/>
              </a:rPr>
              <a:t>Speed </a:t>
            </a:r>
            <a:r>
              <a:rPr b="1" lang="en" sz="1600">
                <a:latin typeface="Calibri"/>
                <a:ea typeface="Calibri"/>
                <a:cs typeface="Calibri"/>
                <a:sym typeface="Calibri"/>
              </a:rPr>
              <a:t>Controller </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Dimensions: 68 x 25 x 8.7 mm</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Weight: 26g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Continuous current: 40A</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Peak Current: 60A (15 seconds)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Signal input: PWM (up to 600Hz)</a:t>
            </a:r>
            <a:endParaRPr>
              <a:latin typeface="Calibri"/>
              <a:ea typeface="Calibri"/>
              <a:cs typeface="Calibri"/>
              <a:sym typeface="Calibri"/>
            </a:endParaRPr>
          </a:p>
          <a:p>
            <a:pPr indent="0" lvl="0" marL="914400" rtl="0" algn="l">
              <a:spcBef>
                <a:spcPts val="0"/>
              </a:spcBef>
              <a:spcAft>
                <a:spcPts val="0"/>
              </a:spcAft>
              <a:buNone/>
            </a:pPr>
            <a:r>
              <a:t/>
            </a:r>
            <a:endParaRPr>
              <a:latin typeface="Calibri"/>
              <a:ea typeface="Calibri"/>
              <a:cs typeface="Calibri"/>
              <a:sym typeface="Calibri"/>
            </a:endParaRPr>
          </a:p>
          <a:p>
            <a:pPr indent="0" lvl="0" marL="914400" rtl="0" algn="l">
              <a:spcBef>
                <a:spcPts val="0"/>
              </a:spcBef>
              <a:spcAft>
                <a:spcPts val="0"/>
              </a:spcAft>
              <a:buNone/>
            </a:pPr>
            <a:r>
              <a:t/>
            </a:r>
            <a:endParaRPr>
              <a:latin typeface="Calibri"/>
              <a:ea typeface="Calibri"/>
              <a:cs typeface="Calibri"/>
              <a:sym typeface="Calibri"/>
            </a:endParaRPr>
          </a:p>
        </p:txBody>
      </p:sp>
      <p:sp>
        <p:nvSpPr>
          <p:cNvPr id="1447" name="Google Shape;1447;p9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48" name="Google Shape;1448;p92"/>
          <p:cNvSpPr txBox="1"/>
          <p:nvPr/>
        </p:nvSpPr>
        <p:spPr>
          <a:xfrm>
            <a:off x="179025" y="3993650"/>
            <a:ext cx="876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Reasons for selection: Meets power </a:t>
            </a:r>
            <a:r>
              <a:rPr b="1" lang="en">
                <a:latin typeface="Calibri"/>
                <a:ea typeface="Calibri"/>
                <a:cs typeface="Calibri"/>
                <a:sym typeface="Calibri"/>
              </a:rPr>
              <a:t>requirements, </a:t>
            </a:r>
            <a:endParaRPr b="1">
              <a:latin typeface="Calibri"/>
              <a:ea typeface="Calibri"/>
              <a:cs typeface="Calibri"/>
              <a:sym typeface="Calibri"/>
            </a:endParaRPr>
          </a:p>
        </p:txBody>
      </p:sp>
      <p:pic>
        <p:nvPicPr>
          <p:cNvPr id="1449" name="Google Shape;1449;p92"/>
          <p:cNvPicPr preferRelativeResize="0"/>
          <p:nvPr/>
        </p:nvPicPr>
        <p:blipFill>
          <a:blip r:embed="rId3">
            <a:alphaModFix/>
          </a:blip>
          <a:stretch>
            <a:fillRect/>
          </a:stretch>
        </p:blipFill>
        <p:spPr>
          <a:xfrm>
            <a:off x="4480750" y="1192963"/>
            <a:ext cx="3844101" cy="247769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9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93"/>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Solution: Lift motors</a:t>
            </a:r>
            <a:endParaRPr>
              <a:solidFill>
                <a:schemeClr val="dk1"/>
              </a:solidFill>
            </a:endParaRPr>
          </a:p>
        </p:txBody>
      </p:sp>
      <p:grpSp>
        <p:nvGrpSpPr>
          <p:cNvPr id="1456" name="Google Shape;1456;p93"/>
          <p:cNvGrpSpPr/>
          <p:nvPr/>
        </p:nvGrpSpPr>
        <p:grpSpPr>
          <a:xfrm>
            <a:off x="209271" y="4562106"/>
            <a:ext cx="8019720" cy="389149"/>
            <a:chOff x="209271" y="4562106"/>
            <a:chExt cx="8019720" cy="389149"/>
          </a:xfrm>
        </p:grpSpPr>
        <p:cxnSp>
          <p:nvCxnSpPr>
            <p:cNvPr id="1457" name="Google Shape;1457;p93"/>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458" name="Google Shape;1458;p93"/>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93"/>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460" name="Google Shape;1460;p93"/>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461" name="Google Shape;1461;p93"/>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462" name="Google Shape;1462;p93"/>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463" name="Google Shape;1463;p93"/>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464" name="Google Shape;1464;p93"/>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465" name="Google Shape;1465;p93"/>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466" name="Google Shape;1466;p93"/>
          <p:cNvSpPr txBox="1"/>
          <p:nvPr/>
        </p:nvSpPr>
        <p:spPr>
          <a:xfrm>
            <a:off x="313600" y="1030400"/>
            <a:ext cx="46815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Tarot 4114/320KV brushless outrunner motor</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Dimensions: 46 x 32 mm</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Stator size: 41mm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Max power: 377 Watts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RPM/Volt: 320</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Recommended prop: 15 inch</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Maximum thrust: 2.5 kg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Weight: 148g</a:t>
            </a:r>
            <a:endParaRPr>
              <a:latin typeface="Calibri"/>
              <a:ea typeface="Calibri"/>
              <a:cs typeface="Calibri"/>
              <a:sym typeface="Calibri"/>
            </a:endParaRPr>
          </a:p>
        </p:txBody>
      </p:sp>
      <p:sp>
        <p:nvSpPr>
          <p:cNvPr id="1467" name="Google Shape;1467;p9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68" name="Google Shape;1468;p93"/>
          <p:cNvPicPr preferRelativeResize="0"/>
          <p:nvPr/>
        </p:nvPicPr>
        <p:blipFill>
          <a:blip r:embed="rId3">
            <a:alphaModFix/>
          </a:blip>
          <a:stretch>
            <a:fillRect/>
          </a:stretch>
        </p:blipFill>
        <p:spPr>
          <a:xfrm>
            <a:off x="5296542" y="878000"/>
            <a:ext cx="2554160" cy="3513275"/>
          </a:xfrm>
          <a:prstGeom prst="rect">
            <a:avLst/>
          </a:prstGeom>
          <a:noFill/>
          <a:ln>
            <a:noFill/>
          </a:ln>
        </p:spPr>
      </p:pic>
      <p:sp>
        <p:nvSpPr>
          <p:cNvPr id="1469" name="Google Shape;1469;p93"/>
          <p:cNvSpPr txBox="1"/>
          <p:nvPr/>
        </p:nvSpPr>
        <p:spPr>
          <a:xfrm>
            <a:off x="179025" y="3993650"/>
            <a:ext cx="876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Reasons for selection: Manufacturer </a:t>
            </a:r>
            <a:r>
              <a:rPr b="1" lang="en">
                <a:latin typeface="Calibri"/>
                <a:ea typeface="Calibri"/>
                <a:cs typeface="Calibri"/>
                <a:sym typeface="Calibri"/>
              </a:rPr>
              <a:t>recommended component, compatible w/ frame &amp; propeller selection. </a:t>
            </a:r>
            <a:endParaRPr b="1">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9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94"/>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Solution: Propellers</a:t>
            </a:r>
            <a:endParaRPr>
              <a:solidFill>
                <a:schemeClr val="dk1"/>
              </a:solidFill>
            </a:endParaRPr>
          </a:p>
        </p:txBody>
      </p:sp>
      <p:grpSp>
        <p:nvGrpSpPr>
          <p:cNvPr id="1476" name="Google Shape;1476;p94"/>
          <p:cNvGrpSpPr/>
          <p:nvPr/>
        </p:nvGrpSpPr>
        <p:grpSpPr>
          <a:xfrm>
            <a:off x="209271" y="4562106"/>
            <a:ext cx="8019720" cy="389149"/>
            <a:chOff x="209271" y="4562106"/>
            <a:chExt cx="8019720" cy="389149"/>
          </a:xfrm>
        </p:grpSpPr>
        <p:cxnSp>
          <p:nvCxnSpPr>
            <p:cNvPr id="1477" name="Google Shape;1477;p94"/>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478" name="Google Shape;1478;p94"/>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94"/>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480" name="Google Shape;1480;p94"/>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481" name="Google Shape;1481;p94"/>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482" name="Google Shape;1482;p94"/>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483" name="Google Shape;1483;p94"/>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484" name="Google Shape;1484;p94"/>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485" name="Google Shape;1485;p94"/>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486" name="Google Shape;1486;p94"/>
          <p:cNvSpPr txBox="1"/>
          <p:nvPr/>
        </p:nvSpPr>
        <p:spPr>
          <a:xfrm>
            <a:off x="313600" y="1030400"/>
            <a:ext cx="46815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Tarot 15 x 5.5 DJI style Carbon Propeller</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Length: 15 </a:t>
            </a:r>
            <a:r>
              <a:rPr lang="en">
                <a:latin typeface="Calibri"/>
                <a:ea typeface="Calibri"/>
                <a:cs typeface="Calibri"/>
                <a:sym typeface="Calibri"/>
              </a:rPr>
              <a:t>inch</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Pitch: 5.5 </a:t>
            </a:r>
            <a:r>
              <a:rPr lang="en">
                <a:latin typeface="Calibri"/>
                <a:ea typeface="Calibri"/>
                <a:cs typeface="Calibri"/>
                <a:sym typeface="Calibri"/>
              </a:rPr>
              <a:t>inches</a:t>
            </a:r>
            <a:r>
              <a:rPr lang="en">
                <a:latin typeface="Calibri"/>
                <a:ea typeface="Calibri"/>
                <a:cs typeface="Calibri"/>
                <a:sym typeface="Calibri"/>
              </a:rPr>
              <a:t>/revolution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Weight: 17g</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Estimated Hover FOM: 0.55</a:t>
            </a:r>
            <a:endParaRPr>
              <a:latin typeface="Calibri"/>
              <a:ea typeface="Calibri"/>
              <a:cs typeface="Calibri"/>
              <a:sym typeface="Calibri"/>
            </a:endParaRPr>
          </a:p>
          <a:p>
            <a:pPr indent="0" lvl="0" marL="914400" rtl="0" algn="l">
              <a:spcBef>
                <a:spcPts val="0"/>
              </a:spcBef>
              <a:spcAft>
                <a:spcPts val="0"/>
              </a:spcAft>
              <a:buNone/>
            </a:pPr>
            <a:r>
              <a:t/>
            </a:r>
            <a:endParaRPr>
              <a:latin typeface="Calibri"/>
              <a:ea typeface="Calibri"/>
              <a:cs typeface="Calibri"/>
              <a:sym typeface="Calibri"/>
            </a:endParaRPr>
          </a:p>
          <a:p>
            <a:pPr indent="0" lvl="0" marL="914400" rtl="0" algn="l">
              <a:spcBef>
                <a:spcPts val="0"/>
              </a:spcBef>
              <a:spcAft>
                <a:spcPts val="0"/>
              </a:spcAft>
              <a:buNone/>
            </a:pPr>
            <a:r>
              <a:t/>
            </a:r>
            <a:endParaRPr>
              <a:latin typeface="Calibri"/>
              <a:ea typeface="Calibri"/>
              <a:cs typeface="Calibri"/>
              <a:sym typeface="Calibri"/>
            </a:endParaRPr>
          </a:p>
          <a:p>
            <a:pPr indent="0" lvl="0" marL="914400" rtl="0" algn="l">
              <a:spcBef>
                <a:spcPts val="0"/>
              </a:spcBef>
              <a:spcAft>
                <a:spcPts val="0"/>
              </a:spcAft>
              <a:buNone/>
            </a:pPr>
            <a:r>
              <a:t/>
            </a:r>
            <a:endParaRPr>
              <a:latin typeface="Calibri"/>
              <a:ea typeface="Calibri"/>
              <a:cs typeface="Calibri"/>
              <a:sym typeface="Calibri"/>
            </a:endParaRPr>
          </a:p>
        </p:txBody>
      </p:sp>
      <p:sp>
        <p:nvSpPr>
          <p:cNvPr id="1487" name="Google Shape;1487;p9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88" name="Google Shape;1488;p94"/>
          <p:cNvPicPr preferRelativeResize="0"/>
          <p:nvPr/>
        </p:nvPicPr>
        <p:blipFill>
          <a:blip r:embed="rId3">
            <a:alphaModFix/>
          </a:blip>
          <a:stretch>
            <a:fillRect/>
          </a:stretch>
        </p:blipFill>
        <p:spPr>
          <a:xfrm>
            <a:off x="4822107" y="869974"/>
            <a:ext cx="3502743" cy="3367449"/>
          </a:xfrm>
          <a:prstGeom prst="rect">
            <a:avLst/>
          </a:prstGeom>
          <a:noFill/>
          <a:ln>
            <a:noFill/>
          </a:ln>
        </p:spPr>
      </p:pic>
      <p:sp>
        <p:nvSpPr>
          <p:cNvPr id="1489" name="Google Shape;1489;p94"/>
          <p:cNvSpPr txBox="1"/>
          <p:nvPr/>
        </p:nvSpPr>
        <p:spPr>
          <a:xfrm>
            <a:off x="179025" y="3993650"/>
            <a:ext cx="876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Reasons for selection: Maximum prop size for airframe, </a:t>
            </a:r>
            <a:r>
              <a:rPr b="1" lang="en">
                <a:latin typeface="Calibri"/>
                <a:ea typeface="Calibri"/>
                <a:cs typeface="Calibri"/>
                <a:sym typeface="Calibri"/>
              </a:rPr>
              <a:t>compatibility</a:t>
            </a:r>
            <a:r>
              <a:rPr b="1" lang="en">
                <a:latin typeface="Calibri"/>
                <a:ea typeface="Calibri"/>
                <a:cs typeface="Calibri"/>
                <a:sym typeface="Calibri"/>
              </a:rPr>
              <a:t> with motor selection</a:t>
            </a:r>
            <a:endParaRPr b="1">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9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95"/>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Solution: Pilots Transmitter </a:t>
            </a:r>
            <a:endParaRPr>
              <a:solidFill>
                <a:schemeClr val="dk1"/>
              </a:solidFill>
            </a:endParaRPr>
          </a:p>
        </p:txBody>
      </p:sp>
      <p:grpSp>
        <p:nvGrpSpPr>
          <p:cNvPr id="1496" name="Google Shape;1496;p95"/>
          <p:cNvGrpSpPr/>
          <p:nvPr/>
        </p:nvGrpSpPr>
        <p:grpSpPr>
          <a:xfrm>
            <a:off x="209271" y="4562106"/>
            <a:ext cx="8019720" cy="389149"/>
            <a:chOff x="209271" y="4562106"/>
            <a:chExt cx="8019720" cy="389149"/>
          </a:xfrm>
        </p:grpSpPr>
        <p:cxnSp>
          <p:nvCxnSpPr>
            <p:cNvPr id="1497" name="Google Shape;1497;p95"/>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498" name="Google Shape;1498;p95"/>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95"/>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500" name="Google Shape;1500;p95"/>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501" name="Google Shape;1501;p95"/>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502" name="Google Shape;1502;p95"/>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503" name="Google Shape;1503;p95"/>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504" name="Google Shape;1504;p95"/>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505" name="Google Shape;1505;p95"/>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506" name="Google Shape;1506;p95"/>
          <p:cNvSpPr txBox="1"/>
          <p:nvPr/>
        </p:nvSpPr>
        <p:spPr>
          <a:xfrm>
            <a:off x="313600" y="1030400"/>
            <a:ext cx="46815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FrSky Taranis X9D Transmitter &amp; X8R Receiver</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Frequency: 2.4 GHz “Frequency hopping”</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Range: 1km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Channels: 16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Features: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Optional telemetry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Dedicated vehicle receiver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Low cost &amp; high capability</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No frequency conflicts with telemetry radios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3-wire connection with pixhawk using PPM or S-BUS communication protocols</a:t>
            </a:r>
            <a:r>
              <a:rPr lang="en">
                <a:latin typeface="Calibri"/>
                <a:ea typeface="Calibri"/>
                <a:cs typeface="Calibri"/>
                <a:sym typeface="Calibri"/>
              </a:rPr>
              <a:t> </a:t>
            </a:r>
            <a:endParaRPr>
              <a:latin typeface="Calibri"/>
              <a:ea typeface="Calibri"/>
              <a:cs typeface="Calibri"/>
              <a:sym typeface="Calibri"/>
            </a:endParaRPr>
          </a:p>
        </p:txBody>
      </p:sp>
      <p:sp>
        <p:nvSpPr>
          <p:cNvPr id="1507" name="Google Shape;1507;p9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08" name="Google Shape;1508;p95"/>
          <p:cNvSpPr txBox="1"/>
          <p:nvPr/>
        </p:nvSpPr>
        <p:spPr>
          <a:xfrm>
            <a:off x="179025" y="3993650"/>
            <a:ext cx="876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Reasons for selection: I</a:t>
            </a:r>
            <a:r>
              <a:rPr b="1" lang="en">
                <a:latin typeface="Calibri"/>
                <a:ea typeface="Calibri"/>
                <a:cs typeface="Calibri"/>
                <a:sym typeface="Calibri"/>
              </a:rPr>
              <a:t>nexpensive, already proven with pixhawk autopilots, team familiarity</a:t>
            </a:r>
            <a:endParaRPr b="1">
              <a:latin typeface="Calibri"/>
              <a:ea typeface="Calibri"/>
              <a:cs typeface="Calibri"/>
              <a:sym typeface="Calibri"/>
            </a:endParaRPr>
          </a:p>
        </p:txBody>
      </p:sp>
      <p:pic>
        <p:nvPicPr>
          <p:cNvPr id="1509" name="Google Shape;1509;p95"/>
          <p:cNvPicPr preferRelativeResize="0"/>
          <p:nvPr/>
        </p:nvPicPr>
        <p:blipFill>
          <a:blip r:embed="rId3">
            <a:alphaModFix/>
          </a:blip>
          <a:stretch>
            <a:fillRect/>
          </a:stretch>
        </p:blipFill>
        <p:spPr>
          <a:xfrm>
            <a:off x="4939514" y="1182800"/>
            <a:ext cx="3836060" cy="28108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p9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96"/>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Solution: Telemetry Radio </a:t>
            </a:r>
            <a:endParaRPr>
              <a:solidFill>
                <a:schemeClr val="dk1"/>
              </a:solidFill>
            </a:endParaRPr>
          </a:p>
        </p:txBody>
      </p:sp>
      <p:grpSp>
        <p:nvGrpSpPr>
          <p:cNvPr id="1516" name="Google Shape;1516;p96"/>
          <p:cNvGrpSpPr/>
          <p:nvPr/>
        </p:nvGrpSpPr>
        <p:grpSpPr>
          <a:xfrm>
            <a:off x="209271" y="4562106"/>
            <a:ext cx="8019720" cy="389149"/>
            <a:chOff x="209271" y="4562106"/>
            <a:chExt cx="8019720" cy="389149"/>
          </a:xfrm>
        </p:grpSpPr>
        <p:cxnSp>
          <p:nvCxnSpPr>
            <p:cNvPr id="1517" name="Google Shape;1517;p96"/>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518" name="Google Shape;1518;p96"/>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96"/>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520" name="Google Shape;1520;p96"/>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521" name="Google Shape;1521;p96"/>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522" name="Google Shape;1522;p96"/>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523" name="Google Shape;1523;p96"/>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524" name="Google Shape;1524;p96"/>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525" name="Google Shape;1525;p96"/>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526" name="Google Shape;1526;p96"/>
          <p:cNvSpPr txBox="1"/>
          <p:nvPr/>
        </p:nvSpPr>
        <p:spPr>
          <a:xfrm>
            <a:off x="313600" y="1030400"/>
            <a:ext cx="46815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mRo SiK V2 </a:t>
            </a:r>
            <a:r>
              <a:rPr b="1" lang="en" sz="1600">
                <a:latin typeface="Calibri"/>
                <a:ea typeface="Calibri"/>
                <a:cs typeface="Calibri"/>
                <a:sym typeface="Calibri"/>
              </a:rPr>
              <a:t>Telemetry</a:t>
            </a:r>
            <a:r>
              <a:rPr b="1" lang="en" sz="1600">
                <a:latin typeface="Calibri"/>
                <a:ea typeface="Calibri"/>
                <a:cs typeface="Calibri"/>
                <a:sym typeface="Calibri"/>
              </a:rPr>
              <a:t> Radio set</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Frequency: 915 MHz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Range: 300m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Air data rates up to 250Kbps</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Features: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Sufficient bandwidth for telemetry downlink &amp; Ardusimple RTK corrections data</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Connects to Pixhawk over serial (Telem1 Port)</a:t>
            </a:r>
            <a:endParaRPr>
              <a:latin typeface="Calibri"/>
              <a:ea typeface="Calibri"/>
              <a:cs typeface="Calibri"/>
              <a:sym typeface="Calibri"/>
            </a:endParaRPr>
          </a:p>
        </p:txBody>
      </p:sp>
      <p:sp>
        <p:nvSpPr>
          <p:cNvPr id="1527" name="Google Shape;1527;p9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28" name="Google Shape;1528;p96"/>
          <p:cNvSpPr txBox="1"/>
          <p:nvPr/>
        </p:nvSpPr>
        <p:spPr>
          <a:xfrm>
            <a:off x="179025" y="3993650"/>
            <a:ext cx="876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Reasons for selection: Already well proven with pixhawk autopilots, sufficient bandwidth for Telemetry &amp; RTK corrections </a:t>
            </a:r>
            <a:endParaRPr b="1">
              <a:latin typeface="Calibri"/>
              <a:ea typeface="Calibri"/>
              <a:cs typeface="Calibri"/>
              <a:sym typeface="Calibri"/>
            </a:endParaRPr>
          </a:p>
        </p:txBody>
      </p:sp>
      <p:pic>
        <p:nvPicPr>
          <p:cNvPr id="1529" name="Google Shape;1529;p96"/>
          <p:cNvPicPr preferRelativeResize="0"/>
          <p:nvPr/>
        </p:nvPicPr>
        <p:blipFill>
          <a:blip r:embed="rId3">
            <a:alphaModFix/>
          </a:blip>
          <a:stretch>
            <a:fillRect/>
          </a:stretch>
        </p:blipFill>
        <p:spPr>
          <a:xfrm>
            <a:off x="5125400" y="1212088"/>
            <a:ext cx="3844100" cy="243945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9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97"/>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Solution: Power Connectors </a:t>
            </a:r>
            <a:endParaRPr>
              <a:solidFill>
                <a:schemeClr val="dk1"/>
              </a:solidFill>
            </a:endParaRPr>
          </a:p>
        </p:txBody>
      </p:sp>
      <p:grpSp>
        <p:nvGrpSpPr>
          <p:cNvPr id="1536" name="Google Shape;1536;p97"/>
          <p:cNvGrpSpPr/>
          <p:nvPr/>
        </p:nvGrpSpPr>
        <p:grpSpPr>
          <a:xfrm>
            <a:off x="209271" y="4562106"/>
            <a:ext cx="8019720" cy="389149"/>
            <a:chOff x="209271" y="4562106"/>
            <a:chExt cx="8019720" cy="389149"/>
          </a:xfrm>
        </p:grpSpPr>
        <p:cxnSp>
          <p:nvCxnSpPr>
            <p:cNvPr id="1537" name="Google Shape;1537;p97"/>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538" name="Google Shape;1538;p97"/>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97"/>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540" name="Google Shape;1540;p97"/>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541" name="Google Shape;1541;p97"/>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542" name="Google Shape;1542;p97"/>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543" name="Google Shape;1543;p97"/>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544" name="Google Shape;1544;p97"/>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545" name="Google Shape;1545;p97"/>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546" name="Google Shape;1546;p97"/>
          <p:cNvSpPr txBox="1"/>
          <p:nvPr/>
        </p:nvSpPr>
        <p:spPr>
          <a:xfrm>
            <a:off x="313600" y="1030400"/>
            <a:ext cx="4681500" cy="304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Amass XT90S Anti-spark connectors (Battery)</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Contact type: 4.5 mm gold plated “bullet” connector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Continuous current: 90A</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Peak current 120A</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b="1" lang="en" sz="1600">
                <a:latin typeface="Calibri"/>
                <a:ea typeface="Calibri"/>
                <a:cs typeface="Calibri"/>
                <a:sym typeface="Calibri"/>
              </a:rPr>
              <a:t>Bullet connectors (ESC &amp; Motor)</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Specifications:</a:t>
            </a:r>
            <a:endParaRPr>
              <a:latin typeface="Calibri"/>
              <a:ea typeface="Calibri"/>
              <a:cs typeface="Calibri"/>
              <a:sym typeface="Calibri"/>
            </a:endParaRPr>
          </a:p>
          <a:p>
            <a:pPr indent="-317500" lvl="0" marL="914400" rtl="0" algn="l">
              <a:spcBef>
                <a:spcPts val="0"/>
              </a:spcBef>
              <a:spcAft>
                <a:spcPts val="0"/>
              </a:spcAft>
              <a:buSzPts val="1400"/>
              <a:buFont typeface="Calibri"/>
              <a:buChar char="●"/>
            </a:pPr>
            <a:r>
              <a:rPr lang="en">
                <a:latin typeface="Calibri"/>
                <a:ea typeface="Calibri"/>
                <a:cs typeface="Calibri"/>
                <a:sym typeface="Calibri"/>
              </a:rPr>
              <a:t>Contact type: 3.5 mm gold plated “bullet” connector </a:t>
            </a:r>
            <a:endParaRPr>
              <a:latin typeface="Calibri"/>
              <a:ea typeface="Calibri"/>
              <a:cs typeface="Calibri"/>
              <a:sym typeface="Calibri"/>
            </a:endParaRPr>
          </a:p>
          <a:p>
            <a:pPr indent="-317500" lvl="0" marL="914400" rtl="0" algn="l">
              <a:spcBef>
                <a:spcPts val="0"/>
              </a:spcBef>
              <a:spcAft>
                <a:spcPts val="0"/>
              </a:spcAft>
              <a:buSzPts val="1400"/>
              <a:buFont typeface="Calibri"/>
              <a:buChar char="●"/>
            </a:pPr>
            <a:r>
              <a:rPr lang="en">
                <a:latin typeface="Calibri"/>
                <a:ea typeface="Calibri"/>
                <a:cs typeface="Calibri"/>
                <a:sym typeface="Calibri"/>
              </a:rPr>
              <a:t>Peak current 80A</a:t>
            </a:r>
            <a:endParaRPr>
              <a:latin typeface="Calibri"/>
              <a:ea typeface="Calibri"/>
              <a:cs typeface="Calibri"/>
              <a:sym typeface="Calibri"/>
            </a:endParaRPr>
          </a:p>
        </p:txBody>
      </p:sp>
      <p:sp>
        <p:nvSpPr>
          <p:cNvPr id="1547" name="Google Shape;1547;p9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48" name="Google Shape;1548;p97"/>
          <p:cNvPicPr preferRelativeResize="0"/>
          <p:nvPr/>
        </p:nvPicPr>
        <p:blipFill>
          <a:blip r:embed="rId3">
            <a:alphaModFix/>
          </a:blip>
          <a:stretch>
            <a:fillRect/>
          </a:stretch>
        </p:blipFill>
        <p:spPr>
          <a:xfrm>
            <a:off x="5705175" y="2365250"/>
            <a:ext cx="1711675" cy="1711675"/>
          </a:xfrm>
          <a:prstGeom prst="rect">
            <a:avLst/>
          </a:prstGeom>
          <a:noFill/>
          <a:ln>
            <a:noFill/>
          </a:ln>
        </p:spPr>
      </p:pic>
      <p:pic>
        <p:nvPicPr>
          <p:cNvPr id="1549" name="Google Shape;1549;p97"/>
          <p:cNvPicPr preferRelativeResize="0"/>
          <p:nvPr/>
        </p:nvPicPr>
        <p:blipFill>
          <a:blip r:embed="rId4">
            <a:alphaModFix/>
          </a:blip>
          <a:stretch>
            <a:fillRect/>
          </a:stretch>
        </p:blipFill>
        <p:spPr>
          <a:xfrm>
            <a:off x="5687363" y="1030400"/>
            <a:ext cx="1747300" cy="1747300"/>
          </a:xfrm>
          <a:prstGeom prst="rect">
            <a:avLst/>
          </a:prstGeom>
          <a:noFill/>
          <a:ln>
            <a:noFill/>
          </a:ln>
        </p:spPr>
      </p:pic>
      <p:sp>
        <p:nvSpPr>
          <p:cNvPr id="1550" name="Google Shape;1550;p97"/>
          <p:cNvSpPr txBox="1"/>
          <p:nvPr/>
        </p:nvSpPr>
        <p:spPr>
          <a:xfrm>
            <a:off x="179025" y="3993650"/>
            <a:ext cx="876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Reasons for selection: Commonly used, meet maximum current </a:t>
            </a:r>
            <a:r>
              <a:rPr b="1" lang="en">
                <a:latin typeface="Calibri"/>
                <a:ea typeface="Calibri"/>
                <a:cs typeface="Calibri"/>
                <a:sym typeface="Calibri"/>
              </a:rPr>
              <a:t>requirements</a:t>
            </a:r>
            <a:endParaRPr b="1">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9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98"/>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Design Solution: Battery Charging </a:t>
            </a:r>
            <a:endParaRPr>
              <a:solidFill>
                <a:schemeClr val="dk1"/>
              </a:solidFill>
            </a:endParaRPr>
          </a:p>
        </p:txBody>
      </p:sp>
      <p:grpSp>
        <p:nvGrpSpPr>
          <p:cNvPr id="1557" name="Google Shape;1557;p98"/>
          <p:cNvGrpSpPr/>
          <p:nvPr/>
        </p:nvGrpSpPr>
        <p:grpSpPr>
          <a:xfrm>
            <a:off x="209271" y="4562106"/>
            <a:ext cx="8019720" cy="389149"/>
            <a:chOff x="209271" y="4562106"/>
            <a:chExt cx="8019720" cy="389149"/>
          </a:xfrm>
        </p:grpSpPr>
        <p:cxnSp>
          <p:nvCxnSpPr>
            <p:cNvPr id="1558" name="Google Shape;1558;p98"/>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559" name="Google Shape;1559;p98"/>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98"/>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561" name="Google Shape;1561;p98"/>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562" name="Google Shape;1562;p98"/>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563" name="Google Shape;1563;p98"/>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564" name="Google Shape;1564;p98"/>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565" name="Google Shape;1565;p98"/>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566" name="Google Shape;1566;p98"/>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567" name="Google Shape;1567;p98"/>
          <p:cNvSpPr txBox="1"/>
          <p:nvPr/>
        </p:nvSpPr>
        <p:spPr>
          <a:xfrm>
            <a:off x="313600" y="1030400"/>
            <a:ext cx="4681500" cy="280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SKYRC D400 AC/DC Dual-port Charger</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Charges 1-7 cell Lithium Polymer packs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Compatible</a:t>
            </a:r>
            <a:r>
              <a:rPr lang="en">
                <a:latin typeface="Calibri"/>
                <a:ea typeface="Calibri"/>
                <a:cs typeface="Calibri"/>
                <a:sym typeface="Calibri"/>
              </a:rPr>
              <a:t> battery chemistry: LiPo,LiFe,NiMh,NiCd,Pb</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Channel 1: 400W output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Channel 2: 200W output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AC &amp; DC power input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Cell balancing &amp; computer data logging</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b="1" lang="en">
                <a:latin typeface="Calibri"/>
                <a:ea typeface="Calibri"/>
                <a:cs typeface="Calibri"/>
                <a:sym typeface="Calibri"/>
              </a:rPr>
              <a:t>Fireproof charging/storage containers</a:t>
            </a:r>
            <a:endParaRPr b="1">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Specifically designed to contain battery fires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Used for safety during charging and storage</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1568" name="Google Shape;1568;p9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69" name="Google Shape;1569;p98"/>
          <p:cNvPicPr preferRelativeResize="0"/>
          <p:nvPr/>
        </p:nvPicPr>
        <p:blipFill>
          <a:blip r:embed="rId3">
            <a:alphaModFix/>
          </a:blip>
          <a:stretch>
            <a:fillRect/>
          </a:stretch>
        </p:blipFill>
        <p:spPr>
          <a:xfrm>
            <a:off x="5759625" y="1030400"/>
            <a:ext cx="3209875" cy="2352025"/>
          </a:xfrm>
          <a:prstGeom prst="rect">
            <a:avLst/>
          </a:prstGeom>
          <a:noFill/>
          <a:ln>
            <a:noFill/>
          </a:ln>
        </p:spPr>
      </p:pic>
      <p:pic>
        <p:nvPicPr>
          <p:cNvPr id="1570" name="Google Shape;1570;p98"/>
          <p:cNvPicPr preferRelativeResize="0"/>
          <p:nvPr/>
        </p:nvPicPr>
        <p:blipFill>
          <a:blip r:embed="rId4">
            <a:alphaModFix/>
          </a:blip>
          <a:stretch>
            <a:fillRect/>
          </a:stretch>
        </p:blipFill>
        <p:spPr>
          <a:xfrm>
            <a:off x="4637501" y="2551250"/>
            <a:ext cx="1732725" cy="18820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p9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99"/>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Design Solution: PixHawk 4 Flight Controller</a:t>
            </a:r>
            <a:endParaRPr b="1">
              <a:solidFill>
                <a:schemeClr val="dk1"/>
              </a:solidFill>
            </a:endParaRPr>
          </a:p>
          <a:p>
            <a:pPr indent="0" lvl="0" marL="0" rtl="0" algn="ctr">
              <a:spcBef>
                <a:spcPts val="0"/>
              </a:spcBef>
              <a:spcAft>
                <a:spcPts val="0"/>
              </a:spcAft>
              <a:buNone/>
            </a:pPr>
            <a:r>
              <a:t/>
            </a:r>
            <a:endParaRPr b="1">
              <a:solidFill>
                <a:schemeClr val="dk1"/>
              </a:solidFill>
            </a:endParaRPr>
          </a:p>
        </p:txBody>
      </p:sp>
      <p:pic>
        <p:nvPicPr>
          <p:cNvPr id="1577" name="Google Shape;1577;p99"/>
          <p:cNvPicPr preferRelativeResize="0"/>
          <p:nvPr/>
        </p:nvPicPr>
        <p:blipFill>
          <a:blip r:embed="rId3">
            <a:alphaModFix/>
          </a:blip>
          <a:stretch>
            <a:fillRect/>
          </a:stretch>
        </p:blipFill>
        <p:spPr>
          <a:xfrm>
            <a:off x="209200" y="869975"/>
            <a:ext cx="4362800" cy="3831873"/>
          </a:xfrm>
          <a:prstGeom prst="rect">
            <a:avLst/>
          </a:prstGeom>
          <a:noFill/>
          <a:ln>
            <a:noFill/>
          </a:ln>
        </p:spPr>
      </p:pic>
      <p:pic>
        <p:nvPicPr>
          <p:cNvPr id="1578" name="Google Shape;1578;p99"/>
          <p:cNvPicPr preferRelativeResize="0"/>
          <p:nvPr/>
        </p:nvPicPr>
        <p:blipFill>
          <a:blip r:embed="rId4">
            <a:alphaModFix/>
          </a:blip>
          <a:stretch>
            <a:fillRect/>
          </a:stretch>
        </p:blipFill>
        <p:spPr>
          <a:xfrm>
            <a:off x="4572000" y="974125"/>
            <a:ext cx="3877376" cy="3432825"/>
          </a:xfrm>
          <a:prstGeom prst="rect">
            <a:avLst/>
          </a:prstGeom>
          <a:noFill/>
          <a:ln>
            <a:noFill/>
          </a:ln>
        </p:spPr>
      </p:pic>
      <p:sp>
        <p:nvSpPr>
          <p:cNvPr id="1579" name="Google Shape;1579;p9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10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00"/>
          <p:cNvSpPr txBox="1"/>
          <p:nvPr>
            <p:ph type="title"/>
          </p:nvPr>
        </p:nvSpPr>
        <p:spPr>
          <a:xfrm>
            <a:off x="819150" y="195200"/>
            <a:ext cx="7505700" cy="835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dk1"/>
                </a:solidFill>
              </a:rPr>
              <a:t>Design Solution: </a:t>
            </a:r>
            <a:r>
              <a:rPr b="1" lang="en">
                <a:solidFill>
                  <a:schemeClr val="dk1"/>
                </a:solidFill>
              </a:rPr>
              <a:t>PixHawk 4 Flight Controller</a:t>
            </a:r>
            <a:endParaRPr b="1">
              <a:solidFill>
                <a:schemeClr val="dk1"/>
              </a:solidFill>
            </a:endParaRPr>
          </a:p>
        </p:txBody>
      </p:sp>
      <p:pic>
        <p:nvPicPr>
          <p:cNvPr id="1586" name="Google Shape;1586;p100"/>
          <p:cNvPicPr preferRelativeResize="0"/>
          <p:nvPr/>
        </p:nvPicPr>
        <p:blipFill>
          <a:blip r:embed="rId3">
            <a:alphaModFix/>
          </a:blip>
          <a:stretch>
            <a:fillRect/>
          </a:stretch>
        </p:blipFill>
        <p:spPr>
          <a:xfrm>
            <a:off x="4294650" y="1030400"/>
            <a:ext cx="4674850" cy="3500150"/>
          </a:xfrm>
          <a:prstGeom prst="rect">
            <a:avLst/>
          </a:prstGeom>
          <a:noFill/>
          <a:ln>
            <a:noFill/>
          </a:ln>
        </p:spPr>
      </p:pic>
      <p:pic>
        <p:nvPicPr>
          <p:cNvPr id="1587" name="Google Shape;1587;p100"/>
          <p:cNvPicPr preferRelativeResize="0"/>
          <p:nvPr/>
        </p:nvPicPr>
        <p:blipFill>
          <a:blip r:embed="rId4">
            <a:alphaModFix/>
          </a:blip>
          <a:stretch>
            <a:fillRect/>
          </a:stretch>
        </p:blipFill>
        <p:spPr>
          <a:xfrm>
            <a:off x="209200" y="869975"/>
            <a:ext cx="4278825" cy="3303750"/>
          </a:xfrm>
          <a:prstGeom prst="rect">
            <a:avLst/>
          </a:prstGeom>
          <a:noFill/>
          <a:ln>
            <a:noFill/>
          </a:ln>
        </p:spPr>
      </p:pic>
      <p:sp>
        <p:nvSpPr>
          <p:cNvPr id="1588" name="Google Shape;1588;p10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10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101"/>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Hardware: T810 Mass Budget</a:t>
            </a:r>
            <a:endParaRPr>
              <a:solidFill>
                <a:schemeClr val="dk1"/>
              </a:solidFill>
            </a:endParaRPr>
          </a:p>
        </p:txBody>
      </p:sp>
      <p:grpSp>
        <p:nvGrpSpPr>
          <p:cNvPr id="1595" name="Google Shape;1595;p101"/>
          <p:cNvGrpSpPr/>
          <p:nvPr/>
        </p:nvGrpSpPr>
        <p:grpSpPr>
          <a:xfrm>
            <a:off x="209271" y="4562106"/>
            <a:ext cx="8019720" cy="389149"/>
            <a:chOff x="209271" y="4562106"/>
            <a:chExt cx="8019720" cy="389149"/>
          </a:xfrm>
        </p:grpSpPr>
        <p:cxnSp>
          <p:nvCxnSpPr>
            <p:cNvPr id="1596" name="Google Shape;1596;p101"/>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597" name="Google Shape;1597;p101"/>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101"/>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599" name="Google Shape;1599;p101"/>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600" name="Google Shape;1600;p101"/>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601" name="Google Shape;1601;p101"/>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602" name="Google Shape;1602;p101"/>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603" name="Google Shape;1603;p101"/>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604" name="Google Shape;1604;p101"/>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605" name="Google Shape;1605;p10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06" name="Google Shape;1606;p101"/>
          <p:cNvPicPr preferRelativeResize="0"/>
          <p:nvPr/>
        </p:nvPicPr>
        <p:blipFill>
          <a:blip r:embed="rId3">
            <a:alphaModFix/>
          </a:blip>
          <a:stretch>
            <a:fillRect/>
          </a:stretch>
        </p:blipFill>
        <p:spPr>
          <a:xfrm>
            <a:off x="1446900" y="1030400"/>
            <a:ext cx="6250200" cy="32269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1"/>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Payload </a:t>
            </a:r>
            <a:r>
              <a:rPr b="1" lang="en">
                <a:solidFill>
                  <a:schemeClr val="dk1"/>
                </a:solidFill>
              </a:rPr>
              <a:t>Functional Block Diagram</a:t>
            </a:r>
            <a:endParaRPr>
              <a:solidFill>
                <a:schemeClr val="dk1"/>
              </a:solidFill>
            </a:endParaRPr>
          </a:p>
        </p:txBody>
      </p:sp>
      <p:sp>
        <p:nvSpPr>
          <p:cNvPr id="301" name="Google Shape;301;p2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pic>
        <p:nvPicPr>
          <p:cNvPr id="302" name="Google Shape;302;p21"/>
          <p:cNvPicPr preferRelativeResize="0"/>
          <p:nvPr/>
        </p:nvPicPr>
        <p:blipFill rotWithShape="1">
          <a:blip r:embed="rId3">
            <a:alphaModFix/>
          </a:blip>
          <a:srcRect b="0" l="0" r="0" t="26275"/>
          <a:stretch/>
        </p:blipFill>
        <p:spPr>
          <a:xfrm>
            <a:off x="665650" y="1199038"/>
            <a:ext cx="7864806" cy="3210663"/>
          </a:xfrm>
          <a:prstGeom prst="rect">
            <a:avLst/>
          </a:prstGeom>
          <a:noFill/>
          <a:ln>
            <a:noFill/>
          </a:ln>
        </p:spPr>
      </p:pic>
      <p:grpSp>
        <p:nvGrpSpPr>
          <p:cNvPr id="303" name="Google Shape;303;p21"/>
          <p:cNvGrpSpPr/>
          <p:nvPr/>
        </p:nvGrpSpPr>
        <p:grpSpPr>
          <a:xfrm>
            <a:off x="209271" y="4562106"/>
            <a:ext cx="8275220" cy="389149"/>
            <a:chOff x="209271" y="4562106"/>
            <a:chExt cx="8275220" cy="389149"/>
          </a:xfrm>
        </p:grpSpPr>
        <p:cxnSp>
          <p:nvCxnSpPr>
            <p:cNvPr id="304" name="Google Shape;304;p21"/>
            <p:cNvCxnSpPr/>
            <p:nvPr/>
          </p:nvCxnSpPr>
          <p:spPr>
            <a:xfrm>
              <a:off x="353991" y="4754605"/>
              <a:ext cx="7568100" cy="0"/>
            </a:xfrm>
            <a:prstGeom prst="straightConnector1">
              <a:avLst/>
            </a:prstGeom>
            <a:noFill/>
            <a:ln cap="flat" cmpd="sng" w="38100">
              <a:solidFill>
                <a:srgbClr val="000000"/>
              </a:solidFill>
              <a:prstDash val="solid"/>
              <a:round/>
              <a:headEnd len="med" w="med" type="none"/>
              <a:tailEnd len="med" w="med" type="none"/>
            </a:ln>
          </p:spPr>
        </p:cxnSp>
        <p:sp>
          <p:nvSpPr>
            <p:cNvPr id="305" name="Google Shape;305;p21"/>
            <p:cNvSpPr/>
            <p:nvPr/>
          </p:nvSpPr>
          <p:spPr>
            <a:xfrm>
              <a:off x="209271" y="4562106"/>
              <a:ext cx="1070400" cy="384300"/>
            </a:xfrm>
            <a:prstGeom prst="homePlate">
              <a:avLst>
                <a:gd fmla="val 50000"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1"/>
            <p:cNvSpPr/>
            <p:nvPr/>
          </p:nvSpPr>
          <p:spPr>
            <a:xfrm>
              <a:off x="212617" y="4562106"/>
              <a:ext cx="1070400" cy="384300"/>
            </a:xfrm>
            <a:prstGeom prst="chevron">
              <a:avLst>
                <a:gd fmla="val 31702" name="adj"/>
              </a:avLst>
            </a:prstGeom>
            <a:solidFill>
              <a:srgbClr val="674EA7"/>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07" name="Google Shape;307;p21"/>
            <p:cNvSpPr/>
            <p:nvPr/>
          </p:nvSpPr>
          <p:spPr>
            <a:xfrm>
              <a:off x="1414516" y="4562106"/>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Schedule</a:t>
              </a:r>
              <a:endParaRPr sz="1010">
                <a:solidFill>
                  <a:schemeClr val="dk1"/>
                </a:solidFill>
                <a:latin typeface="Trebuchet MS"/>
                <a:ea typeface="Trebuchet MS"/>
                <a:cs typeface="Trebuchet MS"/>
                <a:sym typeface="Trebuchet MS"/>
              </a:endParaRPr>
            </a:p>
          </p:txBody>
        </p:sp>
        <p:sp>
          <p:nvSpPr>
            <p:cNvPr id="308" name="Google Shape;308;p21"/>
            <p:cNvSpPr/>
            <p:nvPr/>
          </p:nvSpPr>
          <p:spPr>
            <a:xfrm>
              <a:off x="2619774" y="4566950"/>
              <a:ext cx="1277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Test Readiness:</a:t>
              </a:r>
              <a:endParaRPr sz="1010">
                <a:solidFill>
                  <a:schemeClr val="dk1"/>
                </a:solidFill>
                <a:latin typeface="Trebuchet MS"/>
                <a:ea typeface="Trebuchet MS"/>
                <a:cs typeface="Trebuchet MS"/>
                <a:sym typeface="Trebuchet MS"/>
              </a:endParaRPr>
            </a:p>
          </p:txBody>
        </p:sp>
        <p:sp>
          <p:nvSpPr>
            <p:cNvPr id="309" name="Google Shape;309;p21"/>
            <p:cNvSpPr/>
            <p:nvPr/>
          </p:nvSpPr>
          <p:spPr>
            <a:xfrm>
              <a:off x="7414091" y="4566955"/>
              <a:ext cx="10704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Budget</a:t>
              </a:r>
              <a:endParaRPr sz="1000">
                <a:solidFill>
                  <a:schemeClr val="dk2"/>
                </a:solidFill>
                <a:latin typeface="Trebuchet MS"/>
                <a:ea typeface="Trebuchet MS"/>
                <a:cs typeface="Trebuchet MS"/>
                <a:sym typeface="Trebuchet MS"/>
              </a:endParaRPr>
            </a:p>
          </p:txBody>
        </p:sp>
        <p:grpSp>
          <p:nvGrpSpPr>
            <p:cNvPr id="310" name="Google Shape;310;p21"/>
            <p:cNvGrpSpPr/>
            <p:nvPr/>
          </p:nvGrpSpPr>
          <p:grpSpPr>
            <a:xfrm>
              <a:off x="3765825" y="4566950"/>
              <a:ext cx="3509700" cy="384300"/>
              <a:chOff x="3613425" y="4566950"/>
              <a:chExt cx="3509700" cy="384300"/>
            </a:xfrm>
          </p:grpSpPr>
          <p:sp>
            <p:nvSpPr>
              <p:cNvPr id="311" name="Google Shape;311;p21"/>
              <p:cNvSpPr/>
              <p:nvPr/>
            </p:nvSpPr>
            <p:spPr>
              <a:xfrm>
                <a:off x="3613425" y="4566950"/>
                <a:ext cx="3509700" cy="384300"/>
              </a:xfrm>
              <a:prstGeom prst="chevron">
                <a:avLst>
                  <a:gd fmla="val 31702"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p>
            </p:txBody>
          </p:sp>
          <p:sp>
            <p:nvSpPr>
              <p:cNvPr id="312" name="Google Shape;312;p21"/>
              <p:cNvSpPr/>
              <p:nvPr/>
            </p:nvSpPr>
            <p:spPr>
              <a:xfrm>
                <a:off x="3809913"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A: GTS</a:t>
                </a:r>
                <a:endParaRPr sz="900"/>
              </a:p>
            </p:txBody>
          </p:sp>
          <p:sp>
            <p:nvSpPr>
              <p:cNvPr id="313" name="Google Shape;313;p21"/>
              <p:cNvSpPr/>
              <p:nvPr/>
            </p:nvSpPr>
            <p:spPr>
              <a:xfrm>
                <a:off x="48833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B: </a:t>
                </a:r>
                <a:r>
                  <a:rPr lang="en" sz="900">
                    <a:solidFill>
                      <a:schemeClr val="dk1"/>
                    </a:solidFill>
                    <a:latin typeface="Trebuchet MS"/>
                    <a:ea typeface="Trebuchet MS"/>
                    <a:cs typeface="Trebuchet MS"/>
                    <a:sym typeface="Trebuchet MS"/>
                  </a:rPr>
                  <a:t>Airframe</a:t>
                </a:r>
                <a:endParaRPr sz="900"/>
              </a:p>
            </p:txBody>
          </p:sp>
          <p:sp>
            <p:nvSpPr>
              <p:cNvPr id="314" name="Google Shape;314;p21"/>
              <p:cNvSpPr/>
              <p:nvPr/>
            </p:nvSpPr>
            <p:spPr>
              <a:xfrm>
                <a:off x="5971950" y="4641500"/>
                <a:ext cx="1008600" cy="235200"/>
              </a:xfrm>
              <a:prstGeom prst="chevron">
                <a:avLst>
                  <a:gd fmla="val 31702" name="adj"/>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Trebuchet MS"/>
                    <a:ea typeface="Trebuchet MS"/>
                    <a:cs typeface="Trebuchet MS"/>
                    <a:sym typeface="Trebuchet MS"/>
                  </a:rPr>
                  <a:t>C: Software</a:t>
                </a:r>
                <a:endParaRPr sz="900"/>
              </a:p>
            </p:txBody>
          </p:sp>
        </p:grpSp>
      </p:gr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p102"/>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02"/>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Hardware: Vehicle Power Budget</a:t>
            </a:r>
            <a:endParaRPr>
              <a:solidFill>
                <a:schemeClr val="dk1"/>
              </a:solidFill>
            </a:endParaRPr>
          </a:p>
        </p:txBody>
      </p:sp>
      <p:grpSp>
        <p:nvGrpSpPr>
          <p:cNvPr id="1613" name="Google Shape;1613;p102"/>
          <p:cNvGrpSpPr/>
          <p:nvPr/>
        </p:nvGrpSpPr>
        <p:grpSpPr>
          <a:xfrm>
            <a:off x="209271" y="4562106"/>
            <a:ext cx="8019720" cy="389149"/>
            <a:chOff x="209271" y="4562106"/>
            <a:chExt cx="8019720" cy="389149"/>
          </a:xfrm>
        </p:grpSpPr>
        <p:cxnSp>
          <p:nvCxnSpPr>
            <p:cNvPr id="1614" name="Google Shape;1614;p102"/>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615" name="Google Shape;1615;p102"/>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102"/>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617" name="Google Shape;1617;p102"/>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618" name="Google Shape;1618;p102"/>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619" name="Google Shape;1619;p102"/>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620" name="Google Shape;1620;p102"/>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621" name="Google Shape;1621;p102"/>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622" name="Google Shape;1622;p102"/>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pic>
        <p:nvPicPr>
          <p:cNvPr id="1623" name="Google Shape;1623;p102"/>
          <p:cNvPicPr preferRelativeResize="0"/>
          <p:nvPr/>
        </p:nvPicPr>
        <p:blipFill rotWithShape="1">
          <a:blip r:embed="rId3">
            <a:alphaModFix/>
          </a:blip>
          <a:srcRect b="700" l="0" r="0" t="700"/>
          <a:stretch/>
        </p:blipFill>
        <p:spPr>
          <a:xfrm>
            <a:off x="152400" y="1030400"/>
            <a:ext cx="8839197" cy="2254708"/>
          </a:xfrm>
          <a:prstGeom prst="rect">
            <a:avLst/>
          </a:prstGeom>
          <a:noFill/>
          <a:ln>
            <a:noFill/>
          </a:ln>
        </p:spPr>
      </p:pic>
      <p:sp>
        <p:nvSpPr>
          <p:cNvPr id="1624" name="Google Shape;1624;p10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103"/>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03"/>
          <p:cNvSpPr txBox="1"/>
          <p:nvPr>
            <p:ph type="title"/>
          </p:nvPr>
        </p:nvSpPr>
        <p:spPr>
          <a:xfrm>
            <a:off x="209275" y="195200"/>
            <a:ext cx="87303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Flight Time Estimation: Process</a:t>
            </a:r>
            <a:endParaRPr>
              <a:solidFill>
                <a:schemeClr val="dk1"/>
              </a:solidFill>
            </a:endParaRPr>
          </a:p>
        </p:txBody>
      </p:sp>
      <p:grpSp>
        <p:nvGrpSpPr>
          <p:cNvPr id="1631" name="Google Shape;1631;p103"/>
          <p:cNvGrpSpPr/>
          <p:nvPr/>
        </p:nvGrpSpPr>
        <p:grpSpPr>
          <a:xfrm>
            <a:off x="209271" y="4562106"/>
            <a:ext cx="8019720" cy="389149"/>
            <a:chOff x="209271" y="4562106"/>
            <a:chExt cx="8019720" cy="389149"/>
          </a:xfrm>
        </p:grpSpPr>
        <p:cxnSp>
          <p:nvCxnSpPr>
            <p:cNvPr id="1632" name="Google Shape;1632;p103"/>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633" name="Google Shape;1633;p103"/>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03"/>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635" name="Google Shape;1635;p103"/>
            <p:cNvSpPr/>
            <p:nvPr/>
          </p:nvSpPr>
          <p:spPr>
            <a:xfrm>
              <a:off x="134729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636" name="Google Shape;1636;p103"/>
            <p:cNvSpPr/>
            <p:nvPr/>
          </p:nvSpPr>
          <p:spPr>
            <a:xfrm>
              <a:off x="3657358" y="4566892"/>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637" name="Google Shape;1637;p103"/>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638" name="Google Shape;1638;p103"/>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639" name="Google Shape;1639;p103"/>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640" name="Google Shape;1640;p103"/>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641" name="Google Shape;1641;p10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sp>
        <p:nvSpPr>
          <p:cNvPr id="1642" name="Google Shape;1642;p103"/>
          <p:cNvSpPr txBox="1"/>
          <p:nvPr/>
        </p:nvSpPr>
        <p:spPr>
          <a:xfrm>
            <a:off x="313600" y="1030400"/>
            <a:ext cx="86559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Overview of flight time estimation process</a:t>
            </a:r>
            <a:endParaRPr b="1" sz="1600">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latin typeface="Calibri"/>
                <a:ea typeface="Calibri"/>
                <a:cs typeface="Calibri"/>
                <a:sym typeface="Calibri"/>
              </a:rPr>
              <a:t>Input vehicle parameters  &amp; manufacturer component data</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latin typeface="Calibri"/>
                <a:ea typeface="Calibri"/>
                <a:cs typeface="Calibri"/>
                <a:sym typeface="Calibri"/>
              </a:rPr>
              <a:t>Solve for required thrust per motor to satisfy the lift equals weight hovering condition</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latin typeface="Calibri"/>
                <a:ea typeface="Calibri"/>
                <a:cs typeface="Calibri"/>
                <a:sym typeface="Calibri"/>
              </a:rPr>
              <a:t>Solve for ideal power required per motor using a static thrust model for variable speed propellers</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latin typeface="Calibri"/>
                <a:ea typeface="Calibri"/>
                <a:cs typeface="Calibri"/>
                <a:sym typeface="Calibri"/>
              </a:rPr>
              <a:t>Process propeller data &amp; estimate Figure Of Merit (FOM) as a function of RPM</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latin typeface="Calibri"/>
                <a:ea typeface="Calibri"/>
                <a:cs typeface="Calibri"/>
                <a:sym typeface="Calibri"/>
              </a:rPr>
              <a:t>Solve for estimated hovering RPM and predict hovering propeller FOM </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latin typeface="Calibri"/>
                <a:ea typeface="Calibri"/>
                <a:cs typeface="Calibri"/>
                <a:sym typeface="Calibri"/>
              </a:rPr>
              <a:t>Apply FOM at hover condition to solve for mechanical power required per motor</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latin typeface="Calibri"/>
                <a:ea typeface="Calibri"/>
                <a:cs typeface="Calibri"/>
                <a:sym typeface="Calibri"/>
              </a:rPr>
              <a:t>Apply motor &amp; speed control efficiencies to solve for electrical power required per motor</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latin typeface="Calibri"/>
                <a:ea typeface="Calibri"/>
                <a:cs typeface="Calibri"/>
                <a:sym typeface="Calibri"/>
              </a:rPr>
              <a:t>Calculate total hovering power draw  accounting for all motors &amp; avionics</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latin typeface="Calibri"/>
                <a:ea typeface="Calibri"/>
                <a:cs typeface="Calibri"/>
                <a:sym typeface="Calibri"/>
              </a:rPr>
              <a:t>Apply battery discharge model over a loop until pack voltage drops below cutoff voltage</a:t>
            </a:r>
            <a:endParaRPr>
              <a:latin typeface="Calibri"/>
              <a:ea typeface="Calibri"/>
              <a:cs typeface="Calibri"/>
              <a:sym typeface="Calibri"/>
            </a:endParaRPr>
          </a:p>
          <a:p>
            <a:pPr indent="-317500" lvl="0" marL="457200" rtl="0" algn="l">
              <a:lnSpc>
                <a:spcPct val="115000"/>
              </a:lnSpc>
              <a:spcBef>
                <a:spcPts val="0"/>
              </a:spcBef>
              <a:spcAft>
                <a:spcPts val="0"/>
              </a:spcAft>
              <a:buSzPts val="1400"/>
              <a:buFont typeface="Calibri"/>
              <a:buChar char="●"/>
            </a:pPr>
            <a:r>
              <a:rPr lang="en">
                <a:latin typeface="Calibri"/>
                <a:ea typeface="Calibri"/>
                <a:cs typeface="Calibri"/>
                <a:sym typeface="Calibri"/>
              </a:rPr>
              <a:t>Calculate flight time from number of time steps before cutoff voltage is reached</a:t>
            </a:r>
            <a:endParaRPr>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sp>
        <p:nvSpPr>
          <p:cNvPr id="1647" name="Google Shape;1647;p104"/>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104"/>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Flight Time Estimation: Assumptions</a:t>
            </a:r>
            <a:endParaRPr>
              <a:solidFill>
                <a:schemeClr val="dk1"/>
              </a:solidFill>
            </a:endParaRPr>
          </a:p>
        </p:txBody>
      </p:sp>
      <p:sp>
        <p:nvSpPr>
          <p:cNvPr id="1649" name="Google Shape;1649;p10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50" name="Google Shape;1650;p104"/>
          <p:cNvSpPr txBox="1"/>
          <p:nvPr/>
        </p:nvSpPr>
        <p:spPr>
          <a:xfrm>
            <a:off x="209200" y="1008600"/>
            <a:ext cx="8760300" cy="33741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Steady hovering flight condition.</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Constant power draw during steady flight</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Each arm contributes equally to the thrust produced.</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Air velocity at infinity is effectively zero such that static thrust model for variable speed propellers applies</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Colorado air density is 1.0373 kg/M^3 (1700m STD ATM value)</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Constant avionics power draw</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Constant ESC efficiency</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Motor efficiency varies with RPM</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Predictable battery discharge curve</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Battery has 100% of rated capacity</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Manufacturer propeller data captured at </a:t>
            </a:r>
            <a:r>
              <a:rPr lang="en">
                <a:latin typeface="Trebuchet MS"/>
                <a:ea typeface="Trebuchet MS"/>
                <a:cs typeface="Trebuchet MS"/>
                <a:sym typeface="Trebuchet MS"/>
              </a:rPr>
              <a:t>approximately</a:t>
            </a:r>
            <a:r>
              <a:rPr lang="en">
                <a:latin typeface="Trebuchet MS"/>
                <a:ea typeface="Trebuchet MS"/>
                <a:cs typeface="Trebuchet MS"/>
                <a:sym typeface="Trebuchet MS"/>
              </a:rPr>
              <a:t> sea level.</a:t>
            </a:r>
            <a:endParaRPr>
              <a:latin typeface="Trebuchet MS"/>
              <a:ea typeface="Trebuchet MS"/>
              <a:cs typeface="Trebuchet MS"/>
              <a:sym typeface="Trebuchet MS"/>
            </a:endParaRPr>
          </a:p>
          <a:p>
            <a:pPr indent="-317500" lvl="0" marL="457200" rtl="0" algn="l">
              <a:lnSpc>
                <a:spcPct val="115000"/>
              </a:lnSpc>
              <a:spcBef>
                <a:spcPts val="0"/>
              </a:spcBef>
              <a:spcAft>
                <a:spcPts val="0"/>
              </a:spcAft>
              <a:buClr>
                <a:srgbClr val="000000"/>
              </a:buClr>
              <a:buSzPts val="1400"/>
              <a:buFont typeface="Trebuchet MS"/>
              <a:buChar char="●"/>
            </a:pPr>
            <a:r>
              <a:rPr lang="en">
                <a:latin typeface="Trebuchet MS"/>
                <a:ea typeface="Trebuchet MS"/>
                <a:cs typeface="Trebuchet MS"/>
                <a:sym typeface="Trebuchet MS"/>
              </a:rPr>
              <a:t>Flight time lasts until battery reaches a predetermined cutoff voltage.</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105"/>
          <p:cNvSpPr txBox="1"/>
          <p:nvPr/>
        </p:nvSpPr>
        <p:spPr>
          <a:xfrm>
            <a:off x="3196250" y="1310075"/>
            <a:ext cx="2922300" cy="406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Calibri"/>
                <a:ea typeface="Calibri"/>
                <a:cs typeface="Calibri"/>
                <a:sym typeface="Calibri"/>
              </a:rPr>
              <a:t>1. Apply Conservation of momentum</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
                <a:latin typeface="Calibri"/>
                <a:ea typeface="Calibri"/>
                <a:cs typeface="Calibri"/>
                <a:sym typeface="Calibri"/>
              </a:rPr>
              <a:t>2. Apply conservation of energy</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ctr">
              <a:spcBef>
                <a:spcPts val="0"/>
              </a:spcBef>
              <a:spcAft>
                <a:spcPts val="0"/>
              </a:spcAft>
              <a:buNone/>
            </a:pPr>
            <a:r>
              <a:rPr b="1" lang="en">
                <a:latin typeface="Calibri"/>
                <a:ea typeface="Calibri"/>
                <a:cs typeface="Calibri"/>
                <a:sym typeface="Calibri"/>
              </a:rPr>
              <a:t>3. Solve for lift power relation</a:t>
            </a:r>
            <a:endParaRPr b="1">
              <a:latin typeface="Calibri"/>
              <a:ea typeface="Calibri"/>
              <a:cs typeface="Calibri"/>
              <a:sym typeface="Calibri"/>
            </a:endParaRPr>
          </a:p>
          <a:p>
            <a:pPr indent="0" lvl="0" marL="0" rtl="0" algn="ctr">
              <a:spcBef>
                <a:spcPts val="0"/>
              </a:spcBef>
              <a:spcAft>
                <a:spcPts val="0"/>
              </a:spcAft>
              <a:buNone/>
            </a:pPr>
            <a:r>
              <a:rPr b="1" lang="en">
                <a:latin typeface="Calibri"/>
                <a:ea typeface="Calibri"/>
                <a:cs typeface="Calibri"/>
                <a:sym typeface="Calibri"/>
              </a:rPr>
              <a:t>(Assume V</a:t>
            </a:r>
            <a:r>
              <a:rPr b="1" baseline="-25000" lang="en">
                <a:latin typeface="Calibri"/>
                <a:ea typeface="Calibri"/>
                <a:cs typeface="Calibri"/>
                <a:sym typeface="Calibri"/>
              </a:rPr>
              <a:t>Z</a:t>
            </a:r>
            <a:r>
              <a:rPr b="1" lang="en">
                <a:latin typeface="Calibri"/>
                <a:ea typeface="Calibri"/>
                <a:cs typeface="Calibri"/>
                <a:sym typeface="Calibri"/>
              </a:rPr>
              <a:t> = 0 for hover condition)</a:t>
            </a:r>
            <a:endParaRPr b="1">
              <a:latin typeface="Calibri"/>
              <a:ea typeface="Calibri"/>
              <a:cs typeface="Calibri"/>
              <a:sym typeface="Calibri"/>
            </a:endParaRPr>
          </a:p>
          <a:p>
            <a:pPr indent="0" lvl="0" marL="0" rtl="0" algn="ctr">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p:txBody>
      </p:sp>
      <p:sp>
        <p:nvSpPr>
          <p:cNvPr id="1656" name="Google Shape;1656;p105"/>
          <p:cNvSpPr txBox="1"/>
          <p:nvPr>
            <p:ph type="title"/>
          </p:nvPr>
        </p:nvSpPr>
        <p:spPr>
          <a:xfrm>
            <a:off x="212725" y="840075"/>
            <a:ext cx="7972800" cy="600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Momentum Theory for Static-Thrust Calculation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57" name="Google Shape;1657;p105"/>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105"/>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Flight Time Estimation: Thrust model</a:t>
            </a:r>
            <a:endParaRPr>
              <a:solidFill>
                <a:schemeClr val="dk1"/>
              </a:solidFill>
            </a:endParaRPr>
          </a:p>
        </p:txBody>
      </p:sp>
      <p:pic>
        <p:nvPicPr>
          <p:cNvPr id="1659" name="Google Shape;1659;p105"/>
          <p:cNvPicPr preferRelativeResize="0"/>
          <p:nvPr/>
        </p:nvPicPr>
        <p:blipFill>
          <a:blip r:embed="rId3">
            <a:alphaModFix/>
          </a:blip>
          <a:stretch>
            <a:fillRect/>
          </a:stretch>
        </p:blipFill>
        <p:spPr>
          <a:xfrm>
            <a:off x="6535350" y="2203100"/>
            <a:ext cx="2143125" cy="1104900"/>
          </a:xfrm>
          <a:prstGeom prst="rect">
            <a:avLst/>
          </a:prstGeom>
          <a:noFill/>
          <a:ln>
            <a:noFill/>
          </a:ln>
        </p:spPr>
      </p:pic>
      <p:pic>
        <p:nvPicPr>
          <p:cNvPr id="1660" name="Google Shape;1660;p105"/>
          <p:cNvPicPr preferRelativeResize="0"/>
          <p:nvPr/>
        </p:nvPicPr>
        <p:blipFill>
          <a:blip r:embed="rId4">
            <a:alphaModFix/>
          </a:blip>
          <a:stretch>
            <a:fillRect/>
          </a:stretch>
        </p:blipFill>
        <p:spPr>
          <a:xfrm>
            <a:off x="403650" y="1273613"/>
            <a:ext cx="2194732" cy="2596275"/>
          </a:xfrm>
          <a:prstGeom prst="rect">
            <a:avLst/>
          </a:prstGeom>
          <a:noFill/>
          <a:ln>
            <a:noFill/>
          </a:ln>
        </p:spPr>
      </p:pic>
      <p:pic>
        <p:nvPicPr>
          <p:cNvPr id="1661" name="Google Shape;1661;p105"/>
          <p:cNvPicPr preferRelativeResize="0"/>
          <p:nvPr/>
        </p:nvPicPr>
        <p:blipFill>
          <a:blip r:embed="rId5">
            <a:alphaModFix/>
          </a:blip>
          <a:stretch>
            <a:fillRect/>
          </a:stretch>
        </p:blipFill>
        <p:spPr>
          <a:xfrm>
            <a:off x="2950512" y="1629611"/>
            <a:ext cx="3413775" cy="541208"/>
          </a:xfrm>
          <a:prstGeom prst="rect">
            <a:avLst/>
          </a:prstGeom>
          <a:noFill/>
          <a:ln>
            <a:noFill/>
          </a:ln>
        </p:spPr>
      </p:pic>
      <p:pic>
        <p:nvPicPr>
          <p:cNvPr id="1662" name="Google Shape;1662;p105"/>
          <p:cNvPicPr preferRelativeResize="0"/>
          <p:nvPr/>
        </p:nvPicPr>
        <p:blipFill>
          <a:blip r:embed="rId6">
            <a:alphaModFix/>
          </a:blip>
          <a:stretch>
            <a:fillRect/>
          </a:stretch>
        </p:blipFill>
        <p:spPr>
          <a:xfrm>
            <a:off x="3821175" y="2077850"/>
            <a:ext cx="1672457" cy="438037"/>
          </a:xfrm>
          <a:prstGeom prst="rect">
            <a:avLst/>
          </a:prstGeom>
          <a:noFill/>
          <a:ln>
            <a:noFill/>
          </a:ln>
        </p:spPr>
      </p:pic>
      <p:pic>
        <p:nvPicPr>
          <p:cNvPr id="1663" name="Google Shape;1663;p105"/>
          <p:cNvPicPr preferRelativeResize="0"/>
          <p:nvPr/>
        </p:nvPicPr>
        <p:blipFill>
          <a:blip r:embed="rId7">
            <a:alphaModFix/>
          </a:blip>
          <a:stretch>
            <a:fillRect/>
          </a:stretch>
        </p:blipFill>
        <p:spPr>
          <a:xfrm>
            <a:off x="3712376" y="2695013"/>
            <a:ext cx="1890037" cy="541200"/>
          </a:xfrm>
          <a:prstGeom prst="rect">
            <a:avLst/>
          </a:prstGeom>
          <a:noFill/>
          <a:ln>
            <a:noFill/>
          </a:ln>
        </p:spPr>
      </p:pic>
      <p:pic>
        <p:nvPicPr>
          <p:cNvPr id="1664" name="Google Shape;1664;p105"/>
          <p:cNvPicPr preferRelativeResize="0"/>
          <p:nvPr/>
        </p:nvPicPr>
        <p:blipFill>
          <a:blip r:embed="rId8">
            <a:alphaModFix/>
          </a:blip>
          <a:stretch>
            <a:fillRect/>
          </a:stretch>
        </p:blipFill>
        <p:spPr>
          <a:xfrm>
            <a:off x="2899250" y="3065613"/>
            <a:ext cx="3516300" cy="733265"/>
          </a:xfrm>
          <a:prstGeom prst="rect">
            <a:avLst/>
          </a:prstGeom>
          <a:noFill/>
          <a:ln>
            <a:noFill/>
          </a:ln>
        </p:spPr>
      </p:pic>
      <p:sp>
        <p:nvSpPr>
          <p:cNvPr id="1665" name="Google Shape;1665;p105"/>
          <p:cNvSpPr txBox="1"/>
          <p:nvPr/>
        </p:nvSpPr>
        <p:spPr>
          <a:xfrm>
            <a:off x="360950" y="3798875"/>
            <a:ext cx="2538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u="sng">
                <a:solidFill>
                  <a:schemeClr val="hlink"/>
                </a:solidFill>
                <a:latin typeface="Trebuchet MS"/>
                <a:ea typeface="Trebuchet MS"/>
                <a:cs typeface="Trebuchet MS"/>
                <a:sym typeface="Trebuchet MS"/>
                <a:hlinkClick r:id="rId9"/>
              </a:rPr>
              <a:t>https://arxiv.org/pdf/1601.00733;Aerodynamics</a:t>
            </a:r>
            <a:r>
              <a:rPr b="1" lang="en" sz="800">
                <a:latin typeface="Trebuchet MS"/>
                <a:ea typeface="Trebuchet MS"/>
                <a:cs typeface="Trebuchet MS"/>
                <a:sym typeface="Trebuchet MS"/>
              </a:rPr>
              <a:t> </a:t>
            </a:r>
            <a:endParaRPr b="1" sz="800">
              <a:latin typeface="Trebuchet MS"/>
              <a:ea typeface="Trebuchet MS"/>
              <a:cs typeface="Trebuchet MS"/>
              <a:sym typeface="Trebuchet MS"/>
            </a:endParaRPr>
          </a:p>
        </p:txBody>
      </p:sp>
      <p:sp>
        <p:nvSpPr>
          <p:cNvPr id="1666" name="Google Shape;1666;p10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sp>
        <p:nvSpPr>
          <p:cNvPr id="1671" name="Google Shape;1671;p106"/>
          <p:cNvSpPr txBox="1"/>
          <p:nvPr>
            <p:ph type="title"/>
          </p:nvPr>
        </p:nvSpPr>
        <p:spPr>
          <a:xfrm>
            <a:off x="212725" y="840075"/>
            <a:ext cx="7972800" cy="600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000"/>
              <a:t>Momentum Theory for Static-Thrust Calculation Full Derivation</a:t>
            </a:r>
            <a:endParaRPr sz="2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72" name="Google Shape;1672;p106"/>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106"/>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Flight Time Estimation: Thrust Model</a:t>
            </a:r>
            <a:endParaRPr>
              <a:solidFill>
                <a:schemeClr val="dk1"/>
              </a:solidFill>
            </a:endParaRPr>
          </a:p>
        </p:txBody>
      </p:sp>
      <p:pic>
        <p:nvPicPr>
          <p:cNvPr id="1674" name="Google Shape;1674;p106"/>
          <p:cNvPicPr preferRelativeResize="0"/>
          <p:nvPr/>
        </p:nvPicPr>
        <p:blipFill>
          <a:blip r:embed="rId3">
            <a:alphaModFix/>
          </a:blip>
          <a:stretch>
            <a:fillRect/>
          </a:stretch>
        </p:blipFill>
        <p:spPr>
          <a:xfrm>
            <a:off x="440688" y="1569548"/>
            <a:ext cx="3413775" cy="541208"/>
          </a:xfrm>
          <a:prstGeom prst="rect">
            <a:avLst/>
          </a:prstGeom>
          <a:noFill/>
          <a:ln>
            <a:noFill/>
          </a:ln>
        </p:spPr>
      </p:pic>
      <p:pic>
        <p:nvPicPr>
          <p:cNvPr id="1675" name="Google Shape;1675;p106"/>
          <p:cNvPicPr preferRelativeResize="0"/>
          <p:nvPr/>
        </p:nvPicPr>
        <p:blipFill>
          <a:blip r:embed="rId4">
            <a:alphaModFix/>
          </a:blip>
          <a:stretch>
            <a:fillRect/>
          </a:stretch>
        </p:blipFill>
        <p:spPr>
          <a:xfrm>
            <a:off x="352375" y="2921238"/>
            <a:ext cx="3516300" cy="733265"/>
          </a:xfrm>
          <a:prstGeom prst="rect">
            <a:avLst/>
          </a:prstGeom>
          <a:noFill/>
          <a:ln>
            <a:noFill/>
          </a:ln>
        </p:spPr>
      </p:pic>
      <p:pic>
        <p:nvPicPr>
          <p:cNvPr id="1676" name="Google Shape;1676;p106"/>
          <p:cNvPicPr preferRelativeResize="0"/>
          <p:nvPr/>
        </p:nvPicPr>
        <p:blipFill>
          <a:blip r:embed="rId5">
            <a:alphaModFix/>
          </a:blip>
          <a:stretch>
            <a:fillRect/>
          </a:stretch>
        </p:blipFill>
        <p:spPr>
          <a:xfrm>
            <a:off x="352387" y="2073313"/>
            <a:ext cx="1526075" cy="394675"/>
          </a:xfrm>
          <a:prstGeom prst="rect">
            <a:avLst/>
          </a:prstGeom>
          <a:noFill/>
          <a:ln>
            <a:noFill/>
          </a:ln>
        </p:spPr>
      </p:pic>
      <p:pic>
        <p:nvPicPr>
          <p:cNvPr id="1677" name="Google Shape;1677;p106"/>
          <p:cNvPicPr preferRelativeResize="0"/>
          <p:nvPr/>
        </p:nvPicPr>
        <p:blipFill>
          <a:blip r:embed="rId6">
            <a:alphaModFix/>
          </a:blip>
          <a:stretch>
            <a:fillRect/>
          </a:stretch>
        </p:blipFill>
        <p:spPr>
          <a:xfrm>
            <a:off x="403638" y="3510888"/>
            <a:ext cx="3228975" cy="676275"/>
          </a:xfrm>
          <a:prstGeom prst="rect">
            <a:avLst/>
          </a:prstGeom>
          <a:noFill/>
          <a:ln>
            <a:noFill/>
          </a:ln>
        </p:spPr>
      </p:pic>
      <p:pic>
        <p:nvPicPr>
          <p:cNvPr id="1678" name="Google Shape;1678;p106"/>
          <p:cNvPicPr preferRelativeResize="0"/>
          <p:nvPr/>
        </p:nvPicPr>
        <p:blipFill>
          <a:blip r:embed="rId7">
            <a:alphaModFix/>
          </a:blip>
          <a:stretch>
            <a:fillRect/>
          </a:stretch>
        </p:blipFill>
        <p:spPr>
          <a:xfrm>
            <a:off x="4314825" y="1569550"/>
            <a:ext cx="2632150" cy="467178"/>
          </a:xfrm>
          <a:prstGeom prst="rect">
            <a:avLst/>
          </a:prstGeom>
          <a:noFill/>
          <a:ln>
            <a:noFill/>
          </a:ln>
        </p:spPr>
      </p:pic>
      <p:pic>
        <p:nvPicPr>
          <p:cNvPr id="1679" name="Google Shape;1679;p106"/>
          <p:cNvPicPr preferRelativeResize="0"/>
          <p:nvPr/>
        </p:nvPicPr>
        <p:blipFill>
          <a:blip r:embed="rId8">
            <a:alphaModFix/>
          </a:blip>
          <a:stretch>
            <a:fillRect/>
          </a:stretch>
        </p:blipFill>
        <p:spPr>
          <a:xfrm>
            <a:off x="5230850" y="2008750"/>
            <a:ext cx="800100" cy="394675"/>
          </a:xfrm>
          <a:prstGeom prst="rect">
            <a:avLst/>
          </a:prstGeom>
          <a:noFill/>
          <a:ln>
            <a:noFill/>
          </a:ln>
        </p:spPr>
      </p:pic>
      <p:pic>
        <p:nvPicPr>
          <p:cNvPr id="1680" name="Google Shape;1680;p106"/>
          <p:cNvPicPr preferRelativeResize="0"/>
          <p:nvPr/>
        </p:nvPicPr>
        <p:blipFill>
          <a:blip r:embed="rId9">
            <a:alphaModFix/>
          </a:blip>
          <a:stretch>
            <a:fillRect/>
          </a:stretch>
        </p:blipFill>
        <p:spPr>
          <a:xfrm>
            <a:off x="4474662" y="2774088"/>
            <a:ext cx="1672457" cy="438037"/>
          </a:xfrm>
          <a:prstGeom prst="rect">
            <a:avLst/>
          </a:prstGeom>
          <a:noFill/>
          <a:ln>
            <a:noFill/>
          </a:ln>
        </p:spPr>
      </p:pic>
      <p:pic>
        <p:nvPicPr>
          <p:cNvPr id="1681" name="Google Shape;1681;p106"/>
          <p:cNvPicPr preferRelativeResize="0"/>
          <p:nvPr/>
        </p:nvPicPr>
        <p:blipFill>
          <a:blip r:embed="rId10">
            <a:alphaModFix/>
          </a:blip>
          <a:stretch>
            <a:fillRect/>
          </a:stretch>
        </p:blipFill>
        <p:spPr>
          <a:xfrm>
            <a:off x="4465401" y="3187775"/>
            <a:ext cx="1890037" cy="541200"/>
          </a:xfrm>
          <a:prstGeom prst="rect">
            <a:avLst/>
          </a:prstGeom>
          <a:noFill/>
          <a:ln>
            <a:noFill/>
          </a:ln>
        </p:spPr>
      </p:pic>
      <p:pic>
        <p:nvPicPr>
          <p:cNvPr id="1682" name="Google Shape;1682;p106"/>
          <p:cNvPicPr preferRelativeResize="0"/>
          <p:nvPr/>
        </p:nvPicPr>
        <p:blipFill>
          <a:blip r:embed="rId11">
            <a:alphaModFix/>
          </a:blip>
          <a:stretch>
            <a:fillRect/>
          </a:stretch>
        </p:blipFill>
        <p:spPr>
          <a:xfrm>
            <a:off x="6826375" y="3144750"/>
            <a:ext cx="2143125" cy="1104900"/>
          </a:xfrm>
          <a:prstGeom prst="rect">
            <a:avLst/>
          </a:prstGeom>
          <a:noFill/>
          <a:ln cap="flat" cmpd="sng" w="38100">
            <a:solidFill>
              <a:srgbClr val="000000"/>
            </a:solidFill>
            <a:prstDash val="solid"/>
            <a:round/>
            <a:headEnd len="sm" w="sm" type="none"/>
            <a:tailEnd len="sm" w="sm" type="none"/>
          </a:ln>
        </p:spPr>
      </p:pic>
      <p:sp>
        <p:nvSpPr>
          <p:cNvPr id="1683" name="Google Shape;1683;p106"/>
          <p:cNvSpPr txBox="1"/>
          <p:nvPr/>
        </p:nvSpPr>
        <p:spPr>
          <a:xfrm>
            <a:off x="440700" y="1327525"/>
            <a:ext cx="253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rebuchet MS"/>
                <a:ea typeface="Trebuchet MS"/>
                <a:cs typeface="Trebuchet MS"/>
                <a:sym typeface="Trebuchet MS"/>
              </a:rPr>
              <a:t>Conservation of Momentum:</a:t>
            </a:r>
            <a:endParaRPr b="1">
              <a:latin typeface="Trebuchet MS"/>
              <a:ea typeface="Trebuchet MS"/>
              <a:cs typeface="Trebuchet MS"/>
              <a:sym typeface="Trebuchet MS"/>
            </a:endParaRPr>
          </a:p>
        </p:txBody>
      </p:sp>
      <p:sp>
        <p:nvSpPr>
          <p:cNvPr id="1684" name="Google Shape;1684;p106"/>
          <p:cNvSpPr txBox="1"/>
          <p:nvPr/>
        </p:nvSpPr>
        <p:spPr>
          <a:xfrm>
            <a:off x="440700" y="2441325"/>
            <a:ext cx="3228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rebuchet MS"/>
                <a:ea typeface="Trebuchet MS"/>
                <a:cs typeface="Trebuchet MS"/>
                <a:sym typeface="Trebuchet MS"/>
              </a:rPr>
              <a:t>Kinetic power imparted into the air across the streamtube:</a:t>
            </a:r>
            <a:endParaRPr b="1">
              <a:latin typeface="Trebuchet MS"/>
              <a:ea typeface="Trebuchet MS"/>
              <a:cs typeface="Trebuchet MS"/>
              <a:sym typeface="Trebuchet MS"/>
            </a:endParaRPr>
          </a:p>
        </p:txBody>
      </p:sp>
      <p:sp>
        <p:nvSpPr>
          <p:cNvPr id="1685" name="Google Shape;1685;p106"/>
          <p:cNvSpPr txBox="1"/>
          <p:nvPr/>
        </p:nvSpPr>
        <p:spPr>
          <a:xfrm>
            <a:off x="4311250" y="1237888"/>
            <a:ext cx="425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rebuchet MS"/>
                <a:ea typeface="Trebuchet MS"/>
                <a:cs typeface="Trebuchet MS"/>
                <a:sym typeface="Trebuchet MS"/>
              </a:rPr>
              <a:t>Substitute T from (1) into (2), compare to (3):</a:t>
            </a:r>
            <a:endParaRPr b="1">
              <a:latin typeface="Trebuchet MS"/>
              <a:ea typeface="Trebuchet MS"/>
              <a:cs typeface="Trebuchet MS"/>
              <a:sym typeface="Trebuchet MS"/>
            </a:endParaRPr>
          </a:p>
        </p:txBody>
      </p:sp>
      <p:sp>
        <p:nvSpPr>
          <p:cNvPr id="1686" name="Google Shape;1686;p106"/>
          <p:cNvSpPr txBox="1"/>
          <p:nvPr/>
        </p:nvSpPr>
        <p:spPr>
          <a:xfrm>
            <a:off x="4314825" y="2005988"/>
            <a:ext cx="99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rebuchet MS"/>
                <a:ea typeface="Trebuchet MS"/>
                <a:cs typeface="Trebuchet MS"/>
                <a:sym typeface="Trebuchet MS"/>
              </a:rPr>
              <a:t>Implies:</a:t>
            </a:r>
            <a:endParaRPr b="1">
              <a:latin typeface="Trebuchet MS"/>
              <a:ea typeface="Trebuchet MS"/>
              <a:cs typeface="Trebuchet MS"/>
              <a:sym typeface="Trebuchet MS"/>
            </a:endParaRPr>
          </a:p>
        </p:txBody>
      </p:sp>
      <p:sp>
        <p:nvSpPr>
          <p:cNvPr id="1687" name="Google Shape;1687;p106"/>
          <p:cNvSpPr txBox="1"/>
          <p:nvPr/>
        </p:nvSpPr>
        <p:spPr>
          <a:xfrm>
            <a:off x="4299025" y="2460988"/>
            <a:ext cx="243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rebuchet MS"/>
                <a:ea typeface="Trebuchet MS"/>
                <a:cs typeface="Trebuchet MS"/>
                <a:sym typeface="Trebuchet MS"/>
              </a:rPr>
              <a:t>Mass flow rate defined:</a:t>
            </a:r>
            <a:endParaRPr b="1">
              <a:latin typeface="Trebuchet MS"/>
              <a:ea typeface="Trebuchet MS"/>
              <a:cs typeface="Trebuchet MS"/>
              <a:sym typeface="Trebuchet MS"/>
            </a:endParaRPr>
          </a:p>
        </p:txBody>
      </p:sp>
      <p:pic>
        <p:nvPicPr>
          <p:cNvPr id="1688" name="Google Shape;1688;p106"/>
          <p:cNvPicPr preferRelativeResize="0"/>
          <p:nvPr/>
        </p:nvPicPr>
        <p:blipFill>
          <a:blip r:embed="rId12">
            <a:alphaModFix/>
          </a:blip>
          <a:stretch>
            <a:fillRect/>
          </a:stretch>
        </p:blipFill>
        <p:spPr>
          <a:xfrm>
            <a:off x="6462050" y="2528213"/>
            <a:ext cx="1314450" cy="295275"/>
          </a:xfrm>
          <a:prstGeom prst="rect">
            <a:avLst/>
          </a:prstGeom>
          <a:noFill/>
          <a:ln>
            <a:noFill/>
          </a:ln>
        </p:spPr>
      </p:pic>
      <p:pic>
        <p:nvPicPr>
          <p:cNvPr id="1689" name="Google Shape;1689;p106"/>
          <p:cNvPicPr preferRelativeResize="0"/>
          <p:nvPr/>
        </p:nvPicPr>
        <p:blipFill>
          <a:blip r:embed="rId13">
            <a:alphaModFix/>
          </a:blip>
          <a:stretch>
            <a:fillRect/>
          </a:stretch>
        </p:blipFill>
        <p:spPr>
          <a:xfrm>
            <a:off x="7744775" y="2319063"/>
            <a:ext cx="1062700" cy="580467"/>
          </a:xfrm>
          <a:prstGeom prst="rect">
            <a:avLst/>
          </a:prstGeom>
          <a:noFill/>
          <a:ln>
            <a:noFill/>
          </a:ln>
        </p:spPr>
      </p:pic>
      <p:sp>
        <p:nvSpPr>
          <p:cNvPr id="1690" name="Google Shape;1690;p106"/>
          <p:cNvSpPr txBox="1"/>
          <p:nvPr/>
        </p:nvSpPr>
        <p:spPr>
          <a:xfrm>
            <a:off x="57325" y="1640050"/>
            <a:ext cx="4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rebuchet MS"/>
                <a:ea typeface="Trebuchet MS"/>
                <a:cs typeface="Trebuchet MS"/>
                <a:sym typeface="Trebuchet MS"/>
              </a:rPr>
              <a:t>(1)</a:t>
            </a:r>
            <a:endParaRPr b="1">
              <a:latin typeface="Trebuchet MS"/>
              <a:ea typeface="Trebuchet MS"/>
              <a:cs typeface="Trebuchet MS"/>
              <a:sym typeface="Trebuchet MS"/>
            </a:endParaRPr>
          </a:p>
        </p:txBody>
      </p:sp>
      <p:sp>
        <p:nvSpPr>
          <p:cNvPr id="1691" name="Google Shape;1691;p106"/>
          <p:cNvSpPr txBox="1"/>
          <p:nvPr/>
        </p:nvSpPr>
        <p:spPr>
          <a:xfrm>
            <a:off x="57325" y="2070550"/>
            <a:ext cx="4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rebuchet MS"/>
                <a:ea typeface="Trebuchet MS"/>
                <a:cs typeface="Trebuchet MS"/>
                <a:sym typeface="Trebuchet MS"/>
              </a:rPr>
              <a:t>(2)</a:t>
            </a:r>
            <a:endParaRPr b="1">
              <a:latin typeface="Trebuchet MS"/>
              <a:ea typeface="Trebuchet MS"/>
              <a:cs typeface="Trebuchet MS"/>
              <a:sym typeface="Trebuchet MS"/>
            </a:endParaRPr>
          </a:p>
        </p:txBody>
      </p:sp>
      <p:sp>
        <p:nvSpPr>
          <p:cNvPr id="1692" name="Google Shape;1692;p106"/>
          <p:cNvSpPr txBox="1"/>
          <p:nvPr/>
        </p:nvSpPr>
        <p:spPr>
          <a:xfrm>
            <a:off x="57325" y="3083813"/>
            <a:ext cx="4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rebuchet MS"/>
                <a:ea typeface="Trebuchet MS"/>
                <a:cs typeface="Trebuchet MS"/>
                <a:sym typeface="Trebuchet MS"/>
              </a:rPr>
              <a:t>(3)</a:t>
            </a:r>
            <a:endParaRPr b="1">
              <a:latin typeface="Trebuchet MS"/>
              <a:ea typeface="Trebuchet MS"/>
              <a:cs typeface="Trebuchet MS"/>
              <a:sym typeface="Trebuchet MS"/>
            </a:endParaRPr>
          </a:p>
        </p:txBody>
      </p:sp>
      <p:sp>
        <p:nvSpPr>
          <p:cNvPr id="1693" name="Google Shape;1693;p106"/>
          <p:cNvSpPr txBox="1"/>
          <p:nvPr/>
        </p:nvSpPr>
        <p:spPr>
          <a:xfrm>
            <a:off x="3979913" y="2792988"/>
            <a:ext cx="4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rebuchet MS"/>
                <a:ea typeface="Trebuchet MS"/>
                <a:cs typeface="Trebuchet MS"/>
                <a:sym typeface="Trebuchet MS"/>
              </a:rPr>
              <a:t>(4)</a:t>
            </a:r>
            <a:endParaRPr b="1">
              <a:latin typeface="Trebuchet MS"/>
              <a:ea typeface="Trebuchet MS"/>
              <a:cs typeface="Trebuchet MS"/>
              <a:sym typeface="Trebuchet MS"/>
            </a:endParaRPr>
          </a:p>
        </p:txBody>
      </p:sp>
      <p:sp>
        <p:nvSpPr>
          <p:cNvPr id="1694" name="Google Shape;1694;p106"/>
          <p:cNvSpPr txBox="1"/>
          <p:nvPr/>
        </p:nvSpPr>
        <p:spPr>
          <a:xfrm>
            <a:off x="3975275" y="3258275"/>
            <a:ext cx="4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rebuchet MS"/>
                <a:ea typeface="Trebuchet MS"/>
                <a:cs typeface="Trebuchet MS"/>
                <a:sym typeface="Trebuchet MS"/>
              </a:rPr>
              <a:t>(5)</a:t>
            </a:r>
            <a:endParaRPr b="1">
              <a:latin typeface="Trebuchet MS"/>
              <a:ea typeface="Trebuchet MS"/>
              <a:cs typeface="Trebuchet MS"/>
              <a:sym typeface="Trebuchet MS"/>
            </a:endParaRPr>
          </a:p>
        </p:txBody>
      </p:sp>
      <p:sp>
        <p:nvSpPr>
          <p:cNvPr id="1695" name="Google Shape;1695;p106"/>
          <p:cNvSpPr txBox="1"/>
          <p:nvPr/>
        </p:nvSpPr>
        <p:spPr>
          <a:xfrm>
            <a:off x="3991300" y="3654500"/>
            <a:ext cx="2814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Trebuchet MS"/>
                <a:ea typeface="Trebuchet MS"/>
                <a:cs typeface="Trebuchet MS"/>
                <a:sym typeface="Trebuchet MS"/>
              </a:rPr>
              <a:t>Use (4) and (5) with assumption of zero z-Velocity (hover):</a:t>
            </a:r>
            <a:endParaRPr b="1" sz="1300">
              <a:latin typeface="Trebuchet MS"/>
              <a:ea typeface="Trebuchet MS"/>
              <a:cs typeface="Trebuchet MS"/>
              <a:sym typeface="Trebuchet MS"/>
            </a:endParaRPr>
          </a:p>
        </p:txBody>
      </p:sp>
      <p:sp>
        <p:nvSpPr>
          <p:cNvPr id="1696" name="Google Shape;1696;p10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p107"/>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107"/>
          <p:cNvSpPr txBox="1"/>
          <p:nvPr>
            <p:ph type="title"/>
          </p:nvPr>
        </p:nvSpPr>
        <p:spPr>
          <a:xfrm>
            <a:off x="209275" y="195200"/>
            <a:ext cx="87303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Flight Time Estimation: Battery Model</a:t>
            </a:r>
            <a:endParaRPr>
              <a:solidFill>
                <a:schemeClr val="dk1"/>
              </a:solidFill>
            </a:endParaRPr>
          </a:p>
        </p:txBody>
      </p:sp>
      <p:grpSp>
        <p:nvGrpSpPr>
          <p:cNvPr id="1703" name="Google Shape;1703;p107"/>
          <p:cNvGrpSpPr/>
          <p:nvPr/>
        </p:nvGrpSpPr>
        <p:grpSpPr>
          <a:xfrm>
            <a:off x="209271" y="4562106"/>
            <a:ext cx="8019720" cy="389149"/>
            <a:chOff x="209271" y="4562106"/>
            <a:chExt cx="8019720" cy="389149"/>
          </a:xfrm>
        </p:grpSpPr>
        <p:cxnSp>
          <p:nvCxnSpPr>
            <p:cNvPr id="1704" name="Google Shape;1704;p107"/>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705" name="Google Shape;1705;p107"/>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107"/>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07" name="Google Shape;1707;p107"/>
            <p:cNvSpPr/>
            <p:nvPr/>
          </p:nvSpPr>
          <p:spPr>
            <a:xfrm>
              <a:off x="134729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708" name="Google Shape;1708;p107"/>
            <p:cNvSpPr/>
            <p:nvPr/>
          </p:nvSpPr>
          <p:spPr>
            <a:xfrm>
              <a:off x="3657358" y="4566892"/>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709" name="Google Shape;1709;p107"/>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710" name="Google Shape;1710;p107"/>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711" name="Google Shape;1711;p107"/>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712" name="Google Shape;1712;p107"/>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713" name="Google Shape;1713;p10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sp>
        <p:nvSpPr>
          <p:cNvPr id="1714" name="Google Shape;1714;p107"/>
          <p:cNvSpPr txBox="1"/>
          <p:nvPr/>
        </p:nvSpPr>
        <p:spPr>
          <a:xfrm>
            <a:off x="313600" y="878000"/>
            <a:ext cx="865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alibri"/>
                <a:ea typeface="Calibri"/>
                <a:cs typeface="Calibri"/>
                <a:sym typeface="Calibri"/>
              </a:rPr>
              <a:t>Battery was modeled using a constant loading discharge curve for lithium polymer cells </a:t>
            </a:r>
            <a:endParaRPr sz="1600">
              <a:latin typeface="Calibri"/>
              <a:ea typeface="Calibri"/>
              <a:cs typeface="Calibri"/>
              <a:sym typeface="Calibri"/>
            </a:endParaRPr>
          </a:p>
        </p:txBody>
      </p:sp>
      <p:pic>
        <p:nvPicPr>
          <p:cNvPr id="1715" name="Google Shape;1715;p107"/>
          <p:cNvPicPr preferRelativeResize="0"/>
          <p:nvPr/>
        </p:nvPicPr>
        <p:blipFill>
          <a:blip r:embed="rId3">
            <a:alphaModFix/>
          </a:blip>
          <a:stretch>
            <a:fillRect/>
          </a:stretch>
        </p:blipFill>
        <p:spPr>
          <a:xfrm>
            <a:off x="2935124" y="1295175"/>
            <a:ext cx="6004301" cy="3002151"/>
          </a:xfrm>
          <a:prstGeom prst="rect">
            <a:avLst/>
          </a:prstGeom>
          <a:noFill/>
          <a:ln>
            <a:noFill/>
          </a:ln>
        </p:spPr>
      </p:pic>
      <p:sp>
        <p:nvSpPr>
          <p:cNvPr id="1716" name="Google Shape;1716;p107"/>
          <p:cNvSpPr txBox="1"/>
          <p:nvPr/>
        </p:nvSpPr>
        <p:spPr>
          <a:xfrm>
            <a:off x="396225" y="1360925"/>
            <a:ext cx="29286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Modeling pack using a discharge curve allows voltage &amp; current to be calculated as they change due to voltage drop over the life of the pack.</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worst case </a:t>
            </a:r>
            <a:r>
              <a:rPr lang="en">
                <a:latin typeface="Calibri"/>
                <a:ea typeface="Calibri"/>
                <a:cs typeface="Calibri"/>
                <a:sym typeface="Calibri"/>
              </a:rPr>
              <a:t>scenario</a:t>
            </a:r>
            <a:r>
              <a:rPr lang="en">
                <a:latin typeface="Calibri"/>
                <a:ea typeface="Calibri"/>
                <a:cs typeface="Calibri"/>
                <a:sym typeface="Calibri"/>
              </a:rPr>
              <a:t> of 10-20C was used as a conservative estimate of </a:t>
            </a:r>
            <a:r>
              <a:rPr lang="en">
                <a:latin typeface="Calibri"/>
                <a:ea typeface="Calibri"/>
                <a:cs typeface="Calibri"/>
                <a:sym typeface="Calibri"/>
              </a:rPr>
              <a:t>voltage drop.</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Data collected during test flights will allow for refinement of battery model in the future.</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108"/>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08"/>
          <p:cNvSpPr txBox="1"/>
          <p:nvPr>
            <p:ph type="title"/>
          </p:nvPr>
        </p:nvSpPr>
        <p:spPr>
          <a:xfrm>
            <a:off x="209275" y="195200"/>
            <a:ext cx="87303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Flight Time Estimation: Propeller Model</a:t>
            </a:r>
            <a:endParaRPr>
              <a:solidFill>
                <a:schemeClr val="dk1"/>
              </a:solidFill>
            </a:endParaRPr>
          </a:p>
        </p:txBody>
      </p:sp>
      <p:grpSp>
        <p:nvGrpSpPr>
          <p:cNvPr id="1723" name="Google Shape;1723;p108"/>
          <p:cNvGrpSpPr/>
          <p:nvPr/>
        </p:nvGrpSpPr>
        <p:grpSpPr>
          <a:xfrm>
            <a:off x="209271" y="4562106"/>
            <a:ext cx="8019720" cy="389149"/>
            <a:chOff x="209271" y="4562106"/>
            <a:chExt cx="8019720" cy="389149"/>
          </a:xfrm>
        </p:grpSpPr>
        <p:cxnSp>
          <p:nvCxnSpPr>
            <p:cNvPr id="1724" name="Google Shape;1724;p108"/>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725" name="Google Shape;1725;p108"/>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108"/>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27" name="Google Shape;1727;p108"/>
            <p:cNvSpPr/>
            <p:nvPr/>
          </p:nvSpPr>
          <p:spPr>
            <a:xfrm>
              <a:off x="134729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728" name="Google Shape;1728;p108"/>
            <p:cNvSpPr/>
            <p:nvPr/>
          </p:nvSpPr>
          <p:spPr>
            <a:xfrm>
              <a:off x="3657358" y="4566892"/>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729" name="Google Shape;1729;p108"/>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730" name="Google Shape;1730;p108"/>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731" name="Google Shape;1731;p108"/>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732" name="Google Shape;1732;p108"/>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733" name="Google Shape;1733;p10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sp>
        <p:nvSpPr>
          <p:cNvPr id="1734" name="Google Shape;1734;p108"/>
          <p:cNvSpPr txBox="1"/>
          <p:nvPr/>
        </p:nvSpPr>
        <p:spPr>
          <a:xfrm>
            <a:off x="209275" y="1030400"/>
            <a:ext cx="2928600" cy="3632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Figure of merit (FOM) is the propellers efficiency at a given flight condition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Manufacturers provide no aerodynamic data of FOM on their propellers, the only way is to  estimate it from thrust stand data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Using the manufacturers data, hovering FOM was estimated at 0.5-0.6 which is in line with expected values </a:t>
            </a:r>
            <a:r>
              <a:rPr lang="en">
                <a:latin typeface="Calibri"/>
                <a:ea typeface="Calibri"/>
                <a:cs typeface="Calibri"/>
                <a:sym typeface="Calibri"/>
              </a:rPr>
              <a:t>[1]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Further thrust stand </a:t>
            </a:r>
            <a:r>
              <a:rPr lang="en">
                <a:latin typeface="Calibri"/>
                <a:ea typeface="Calibri"/>
                <a:cs typeface="Calibri"/>
                <a:sym typeface="Calibri"/>
              </a:rPr>
              <a:t>testing</a:t>
            </a:r>
            <a:r>
              <a:rPr lang="en">
                <a:latin typeface="Calibri"/>
                <a:ea typeface="Calibri"/>
                <a:cs typeface="Calibri"/>
                <a:sym typeface="Calibri"/>
              </a:rPr>
              <a:t> will allow for refinement of propeller model.  </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p:txBody>
      </p:sp>
      <p:pic>
        <p:nvPicPr>
          <p:cNvPr id="1735" name="Google Shape;1735;p108"/>
          <p:cNvPicPr preferRelativeResize="0"/>
          <p:nvPr/>
        </p:nvPicPr>
        <p:blipFill>
          <a:blip r:embed="rId3">
            <a:alphaModFix/>
          </a:blip>
          <a:stretch>
            <a:fillRect/>
          </a:stretch>
        </p:blipFill>
        <p:spPr>
          <a:xfrm>
            <a:off x="3455125" y="1030400"/>
            <a:ext cx="5514375" cy="2757188"/>
          </a:xfrm>
          <a:prstGeom prst="rect">
            <a:avLst/>
          </a:prstGeom>
          <a:noFill/>
          <a:ln>
            <a:noFill/>
          </a:ln>
        </p:spPr>
      </p:pic>
      <p:pic>
        <p:nvPicPr>
          <p:cNvPr id="1736" name="Google Shape;1736;p108"/>
          <p:cNvPicPr preferRelativeResize="0"/>
          <p:nvPr/>
        </p:nvPicPr>
        <p:blipFill>
          <a:blip r:embed="rId4">
            <a:alphaModFix/>
          </a:blip>
          <a:stretch>
            <a:fillRect/>
          </a:stretch>
        </p:blipFill>
        <p:spPr>
          <a:xfrm>
            <a:off x="3826725" y="3861096"/>
            <a:ext cx="1016625" cy="536025"/>
          </a:xfrm>
          <a:prstGeom prst="rect">
            <a:avLst/>
          </a:prstGeom>
          <a:noFill/>
          <a:ln>
            <a:noFill/>
          </a:ln>
        </p:spPr>
      </p:pic>
      <p:pic>
        <p:nvPicPr>
          <p:cNvPr id="1737" name="Google Shape;1737;p108"/>
          <p:cNvPicPr preferRelativeResize="0"/>
          <p:nvPr/>
        </p:nvPicPr>
        <p:blipFill>
          <a:blip r:embed="rId5">
            <a:alphaModFix/>
          </a:blip>
          <a:stretch>
            <a:fillRect/>
          </a:stretch>
        </p:blipFill>
        <p:spPr>
          <a:xfrm>
            <a:off x="4980350" y="3861100"/>
            <a:ext cx="1148625" cy="536025"/>
          </a:xfrm>
          <a:prstGeom prst="rect">
            <a:avLst/>
          </a:prstGeom>
          <a:noFill/>
          <a:ln>
            <a:noFill/>
          </a:ln>
        </p:spPr>
      </p:pic>
      <p:pic>
        <p:nvPicPr>
          <p:cNvPr id="1738" name="Google Shape;1738;p108"/>
          <p:cNvPicPr preferRelativeResize="0"/>
          <p:nvPr/>
        </p:nvPicPr>
        <p:blipFill>
          <a:blip r:embed="rId6">
            <a:alphaModFix/>
          </a:blip>
          <a:stretch>
            <a:fillRect/>
          </a:stretch>
        </p:blipFill>
        <p:spPr>
          <a:xfrm>
            <a:off x="6378729" y="3861098"/>
            <a:ext cx="1456401" cy="5360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sp>
        <p:nvSpPr>
          <p:cNvPr id="1743" name="Google Shape;1743;p109"/>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09"/>
          <p:cNvSpPr txBox="1"/>
          <p:nvPr>
            <p:ph type="title"/>
          </p:nvPr>
        </p:nvSpPr>
        <p:spPr>
          <a:xfrm>
            <a:off x="209275" y="195200"/>
            <a:ext cx="87303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Vehicle Down-Selection</a:t>
            </a:r>
            <a:endParaRPr>
              <a:solidFill>
                <a:schemeClr val="dk1"/>
              </a:solidFill>
            </a:endParaRPr>
          </a:p>
        </p:txBody>
      </p:sp>
      <p:grpSp>
        <p:nvGrpSpPr>
          <p:cNvPr id="1745" name="Google Shape;1745;p109"/>
          <p:cNvGrpSpPr/>
          <p:nvPr/>
        </p:nvGrpSpPr>
        <p:grpSpPr>
          <a:xfrm>
            <a:off x="209271" y="4562106"/>
            <a:ext cx="8019720" cy="389149"/>
            <a:chOff x="209271" y="4562106"/>
            <a:chExt cx="8019720" cy="389149"/>
          </a:xfrm>
        </p:grpSpPr>
        <p:cxnSp>
          <p:nvCxnSpPr>
            <p:cNvPr id="1746" name="Google Shape;1746;p109"/>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747" name="Google Shape;1747;p109"/>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109"/>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49" name="Google Shape;1749;p109"/>
            <p:cNvSpPr/>
            <p:nvPr/>
          </p:nvSpPr>
          <p:spPr>
            <a:xfrm>
              <a:off x="134729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750" name="Google Shape;1750;p109"/>
            <p:cNvSpPr/>
            <p:nvPr/>
          </p:nvSpPr>
          <p:spPr>
            <a:xfrm>
              <a:off x="3657358" y="4566892"/>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751" name="Google Shape;1751;p109"/>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752" name="Google Shape;1752;p109"/>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753" name="Google Shape;1753;p109"/>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Planning</a:t>
              </a:r>
              <a:endParaRPr sz="1000">
                <a:solidFill>
                  <a:schemeClr val="dk2"/>
                </a:solidFill>
                <a:latin typeface="Trebuchet MS"/>
                <a:ea typeface="Trebuchet MS"/>
                <a:cs typeface="Trebuchet MS"/>
                <a:sym typeface="Trebuchet MS"/>
              </a:endParaRPr>
            </a:p>
          </p:txBody>
        </p:sp>
        <p:sp>
          <p:nvSpPr>
            <p:cNvPr id="1754" name="Google Shape;1754;p109"/>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755" name="Google Shape;1755;p109"/>
          <p:cNvSpPr txBox="1"/>
          <p:nvPr>
            <p:ph idx="1" type="body"/>
          </p:nvPr>
        </p:nvSpPr>
        <p:spPr>
          <a:xfrm>
            <a:off x="224200" y="869975"/>
            <a:ext cx="8730300" cy="452100"/>
          </a:xfrm>
          <a:prstGeom prst="rect">
            <a:avLst/>
          </a:prstGeom>
        </p:spPr>
        <p:txBody>
          <a:bodyPr anchorCtr="0" anchor="t" bIns="91425" lIns="91425" spcFirstLastPara="1" rIns="91425" wrap="square" tIns="91425">
            <a:normAutofit fontScale="77500"/>
          </a:bodyPr>
          <a:lstStyle/>
          <a:p>
            <a:pPr indent="0" lvl="0" marL="0" rtl="0" algn="ctr">
              <a:spcBef>
                <a:spcPts val="0"/>
              </a:spcBef>
              <a:spcAft>
                <a:spcPts val="1200"/>
              </a:spcAft>
              <a:buNone/>
            </a:pPr>
            <a:r>
              <a:rPr lang="en" sz="1800">
                <a:solidFill>
                  <a:srgbClr val="000000"/>
                </a:solidFill>
                <a:latin typeface="Trebuchet MS"/>
                <a:ea typeface="Trebuchet MS"/>
                <a:cs typeface="Trebuchet MS"/>
                <a:sym typeface="Trebuchet MS"/>
              </a:rPr>
              <a:t>Flight time model was used to analyze 16 vehicle &amp; battery combinations to identify viable combinations.</a:t>
            </a:r>
            <a:endParaRPr sz="1800">
              <a:solidFill>
                <a:srgbClr val="000000"/>
              </a:solidFill>
              <a:latin typeface="Trebuchet MS"/>
              <a:ea typeface="Trebuchet MS"/>
              <a:cs typeface="Trebuchet MS"/>
              <a:sym typeface="Trebuchet MS"/>
            </a:endParaRPr>
          </a:p>
        </p:txBody>
      </p:sp>
      <p:sp>
        <p:nvSpPr>
          <p:cNvPr id="1756" name="Google Shape;1756;p10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202124"/>
                </a:solidFill>
              </a:rPr>
              <a:t>‹#›</a:t>
            </a:fld>
            <a:endParaRPr>
              <a:solidFill>
                <a:srgbClr val="202124"/>
              </a:solidFill>
            </a:endParaRPr>
          </a:p>
        </p:txBody>
      </p:sp>
      <p:pic>
        <p:nvPicPr>
          <p:cNvPr id="1757" name="Google Shape;1757;p109"/>
          <p:cNvPicPr preferRelativeResize="0"/>
          <p:nvPr/>
        </p:nvPicPr>
        <p:blipFill>
          <a:blip r:embed="rId3">
            <a:alphaModFix/>
          </a:blip>
          <a:stretch>
            <a:fillRect/>
          </a:stretch>
        </p:blipFill>
        <p:spPr>
          <a:xfrm>
            <a:off x="715400" y="1328638"/>
            <a:ext cx="7747901" cy="2916794"/>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110"/>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110"/>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Hardware: GPS Module Power Budget</a:t>
            </a:r>
            <a:endParaRPr>
              <a:solidFill>
                <a:schemeClr val="dk1"/>
              </a:solidFill>
            </a:endParaRPr>
          </a:p>
        </p:txBody>
      </p:sp>
      <p:grpSp>
        <p:nvGrpSpPr>
          <p:cNvPr id="1764" name="Google Shape;1764;p110"/>
          <p:cNvGrpSpPr/>
          <p:nvPr/>
        </p:nvGrpSpPr>
        <p:grpSpPr>
          <a:xfrm>
            <a:off x="209271" y="4562106"/>
            <a:ext cx="8019720" cy="389149"/>
            <a:chOff x="209271" y="4562106"/>
            <a:chExt cx="8019720" cy="389149"/>
          </a:xfrm>
        </p:grpSpPr>
        <p:cxnSp>
          <p:nvCxnSpPr>
            <p:cNvPr id="1765" name="Google Shape;1765;p110"/>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766" name="Google Shape;1766;p110"/>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110"/>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68" name="Google Shape;1768;p110"/>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769" name="Google Shape;1769;p110"/>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770" name="Google Shape;1770;p110"/>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771" name="Google Shape;1771;p110"/>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772" name="Google Shape;1772;p110"/>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773" name="Google Shape;1773;p110"/>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pic>
        <p:nvPicPr>
          <p:cNvPr id="1774" name="Google Shape;1774;p110"/>
          <p:cNvPicPr preferRelativeResize="0"/>
          <p:nvPr/>
        </p:nvPicPr>
        <p:blipFill>
          <a:blip r:embed="rId3">
            <a:alphaModFix/>
          </a:blip>
          <a:stretch>
            <a:fillRect/>
          </a:stretch>
        </p:blipFill>
        <p:spPr>
          <a:xfrm>
            <a:off x="152400" y="1182800"/>
            <a:ext cx="8839198" cy="636479"/>
          </a:xfrm>
          <a:prstGeom prst="rect">
            <a:avLst/>
          </a:prstGeom>
          <a:noFill/>
          <a:ln>
            <a:noFill/>
          </a:ln>
        </p:spPr>
      </p:pic>
      <p:sp>
        <p:nvSpPr>
          <p:cNvPr id="1775" name="Google Shape;1775;p1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111"/>
          <p:cNvSpPr/>
          <p:nvPr/>
        </p:nvSpPr>
        <p:spPr>
          <a:xfrm>
            <a:off x="209200" y="195275"/>
            <a:ext cx="8760300" cy="6747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111"/>
          <p:cNvSpPr txBox="1"/>
          <p:nvPr>
            <p:ph type="title"/>
          </p:nvPr>
        </p:nvSpPr>
        <p:spPr>
          <a:xfrm>
            <a:off x="819150" y="195200"/>
            <a:ext cx="7505700" cy="835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chemeClr val="dk1"/>
                </a:solidFill>
              </a:rPr>
              <a:t>Hardware: Payload Mass Budget</a:t>
            </a:r>
            <a:endParaRPr>
              <a:solidFill>
                <a:schemeClr val="dk1"/>
              </a:solidFill>
            </a:endParaRPr>
          </a:p>
        </p:txBody>
      </p:sp>
      <p:grpSp>
        <p:nvGrpSpPr>
          <p:cNvPr id="1782" name="Google Shape;1782;p111"/>
          <p:cNvGrpSpPr/>
          <p:nvPr/>
        </p:nvGrpSpPr>
        <p:grpSpPr>
          <a:xfrm>
            <a:off x="209271" y="4562106"/>
            <a:ext cx="8019720" cy="389149"/>
            <a:chOff x="209271" y="4562106"/>
            <a:chExt cx="8019720" cy="389149"/>
          </a:xfrm>
        </p:grpSpPr>
        <p:cxnSp>
          <p:nvCxnSpPr>
            <p:cNvPr id="1783" name="Google Shape;1783;p111"/>
            <p:cNvCxnSpPr/>
            <p:nvPr/>
          </p:nvCxnSpPr>
          <p:spPr>
            <a:xfrm>
              <a:off x="353991" y="4754605"/>
              <a:ext cx="7568100" cy="0"/>
            </a:xfrm>
            <a:prstGeom prst="straightConnector1">
              <a:avLst/>
            </a:prstGeom>
            <a:noFill/>
            <a:ln cap="flat" cmpd="sng" w="76200">
              <a:solidFill>
                <a:srgbClr val="000000"/>
              </a:solidFill>
              <a:prstDash val="solid"/>
              <a:round/>
              <a:headEnd len="med" w="med" type="none"/>
              <a:tailEnd len="med" w="med" type="none"/>
            </a:ln>
          </p:spPr>
        </p:cxnSp>
        <p:sp>
          <p:nvSpPr>
            <p:cNvPr id="1784" name="Google Shape;1784;p111"/>
            <p:cNvSpPr/>
            <p:nvPr/>
          </p:nvSpPr>
          <p:spPr>
            <a:xfrm>
              <a:off x="209271" y="4562106"/>
              <a:ext cx="1070400" cy="384300"/>
            </a:xfrm>
            <a:prstGeom prst="homePlate">
              <a:avLst>
                <a:gd fmla="val 50000"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111"/>
            <p:cNvSpPr/>
            <p:nvPr/>
          </p:nvSpPr>
          <p:spPr>
            <a:xfrm>
              <a:off x="212617"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786" name="Google Shape;1786;p111"/>
            <p:cNvSpPr/>
            <p:nvPr/>
          </p:nvSpPr>
          <p:spPr>
            <a:xfrm>
              <a:off x="1347291" y="4562106"/>
              <a:ext cx="1070400" cy="384300"/>
            </a:xfrm>
            <a:prstGeom prst="chevron">
              <a:avLst>
                <a:gd fmla="val 31702" name="adj"/>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Design Solution</a:t>
              </a:r>
              <a:endParaRPr sz="1010">
                <a:solidFill>
                  <a:schemeClr val="dk1"/>
                </a:solidFill>
                <a:latin typeface="Trebuchet MS"/>
                <a:ea typeface="Trebuchet MS"/>
                <a:cs typeface="Trebuchet MS"/>
                <a:sym typeface="Trebuchet MS"/>
              </a:endParaRPr>
            </a:p>
          </p:txBody>
        </p:sp>
        <p:sp>
          <p:nvSpPr>
            <p:cNvPr id="1787" name="Google Shape;1787;p111"/>
            <p:cNvSpPr/>
            <p:nvPr/>
          </p:nvSpPr>
          <p:spPr>
            <a:xfrm>
              <a:off x="3657358"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Design Reqs.</a:t>
              </a:r>
              <a:endParaRPr sz="1000"/>
            </a:p>
          </p:txBody>
        </p:sp>
        <p:sp>
          <p:nvSpPr>
            <p:cNvPr id="1788" name="Google Shape;1788;p111"/>
            <p:cNvSpPr/>
            <p:nvPr/>
          </p:nvSpPr>
          <p:spPr>
            <a:xfrm>
              <a:off x="4824449"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Trebuchet MS"/>
                  <a:ea typeface="Trebuchet MS"/>
                  <a:cs typeface="Trebuchet MS"/>
                  <a:sym typeface="Trebuchet MS"/>
                </a:rPr>
                <a:t>Project Risks </a:t>
              </a:r>
              <a:endParaRPr sz="1000">
                <a:solidFill>
                  <a:schemeClr val="dk1"/>
                </a:solidFill>
                <a:latin typeface="Trebuchet MS"/>
                <a:ea typeface="Trebuchet MS"/>
                <a:cs typeface="Trebuchet MS"/>
                <a:sym typeface="Trebuchet MS"/>
              </a:endParaRPr>
            </a:p>
          </p:txBody>
        </p:sp>
        <p:sp>
          <p:nvSpPr>
            <p:cNvPr id="1789" name="Google Shape;1789;p111"/>
            <p:cNvSpPr/>
            <p:nvPr/>
          </p:nvSpPr>
          <p:spPr>
            <a:xfrm>
              <a:off x="5991516" y="4566892"/>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Trebuchet MS"/>
                  <a:ea typeface="Trebuchet MS"/>
                  <a:cs typeface="Trebuchet MS"/>
                  <a:sym typeface="Trebuchet MS"/>
                </a:rPr>
                <a:t>Verification</a:t>
              </a:r>
              <a:br>
                <a:rPr lang="en" sz="900">
                  <a:solidFill>
                    <a:schemeClr val="dk2"/>
                  </a:solidFill>
                  <a:latin typeface="Trebuchet MS"/>
                  <a:ea typeface="Trebuchet MS"/>
                  <a:cs typeface="Trebuchet MS"/>
                  <a:sym typeface="Trebuchet MS"/>
                </a:rPr>
              </a:br>
              <a:r>
                <a:rPr lang="en" sz="900">
                  <a:solidFill>
                    <a:schemeClr val="dk2"/>
                  </a:solidFill>
                  <a:latin typeface="Trebuchet MS"/>
                  <a:ea typeface="Trebuchet MS"/>
                  <a:cs typeface="Trebuchet MS"/>
                  <a:sym typeface="Trebuchet MS"/>
                </a:rPr>
                <a:t>&amp; Validation</a:t>
              </a:r>
              <a:endParaRPr sz="900">
                <a:solidFill>
                  <a:schemeClr val="dk2"/>
                </a:solidFill>
                <a:latin typeface="Trebuchet MS"/>
                <a:ea typeface="Trebuchet MS"/>
                <a:cs typeface="Trebuchet MS"/>
                <a:sym typeface="Trebuchet MS"/>
              </a:endParaRPr>
            </a:p>
          </p:txBody>
        </p:sp>
        <p:sp>
          <p:nvSpPr>
            <p:cNvPr id="1790" name="Google Shape;1790;p111"/>
            <p:cNvSpPr/>
            <p:nvPr/>
          </p:nvSpPr>
          <p:spPr>
            <a:xfrm>
              <a:off x="7158591" y="4566955"/>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Trebuchet MS"/>
                  <a:ea typeface="Trebuchet MS"/>
                  <a:cs typeface="Trebuchet MS"/>
                  <a:sym typeface="Trebuchet MS"/>
                </a:rPr>
                <a:t>Future Work</a:t>
              </a:r>
              <a:endParaRPr sz="1000">
                <a:solidFill>
                  <a:schemeClr val="dk2"/>
                </a:solidFill>
                <a:latin typeface="Trebuchet MS"/>
                <a:ea typeface="Trebuchet MS"/>
                <a:cs typeface="Trebuchet MS"/>
                <a:sym typeface="Trebuchet MS"/>
              </a:endParaRPr>
            </a:p>
          </p:txBody>
        </p:sp>
        <p:sp>
          <p:nvSpPr>
            <p:cNvPr id="1791" name="Google Shape;1791;p111"/>
            <p:cNvSpPr/>
            <p:nvPr/>
          </p:nvSpPr>
          <p:spPr>
            <a:xfrm>
              <a:off x="2490241" y="4562106"/>
              <a:ext cx="1070400" cy="384300"/>
            </a:xfrm>
            <a:prstGeom prst="chevron">
              <a:avLst>
                <a:gd fmla="val 31702"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10">
                  <a:solidFill>
                    <a:schemeClr val="dk1"/>
                  </a:solidFill>
                  <a:latin typeface="Trebuchet MS"/>
                  <a:ea typeface="Trebuchet MS"/>
                  <a:cs typeface="Trebuchet MS"/>
                  <a:sym typeface="Trebuchet MS"/>
                </a:rPr>
                <a:t>CPE’s</a:t>
              </a:r>
              <a:endParaRPr sz="1010">
                <a:solidFill>
                  <a:schemeClr val="dk1"/>
                </a:solidFill>
                <a:latin typeface="Trebuchet MS"/>
                <a:ea typeface="Trebuchet MS"/>
                <a:cs typeface="Trebuchet MS"/>
                <a:sym typeface="Trebuchet MS"/>
              </a:endParaRPr>
            </a:p>
          </p:txBody>
        </p:sp>
      </p:grpSp>
      <p:sp>
        <p:nvSpPr>
          <p:cNvPr id="1792" name="Google Shape;1792;p1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93" name="Google Shape;1793;p111"/>
          <p:cNvPicPr preferRelativeResize="0"/>
          <p:nvPr/>
        </p:nvPicPr>
        <p:blipFill>
          <a:blip r:embed="rId3">
            <a:alphaModFix/>
          </a:blip>
          <a:stretch>
            <a:fillRect/>
          </a:stretch>
        </p:blipFill>
        <p:spPr>
          <a:xfrm>
            <a:off x="231300" y="1220463"/>
            <a:ext cx="8708125" cy="250153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4A86E8"/>
      </a:lt1>
      <a:dk2>
        <a:srgbClr val="FFFFFF"/>
      </a:dk2>
      <a:lt2>
        <a:srgbClr val="D9D9D9"/>
      </a:lt2>
      <a:accent1>
        <a:srgbClr val="00796B"/>
      </a:accent1>
      <a:accent2>
        <a:srgbClr val="D9563F"/>
      </a:accent2>
      <a:accent3>
        <a:srgbClr val="4A86E8"/>
      </a:accent3>
      <a:accent4>
        <a:srgbClr val="14F597"/>
      </a:accent4>
      <a:accent5>
        <a:srgbClr val="3D4594"/>
      </a:accent5>
      <a:accent6>
        <a:srgbClr val="76A5AF"/>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