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comment1.xml" ContentType="application/vnd.openxmlformats-officedocument.presentationml.comments+xml"/>
  <Override PartName="/ppt/notesSlides/notesSlide35.xml" ContentType="application/vnd.openxmlformats-officedocument.presentationml.notesSlide+xml"/>
  <Override PartName="/ppt/comments/comment2.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comment3.xml" ContentType="application/vnd.openxmlformats-officedocument.presentationml.comments+xml"/>
  <Override PartName="/ppt/notesSlides/notesSlide45.xml" ContentType="application/vnd.openxmlformats-officedocument.presentationml.notesSlide+xml"/>
  <Override PartName="/ppt/comments/comment4.xml" ContentType="application/vnd.openxmlformats-officedocument.presentationml.comment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3"/>
  </p:notes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 id="391" r:id="rId136"/>
    <p:sldId id="392" r:id="rId137"/>
    <p:sldId id="393" r:id="rId138"/>
    <p:sldId id="394" r:id="rId139"/>
    <p:sldId id="395" r:id="rId140"/>
    <p:sldId id="396" r:id="rId141"/>
    <p:sldId id="397" r:id="rId142"/>
    <p:sldId id="398" r:id="rId143"/>
    <p:sldId id="399" r:id="rId144"/>
    <p:sldId id="400" r:id="rId145"/>
    <p:sldId id="401" r:id="rId146"/>
    <p:sldId id="402" r:id="rId147"/>
    <p:sldId id="403" r:id="rId148"/>
    <p:sldId id="404" r:id="rId149"/>
    <p:sldId id="405" r:id="rId150"/>
    <p:sldId id="406" r:id="rId151"/>
    <p:sldId id="407" r:id="rId152"/>
  </p:sldIdLst>
  <p:sldSz cx="9144000" cy="5143500" type="screen16x9"/>
  <p:notesSz cx="6858000" cy="9144000"/>
  <p:embeddedFontLst>
    <p:embeddedFont>
      <p:font typeface="Average" panose="02000503040000020003" pitchFamily="2" charset="77"/>
      <p:regular r:id="rId154"/>
    </p:embeddedFont>
    <p:embeddedFont>
      <p:font typeface="Calibri" panose="020F0502020204030204" pitchFamily="34" charset="0"/>
      <p:regular r:id="rId155"/>
      <p:bold r:id="rId156"/>
      <p:italic r:id="rId157"/>
      <p:boldItalic r:id="rId158"/>
    </p:embeddedFont>
    <p:embeddedFont>
      <p:font typeface="Nunito" pitchFamily="2" charset="77"/>
      <p:regular r:id="rId159"/>
      <p:bold r:id="rId160"/>
      <p:italic r:id="rId161"/>
      <p:boldItalic r:id="rId162"/>
    </p:embeddedFont>
    <p:embeddedFont>
      <p:font typeface="Trebuchet MS" panose="020B0703020202090204" pitchFamily="34" charset="0"/>
      <p:regular r:id="rId163"/>
      <p:bold r:id="rId164"/>
      <p:italic r:id="rId1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 chkr7740"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F5604F0-15FA-404D-BD85-CDFAB49F6FC7}">
  <a:tblStyle styleId="{CF5604F0-15FA-404D-BD85-CDFAB49F6FC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A5803AD-0C83-487D-8744-A04E27DFCBB0}"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4"/>
  </p:normalViewPr>
  <p:slideViewPr>
    <p:cSldViewPr snapToGrid="0" snapToObjects="1" showGuides="1">
      <p:cViewPr varScale="1">
        <p:scale>
          <a:sx n="156" d="100"/>
          <a:sy n="156" d="100"/>
        </p:scale>
        <p:origin x="272"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font" Target="fonts/font6.fntdata"/><Relationship Id="rId170"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font" Target="fonts/font7.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font" Target="fonts/font8.fntdata"/><Relationship Id="rId16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font" Target="fonts/font3.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font" Target="fonts/font4.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font" Target="fonts/font10.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font" Target="fonts/font11.fntdata"/><Relationship Id="rId16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font" Target="fonts/font1.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font" Target="fonts/font12.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font" Target="fonts/font2.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11-29T01:48:24.846" idx="1">
    <p:pos x="6000" y="0"/>
    <p:text>In narration, explain that other airframe kit options were considered and tested against this model. This full analysis led us to choose this kit, but a full analysis of other options can be found in the appendix</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1-11-29T01:51:25.018" idx="2">
    <p:pos x="6000" y="0"/>
    <p:text>mention ardupilot when talking through these - Akos addressed some confusion</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1-11-27T18:05:54.704" idx="3">
    <p:pos x="6000" y="0"/>
    <p:text>Maybe remove this slide and say in the next slide that these rankings were from 1-5 and elaborate briefly</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21-11-27T18:04:57.505" idx="4">
    <p:pos x="6000" y="0"/>
    <p:text>From Akos: why is a telemetry link loss a higher likelihood than parts delayed?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3" Type="http://schemas.openxmlformats.org/officeDocument/2006/relationships/hyperlink" Target="http://ode.org/slides/parc/dynamics.pdf" TargetMode="External"/><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Anand</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02b7c56fa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102b7c56fa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Jake</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9"/>
        <p:cNvGrpSpPr/>
        <p:nvPr/>
      </p:nvGrpSpPr>
      <p:grpSpPr>
        <a:xfrm>
          <a:off x="0" y="0"/>
          <a:ext cx="0" cy="0"/>
          <a:chOff x="0" y="0"/>
          <a:chExt cx="0" cy="0"/>
        </a:xfrm>
      </p:grpSpPr>
      <p:sp>
        <p:nvSpPr>
          <p:cNvPr id="1850" name="Google Shape;1850;g1048480c95f_0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1" name="Google Shape;1851;g1048480c95f_0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	-Alex</a:t>
            </a:r>
            <a:endParaRPr/>
          </a:p>
          <a:p>
            <a:pPr marL="457200" lvl="0" indent="457200" algn="l" rtl="0">
              <a:spcBef>
                <a:spcPts val="0"/>
              </a:spcBef>
              <a:spcAft>
                <a:spcPts val="0"/>
              </a:spcAft>
              <a:buNone/>
            </a:pPr>
            <a:endParaRPr/>
          </a:p>
          <a:p>
            <a:pPr marL="457200" lvl="0" indent="457200" algn="l" rtl="0">
              <a:spcBef>
                <a:spcPts val="0"/>
              </a:spcBef>
              <a:spcAft>
                <a:spcPts val="0"/>
              </a:spcAft>
              <a:buNone/>
            </a:pPr>
            <a:r>
              <a:rPr lang="en"/>
              <a:t>Right; Photo of Taranis RC TX &amp; X8R RX</a:t>
            </a:r>
            <a:endParaRPr/>
          </a:p>
          <a:p>
            <a:pPr marL="457200" lvl="0" indent="457200" algn="l" rtl="0">
              <a:spcBef>
                <a:spcPts val="0"/>
              </a:spcBef>
              <a:spcAft>
                <a:spcPts val="0"/>
              </a:spcAft>
              <a:buNone/>
            </a:pPr>
            <a:r>
              <a:rPr lang="en"/>
              <a:t>Left; Quick Specs</a:t>
            </a:r>
            <a:endParaRPr/>
          </a:p>
          <a:p>
            <a:pPr marL="0" lvl="0" indent="0" algn="l" rtl="0">
              <a:spcBef>
                <a:spcPts val="0"/>
              </a:spcBef>
              <a:spcAft>
                <a:spcPts val="0"/>
              </a:spcAft>
              <a:buNone/>
            </a:pPr>
            <a:r>
              <a:rPr lang="en"/>
              <a:t>			range</a:t>
            </a:r>
            <a:endParaRPr/>
          </a:p>
          <a:p>
            <a:pPr marL="0" lvl="0" indent="0" algn="l" rtl="0">
              <a:spcBef>
                <a:spcPts val="0"/>
              </a:spcBef>
              <a:spcAft>
                <a:spcPts val="0"/>
              </a:spcAft>
              <a:buNone/>
            </a:pPr>
            <a:r>
              <a:rPr lang="en"/>
              <a:t>			16 Channels</a:t>
            </a:r>
            <a:endParaRPr/>
          </a:p>
          <a:p>
            <a:pPr marL="0" lvl="0" indent="0" algn="l" rtl="0">
              <a:spcBef>
                <a:spcPts val="0"/>
              </a:spcBef>
              <a:spcAft>
                <a:spcPts val="0"/>
              </a:spcAft>
              <a:buNone/>
            </a:pPr>
            <a:r>
              <a:rPr lang="en"/>
              <a:t>			Telemetry</a:t>
            </a:r>
            <a:endParaRPr/>
          </a:p>
          <a:p>
            <a:pPr marL="0" lvl="0" indent="0" algn="l" rtl="0">
              <a:spcBef>
                <a:spcPts val="0"/>
              </a:spcBef>
              <a:spcAft>
                <a:spcPts val="0"/>
              </a:spcAft>
              <a:buNone/>
            </a:pPr>
            <a:r>
              <a:rPr lang="en"/>
              <a:t>			Computer programmable</a:t>
            </a:r>
            <a:endParaRPr/>
          </a:p>
          <a:p>
            <a:pPr marL="0" lvl="0" indent="0" algn="l" rtl="0">
              <a:spcBef>
                <a:spcPts val="0"/>
              </a:spcBef>
              <a:spcAft>
                <a:spcPts val="0"/>
              </a:spcAft>
              <a:buNone/>
            </a:pPr>
            <a:endParaRPr/>
          </a:p>
          <a:p>
            <a:pPr marL="0" lvl="0" indent="0" algn="l" rtl="0">
              <a:spcBef>
                <a:spcPts val="0"/>
              </a:spcBef>
              <a:spcAft>
                <a:spcPts val="0"/>
              </a:spcAft>
              <a:buNone/>
            </a:pPr>
            <a:r>
              <a:rPr lang="en"/>
              <a:t>		</a:t>
            </a:r>
            <a:r>
              <a:rPr lang="en" b="1"/>
              <a:t>Narration;</a:t>
            </a:r>
            <a:endParaRPr b="1"/>
          </a:p>
          <a:p>
            <a:pPr marL="0" lvl="0" indent="0" algn="l" rtl="0">
              <a:spcBef>
                <a:spcPts val="0"/>
              </a:spcBef>
              <a:spcAft>
                <a:spcPts val="0"/>
              </a:spcAft>
              <a:buNone/>
            </a:pPr>
            <a:r>
              <a:rPr lang="en" b="1"/>
              <a:t>		</a:t>
            </a:r>
            <a:r>
              <a:rPr lang="en"/>
              <a:t>The FrSky Taranis is a 16 Channel RC transmitter used by both hobbyists and UAS companies for its relatively low cost and high capability.</a:t>
            </a:r>
            <a:endParaRPr/>
          </a:p>
          <a:p>
            <a:pPr marL="457200" lvl="0" indent="457200" algn="l" rtl="0">
              <a:spcBef>
                <a:spcPts val="0"/>
              </a:spcBef>
              <a:spcAft>
                <a:spcPts val="0"/>
              </a:spcAft>
              <a:buNone/>
            </a:pPr>
            <a:r>
              <a:rPr lang="en"/>
              <a:t>It has a proven track record, and is considered a reliable choice for use with many autopilot systems.</a:t>
            </a:r>
            <a:endParaRPr/>
          </a:p>
          <a:p>
            <a:pPr marL="457200" lvl="0" indent="457200" algn="l" rtl="0">
              <a:spcBef>
                <a:spcPts val="0"/>
              </a:spcBef>
              <a:spcAft>
                <a:spcPts val="0"/>
              </a:spcAft>
              <a:buNone/>
            </a:pPr>
            <a:r>
              <a:rPr lang="en"/>
              <a:t>A Member of our group is also familiar with this particular handset, and has integrated it with the pixhawk previously.</a:t>
            </a:r>
            <a:endParaRPr/>
          </a:p>
          <a:p>
            <a:pPr marL="457200" lvl="0" indent="457200" algn="l" rtl="0">
              <a:spcBef>
                <a:spcPts val="0"/>
              </a:spcBef>
              <a:spcAft>
                <a:spcPts val="0"/>
              </a:spcAft>
              <a:buNone/>
            </a:pPr>
            <a:r>
              <a:rPr lang="en"/>
              <a:t>For our project, it will be used to select the flight mode, and control pitch,roll,yaw, and throttle during flight testing and in certain backup flight modes. </a:t>
            </a:r>
            <a:endParaRPr/>
          </a:p>
          <a:p>
            <a:pPr marL="457200" lvl="0" indent="457200" algn="l" rtl="0">
              <a:spcBef>
                <a:spcPts val="0"/>
              </a:spcBef>
              <a:spcAft>
                <a:spcPts val="0"/>
              </a:spcAft>
              <a:buNone/>
            </a:pPr>
            <a:r>
              <a:rPr lang="en"/>
              <a:t> </a:t>
            </a:r>
            <a:endParaRPr/>
          </a:p>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gfc071c588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9" name="Google Shape;1869;gfc071c588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	-Alex</a:t>
            </a:r>
            <a:endParaRPr/>
          </a:p>
          <a:p>
            <a:pPr marL="457200" lvl="0" indent="457200" algn="l" rtl="0">
              <a:spcBef>
                <a:spcPts val="0"/>
              </a:spcBef>
              <a:spcAft>
                <a:spcPts val="0"/>
              </a:spcAft>
              <a:buNone/>
            </a:pPr>
            <a:endParaRPr/>
          </a:p>
          <a:p>
            <a:pPr marL="457200" lvl="0" indent="457200" algn="l" rtl="0">
              <a:spcBef>
                <a:spcPts val="0"/>
              </a:spcBef>
              <a:spcAft>
                <a:spcPts val="0"/>
              </a:spcAft>
              <a:buNone/>
            </a:pPr>
            <a:r>
              <a:rPr lang="en"/>
              <a:t>Right; Photo of Taranis RC TX &amp; X8R RX</a:t>
            </a:r>
            <a:endParaRPr/>
          </a:p>
          <a:p>
            <a:pPr marL="457200" lvl="0" indent="457200" algn="l" rtl="0">
              <a:spcBef>
                <a:spcPts val="0"/>
              </a:spcBef>
              <a:spcAft>
                <a:spcPts val="0"/>
              </a:spcAft>
              <a:buNone/>
            </a:pPr>
            <a:r>
              <a:rPr lang="en"/>
              <a:t>Left; Quick Specs</a:t>
            </a:r>
            <a:endParaRPr/>
          </a:p>
          <a:p>
            <a:pPr marL="0" lvl="0" indent="0" algn="l" rtl="0">
              <a:spcBef>
                <a:spcPts val="0"/>
              </a:spcBef>
              <a:spcAft>
                <a:spcPts val="0"/>
              </a:spcAft>
              <a:buNone/>
            </a:pPr>
            <a:r>
              <a:rPr lang="en"/>
              <a:t>			range</a:t>
            </a:r>
            <a:endParaRPr/>
          </a:p>
          <a:p>
            <a:pPr marL="0" lvl="0" indent="0" algn="l" rtl="0">
              <a:spcBef>
                <a:spcPts val="0"/>
              </a:spcBef>
              <a:spcAft>
                <a:spcPts val="0"/>
              </a:spcAft>
              <a:buNone/>
            </a:pPr>
            <a:r>
              <a:rPr lang="en"/>
              <a:t>			16 Channels</a:t>
            </a:r>
            <a:endParaRPr/>
          </a:p>
          <a:p>
            <a:pPr marL="0" lvl="0" indent="0" algn="l" rtl="0">
              <a:spcBef>
                <a:spcPts val="0"/>
              </a:spcBef>
              <a:spcAft>
                <a:spcPts val="0"/>
              </a:spcAft>
              <a:buNone/>
            </a:pPr>
            <a:r>
              <a:rPr lang="en"/>
              <a:t>			Telemetry</a:t>
            </a:r>
            <a:endParaRPr/>
          </a:p>
          <a:p>
            <a:pPr marL="0" lvl="0" indent="0" algn="l" rtl="0">
              <a:spcBef>
                <a:spcPts val="0"/>
              </a:spcBef>
              <a:spcAft>
                <a:spcPts val="0"/>
              </a:spcAft>
              <a:buNone/>
            </a:pPr>
            <a:r>
              <a:rPr lang="en"/>
              <a:t>			Computer programmable</a:t>
            </a:r>
            <a:endParaRPr/>
          </a:p>
          <a:p>
            <a:pPr marL="0" lvl="0" indent="0" algn="l" rtl="0">
              <a:spcBef>
                <a:spcPts val="0"/>
              </a:spcBef>
              <a:spcAft>
                <a:spcPts val="0"/>
              </a:spcAft>
              <a:buNone/>
            </a:pPr>
            <a:endParaRPr/>
          </a:p>
          <a:p>
            <a:pPr marL="0" lvl="0" indent="0" algn="l" rtl="0">
              <a:spcBef>
                <a:spcPts val="0"/>
              </a:spcBef>
              <a:spcAft>
                <a:spcPts val="0"/>
              </a:spcAft>
              <a:buNone/>
            </a:pPr>
            <a:r>
              <a:rPr lang="en"/>
              <a:t>		</a:t>
            </a:r>
            <a:r>
              <a:rPr lang="en" b="1"/>
              <a:t>Narration;</a:t>
            </a:r>
            <a:endParaRPr b="1"/>
          </a:p>
          <a:p>
            <a:pPr marL="0" lvl="0" indent="0" algn="l" rtl="0">
              <a:spcBef>
                <a:spcPts val="0"/>
              </a:spcBef>
              <a:spcAft>
                <a:spcPts val="0"/>
              </a:spcAft>
              <a:buNone/>
            </a:pPr>
            <a:r>
              <a:rPr lang="en" b="1"/>
              <a:t>		</a:t>
            </a:r>
            <a:r>
              <a:rPr lang="en"/>
              <a:t>The FrSky Taranis is a 16 Channel RC transmitter used by both hobbyists and UAS companies for its relatively low cost and high capability.</a:t>
            </a:r>
            <a:endParaRPr/>
          </a:p>
          <a:p>
            <a:pPr marL="457200" lvl="0" indent="457200" algn="l" rtl="0">
              <a:spcBef>
                <a:spcPts val="0"/>
              </a:spcBef>
              <a:spcAft>
                <a:spcPts val="0"/>
              </a:spcAft>
              <a:buNone/>
            </a:pPr>
            <a:r>
              <a:rPr lang="en"/>
              <a:t>It has a proven track record, and is considered a reliable choice for use with many autopilot systems.</a:t>
            </a:r>
            <a:endParaRPr/>
          </a:p>
          <a:p>
            <a:pPr marL="457200" lvl="0" indent="457200" algn="l" rtl="0">
              <a:spcBef>
                <a:spcPts val="0"/>
              </a:spcBef>
              <a:spcAft>
                <a:spcPts val="0"/>
              </a:spcAft>
              <a:buNone/>
            </a:pPr>
            <a:r>
              <a:rPr lang="en"/>
              <a:t>A Member of our group is also familiar with this particular handset, and has integrated it with the pixhawk previously.</a:t>
            </a:r>
            <a:endParaRPr/>
          </a:p>
          <a:p>
            <a:pPr marL="457200" lvl="0" indent="457200" algn="l" rtl="0">
              <a:spcBef>
                <a:spcPts val="0"/>
              </a:spcBef>
              <a:spcAft>
                <a:spcPts val="0"/>
              </a:spcAft>
              <a:buNone/>
            </a:pPr>
            <a:r>
              <a:rPr lang="en"/>
              <a:t>For our project, it will be used to select the flight mode, and control pitch,roll,yaw, and throttle during flight testing and in certain backup flight modes. </a:t>
            </a:r>
            <a:endParaRPr/>
          </a:p>
          <a:p>
            <a:pPr marL="457200" lvl="0" indent="457200" algn="l" rtl="0">
              <a:spcBef>
                <a:spcPts val="0"/>
              </a:spcBef>
              <a:spcAft>
                <a:spcPts val="0"/>
              </a:spcAft>
              <a:buNone/>
            </a:pPr>
            <a:r>
              <a:rPr lang="en"/>
              <a:t> </a:t>
            </a:r>
            <a:endParaRPr/>
          </a:p>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5"/>
        <p:cNvGrpSpPr/>
        <p:nvPr/>
      </p:nvGrpSpPr>
      <p:grpSpPr>
        <a:xfrm>
          <a:off x="0" y="0"/>
          <a:ext cx="0" cy="0"/>
          <a:chOff x="0" y="0"/>
          <a:chExt cx="0" cy="0"/>
        </a:xfrm>
      </p:grpSpPr>
      <p:sp>
        <p:nvSpPr>
          <p:cNvPr id="1886" name="Google Shape;1886;g1048480c95f_0_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7" name="Google Shape;1887;g1048480c95f_0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sz="1400">
              <a:solidFill>
                <a:schemeClr val="dk1"/>
              </a:solidFill>
              <a:latin typeface="Trebuchet MS"/>
              <a:ea typeface="Trebuchet MS"/>
              <a:cs typeface="Trebuchet MS"/>
              <a:sym typeface="Trebuchet M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3"/>
        <p:cNvGrpSpPr/>
        <p:nvPr/>
      </p:nvGrpSpPr>
      <p:grpSpPr>
        <a:xfrm>
          <a:off x="0" y="0"/>
          <a:ext cx="0" cy="0"/>
          <a:chOff x="0" y="0"/>
          <a:chExt cx="0" cy="0"/>
        </a:xfrm>
      </p:grpSpPr>
      <p:sp>
        <p:nvSpPr>
          <p:cNvPr id="1904" name="Google Shape;1904;gf5fee438e0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5" name="Google Shape;1905;gf5fee438e0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1"/>
        <p:cNvGrpSpPr/>
        <p:nvPr/>
      </p:nvGrpSpPr>
      <p:grpSpPr>
        <a:xfrm>
          <a:off x="0" y="0"/>
          <a:ext cx="0" cy="0"/>
          <a:chOff x="0" y="0"/>
          <a:chExt cx="0" cy="0"/>
        </a:xfrm>
      </p:grpSpPr>
      <p:sp>
        <p:nvSpPr>
          <p:cNvPr id="1912" name="Google Shape;1912;gf5fee438e0_1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3" name="Google Shape;1913;gf5fee438e0_1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f5fee438e0_1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gf5fee438e0_1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b="1">
              <a:solidFill>
                <a:schemeClr val="dk1"/>
              </a:solidFill>
              <a:latin typeface="Calibri"/>
              <a:ea typeface="Calibri"/>
              <a:cs typeface="Calibri"/>
              <a:sym typeface="Calibri"/>
            </a:endParaRPr>
          </a:p>
          <a:p>
            <a:pPr marL="0" lvl="0" indent="0" algn="l" rtl="0">
              <a:spcBef>
                <a:spcPts val="0"/>
              </a:spcBef>
              <a:spcAft>
                <a:spcPts val="0"/>
              </a:spcAft>
              <a:buNone/>
            </a:pPr>
            <a:endParaRPr sz="1400" b="1">
              <a:solidFill>
                <a:schemeClr val="dk1"/>
              </a:solidFill>
              <a:latin typeface="Calibri"/>
              <a:ea typeface="Calibri"/>
              <a:cs typeface="Calibri"/>
              <a:sym typeface="Calibri"/>
            </a:endParaRPr>
          </a:p>
          <a:p>
            <a:pPr marL="0" lvl="0" indent="0" algn="l" rtl="0">
              <a:spcBef>
                <a:spcPts val="0"/>
              </a:spcBef>
              <a:spcAft>
                <a:spcPts val="0"/>
              </a:spcAft>
              <a:buNone/>
            </a:pPr>
            <a:r>
              <a:rPr lang="en" sz="1400" b="1">
                <a:solidFill>
                  <a:schemeClr val="dk1"/>
                </a:solidFill>
                <a:latin typeface="Calibri"/>
                <a:ea typeface="Calibri"/>
                <a:cs typeface="Calibri"/>
                <a:sym typeface="Calibri"/>
              </a:rPr>
              <a:t>(similar to how EMU did it on slide 19, but stopping at third Eq.)</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g1048480c95f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9" name="Google Shape;1959;g1048480c95f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sz="1400">
              <a:solidFill>
                <a:schemeClr val="dk1"/>
              </a:solidFill>
              <a:latin typeface="Trebuchet MS"/>
              <a:ea typeface="Trebuchet MS"/>
              <a:cs typeface="Trebuchet MS"/>
              <a:sym typeface="Trebuchet M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g1048480c95f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9" name="Google Shape;1979;g1048480c95f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sz="1400">
              <a:solidFill>
                <a:schemeClr val="dk1"/>
              </a:solidFill>
              <a:latin typeface="Trebuchet MS"/>
              <a:ea typeface="Trebuchet MS"/>
              <a:cs typeface="Trebuchet MS"/>
              <a:sym typeface="Trebuchet M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9"/>
        <p:cNvGrpSpPr/>
        <p:nvPr/>
      </p:nvGrpSpPr>
      <p:grpSpPr>
        <a:xfrm>
          <a:off x="0" y="0"/>
          <a:ext cx="0" cy="0"/>
          <a:chOff x="0" y="0"/>
          <a:chExt cx="0" cy="0"/>
        </a:xfrm>
      </p:grpSpPr>
      <p:sp>
        <p:nvSpPr>
          <p:cNvPr id="2000" name="Google Shape;2000;g1048480c95f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1" name="Google Shape;2001;g1048480c95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sz="1400" b="1">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sz="1400">
                <a:solidFill>
                  <a:schemeClr val="dk1"/>
                </a:solidFill>
                <a:latin typeface="Trebuchet MS"/>
                <a:ea typeface="Trebuchet MS"/>
                <a:cs typeface="Trebuchet MS"/>
                <a:sym typeface="Trebuchet MS"/>
              </a:rPr>
              <a:t>	</a:t>
            </a:r>
            <a:endParaRPr sz="1400">
              <a:solidFill>
                <a:schemeClr val="dk1"/>
              </a:solidFill>
              <a:latin typeface="Trebuchet MS"/>
              <a:ea typeface="Trebuchet MS"/>
              <a:cs typeface="Trebuchet MS"/>
              <a:sym typeface="Trebuchet MS"/>
            </a:endParaRPr>
          </a:p>
          <a:p>
            <a:pPr marL="0" lvl="0" indent="457200" algn="l" rtl="0">
              <a:spcBef>
                <a:spcPts val="0"/>
              </a:spcBef>
              <a:spcAft>
                <a:spcPts val="0"/>
              </a:spcAft>
              <a:buNone/>
            </a:pPr>
            <a:r>
              <a:rPr lang="en" sz="1200" b="1">
                <a:solidFill>
                  <a:schemeClr val="dk1"/>
                </a:solidFill>
                <a:latin typeface="Trebuchet MS"/>
                <a:ea typeface="Trebuchet MS"/>
                <a:cs typeface="Trebuchet MS"/>
                <a:sym typeface="Trebuchet MS"/>
              </a:rPr>
              <a:t>Preliminary Trade study on specific vehicle hardware configurations</a:t>
            </a:r>
            <a:endParaRPr sz="1200" b="1">
              <a:solidFill>
                <a:schemeClr val="dk1"/>
              </a:solidFill>
              <a:latin typeface="Trebuchet MS"/>
              <a:ea typeface="Trebuchet MS"/>
              <a:cs typeface="Trebuchet MS"/>
              <a:sym typeface="Trebuchet MS"/>
            </a:endParaRPr>
          </a:p>
          <a:p>
            <a:pPr marL="0" lvl="0" indent="457200" algn="l" rtl="0">
              <a:spcBef>
                <a:spcPts val="0"/>
              </a:spcBef>
              <a:spcAft>
                <a:spcPts val="0"/>
              </a:spcAft>
              <a:buNone/>
            </a:pPr>
            <a:endParaRPr sz="1200" b="1">
              <a:solidFill>
                <a:schemeClr val="dk1"/>
              </a:solidFill>
              <a:latin typeface="Trebuchet MS"/>
              <a:ea typeface="Trebuchet MS"/>
              <a:cs typeface="Trebuchet MS"/>
              <a:sym typeface="Trebuchet MS"/>
            </a:endParaRPr>
          </a:p>
          <a:p>
            <a:pPr marL="0" lvl="0" indent="457200" algn="l" rtl="0">
              <a:spcBef>
                <a:spcPts val="0"/>
              </a:spcBef>
              <a:spcAft>
                <a:spcPts val="0"/>
              </a:spcAft>
              <a:buNone/>
            </a:pPr>
            <a:r>
              <a:rPr lang="en" sz="1200" b="1">
                <a:solidFill>
                  <a:schemeClr val="dk1"/>
                </a:solidFill>
                <a:latin typeface="Trebuchet MS"/>
                <a:ea typeface="Trebuchet MS"/>
                <a:cs typeface="Trebuchet MS"/>
                <a:sym typeface="Trebuchet MS"/>
              </a:rPr>
              <a:t>Visuals;</a:t>
            </a:r>
            <a:endParaRPr sz="120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sz="1200">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sz="1200">
                <a:solidFill>
                  <a:schemeClr val="dk1"/>
                </a:solidFill>
                <a:latin typeface="Trebuchet MS"/>
                <a:ea typeface="Trebuchet MS"/>
                <a:cs typeface="Trebuchet MS"/>
                <a:sym typeface="Trebuchet MS"/>
              </a:rPr>
              <a:t>	</a:t>
            </a:r>
            <a:r>
              <a:rPr lang="en" sz="1200" b="1">
                <a:solidFill>
                  <a:schemeClr val="dk1"/>
                </a:solidFill>
                <a:latin typeface="Trebuchet MS"/>
                <a:ea typeface="Trebuchet MS"/>
                <a:cs typeface="Trebuchet MS"/>
                <a:sym typeface="Trebuchet MS"/>
              </a:rPr>
              <a:t>Narration;</a:t>
            </a:r>
            <a:endParaRPr sz="1200" b="1">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None/>
            </a:pPr>
            <a:r>
              <a:rPr lang="en" sz="1200">
                <a:solidFill>
                  <a:schemeClr val="dk1"/>
                </a:solidFill>
                <a:latin typeface="Trebuchet MS"/>
                <a:ea typeface="Trebuchet MS"/>
                <a:cs typeface="Trebuchet MS"/>
                <a:sym typeface="Trebuchet MS"/>
              </a:rPr>
              <a:t> </a:t>
            </a: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None/>
            </a:pPr>
            <a:r>
              <a:rPr lang="en" sz="1200">
                <a:solidFill>
                  <a:schemeClr val="dk1"/>
                </a:solidFill>
                <a:latin typeface="Trebuchet MS"/>
                <a:ea typeface="Trebuchet MS"/>
                <a:cs typeface="Trebuchet MS"/>
                <a:sym typeface="Trebuchet MS"/>
              </a:rPr>
              <a:t> </a:t>
            </a:r>
            <a:endParaRPr sz="1400">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sz="1400">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sz="1400">
              <a:solidFill>
                <a:schemeClr val="dk1"/>
              </a:solidFill>
              <a:latin typeface="Trebuchet MS"/>
              <a:ea typeface="Trebuchet MS"/>
              <a:cs typeface="Trebuchet MS"/>
              <a:sym typeface="Trebuchet M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fc071c5881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fc071c5881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	-Alex</a:t>
            </a:r>
            <a:endParaRPr/>
          </a:p>
          <a:p>
            <a:pPr marL="457200" lvl="0" indent="457200" algn="l" rtl="0">
              <a:spcBef>
                <a:spcPts val="0"/>
              </a:spcBef>
              <a:spcAft>
                <a:spcPts val="0"/>
              </a:spcAft>
              <a:buNone/>
            </a:pPr>
            <a:endParaRPr/>
          </a:p>
          <a:p>
            <a:pPr marL="457200" lvl="0" indent="457200" algn="l" rtl="0">
              <a:spcBef>
                <a:spcPts val="0"/>
              </a:spcBef>
              <a:spcAft>
                <a:spcPts val="0"/>
              </a:spcAft>
              <a:buNone/>
            </a:pPr>
            <a:r>
              <a:rPr lang="en"/>
              <a:t>Right; Photo of Taranis RC TX &amp; X8R RX</a:t>
            </a:r>
            <a:endParaRPr/>
          </a:p>
          <a:p>
            <a:pPr marL="457200" lvl="0" indent="457200" algn="l" rtl="0">
              <a:spcBef>
                <a:spcPts val="0"/>
              </a:spcBef>
              <a:spcAft>
                <a:spcPts val="0"/>
              </a:spcAft>
              <a:buNone/>
            </a:pPr>
            <a:r>
              <a:rPr lang="en"/>
              <a:t>Left; Quick Specs</a:t>
            </a:r>
            <a:endParaRPr/>
          </a:p>
          <a:p>
            <a:pPr marL="0" lvl="0" indent="0" algn="l" rtl="0">
              <a:spcBef>
                <a:spcPts val="0"/>
              </a:spcBef>
              <a:spcAft>
                <a:spcPts val="0"/>
              </a:spcAft>
              <a:buNone/>
            </a:pPr>
            <a:r>
              <a:rPr lang="en"/>
              <a:t>			range</a:t>
            </a:r>
            <a:endParaRPr/>
          </a:p>
          <a:p>
            <a:pPr marL="0" lvl="0" indent="0" algn="l" rtl="0">
              <a:spcBef>
                <a:spcPts val="0"/>
              </a:spcBef>
              <a:spcAft>
                <a:spcPts val="0"/>
              </a:spcAft>
              <a:buNone/>
            </a:pPr>
            <a:r>
              <a:rPr lang="en"/>
              <a:t>			16 Channels</a:t>
            </a:r>
            <a:endParaRPr/>
          </a:p>
          <a:p>
            <a:pPr marL="0" lvl="0" indent="0" algn="l" rtl="0">
              <a:spcBef>
                <a:spcPts val="0"/>
              </a:spcBef>
              <a:spcAft>
                <a:spcPts val="0"/>
              </a:spcAft>
              <a:buNone/>
            </a:pPr>
            <a:r>
              <a:rPr lang="en"/>
              <a:t>			Telemetry</a:t>
            </a:r>
            <a:endParaRPr/>
          </a:p>
          <a:p>
            <a:pPr marL="0" lvl="0" indent="0" algn="l" rtl="0">
              <a:spcBef>
                <a:spcPts val="0"/>
              </a:spcBef>
              <a:spcAft>
                <a:spcPts val="0"/>
              </a:spcAft>
              <a:buNone/>
            </a:pPr>
            <a:r>
              <a:rPr lang="en"/>
              <a:t>			Computer programmable</a:t>
            </a:r>
            <a:endParaRPr/>
          </a:p>
          <a:p>
            <a:pPr marL="0" lvl="0" indent="0" algn="l" rtl="0">
              <a:spcBef>
                <a:spcPts val="0"/>
              </a:spcBef>
              <a:spcAft>
                <a:spcPts val="0"/>
              </a:spcAft>
              <a:buNone/>
            </a:pPr>
            <a:endParaRPr/>
          </a:p>
          <a:p>
            <a:pPr marL="0" lvl="0" indent="0" algn="l" rtl="0">
              <a:spcBef>
                <a:spcPts val="0"/>
              </a:spcBef>
              <a:spcAft>
                <a:spcPts val="0"/>
              </a:spcAft>
              <a:buNone/>
            </a:pPr>
            <a:r>
              <a:rPr lang="en"/>
              <a:t>		</a:t>
            </a:r>
            <a:r>
              <a:rPr lang="en" b="1"/>
              <a:t>Narration;</a:t>
            </a:r>
            <a:endParaRPr b="1"/>
          </a:p>
          <a:p>
            <a:pPr marL="0" lvl="0" indent="0" algn="l" rtl="0">
              <a:spcBef>
                <a:spcPts val="0"/>
              </a:spcBef>
              <a:spcAft>
                <a:spcPts val="0"/>
              </a:spcAft>
              <a:buNone/>
            </a:pPr>
            <a:r>
              <a:rPr lang="en" b="1"/>
              <a:t>		</a:t>
            </a:r>
            <a:r>
              <a:rPr lang="en"/>
              <a:t>The FrSky Taranis is a 16 Channel RC transmitter used by both hobbyists and UAS companies for its relatively low cost and high capability.</a:t>
            </a:r>
            <a:endParaRPr/>
          </a:p>
          <a:p>
            <a:pPr marL="457200" lvl="0" indent="457200" algn="l" rtl="0">
              <a:spcBef>
                <a:spcPts val="0"/>
              </a:spcBef>
              <a:spcAft>
                <a:spcPts val="0"/>
              </a:spcAft>
              <a:buNone/>
            </a:pPr>
            <a:r>
              <a:rPr lang="en"/>
              <a:t>It has a proven track record, and is considered a reliable choice for use with many autopilot systems.</a:t>
            </a:r>
            <a:endParaRPr/>
          </a:p>
          <a:p>
            <a:pPr marL="457200" lvl="0" indent="457200" algn="l" rtl="0">
              <a:spcBef>
                <a:spcPts val="0"/>
              </a:spcBef>
              <a:spcAft>
                <a:spcPts val="0"/>
              </a:spcAft>
              <a:buNone/>
            </a:pPr>
            <a:r>
              <a:rPr lang="en"/>
              <a:t>A Member of our group is also familiar with this particular handset, and has integrated it with the pixhawk previously.</a:t>
            </a:r>
            <a:endParaRPr/>
          </a:p>
          <a:p>
            <a:pPr marL="457200" lvl="0" indent="457200" algn="l" rtl="0">
              <a:spcBef>
                <a:spcPts val="0"/>
              </a:spcBef>
              <a:spcAft>
                <a:spcPts val="0"/>
              </a:spcAft>
              <a:buNone/>
            </a:pPr>
            <a:r>
              <a:rPr lang="en"/>
              <a:t>For our project, it will be used to select the flight mode, and control pitch,roll,yaw, and throttle during flight testing and in certain backup flight modes. </a:t>
            </a:r>
            <a:endParaRPr/>
          </a:p>
          <a:p>
            <a:pPr marL="457200" lvl="0" indent="457200" algn="l" rtl="0">
              <a:spcBef>
                <a:spcPts val="0"/>
              </a:spcBef>
              <a:spcAft>
                <a:spcPts val="0"/>
              </a:spcAft>
              <a:buNone/>
            </a:pPr>
            <a:r>
              <a:rPr lang="en"/>
              <a:t> </a:t>
            </a: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028d844067_5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1028d844067_5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457200" lvl="0" indent="457200" algn="l" rtl="0">
              <a:spcBef>
                <a:spcPts val="0"/>
              </a:spcBef>
              <a:spcAft>
                <a:spcPts val="0"/>
              </a:spcAft>
              <a:buNone/>
            </a:pPr>
            <a:r>
              <a:rPr lang="en"/>
              <a:t>Maybe bring to top of design solution…?</a:t>
            </a:r>
            <a:endParaRPr/>
          </a:p>
          <a:p>
            <a:pPr marL="457200" lvl="0" indent="457200" algn="l" rtl="0">
              <a:spcBef>
                <a:spcPts val="0"/>
              </a:spcBef>
              <a:spcAft>
                <a:spcPts val="0"/>
              </a:spcAft>
              <a:buNone/>
            </a:pPr>
            <a:r>
              <a:rPr lang="en"/>
              <a:t>Dimensions?</a:t>
            </a:r>
            <a:endParaRPr/>
          </a:p>
          <a:p>
            <a:pPr marL="457200" lvl="0" indent="457200" algn="l" rtl="0">
              <a:spcBef>
                <a:spcPts val="0"/>
              </a:spcBef>
              <a:spcAft>
                <a:spcPts val="0"/>
              </a:spcAft>
              <a:buNone/>
            </a:pPr>
            <a:endParaRPr/>
          </a:p>
          <a:p>
            <a:pPr marL="457200" lvl="0" indent="457200" algn="l" rtl="0">
              <a:spcBef>
                <a:spcPts val="0"/>
              </a:spcBef>
              <a:spcAft>
                <a:spcPts val="0"/>
              </a:spcAft>
              <a:buNone/>
            </a:pPr>
            <a:r>
              <a:rPr lang="en"/>
              <a:t>CAD model of Drone as main visual on left</a:t>
            </a:r>
            <a:endParaRPr/>
          </a:p>
          <a:p>
            <a:pPr marL="457200" lvl="0" indent="457200" algn="l" rtl="0">
              <a:spcBef>
                <a:spcPts val="0"/>
              </a:spcBef>
              <a:spcAft>
                <a:spcPts val="0"/>
              </a:spcAft>
              <a:buNone/>
            </a:pPr>
            <a:endParaRPr/>
          </a:p>
          <a:p>
            <a:pPr marL="457200" lvl="0" indent="457200" algn="l" rtl="0">
              <a:spcBef>
                <a:spcPts val="0"/>
              </a:spcBef>
              <a:spcAft>
                <a:spcPts val="0"/>
              </a:spcAft>
              <a:buNone/>
            </a:pPr>
            <a:r>
              <a:rPr lang="en" b="1"/>
              <a:t>Narration</a:t>
            </a:r>
            <a:endParaRPr b="1"/>
          </a:p>
          <a:p>
            <a:pPr marL="457200" lvl="0" indent="457200" algn="l" rtl="0">
              <a:spcBef>
                <a:spcPts val="0"/>
              </a:spcBef>
              <a:spcAft>
                <a:spcPts val="0"/>
              </a:spcAft>
              <a:buNone/>
            </a:pPr>
            <a:r>
              <a:rPr lang="en"/>
              <a:t>Hexcopter unmanned aircraft system (UAS) was chosen.</a:t>
            </a:r>
            <a:endParaRPr/>
          </a:p>
          <a:p>
            <a:pPr marL="457200" lvl="0" indent="457200" algn="l" rtl="0">
              <a:spcBef>
                <a:spcPts val="0"/>
              </a:spcBef>
              <a:spcAft>
                <a:spcPts val="0"/>
              </a:spcAft>
              <a:buNone/>
            </a:pPr>
            <a:r>
              <a:rPr lang="en"/>
              <a:t>Highlight general component layout</a:t>
            </a:r>
            <a:endParaRPr/>
          </a:p>
          <a:p>
            <a:pPr marL="457200" lvl="0" indent="457200" algn="l" rtl="0">
              <a:spcBef>
                <a:spcPts val="0"/>
              </a:spcBef>
              <a:spcAft>
                <a:spcPts val="0"/>
              </a:spcAft>
              <a:buNone/>
            </a:pPr>
            <a:r>
              <a:rPr lang="en"/>
              <a:t>	Lifting power distributed over six Arms </a:t>
            </a:r>
            <a:endParaRPr/>
          </a:p>
          <a:p>
            <a:pPr marL="914400" lvl="0" indent="457200" algn="l" rtl="0">
              <a:spcBef>
                <a:spcPts val="0"/>
              </a:spcBef>
              <a:spcAft>
                <a:spcPts val="0"/>
              </a:spcAft>
              <a:buNone/>
            </a:pPr>
            <a:r>
              <a:rPr lang="en"/>
              <a:t>Each arm contains its own brushless motor &amp; motor driver to swing the propellers providing lift force and control.</a:t>
            </a:r>
            <a:endParaRPr/>
          </a:p>
          <a:p>
            <a:pPr marL="914400" lvl="0" indent="457200" algn="l" rtl="0">
              <a:spcBef>
                <a:spcPts val="0"/>
              </a:spcBef>
              <a:spcAft>
                <a:spcPts val="0"/>
              </a:spcAft>
              <a:buNone/>
            </a:pPr>
            <a:r>
              <a:rPr lang="en"/>
              <a:t>Main body if the UAS Contains all other equipment  </a:t>
            </a:r>
            <a:endParaRPr/>
          </a:p>
          <a:p>
            <a:pPr marL="1828800" lvl="0" indent="0" algn="l" rtl="0">
              <a:spcBef>
                <a:spcPts val="0"/>
              </a:spcBef>
              <a:spcAft>
                <a:spcPts val="0"/>
              </a:spcAft>
              <a:buNone/>
            </a:pPr>
            <a:r>
              <a:rPr lang="en"/>
              <a:t>Top Plate;  Autopilot, Ground Station Telemetry Radio, RC receiver, GPS antennas for both ground truth and vehicle positioning</a:t>
            </a:r>
            <a:endParaRPr/>
          </a:p>
          <a:p>
            <a:pPr marL="1828800" lvl="0" indent="0" algn="l" rtl="0">
              <a:spcBef>
                <a:spcPts val="0"/>
              </a:spcBef>
              <a:spcAft>
                <a:spcPts val="0"/>
              </a:spcAft>
              <a:buNone/>
            </a:pPr>
            <a:r>
              <a:rPr lang="en"/>
              <a:t>Center Plate; Power distribution &amp; current monitoring.</a:t>
            </a:r>
            <a:endParaRPr/>
          </a:p>
          <a:p>
            <a:pPr marL="1828800" lvl="0" indent="0" algn="l" rtl="0">
              <a:spcBef>
                <a:spcPts val="0"/>
              </a:spcBef>
              <a:spcAft>
                <a:spcPts val="0"/>
              </a:spcAft>
              <a:buNone/>
            </a:pPr>
            <a:r>
              <a:rPr lang="en"/>
              <a:t>Lower Rails;</a:t>
            </a:r>
            <a:endParaRPr/>
          </a:p>
          <a:p>
            <a:pPr marL="1828800" lvl="0" indent="0" algn="l" rtl="0">
              <a:spcBef>
                <a:spcPts val="0"/>
              </a:spcBef>
              <a:spcAft>
                <a:spcPts val="0"/>
              </a:spcAft>
              <a:buNone/>
            </a:pPr>
            <a:r>
              <a:rPr lang="en"/>
              <a:t>	Battery Pack</a:t>
            </a:r>
            <a:endParaRPr/>
          </a:p>
          <a:p>
            <a:pPr marL="1828800" lvl="0" indent="0" algn="l" rtl="0">
              <a:spcBef>
                <a:spcPts val="0"/>
              </a:spcBef>
              <a:spcAft>
                <a:spcPts val="0"/>
              </a:spcAft>
              <a:buNone/>
            </a:pPr>
            <a:r>
              <a:rPr lang="en"/>
              <a:t>	Ground truth payload</a:t>
            </a:r>
            <a:endParaRPr/>
          </a:p>
          <a:p>
            <a:pPr marL="1828800" lvl="0" indent="0" algn="l" rtl="0">
              <a:spcBef>
                <a:spcPts val="0"/>
              </a:spcBef>
              <a:spcAft>
                <a:spcPts val="0"/>
              </a:spcAft>
              <a:buNone/>
            </a:pPr>
            <a:r>
              <a:rPr lang="en"/>
              <a:t>	RTK GPS Board</a:t>
            </a:r>
            <a:endParaRPr/>
          </a:p>
          <a:p>
            <a:pPr marL="1828800" lvl="0" indent="0" algn="l" rtl="0">
              <a:spcBef>
                <a:spcPts val="0"/>
              </a:spcBef>
              <a:spcAft>
                <a:spcPts val="0"/>
              </a:spcAft>
              <a:buNone/>
            </a:pPr>
            <a:r>
              <a:rPr lang="en"/>
              <a:t>	</a:t>
            </a:r>
            <a:endParaRPr/>
          </a:p>
          <a:p>
            <a:pPr marL="457200" lvl="0" indent="457200" algn="l" rtl="0">
              <a:spcBef>
                <a:spcPts val="0"/>
              </a:spcBef>
              <a:spcAft>
                <a:spcPts val="0"/>
              </a:spcAft>
              <a:buNone/>
            </a:pPr>
            <a:r>
              <a:rPr lang="en"/>
              <a:t>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6"/>
        <p:cNvGrpSpPr/>
        <p:nvPr/>
      </p:nvGrpSpPr>
      <p:grpSpPr>
        <a:xfrm>
          <a:off x="0" y="0"/>
          <a:ext cx="0" cy="0"/>
          <a:chOff x="0" y="0"/>
          <a:chExt cx="0" cy="0"/>
        </a:xfrm>
      </p:grpSpPr>
      <p:sp>
        <p:nvSpPr>
          <p:cNvPr id="2037" name="Google Shape;2037;g1048480c95f_0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8" name="Google Shape;2038;g1048480c95f_0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	-Alex</a:t>
            </a:r>
            <a:endParaRPr/>
          </a:p>
          <a:p>
            <a:pPr marL="457200" lvl="0" indent="457200" algn="l" rtl="0">
              <a:spcBef>
                <a:spcPts val="0"/>
              </a:spcBef>
              <a:spcAft>
                <a:spcPts val="0"/>
              </a:spcAft>
              <a:buNone/>
            </a:pPr>
            <a:endParaRPr/>
          </a:p>
          <a:p>
            <a:pPr marL="457200" lvl="0" indent="457200" algn="l" rtl="0">
              <a:spcBef>
                <a:spcPts val="0"/>
              </a:spcBef>
              <a:spcAft>
                <a:spcPts val="0"/>
              </a:spcAft>
              <a:buNone/>
            </a:pPr>
            <a:r>
              <a:rPr lang="en"/>
              <a:t>Right; Photo of Taranis RC TX &amp; X8R RX</a:t>
            </a:r>
            <a:endParaRPr/>
          </a:p>
          <a:p>
            <a:pPr marL="457200" lvl="0" indent="457200" algn="l" rtl="0">
              <a:spcBef>
                <a:spcPts val="0"/>
              </a:spcBef>
              <a:spcAft>
                <a:spcPts val="0"/>
              </a:spcAft>
              <a:buNone/>
            </a:pPr>
            <a:r>
              <a:rPr lang="en"/>
              <a:t>Left; Quick Specs</a:t>
            </a:r>
            <a:endParaRPr/>
          </a:p>
          <a:p>
            <a:pPr marL="0" lvl="0" indent="0" algn="l" rtl="0">
              <a:spcBef>
                <a:spcPts val="0"/>
              </a:spcBef>
              <a:spcAft>
                <a:spcPts val="0"/>
              </a:spcAft>
              <a:buNone/>
            </a:pPr>
            <a:r>
              <a:rPr lang="en"/>
              <a:t>			range</a:t>
            </a:r>
            <a:endParaRPr/>
          </a:p>
          <a:p>
            <a:pPr marL="0" lvl="0" indent="0" algn="l" rtl="0">
              <a:spcBef>
                <a:spcPts val="0"/>
              </a:spcBef>
              <a:spcAft>
                <a:spcPts val="0"/>
              </a:spcAft>
              <a:buNone/>
            </a:pPr>
            <a:r>
              <a:rPr lang="en"/>
              <a:t>			16 Channels</a:t>
            </a:r>
            <a:endParaRPr/>
          </a:p>
          <a:p>
            <a:pPr marL="0" lvl="0" indent="0" algn="l" rtl="0">
              <a:spcBef>
                <a:spcPts val="0"/>
              </a:spcBef>
              <a:spcAft>
                <a:spcPts val="0"/>
              </a:spcAft>
              <a:buNone/>
            </a:pPr>
            <a:r>
              <a:rPr lang="en"/>
              <a:t>			Telemetry</a:t>
            </a:r>
            <a:endParaRPr/>
          </a:p>
          <a:p>
            <a:pPr marL="0" lvl="0" indent="0" algn="l" rtl="0">
              <a:spcBef>
                <a:spcPts val="0"/>
              </a:spcBef>
              <a:spcAft>
                <a:spcPts val="0"/>
              </a:spcAft>
              <a:buNone/>
            </a:pPr>
            <a:r>
              <a:rPr lang="en"/>
              <a:t>			Computer programmable</a:t>
            </a:r>
            <a:endParaRPr/>
          </a:p>
          <a:p>
            <a:pPr marL="0" lvl="0" indent="0" algn="l" rtl="0">
              <a:spcBef>
                <a:spcPts val="0"/>
              </a:spcBef>
              <a:spcAft>
                <a:spcPts val="0"/>
              </a:spcAft>
              <a:buNone/>
            </a:pPr>
            <a:endParaRPr/>
          </a:p>
          <a:p>
            <a:pPr marL="0" lvl="0" indent="0" algn="l" rtl="0">
              <a:spcBef>
                <a:spcPts val="0"/>
              </a:spcBef>
              <a:spcAft>
                <a:spcPts val="0"/>
              </a:spcAft>
              <a:buNone/>
            </a:pPr>
            <a:r>
              <a:rPr lang="en"/>
              <a:t>		</a:t>
            </a:r>
            <a:r>
              <a:rPr lang="en" b="1"/>
              <a:t>Narration;</a:t>
            </a:r>
            <a:endParaRPr b="1"/>
          </a:p>
          <a:p>
            <a:pPr marL="0" lvl="0" indent="0" algn="l" rtl="0">
              <a:spcBef>
                <a:spcPts val="0"/>
              </a:spcBef>
              <a:spcAft>
                <a:spcPts val="0"/>
              </a:spcAft>
              <a:buNone/>
            </a:pPr>
            <a:r>
              <a:rPr lang="en" b="1"/>
              <a:t>		</a:t>
            </a:r>
            <a:r>
              <a:rPr lang="en"/>
              <a:t>The FrSky Taranis is a 16 Channel RC transmitter used by both hobbyists and UAS companies for its relatively low cost and high capability.</a:t>
            </a:r>
            <a:endParaRPr/>
          </a:p>
          <a:p>
            <a:pPr marL="457200" lvl="0" indent="457200" algn="l" rtl="0">
              <a:spcBef>
                <a:spcPts val="0"/>
              </a:spcBef>
              <a:spcAft>
                <a:spcPts val="0"/>
              </a:spcAft>
              <a:buNone/>
            </a:pPr>
            <a:r>
              <a:rPr lang="en"/>
              <a:t>It has a proven track record, and is considered a reliable choice for use with many autopilot systems.</a:t>
            </a:r>
            <a:endParaRPr/>
          </a:p>
          <a:p>
            <a:pPr marL="457200" lvl="0" indent="457200" algn="l" rtl="0">
              <a:spcBef>
                <a:spcPts val="0"/>
              </a:spcBef>
              <a:spcAft>
                <a:spcPts val="0"/>
              </a:spcAft>
              <a:buNone/>
            </a:pPr>
            <a:r>
              <a:rPr lang="en"/>
              <a:t>A Member of our group is also familiar with this particular handset, and has integrated it with the pixhawk previously.</a:t>
            </a:r>
            <a:endParaRPr/>
          </a:p>
          <a:p>
            <a:pPr marL="457200" lvl="0" indent="457200" algn="l" rtl="0">
              <a:spcBef>
                <a:spcPts val="0"/>
              </a:spcBef>
              <a:spcAft>
                <a:spcPts val="0"/>
              </a:spcAft>
              <a:buNone/>
            </a:pPr>
            <a:r>
              <a:rPr lang="en"/>
              <a:t>For our project, it will be used to select the flight mode, and control pitch,roll,yaw, and throttle during flight testing and in certain backup flight modes. </a:t>
            </a:r>
            <a:endParaRPr/>
          </a:p>
          <a:p>
            <a:pPr marL="457200" lvl="0" indent="457200" algn="l" rtl="0">
              <a:spcBef>
                <a:spcPts val="0"/>
              </a:spcBef>
              <a:spcAft>
                <a:spcPts val="0"/>
              </a:spcAft>
              <a:buNone/>
            </a:pPr>
            <a:r>
              <a:rPr lang="en"/>
              <a:t> </a:t>
            </a:r>
            <a:endParaRPr/>
          </a:p>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4"/>
        <p:cNvGrpSpPr/>
        <p:nvPr/>
      </p:nvGrpSpPr>
      <p:grpSpPr>
        <a:xfrm>
          <a:off x="0" y="0"/>
          <a:ext cx="0" cy="0"/>
          <a:chOff x="0" y="0"/>
          <a:chExt cx="0" cy="0"/>
        </a:xfrm>
      </p:grpSpPr>
      <p:sp>
        <p:nvSpPr>
          <p:cNvPr id="2055" name="Google Shape;2055;gfc071c5881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6" name="Google Shape;2056;gfc071c5881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	-Alex</a:t>
            </a:r>
            <a:endParaRPr/>
          </a:p>
          <a:p>
            <a:pPr marL="457200" lvl="0" indent="457200" algn="l" rtl="0">
              <a:spcBef>
                <a:spcPts val="0"/>
              </a:spcBef>
              <a:spcAft>
                <a:spcPts val="0"/>
              </a:spcAft>
              <a:buNone/>
            </a:pPr>
            <a:endParaRPr/>
          </a:p>
          <a:p>
            <a:pPr marL="457200" lvl="0" indent="457200" algn="l" rtl="0">
              <a:spcBef>
                <a:spcPts val="0"/>
              </a:spcBef>
              <a:spcAft>
                <a:spcPts val="0"/>
              </a:spcAft>
              <a:buNone/>
            </a:pPr>
            <a:r>
              <a:rPr lang="en"/>
              <a:t>Right; Photo of Taranis RC TX &amp; X8R RX</a:t>
            </a:r>
            <a:endParaRPr/>
          </a:p>
          <a:p>
            <a:pPr marL="457200" lvl="0" indent="457200" algn="l" rtl="0">
              <a:spcBef>
                <a:spcPts val="0"/>
              </a:spcBef>
              <a:spcAft>
                <a:spcPts val="0"/>
              </a:spcAft>
              <a:buNone/>
            </a:pPr>
            <a:r>
              <a:rPr lang="en"/>
              <a:t>Left; Quick Specs</a:t>
            </a:r>
            <a:endParaRPr/>
          </a:p>
          <a:p>
            <a:pPr marL="0" lvl="0" indent="0" algn="l" rtl="0">
              <a:spcBef>
                <a:spcPts val="0"/>
              </a:spcBef>
              <a:spcAft>
                <a:spcPts val="0"/>
              </a:spcAft>
              <a:buNone/>
            </a:pPr>
            <a:r>
              <a:rPr lang="en"/>
              <a:t>			range</a:t>
            </a:r>
            <a:endParaRPr/>
          </a:p>
          <a:p>
            <a:pPr marL="0" lvl="0" indent="0" algn="l" rtl="0">
              <a:spcBef>
                <a:spcPts val="0"/>
              </a:spcBef>
              <a:spcAft>
                <a:spcPts val="0"/>
              </a:spcAft>
              <a:buNone/>
            </a:pPr>
            <a:r>
              <a:rPr lang="en"/>
              <a:t>			16 Channels</a:t>
            </a:r>
            <a:endParaRPr/>
          </a:p>
          <a:p>
            <a:pPr marL="0" lvl="0" indent="0" algn="l" rtl="0">
              <a:spcBef>
                <a:spcPts val="0"/>
              </a:spcBef>
              <a:spcAft>
                <a:spcPts val="0"/>
              </a:spcAft>
              <a:buNone/>
            </a:pPr>
            <a:r>
              <a:rPr lang="en"/>
              <a:t>			Telemetry</a:t>
            </a:r>
            <a:endParaRPr/>
          </a:p>
          <a:p>
            <a:pPr marL="0" lvl="0" indent="0" algn="l" rtl="0">
              <a:spcBef>
                <a:spcPts val="0"/>
              </a:spcBef>
              <a:spcAft>
                <a:spcPts val="0"/>
              </a:spcAft>
              <a:buNone/>
            </a:pPr>
            <a:r>
              <a:rPr lang="en"/>
              <a:t>			Computer programmable</a:t>
            </a:r>
            <a:endParaRPr/>
          </a:p>
          <a:p>
            <a:pPr marL="0" lvl="0" indent="0" algn="l" rtl="0">
              <a:spcBef>
                <a:spcPts val="0"/>
              </a:spcBef>
              <a:spcAft>
                <a:spcPts val="0"/>
              </a:spcAft>
              <a:buNone/>
            </a:pPr>
            <a:endParaRPr/>
          </a:p>
          <a:p>
            <a:pPr marL="0" lvl="0" indent="0" algn="l" rtl="0">
              <a:spcBef>
                <a:spcPts val="0"/>
              </a:spcBef>
              <a:spcAft>
                <a:spcPts val="0"/>
              </a:spcAft>
              <a:buNone/>
            </a:pPr>
            <a:r>
              <a:rPr lang="en"/>
              <a:t>		</a:t>
            </a:r>
            <a:r>
              <a:rPr lang="en" b="1"/>
              <a:t>Narration;</a:t>
            </a:r>
            <a:endParaRPr b="1"/>
          </a:p>
          <a:p>
            <a:pPr marL="0" lvl="0" indent="0" algn="l" rtl="0">
              <a:spcBef>
                <a:spcPts val="0"/>
              </a:spcBef>
              <a:spcAft>
                <a:spcPts val="0"/>
              </a:spcAft>
              <a:buNone/>
            </a:pPr>
            <a:r>
              <a:rPr lang="en" b="1"/>
              <a:t>		</a:t>
            </a:r>
            <a:r>
              <a:rPr lang="en"/>
              <a:t>The FrSky Taranis is a 16 Channel RC transmitter used by both hobbyists and UAS companies for its relatively low cost and high capability.</a:t>
            </a:r>
            <a:endParaRPr/>
          </a:p>
          <a:p>
            <a:pPr marL="457200" lvl="0" indent="457200" algn="l" rtl="0">
              <a:spcBef>
                <a:spcPts val="0"/>
              </a:spcBef>
              <a:spcAft>
                <a:spcPts val="0"/>
              </a:spcAft>
              <a:buNone/>
            </a:pPr>
            <a:r>
              <a:rPr lang="en"/>
              <a:t>It has a proven track record, and is considered a reliable choice for use with many autopilot systems.</a:t>
            </a:r>
            <a:endParaRPr/>
          </a:p>
          <a:p>
            <a:pPr marL="457200" lvl="0" indent="457200" algn="l" rtl="0">
              <a:spcBef>
                <a:spcPts val="0"/>
              </a:spcBef>
              <a:spcAft>
                <a:spcPts val="0"/>
              </a:spcAft>
              <a:buNone/>
            </a:pPr>
            <a:r>
              <a:rPr lang="en"/>
              <a:t>A Member of our group is also familiar with this particular handset, and has integrated it with the pixhawk previously.</a:t>
            </a:r>
            <a:endParaRPr/>
          </a:p>
          <a:p>
            <a:pPr marL="457200" lvl="0" indent="457200" algn="l" rtl="0">
              <a:spcBef>
                <a:spcPts val="0"/>
              </a:spcBef>
              <a:spcAft>
                <a:spcPts val="0"/>
              </a:spcAft>
              <a:buNone/>
            </a:pPr>
            <a:r>
              <a:rPr lang="en"/>
              <a:t>For our project, it will be used to select the flight mode, and control pitch,roll,yaw, and throttle during flight testing and in certain backup flight modes. </a:t>
            </a:r>
            <a:endParaRPr/>
          </a:p>
          <a:p>
            <a:pPr marL="457200" lvl="0" indent="457200" algn="l" rtl="0">
              <a:spcBef>
                <a:spcPts val="0"/>
              </a:spcBef>
              <a:spcAft>
                <a:spcPts val="0"/>
              </a:spcAft>
              <a:buNone/>
            </a:pPr>
            <a:r>
              <a:rPr lang="en"/>
              <a:t> </a:t>
            </a:r>
            <a:endParaRPr/>
          </a:p>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3"/>
        <p:cNvGrpSpPr/>
        <p:nvPr/>
      </p:nvGrpSpPr>
      <p:grpSpPr>
        <a:xfrm>
          <a:off x="0" y="0"/>
          <a:ext cx="0" cy="0"/>
          <a:chOff x="0" y="0"/>
          <a:chExt cx="0" cy="0"/>
        </a:xfrm>
      </p:grpSpPr>
      <p:sp>
        <p:nvSpPr>
          <p:cNvPr id="2074" name="Google Shape;2074;gf2036e18dd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5" name="Google Shape;2075;gf2036e18dd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Onboard ublox M8N GPS receiver</a:t>
            </a:r>
            <a:endParaRPr/>
          </a:p>
          <a:p>
            <a:pPr marL="0" lvl="0" indent="0" algn="l" rtl="0">
              <a:spcBef>
                <a:spcPts val="0"/>
              </a:spcBef>
              <a:spcAft>
                <a:spcPts val="0"/>
              </a:spcAft>
              <a:buNone/>
            </a:pPr>
            <a:r>
              <a:rPr lang="en"/>
              <a:t>2.5 m accuracy</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1"/>
        <p:cNvGrpSpPr/>
        <p:nvPr/>
      </p:nvGrpSpPr>
      <p:grpSpPr>
        <a:xfrm>
          <a:off x="0" y="0"/>
          <a:ext cx="0" cy="0"/>
          <a:chOff x="0" y="0"/>
          <a:chExt cx="0" cy="0"/>
        </a:xfrm>
      </p:grpSpPr>
      <p:sp>
        <p:nvSpPr>
          <p:cNvPr id="2082" name="Google Shape;2082;g104976a02ea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3" name="Google Shape;2083;g104976a02ea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Onboard ublox M8N GPS receiver</a:t>
            </a:r>
            <a:endParaRPr/>
          </a:p>
          <a:p>
            <a:pPr marL="0" lvl="0" indent="0" algn="l" rtl="0">
              <a:spcBef>
                <a:spcPts val="0"/>
              </a:spcBef>
              <a:spcAft>
                <a:spcPts val="0"/>
              </a:spcAft>
              <a:buNone/>
            </a:pPr>
            <a:r>
              <a:rPr lang="en"/>
              <a:t>2.5 m accuracy</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9"/>
        <p:cNvGrpSpPr/>
        <p:nvPr/>
      </p:nvGrpSpPr>
      <p:grpSpPr>
        <a:xfrm>
          <a:off x="0" y="0"/>
          <a:ext cx="0" cy="0"/>
          <a:chOff x="0" y="0"/>
          <a:chExt cx="0" cy="0"/>
        </a:xfrm>
      </p:grpSpPr>
      <p:sp>
        <p:nvSpPr>
          <p:cNvPr id="2090" name="Google Shape;2090;gf7a59e7ba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1" name="Google Shape;2091;gf7a59e7ba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Move to main presentation if time permits?</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8"/>
        <p:cNvGrpSpPr/>
        <p:nvPr/>
      </p:nvGrpSpPr>
      <p:grpSpPr>
        <a:xfrm>
          <a:off x="0" y="0"/>
          <a:ext cx="0" cy="0"/>
          <a:chOff x="0" y="0"/>
          <a:chExt cx="0" cy="0"/>
        </a:xfrm>
      </p:grpSpPr>
      <p:sp>
        <p:nvSpPr>
          <p:cNvPr id="2099" name="Google Shape;2099;gf1a2e81886_2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0" name="Google Shape;2100;gf1a2e81886_2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7"/>
        <p:cNvGrpSpPr/>
        <p:nvPr/>
      </p:nvGrpSpPr>
      <p:grpSpPr>
        <a:xfrm>
          <a:off x="0" y="0"/>
          <a:ext cx="0" cy="0"/>
          <a:chOff x="0" y="0"/>
          <a:chExt cx="0" cy="0"/>
        </a:xfrm>
      </p:grpSpPr>
      <p:sp>
        <p:nvSpPr>
          <p:cNvPr id="2108" name="Google Shape;2108;gf1a2e81886_2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9" name="Google Shape;2109;gf1a2e81886_2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5"/>
        <p:cNvGrpSpPr/>
        <p:nvPr/>
      </p:nvGrpSpPr>
      <p:grpSpPr>
        <a:xfrm>
          <a:off x="0" y="0"/>
          <a:ext cx="0" cy="0"/>
          <a:chOff x="0" y="0"/>
          <a:chExt cx="0" cy="0"/>
        </a:xfrm>
      </p:grpSpPr>
      <p:sp>
        <p:nvSpPr>
          <p:cNvPr id="2116" name="Google Shape;2116;g10450d57509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7" name="Google Shape;2117;g10450d5750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3"/>
        <p:cNvGrpSpPr/>
        <p:nvPr/>
      </p:nvGrpSpPr>
      <p:grpSpPr>
        <a:xfrm>
          <a:off x="0" y="0"/>
          <a:ext cx="0" cy="0"/>
          <a:chOff x="0" y="0"/>
          <a:chExt cx="0" cy="0"/>
        </a:xfrm>
      </p:grpSpPr>
      <p:sp>
        <p:nvSpPr>
          <p:cNvPr id="2124" name="Google Shape;2124;g10450d5750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5" name="Google Shape;2125;g10450d5750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2"/>
        <p:cNvGrpSpPr/>
        <p:nvPr/>
      </p:nvGrpSpPr>
      <p:grpSpPr>
        <a:xfrm>
          <a:off x="0" y="0"/>
          <a:ext cx="0" cy="0"/>
          <a:chOff x="0" y="0"/>
          <a:chExt cx="0" cy="0"/>
        </a:xfrm>
      </p:grpSpPr>
      <p:sp>
        <p:nvSpPr>
          <p:cNvPr id="2133" name="Google Shape;2133;g10450d57509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4" name="Google Shape;2134;g10450d57509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02d8529a5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102d8529a5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457200" lvl="0" indent="457200" algn="l" rtl="0">
              <a:spcBef>
                <a:spcPts val="0"/>
              </a:spcBef>
              <a:spcAft>
                <a:spcPts val="0"/>
              </a:spcAft>
              <a:buNone/>
            </a:pPr>
            <a:r>
              <a:rPr lang="en"/>
              <a:t>Maybe bring to top of design solution…?</a:t>
            </a:r>
            <a:endParaRPr/>
          </a:p>
          <a:p>
            <a:pPr marL="457200" lvl="0" indent="457200" algn="l" rtl="0">
              <a:spcBef>
                <a:spcPts val="0"/>
              </a:spcBef>
              <a:spcAft>
                <a:spcPts val="0"/>
              </a:spcAft>
              <a:buNone/>
            </a:pPr>
            <a:r>
              <a:rPr lang="en"/>
              <a:t>Dimensions?</a:t>
            </a:r>
            <a:endParaRPr/>
          </a:p>
          <a:p>
            <a:pPr marL="457200" lvl="0" indent="457200" algn="l" rtl="0">
              <a:spcBef>
                <a:spcPts val="0"/>
              </a:spcBef>
              <a:spcAft>
                <a:spcPts val="0"/>
              </a:spcAft>
              <a:buNone/>
            </a:pPr>
            <a:endParaRPr/>
          </a:p>
          <a:p>
            <a:pPr marL="457200" lvl="0" indent="457200" algn="l" rtl="0">
              <a:spcBef>
                <a:spcPts val="0"/>
              </a:spcBef>
              <a:spcAft>
                <a:spcPts val="0"/>
              </a:spcAft>
              <a:buNone/>
            </a:pPr>
            <a:r>
              <a:rPr lang="en"/>
              <a:t>CAD model of Drone as main visual on left</a:t>
            </a:r>
            <a:endParaRPr/>
          </a:p>
          <a:p>
            <a:pPr marL="457200" lvl="0" indent="457200" algn="l" rtl="0">
              <a:spcBef>
                <a:spcPts val="0"/>
              </a:spcBef>
              <a:spcAft>
                <a:spcPts val="0"/>
              </a:spcAft>
              <a:buNone/>
            </a:pPr>
            <a:endParaRPr/>
          </a:p>
          <a:p>
            <a:pPr marL="457200" lvl="0" indent="457200" algn="l" rtl="0">
              <a:spcBef>
                <a:spcPts val="0"/>
              </a:spcBef>
              <a:spcAft>
                <a:spcPts val="0"/>
              </a:spcAft>
              <a:buNone/>
            </a:pPr>
            <a:r>
              <a:rPr lang="en" b="1"/>
              <a:t>Narration</a:t>
            </a:r>
            <a:endParaRPr b="1"/>
          </a:p>
          <a:p>
            <a:pPr marL="457200" lvl="0" indent="457200" algn="l" rtl="0">
              <a:spcBef>
                <a:spcPts val="0"/>
              </a:spcBef>
              <a:spcAft>
                <a:spcPts val="0"/>
              </a:spcAft>
              <a:buNone/>
            </a:pPr>
            <a:r>
              <a:rPr lang="en"/>
              <a:t>Hexcopter unmanned aircraft system (UAS) was chosen.</a:t>
            </a:r>
            <a:endParaRPr/>
          </a:p>
          <a:p>
            <a:pPr marL="457200" lvl="0" indent="457200" algn="l" rtl="0">
              <a:spcBef>
                <a:spcPts val="0"/>
              </a:spcBef>
              <a:spcAft>
                <a:spcPts val="0"/>
              </a:spcAft>
              <a:buNone/>
            </a:pPr>
            <a:r>
              <a:rPr lang="en"/>
              <a:t>Highlight general component layout</a:t>
            </a:r>
            <a:endParaRPr/>
          </a:p>
          <a:p>
            <a:pPr marL="457200" lvl="0" indent="457200" algn="l" rtl="0">
              <a:spcBef>
                <a:spcPts val="0"/>
              </a:spcBef>
              <a:spcAft>
                <a:spcPts val="0"/>
              </a:spcAft>
              <a:buNone/>
            </a:pPr>
            <a:r>
              <a:rPr lang="en"/>
              <a:t>	Lifting power distributed over six Arms </a:t>
            </a:r>
            <a:endParaRPr/>
          </a:p>
          <a:p>
            <a:pPr marL="914400" lvl="0" indent="457200" algn="l" rtl="0">
              <a:spcBef>
                <a:spcPts val="0"/>
              </a:spcBef>
              <a:spcAft>
                <a:spcPts val="0"/>
              </a:spcAft>
              <a:buNone/>
            </a:pPr>
            <a:r>
              <a:rPr lang="en"/>
              <a:t>Each arm contains its own brushless motor &amp; motor driver to swing the propellers providing lift force and control.</a:t>
            </a:r>
            <a:endParaRPr/>
          </a:p>
          <a:p>
            <a:pPr marL="914400" lvl="0" indent="457200" algn="l" rtl="0">
              <a:spcBef>
                <a:spcPts val="0"/>
              </a:spcBef>
              <a:spcAft>
                <a:spcPts val="0"/>
              </a:spcAft>
              <a:buNone/>
            </a:pPr>
            <a:r>
              <a:rPr lang="en"/>
              <a:t>Main body if the UAS Contains all other equipment  </a:t>
            </a:r>
            <a:endParaRPr/>
          </a:p>
          <a:p>
            <a:pPr marL="1828800" lvl="0" indent="0" algn="l" rtl="0">
              <a:spcBef>
                <a:spcPts val="0"/>
              </a:spcBef>
              <a:spcAft>
                <a:spcPts val="0"/>
              </a:spcAft>
              <a:buNone/>
            </a:pPr>
            <a:r>
              <a:rPr lang="en"/>
              <a:t>Top Plate;  Autopilot, Ground Station Telemetry Radio, RC receiver, GPS antennas for both ground truth and vehicle positioning</a:t>
            </a:r>
            <a:endParaRPr/>
          </a:p>
          <a:p>
            <a:pPr marL="1828800" lvl="0" indent="0" algn="l" rtl="0">
              <a:spcBef>
                <a:spcPts val="0"/>
              </a:spcBef>
              <a:spcAft>
                <a:spcPts val="0"/>
              </a:spcAft>
              <a:buNone/>
            </a:pPr>
            <a:r>
              <a:rPr lang="en"/>
              <a:t>Center Plate; Power distribution &amp; current monitoring.</a:t>
            </a:r>
            <a:endParaRPr/>
          </a:p>
          <a:p>
            <a:pPr marL="1828800" lvl="0" indent="0" algn="l" rtl="0">
              <a:spcBef>
                <a:spcPts val="0"/>
              </a:spcBef>
              <a:spcAft>
                <a:spcPts val="0"/>
              </a:spcAft>
              <a:buNone/>
            </a:pPr>
            <a:r>
              <a:rPr lang="en"/>
              <a:t>Lower Rails;</a:t>
            </a:r>
            <a:endParaRPr/>
          </a:p>
          <a:p>
            <a:pPr marL="1828800" lvl="0" indent="0" algn="l" rtl="0">
              <a:spcBef>
                <a:spcPts val="0"/>
              </a:spcBef>
              <a:spcAft>
                <a:spcPts val="0"/>
              </a:spcAft>
              <a:buNone/>
            </a:pPr>
            <a:r>
              <a:rPr lang="en"/>
              <a:t>	Battery Pack</a:t>
            </a:r>
            <a:endParaRPr/>
          </a:p>
          <a:p>
            <a:pPr marL="1828800" lvl="0" indent="0" algn="l" rtl="0">
              <a:spcBef>
                <a:spcPts val="0"/>
              </a:spcBef>
              <a:spcAft>
                <a:spcPts val="0"/>
              </a:spcAft>
              <a:buNone/>
            </a:pPr>
            <a:r>
              <a:rPr lang="en"/>
              <a:t>	Ground truth payload</a:t>
            </a:r>
            <a:endParaRPr/>
          </a:p>
          <a:p>
            <a:pPr marL="1828800" lvl="0" indent="0" algn="l" rtl="0">
              <a:spcBef>
                <a:spcPts val="0"/>
              </a:spcBef>
              <a:spcAft>
                <a:spcPts val="0"/>
              </a:spcAft>
              <a:buNone/>
            </a:pPr>
            <a:r>
              <a:rPr lang="en"/>
              <a:t>	RTK GPS Board</a:t>
            </a:r>
            <a:endParaRPr/>
          </a:p>
          <a:p>
            <a:pPr marL="1828800" lvl="0" indent="0" algn="l" rtl="0">
              <a:spcBef>
                <a:spcPts val="0"/>
              </a:spcBef>
              <a:spcAft>
                <a:spcPts val="0"/>
              </a:spcAft>
              <a:buNone/>
            </a:pPr>
            <a:r>
              <a:rPr lang="en"/>
              <a:t>	</a:t>
            </a:r>
            <a:endParaRPr/>
          </a:p>
          <a:p>
            <a:pPr marL="457200" lvl="0" indent="457200" algn="l" rtl="0">
              <a:spcBef>
                <a:spcPts val="0"/>
              </a:spcBef>
              <a:spcAft>
                <a:spcPts val="0"/>
              </a:spcAft>
              <a:buNone/>
            </a:pPr>
            <a:r>
              <a:rPr lang="en"/>
              <a:t>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0"/>
        <p:cNvGrpSpPr/>
        <p:nvPr/>
      </p:nvGrpSpPr>
      <p:grpSpPr>
        <a:xfrm>
          <a:off x="0" y="0"/>
          <a:ext cx="0" cy="0"/>
          <a:chOff x="0" y="0"/>
          <a:chExt cx="0" cy="0"/>
        </a:xfrm>
      </p:grpSpPr>
      <p:sp>
        <p:nvSpPr>
          <p:cNvPr id="2141" name="Google Shape;2141;g10450d57509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2" name="Google Shape;2142;g10450d57509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9"/>
        <p:cNvGrpSpPr/>
        <p:nvPr/>
      </p:nvGrpSpPr>
      <p:grpSpPr>
        <a:xfrm>
          <a:off x="0" y="0"/>
          <a:ext cx="0" cy="0"/>
          <a:chOff x="0" y="0"/>
          <a:chExt cx="0" cy="0"/>
        </a:xfrm>
      </p:grpSpPr>
      <p:sp>
        <p:nvSpPr>
          <p:cNvPr id="2150" name="Google Shape;2150;g10450d57509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1" name="Google Shape;2151;g10450d57509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7"/>
        <p:cNvGrpSpPr/>
        <p:nvPr/>
      </p:nvGrpSpPr>
      <p:grpSpPr>
        <a:xfrm>
          <a:off x="0" y="0"/>
          <a:ext cx="0" cy="0"/>
          <a:chOff x="0" y="0"/>
          <a:chExt cx="0" cy="0"/>
        </a:xfrm>
      </p:grpSpPr>
      <p:sp>
        <p:nvSpPr>
          <p:cNvPr id="2158" name="Google Shape;2158;g10450d57509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9" name="Google Shape;2159;g10450d57509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g10450d57509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8" name="Google Shape;2168;g10450d57509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5"/>
        <p:cNvGrpSpPr/>
        <p:nvPr/>
      </p:nvGrpSpPr>
      <p:grpSpPr>
        <a:xfrm>
          <a:off x="0" y="0"/>
          <a:ext cx="0" cy="0"/>
          <a:chOff x="0" y="0"/>
          <a:chExt cx="0" cy="0"/>
        </a:xfrm>
      </p:grpSpPr>
      <p:sp>
        <p:nvSpPr>
          <p:cNvPr id="2176" name="Google Shape;2176;g10450d57509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7" name="Google Shape;2177;g10450d57509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4"/>
        <p:cNvGrpSpPr/>
        <p:nvPr/>
      </p:nvGrpSpPr>
      <p:grpSpPr>
        <a:xfrm>
          <a:off x="0" y="0"/>
          <a:ext cx="0" cy="0"/>
          <a:chOff x="0" y="0"/>
          <a:chExt cx="0" cy="0"/>
        </a:xfrm>
      </p:grpSpPr>
      <p:sp>
        <p:nvSpPr>
          <p:cNvPr id="2185" name="Google Shape;2185;g10450d57509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6" name="Google Shape;2186;g10450d57509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3"/>
        <p:cNvGrpSpPr/>
        <p:nvPr/>
      </p:nvGrpSpPr>
      <p:grpSpPr>
        <a:xfrm>
          <a:off x="0" y="0"/>
          <a:ext cx="0" cy="0"/>
          <a:chOff x="0" y="0"/>
          <a:chExt cx="0" cy="0"/>
        </a:xfrm>
      </p:grpSpPr>
      <p:sp>
        <p:nvSpPr>
          <p:cNvPr id="2194" name="Google Shape;2194;g10450d5750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5" name="Google Shape;2195;g10450d5750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1"/>
        <p:cNvGrpSpPr/>
        <p:nvPr/>
      </p:nvGrpSpPr>
      <p:grpSpPr>
        <a:xfrm>
          <a:off x="0" y="0"/>
          <a:ext cx="0" cy="0"/>
          <a:chOff x="0" y="0"/>
          <a:chExt cx="0" cy="0"/>
        </a:xfrm>
      </p:grpSpPr>
      <p:sp>
        <p:nvSpPr>
          <p:cNvPr id="2202" name="Google Shape;2202;g10450d57509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3" name="Google Shape;2203;g10450d57509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0"/>
        <p:cNvGrpSpPr/>
        <p:nvPr/>
      </p:nvGrpSpPr>
      <p:grpSpPr>
        <a:xfrm>
          <a:off x="0" y="0"/>
          <a:ext cx="0" cy="0"/>
          <a:chOff x="0" y="0"/>
          <a:chExt cx="0" cy="0"/>
        </a:xfrm>
      </p:grpSpPr>
      <p:sp>
        <p:nvSpPr>
          <p:cNvPr id="2211" name="Google Shape;2211;gfc05937f9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2" name="Google Shape;2212;gfc05937f9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First block is entering the ArduCopter(multi-rotor) directory</a:t>
            </a:r>
            <a:endParaRPr/>
          </a:p>
          <a:p>
            <a:pPr marL="457200" lvl="0" indent="-298450" algn="l" rtl="0">
              <a:spcBef>
                <a:spcPts val="0"/>
              </a:spcBef>
              <a:spcAft>
                <a:spcPts val="0"/>
              </a:spcAft>
              <a:buSzPts val="1100"/>
              <a:buChar char="●"/>
            </a:pPr>
            <a:r>
              <a:rPr lang="en"/>
              <a:t>Second block sets the mode and update the flight modes to its most recent state</a:t>
            </a:r>
            <a:endParaRPr/>
          </a:p>
          <a:p>
            <a:pPr marL="457200" lvl="0" indent="-298450" algn="l" rtl="0">
              <a:spcBef>
                <a:spcPts val="0"/>
              </a:spcBef>
              <a:spcAft>
                <a:spcPts val="0"/>
              </a:spcAft>
              <a:buSzPts val="1100"/>
              <a:buChar char="●"/>
            </a:pPr>
            <a:r>
              <a:rPr lang="en"/>
              <a:t>Third block instantiates the stabilization(hover) mode as the initial mode. This is the default mode</a:t>
            </a:r>
            <a:endParaRPr/>
          </a:p>
          <a:p>
            <a:pPr marL="457200" lvl="0" indent="-298450" algn="l" rtl="0">
              <a:spcBef>
                <a:spcPts val="0"/>
              </a:spcBef>
              <a:spcAft>
                <a:spcPts val="0"/>
              </a:spcAft>
              <a:buSzPts val="1100"/>
              <a:buChar char="●"/>
            </a:pPr>
            <a:r>
              <a:rPr lang="en"/>
              <a:t>Fourth block is the bulk of the control algorithm code. Estimates attitude with the onboard sensors and calculates error between the desired attitude and current error. Takes error and sends a motor request to fix the error. The next slide has a lower level FBD of this block</a:t>
            </a:r>
            <a:endParaRPr/>
          </a:p>
          <a:p>
            <a:pPr marL="457200" lvl="0" indent="-298450" algn="l" rtl="0">
              <a:spcBef>
                <a:spcPts val="0"/>
              </a:spcBef>
              <a:spcAft>
                <a:spcPts val="0"/>
              </a:spcAft>
              <a:buSzPts val="1100"/>
              <a:buChar char="●"/>
            </a:pPr>
            <a:r>
              <a:rPr lang="en"/>
              <a:t>Fifth block changes the motor request into individual motor inputs</a:t>
            </a:r>
            <a:endParaRPr/>
          </a:p>
          <a:p>
            <a:pPr marL="457200" lvl="0" indent="-298450" algn="l" rtl="0">
              <a:spcBef>
                <a:spcPts val="0"/>
              </a:spcBef>
              <a:spcAft>
                <a:spcPts val="0"/>
              </a:spcAft>
              <a:buSzPts val="1100"/>
              <a:buChar char="●"/>
            </a:pPr>
            <a:r>
              <a:rPr lang="en"/>
              <a:t>Sixth and Seventh block pushes the outputs to the onboard electronic speed controller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f5fee438e0_18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f5fee438e0_18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Angle —&gt; Rate: Takes in the desired attitude parameters and converts to a quaternion and angular velocity using the functions stated in the box</a:t>
            </a:r>
            <a:endParaRPr/>
          </a:p>
          <a:p>
            <a:pPr marL="457200" lvl="0" indent="-298450" algn="l" rtl="0">
              <a:spcBef>
                <a:spcPts val="0"/>
              </a:spcBef>
              <a:spcAft>
                <a:spcPts val="0"/>
              </a:spcAft>
              <a:buSzPts val="1100"/>
              <a:buChar char="●"/>
            </a:pPr>
            <a:r>
              <a:rPr lang="en"/>
              <a:t>Rate —&gt; Motor: Up until this point the control has been independent of vehicle type and now using the overlying AC_PID library, higher level motor commands and sets general motor commands to be put into the specific motor matrix for the desired vehicle. In our case a hexacopter.</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10398ae159a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10398ae159a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457200" lvl="0" indent="457200" algn="l" rtl="0">
              <a:spcBef>
                <a:spcPts val="0"/>
              </a:spcBef>
              <a:spcAft>
                <a:spcPts val="0"/>
              </a:spcAft>
              <a:buNone/>
            </a:pPr>
            <a:endParaRPr/>
          </a:p>
          <a:p>
            <a:pPr marL="1828800" lvl="0" indent="0" algn="l" rtl="0">
              <a:spcBef>
                <a:spcPts val="0"/>
              </a:spcBef>
              <a:spcAft>
                <a:spcPts val="0"/>
              </a:spcAft>
              <a:buNone/>
            </a:pPr>
            <a:r>
              <a:rPr lang="en"/>
              <a:t>	</a:t>
            </a:r>
            <a:endParaRPr/>
          </a:p>
          <a:p>
            <a:pPr marL="457200" lvl="0" indent="457200" algn="l" rtl="0">
              <a:spcBef>
                <a:spcPts val="0"/>
              </a:spcBef>
              <a:spcAft>
                <a:spcPts val="0"/>
              </a:spcAft>
              <a:buNone/>
            </a:pPr>
            <a:r>
              <a:rPr lang="en"/>
              <a:t>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6"/>
        <p:cNvGrpSpPr/>
        <p:nvPr/>
      </p:nvGrpSpPr>
      <p:grpSpPr>
        <a:xfrm>
          <a:off x="0" y="0"/>
          <a:ext cx="0" cy="0"/>
          <a:chOff x="0" y="0"/>
          <a:chExt cx="0" cy="0"/>
        </a:xfrm>
      </p:grpSpPr>
      <p:sp>
        <p:nvSpPr>
          <p:cNvPr id="2227" name="Google Shape;2227;gf5fee438e0_18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8" name="Google Shape;2228;gf5fee438e0_18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Pos P: The horizontal proportional position gain</a:t>
            </a:r>
            <a:endParaRPr/>
          </a:p>
          <a:p>
            <a:pPr marL="0" lvl="0" indent="0" algn="l" rtl="0">
              <a:spcBef>
                <a:spcPts val="0"/>
              </a:spcBef>
              <a:spcAft>
                <a:spcPts val="0"/>
              </a:spcAft>
              <a:buNone/>
            </a:pPr>
            <a:r>
              <a:rPr lang="en"/>
              <a:t>Vel P: The horizontal proportional velocity gain</a:t>
            </a:r>
            <a:endParaRPr/>
          </a:p>
          <a:p>
            <a:pPr marL="0" lvl="0" indent="0" algn="l" rtl="0">
              <a:spcBef>
                <a:spcPts val="0"/>
              </a:spcBef>
              <a:spcAft>
                <a:spcPts val="0"/>
              </a:spcAft>
              <a:buNone/>
            </a:pPr>
            <a:r>
              <a:rPr lang="en"/>
              <a:t>Vel I: The horizontal integral velocity gain</a:t>
            </a:r>
            <a:endParaRPr/>
          </a:p>
          <a:p>
            <a:pPr marL="0" lvl="0" indent="0" algn="l" rtl="0">
              <a:spcBef>
                <a:spcPts val="0"/>
              </a:spcBef>
              <a:spcAft>
                <a:spcPts val="0"/>
              </a:spcAft>
              <a:buNone/>
            </a:pPr>
            <a:r>
              <a:rPr lang="en"/>
              <a:t>Vel D: The horizontal derivative velocity gain</a:t>
            </a:r>
            <a:endParaRPr/>
          </a:p>
          <a:p>
            <a:pPr marL="0" lvl="0" indent="0" algn="l" rtl="0">
              <a:spcBef>
                <a:spcPts val="0"/>
              </a:spcBef>
              <a:spcAft>
                <a:spcPts val="0"/>
              </a:spcAft>
              <a:buNone/>
            </a:pPr>
            <a:endParaRPr/>
          </a:p>
          <a:p>
            <a:pPr marL="0" lvl="0" indent="0" algn="l" rtl="0">
              <a:spcBef>
                <a:spcPts val="0"/>
              </a:spcBef>
              <a:spcAft>
                <a:spcPts val="0"/>
              </a:spcAft>
              <a:buNone/>
            </a:pPr>
            <a:r>
              <a:rPr lang="en"/>
              <a:t>This test used the defaults gain values and the mission arrived at the waypoint and returned very effectively with minimal visual error.</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6"/>
        <p:cNvGrpSpPr/>
        <p:nvPr/>
      </p:nvGrpSpPr>
      <p:grpSpPr>
        <a:xfrm>
          <a:off x="0" y="0"/>
          <a:ext cx="0" cy="0"/>
          <a:chOff x="0" y="0"/>
          <a:chExt cx="0" cy="0"/>
        </a:xfrm>
      </p:grpSpPr>
      <p:sp>
        <p:nvSpPr>
          <p:cNvPr id="2237" name="Google Shape;2237;gf5fee438e0_18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8" name="Google Shape;2238;gf5fee438e0_18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Pos P: The horizontal proportional position gain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Vel P: The horizontal proportional velocity gain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Vel I: The horizontal integral velocity gain</a:t>
            </a:r>
            <a:endParaRPr>
              <a:solidFill>
                <a:schemeClr val="dk1"/>
              </a:solidFill>
            </a:endParaRPr>
          </a:p>
          <a:p>
            <a:pPr marL="0" lvl="0" indent="0" algn="l" rtl="0">
              <a:spcBef>
                <a:spcPts val="0"/>
              </a:spcBef>
              <a:spcAft>
                <a:spcPts val="0"/>
              </a:spcAft>
              <a:buNone/>
            </a:pPr>
            <a:r>
              <a:rPr lang="en">
                <a:solidFill>
                  <a:schemeClr val="dk1"/>
                </a:solidFill>
              </a:rPr>
              <a:t>Vel D: The horizontal derivative velocity gain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This test took away all velocity control leaving only proportional control in the XY plane. Visually, this test did not complete the mission as intended as the simulated copter overshot the waypoint and the return to home waypoint by a rather large margin. </a:t>
            </a:r>
            <a:endParaRPr>
              <a:solidFill>
                <a:schemeClr val="dk1"/>
              </a:solidFill>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6"/>
        <p:cNvGrpSpPr/>
        <p:nvPr/>
      </p:nvGrpSpPr>
      <p:grpSpPr>
        <a:xfrm>
          <a:off x="0" y="0"/>
          <a:ext cx="0" cy="0"/>
          <a:chOff x="0" y="0"/>
          <a:chExt cx="0" cy="0"/>
        </a:xfrm>
      </p:grpSpPr>
      <p:sp>
        <p:nvSpPr>
          <p:cNvPr id="2247" name="Google Shape;2247;gf1a2e81886_2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8" name="Google Shape;2248;gf1a2e81886_2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4"/>
        <p:cNvGrpSpPr/>
        <p:nvPr/>
      </p:nvGrpSpPr>
      <p:grpSpPr>
        <a:xfrm>
          <a:off x="0" y="0"/>
          <a:ext cx="0" cy="0"/>
          <a:chOff x="0" y="0"/>
          <a:chExt cx="0" cy="0"/>
        </a:xfrm>
      </p:grpSpPr>
      <p:sp>
        <p:nvSpPr>
          <p:cNvPr id="2255" name="Google Shape;2255;gf1a2e81886_2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6" name="Google Shape;2256;gf1a2e81886_2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3"/>
        <p:cNvGrpSpPr/>
        <p:nvPr/>
      </p:nvGrpSpPr>
      <p:grpSpPr>
        <a:xfrm>
          <a:off x="0" y="0"/>
          <a:ext cx="0" cy="0"/>
          <a:chOff x="0" y="0"/>
          <a:chExt cx="0" cy="0"/>
        </a:xfrm>
      </p:grpSpPr>
      <p:sp>
        <p:nvSpPr>
          <p:cNvPr id="2264" name="Google Shape;2264;g104976a02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5" name="Google Shape;2265;g104976a02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914400" lvl="0" indent="0" algn="l" rtl="0">
              <a:lnSpc>
                <a:spcPct val="115000"/>
              </a:lnSpc>
              <a:spcBef>
                <a:spcPts val="0"/>
              </a:spcBef>
              <a:spcAft>
                <a:spcPts val="0"/>
              </a:spcAft>
              <a:buClr>
                <a:schemeClr val="dk1"/>
              </a:buClr>
              <a:buSzPts val="1100"/>
              <a:buFont typeface="Arial"/>
              <a:buNone/>
            </a:pPr>
            <a:r>
              <a:rPr lang="en" sz="1800">
                <a:solidFill>
                  <a:schemeClr val="dk1"/>
                </a:solidFill>
                <a:latin typeface="Average"/>
                <a:ea typeface="Average"/>
                <a:cs typeface="Average"/>
                <a:sym typeface="Average"/>
              </a:rPr>
              <a:t>explain test card - make a second mission CONOPS to replace this?</a:t>
            </a:r>
            <a:endParaRPr sz="1800">
              <a:solidFill>
                <a:schemeClr val="dk1"/>
              </a:solidFill>
              <a:latin typeface="Average"/>
              <a:ea typeface="Average"/>
              <a:cs typeface="Average"/>
              <a:sym typeface="Average"/>
            </a:endParaRPr>
          </a:p>
          <a:p>
            <a:pPr marL="914400" lvl="0" indent="0" algn="l" rtl="0">
              <a:lnSpc>
                <a:spcPct val="115000"/>
              </a:lnSpc>
              <a:spcBef>
                <a:spcPts val="1200"/>
              </a:spcBef>
              <a:spcAft>
                <a:spcPts val="0"/>
              </a:spcAft>
              <a:buClr>
                <a:schemeClr val="dk1"/>
              </a:buClr>
              <a:buSzPts val="1100"/>
              <a:buFont typeface="Arial"/>
              <a:buNone/>
            </a:pPr>
            <a:r>
              <a:rPr lang="en" sz="1800">
                <a:solidFill>
                  <a:schemeClr val="dk1"/>
                </a:solidFill>
                <a:latin typeface="Average"/>
                <a:ea typeface="Average"/>
                <a:cs typeface="Average"/>
                <a:sym typeface="Average"/>
              </a:rPr>
              <a:t>show error numbers</a:t>
            </a:r>
            <a:endParaRPr sz="1800">
              <a:solidFill>
                <a:schemeClr val="dk1"/>
              </a:solidFill>
              <a:latin typeface="Average"/>
              <a:ea typeface="Average"/>
              <a:cs typeface="Average"/>
              <a:sym typeface="Average"/>
            </a:endParaRPr>
          </a:p>
          <a:p>
            <a:pPr marL="914400" lvl="0" indent="0" algn="l" rtl="0">
              <a:lnSpc>
                <a:spcPct val="115000"/>
              </a:lnSpc>
              <a:spcBef>
                <a:spcPts val="1200"/>
              </a:spcBef>
              <a:spcAft>
                <a:spcPts val="0"/>
              </a:spcAft>
              <a:buClr>
                <a:schemeClr val="dk1"/>
              </a:buClr>
              <a:buSzPts val="1100"/>
              <a:buFont typeface="Arial"/>
              <a:buNone/>
            </a:pPr>
            <a:r>
              <a:rPr lang="en" sz="1800">
                <a:solidFill>
                  <a:schemeClr val="dk1"/>
                </a:solidFill>
                <a:latin typeface="Average"/>
                <a:ea typeface="Average"/>
                <a:cs typeface="Average"/>
                <a:sym typeface="Average"/>
              </a:rPr>
              <a:t>emphasize on how current methods have high errors, want to close the loop of timing to obtain greater levels of accuracy.</a:t>
            </a:r>
            <a:endParaRPr sz="1800">
              <a:solidFill>
                <a:schemeClr val="dk1"/>
              </a:solidFill>
              <a:latin typeface="Average"/>
              <a:ea typeface="Average"/>
              <a:cs typeface="Average"/>
              <a:sym typeface="Average"/>
            </a:endParaRPr>
          </a:p>
          <a:p>
            <a:pPr marL="914400" lvl="0" indent="0" algn="l" rtl="0">
              <a:lnSpc>
                <a:spcPct val="115000"/>
              </a:lnSpc>
              <a:spcBef>
                <a:spcPts val="1200"/>
              </a:spcBef>
              <a:spcAft>
                <a:spcPts val="1200"/>
              </a:spcAft>
              <a:buClr>
                <a:schemeClr val="dk1"/>
              </a:buClr>
              <a:buSzPts val="1100"/>
              <a:buFont typeface="Arial"/>
              <a:buNone/>
            </a:pPr>
            <a:r>
              <a:rPr lang="en" sz="1800">
                <a:solidFill>
                  <a:schemeClr val="dk1"/>
                </a:solidFill>
                <a:latin typeface="Average"/>
                <a:ea typeface="Average"/>
                <a:cs typeface="Average"/>
                <a:sym typeface="Average"/>
              </a:rPr>
              <a:t>smoothness is related to the discretatization of points given on an az-el plot at a 1-hz rate given the max distance allowed for flight</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2"/>
        <p:cNvGrpSpPr/>
        <p:nvPr/>
      </p:nvGrpSpPr>
      <p:grpSpPr>
        <a:xfrm>
          <a:off x="0" y="0"/>
          <a:ext cx="0" cy="0"/>
          <a:chOff x="0" y="0"/>
          <a:chExt cx="0" cy="0"/>
        </a:xfrm>
      </p:grpSpPr>
      <p:sp>
        <p:nvSpPr>
          <p:cNvPr id="2283" name="Google Shape;2283;gfc071c5881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4" name="Google Shape;2284;gfc071c5881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1"/>
        <p:cNvGrpSpPr/>
        <p:nvPr/>
      </p:nvGrpSpPr>
      <p:grpSpPr>
        <a:xfrm>
          <a:off x="0" y="0"/>
          <a:ext cx="0" cy="0"/>
          <a:chOff x="0" y="0"/>
          <a:chExt cx="0" cy="0"/>
        </a:xfrm>
      </p:grpSpPr>
      <p:sp>
        <p:nvSpPr>
          <p:cNvPr id="2292" name="Google Shape;2292;g10440f016e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3" name="Google Shape;2293;g10440f016e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9"/>
        <p:cNvGrpSpPr/>
        <p:nvPr/>
      </p:nvGrpSpPr>
      <p:grpSpPr>
        <a:xfrm>
          <a:off x="0" y="0"/>
          <a:ext cx="0" cy="0"/>
          <a:chOff x="0" y="0"/>
          <a:chExt cx="0" cy="0"/>
        </a:xfrm>
      </p:grpSpPr>
      <p:sp>
        <p:nvSpPr>
          <p:cNvPr id="2300" name="Google Shape;2300;g10440f016e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1" name="Google Shape;2301;g10440f016e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8"/>
        <p:cNvGrpSpPr/>
        <p:nvPr/>
      </p:nvGrpSpPr>
      <p:grpSpPr>
        <a:xfrm>
          <a:off x="0" y="0"/>
          <a:ext cx="0" cy="0"/>
          <a:chOff x="0" y="0"/>
          <a:chExt cx="0" cy="0"/>
        </a:xfrm>
      </p:grpSpPr>
      <p:sp>
        <p:nvSpPr>
          <p:cNvPr id="2309" name="Google Shape;2309;g10440f016e7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0" name="Google Shape;2310;g10440f016e7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10440f016e7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10440f016e7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10459efa92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10459efa92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Instead of cad model, we could show plastic case bought from ardusimple, problem is there’s no dimensions and it doesn’t look like we could fit the batter inside. Might be worth it to list expected battery life also </a:t>
            </a:r>
            <a:endParaRPr/>
          </a:p>
          <a:p>
            <a:pPr marL="457200" lvl="0" indent="457200" algn="l" rtl="0">
              <a:spcBef>
                <a:spcPts val="0"/>
              </a:spcBef>
              <a:spcAft>
                <a:spcPts val="0"/>
              </a:spcAft>
              <a:buNone/>
            </a:pPr>
            <a:endParaRPr/>
          </a:p>
          <a:p>
            <a:pPr marL="1828800" lvl="0" indent="0" algn="l" rtl="0">
              <a:spcBef>
                <a:spcPts val="0"/>
              </a:spcBef>
              <a:spcAft>
                <a:spcPts val="0"/>
              </a:spcAft>
              <a:buNone/>
            </a:pPr>
            <a:r>
              <a:rPr lang="en"/>
              <a:t>	</a:t>
            </a:r>
            <a:endParaRPr/>
          </a:p>
          <a:p>
            <a:pPr marL="457200" lvl="0" indent="457200" algn="l" rtl="0">
              <a:spcBef>
                <a:spcPts val="0"/>
              </a:spcBef>
              <a:spcAft>
                <a:spcPts val="0"/>
              </a:spcAft>
              <a:buNone/>
            </a:pPr>
            <a:r>
              <a:rPr lang="en"/>
              <a:t>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4"/>
        <p:cNvGrpSpPr/>
        <p:nvPr/>
      </p:nvGrpSpPr>
      <p:grpSpPr>
        <a:xfrm>
          <a:off x="0" y="0"/>
          <a:ext cx="0" cy="0"/>
          <a:chOff x="0" y="0"/>
          <a:chExt cx="0" cy="0"/>
        </a:xfrm>
      </p:grpSpPr>
      <p:sp>
        <p:nvSpPr>
          <p:cNvPr id="2325" name="Google Shape;2325;g10440f016e7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6" name="Google Shape;2326;g10440f016e7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10440f016e7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10440f016e7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1"/>
        <p:cNvGrpSpPr/>
        <p:nvPr/>
      </p:nvGrpSpPr>
      <p:grpSpPr>
        <a:xfrm>
          <a:off x="0" y="0"/>
          <a:ext cx="0" cy="0"/>
          <a:chOff x="0" y="0"/>
          <a:chExt cx="0" cy="0"/>
        </a:xfrm>
      </p:grpSpPr>
      <p:sp>
        <p:nvSpPr>
          <p:cNvPr id="2342" name="Google Shape;2342;g10440f016e7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3" name="Google Shape;2343;g10440f016e7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1028d844067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1028d844067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0"/>
        <p:cNvGrpSpPr/>
        <p:nvPr/>
      </p:nvGrpSpPr>
      <p:grpSpPr>
        <a:xfrm>
          <a:off x="0" y="0"/>
          <a:ext cx="0" cy="0"/>
          <a:chOff x="0" y="0"/>
          <a:chExt cx="0" cy="0"/>
        </a:xfrm>
      </p:grpSpPr>
      <p:sp>
        <p:nvSpPr>
          <p:cNvPr id="2361" name="Google Shape;2361;g1028d844067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2" name="Google Shape;2362;g1028d844067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3"/>
        <p:cNvGrpSpPr/>
        <p:nvPr/>
      </p:nvGrpSpPr>
      <p:grpSpPr>
        <a:xfrm>
          <a:off x="0" y="0"/>
          <a:ext cx="0" cy="0"/>
          <a:chOff x="0" y="0"/>
          <a:chExt cx="0" cy="0"/>
        </a:xfrm>
      </p:grpSpPr>
      <p:sp>
        <p:nvSpPr>
          <p:cNvPr id="2374" name="Google Shape;2374;g1028d844067_1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5" name="Google Shape;2375;g1028d844067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6"/>
        <p:cNvGrpSpPr/>
        <p:nvPr/>
      </p:nvGrpSpPr>
      <p:grpSpPr>
        <a:xfrm>
          <a:off x="0" y="0"/>
          <a:ext cx="0" cy="0"/>
          <a:chOff x="0" y="0"/>
          <a:chExt cx="0" cy="0"/>
        </a:xfrm>
      </p:grpSpPr>
      <p:sp>
        <p:nvSpPr>
          <p:cNvPr id="2387" name="Google Shape;2387;g1028d844067_1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8" name="Google Shape;2388;g1028d844067_1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Going on In This Screenshot?</a:t>
            </a:r>
            <a:endParaRPr/>
          </a:p>
          <a:p>
            <a:pPr marL="457200" lvl="0" indent="-298450" algn="l" rtl="0">
              <a:spcBef>
                <a:spcPts val="0"/>
              </a:spcBef>
              <a:spcAft>
                <a:spcPts val="0"/>
              </a:spcAft>
              <a:buSzPts val="1100"/>
              <a:buChar char="-"/>
            </a:pPr>
            <a:r>
              <a:rPr lang="en"/>
              <a:t>The copter is following the LEO trajectory and hitting waypoints as shown in the highlighted green messages in the MAVLINK console</a:t>
            </a:r>
            <a:endParaRPr/>
          </a:p>
          <a:p>
            <a:pPr marL="457200" lvl="0" indent="-298450" algn="l" rtl="0">
              <a:spcBef>
                <a:spcPts val="0"/>
              </a:spcBef>
              <a:spcAft>
                <a:spcPts val="0"/>
              </a:spcAft>
              <a:buSzPts val="1100"/>
              <a:buChar char="-"/>
            </a:pPr>
            <a:r>
              <a:rPr lang="en"/>
              <a:t>At the instance where the copter is located in the screenshot is where the </a:t>
            </a:r>
            <a:r>
              <a:rPr lang="en" sz="900">
                <a:solidFill>
                  <a:srgbClr val="333333"/>
                </a:solidFill>
                <a:highlight>
                  <a:srgbClr val="FFFFFF"/>
                </a:highlight>
                <a:latin typeface="Courier New"/>
                <a:ea typeface="Courier New"/>
                <a:cs typeface="Courier New"/>
                <a:sym typeface="Courier New"/>
              </a:rPr>
              <a:t>param</a:t>
            </a:r>
            <a:r>
              <a:rPr lang="en" sz="900">
                <a:solidFill>
                  <a:srgbClr val="404040"/>
                </a:solidFill>
                <a:highlight>
                  <a:srgbClr val="FFFFFF"/>
                </a:highlight>
                <a:latin typeface="Courier New"/>
                <a:ea typeface="Courier New"/>
                <a:cs typeface="Courier New"/>
                <a:sym typeface="Courier New"/>
              </a:rPr>
              <a:t> </a:t>
            </a:r>
            <a:r>
              <a:rPr lang="en" sz="900">
                <a:solidFill>
                  <a:srgbClr val="0086B3"/>
                </a:solidFill>
                <a:highlight>
                  <a:srgbClr val="FFFFFF"/>
                </a:highlight>
                <a:latin typeface="Courier New"/>
                <a:ea typeface="Courier New"/>
                <a:cs typeface="Courier New"/>
                <a:sym typeface="Courier New"/>
              </a:rPr>
              <a:t>set</a:t>
            </a:r>
            <a:r>
              <a:rPr lang="en" sz="900">
                <a:solidFill>
                  <a:srgbClr val="404040"/>
                </a:solidFill>
                <a:highlight>
                  <a:srgbClr val="FFFFFF"/>
                </a:highlight>
                <a:latin typeface="Courier New"/>
                <a:ea typeface="Courier New"/>
                <a:cs typeface="Courier New"/>
                <a:sym typeface="Courier New"/>
              </a:rPr>
              <a:t> </a:t>
            </a:r>
            <a:r>
              <a:rPr lang="en" sz="900">
                <a:solidFill>
                  <a:srgbClr val="333333"/>
                </a:solidFill>
                <a:highlight>
                  <a:srgbClr val="FFFFFF"/>
                </a:highlight>
                <a:latin typeface="Courier New"/>
                <a:ea typeface="Courier New"/>
                <a:cs typeface="Courier New"/>
                <a:sym typeface="Courier New"/>
              </a:rPr>
              <a:t>SIM_GPS_DISABLE</a:t>
            </a:r>
            <a:r>
              <a:rPr lang="en" sz="900">
                <a:solidFill>
                  <a:srgbClr val="404040"/>
                </a:solidFill>
                <a:highlight>
                  <a:srgbClr val="FFFFFF"/>
                </a:highlight>
                <a:latin typeface="Courier New"/>
                <a:ea typeface="Courier New"/>
                <a:cs typeface="Courier New"/>
                <a:sym typeface="Courier New"/>
              </a:rPr>
              <a:t> </a:t>
            </a:r>
            <a:r>
              <a:rPr lang="en" sz="900">
                <a:solidFill>
                  <a:srgbClr val="009999"/>
                </a:solidFill>
                <a:highlight>
                  <a:srgbClr val="FFFFFF"/>
                </a:highlight>
                <a:latin typeface="Courier New"/>
                <a:ea typeface="Courier New"/>
                <a:cs typeface="Courier New"/>
                <a:sym typeface="Courier New"/>
              </a:rPr>
              <a:t>1</a:t>
            </a:r>
            <a:r>
              <a:rPr lang="en" sz="900">
                <a:solidFill>
                  <a:srgbClr val="404040"/>
                </a:solidFill>
                <a:highlight>
                  <a:srgbClr val="FFFFFF"/>
                </a:highlight>
                <a:latin typeface="Courier New"/>
                <a:ea typeface="Courier New"/>
                <a:cs typeface="Courier New"/>
                <a:sym typeface="Courier New"/>
              </a:rPr>
              <a:t> </a:t>
            </a:r>
            <a:r>
              <a:rPr lang="en">
                <a:solidFill>
                  <a:srgbClr val="404040"/>
                </a:solidFill>
                <a:highlight>
                  <a:srgbClr val="FFFFFF"/>
                </a:highlight>
              </a:rPr>
              <a:t>command was passed </a:t>
            </a:r>
            <a:endParaRPr>
              <a:solidFill>
                <a:srgbClr val="404040"/>
              </a:solidFill>
              <a:highlight>
                <a:srgbClr val="FFFFFF"/>
              </a:highlight>
            </a:endParaRPr>
          </a:p>
          <a:p>
            <a:pPr marL="457200" lvl="0" indent="-298450" algn="l" rtl="0">
              <a:spcBef>
                <a:spcPts val="0"/>
              </a:spcBef>
              <a:spcAft>
                <a:spcPts val="0"/>
              </a:spcAft>
              <a:buClr>
                <a:srgbClr val="404040"/>
              </a:buClr>
              <a:buSzPts val="1100"/>
              <a:buChar char="-"/>
            </a:pPr>
            <a:r>
              <a:rPr lang="en">
                <a:solidFill>
                  <a:srgbClr val="404040"/>
                </a:solidFill>
                <a:highlight>
                  <a:srgbClr val="FFFFFF"/>
                </a:highlight>
              </a:rPr>
              <a:t>At this instance the GPS failed as shown in the highlighted red </a:t>
            </a:r>
            <a:r>
              <a:rPr lang="en">
                <a:solidFill>
                  <a:schemeClr val="dk1"/>
                </a:solidFill>
              </a:rPr>
              <a:t>messages in the MAVLINK console</a:t>
            </a:r>
            <a:endParaRPr>
              <a:solidFill>
                <a:srgbClr val="404040"/>
              </a:solidFill>
              <a:highlight>
                <a:srgbClr val="FFFFFF"/>
              </a:highlight>
            </a:endParaRPr>
          </a:p>
          <a:p>
            <a:pPr marL="457200" lvl="0" indent="-298450" algn="l" rtl="0">
              <a:spcBef>
                <a:spcPts val="0"/>
              </a:spcBef>
              <a:spcAft>
                <a:spcPts val="0"/>
              </a:spcAft>
              <a:buClr>
                <a:srgbClr val="404040"/>
              </a:buClr>
              <a:buSzPts val="1100"/>
              <a:buChar char="-"/>
            </a:pPr>
            <a:r>
              <a:rPr lang="en">
                <a:solidFill>
                  <a:srgbClr val="404040"/>
                </a:solidFill>
                <a:highlight>
                  <a:srgbClr val="FFFFFF"/>
                </a:highlight>
              </a:rPr>
              <a:t>The copter went into a failsafe mode and changed the mode to “LAND MODE”</a:t>
            </a:r>
            <a:endParaRPr>
              <a:solidFill>
                <a:srgbClr val="404040"/>
              </a:solidFill>
              <a:highlight>
                <a:srgbClr val="FFFFFF"/>
              </a:highlight>
            </a:endParaRPr>
          </a:p>
          <a:p>
            <a:pPr marL="457200" lvl="0" indent="-298450" algn="l" rtl="0">
              <a:spcBef>
                <a:spcPts val="0"/>
              </a:spcBef>
              <a:spcAft>
                <a:spcPts val="0"/>
              </a:spcAft>
              <a:buClr>
                <a:srgbClr val="404040"/>
              </a:buClr>
              <a:buSzPts val="1100"/>
              <a:buChar char="-"/>
            </a:pPr>
            <a:r>
              <a:rPr lang="en">
                <a:solidFill>
                  <a:srgbClr val="404040"/>
                </a:solidFill>
                <a:highlight>
                  <a:srgbClr val="FFFFFF"/>
                </a:highlight>
              </a:rPr>
              <a:t>The orange warning message tell the user that the EKF inertial sensors are no longer aiding the flight</a:t>
            </a:r>
            <a:endParaRPr>
              <a:solidFill>
                <a:srgbClr val="404040"/>
              </a:solidFill>
              <a:highlight>
                <a:srgbClr val="FFFFFF"/>
              </a:highlight>
            </a:endParaRPr>
          </a:p>
          <a:p>
            <a:pPr marL="457200" lvl="0" indent="-298450" algn="l" rtl="0">
              <a:spcBef>
                <a:spcPts val="0"/>
              </a:spcBef>
              <a:spcAft>
                <a:spcPts val="0"/>
              </a:spcAft>
              <a:buClr>
                <a:srgbClr val="404040"/>
              </a:buClr>
              <a:buSzPts val="1100"/>
              <a:buChar char="-"/>
            </a:pPr>
            <a:r>
              <a:rPr lang="en">
                <a:solidFill>
                  <a:srgbClr val="404040"/>
                </a:solidFill>
                <a:highlight>
                  <a:srgbClr val="FFFFFF"/>
                </a:highlight>
              </a:rPr>
              <a:t>At the end of the flight, the drone hits the ground at the normal 0.462115 m/s and disarms the motors appropriately</a:t>
            </a:r>
            <a:endParaRPr>
              <a:solidFill>
                <a:srgbClr val="404040"/>
              </a:solidFill>
              <a:highlight>
                <a:srgbClr val="FFFFFF"/>
              </a:highlight>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4"/>
        <p:cNvGrpSpPr/>
        <p:nvPr/>
      </p:nvGrpSpPr>
      <p:grpSpPr>
        <a:xfrm>
          <a:off x="0" y="0"/>
          <a:ext cx="0" cy="0"/>
          <a:chOff x="0" y="0"/>
          <a:chExt cx="0" cy="0"/>
        </a:xfrm>
      </p:grpSpPr>
      <p:sp>
        <p:nvSpPr>
          <p:cNvPr id="2395" name="Google Shape;2395;gf1a2e81886_2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6" name="Google Shape;2396;gf1a2e81886_2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3"/>
        <p:cNvGrpSpPr/>
        <p:nvPr/>
      </p:nvGrpSpPr>
      <p:grpSpPr>
        <a:xfrm>
          <a:off x="0" y="0"/>
          <a:ext cx="0" cy="0"/>
          <a:chOff x="0" y="0"/>
          <a:chExt cx="0" cy="0"/>
        </a:xfrm>
      </p:grpSpPr>
      <p:sp>
        <p:nvSpPr>
          <p:cNvPr id="2404" name="Google Shape;2404;gf5fee438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5" name="Google Shape;2405;gf5fee438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4"/>
        <p:cNvGrpSpPr/>
        <p:nvPr/>
      </p:nvGrpSpPr>
      <p:grpSpPr>
        <a:xfrm>
          <a:off x="0" y="0"/>
          <a:ext cx="0" cy="0"/>
          <a:chOff x="0" y="0"/>
          <a:chExt cx="0" cy="0"/>
        </a:xfrm>
      </p:grpSpPr>
      <p:sp>
        <p:nvSpPr>
          <p:cNvPr id="2415" name="Google Shape;2415;gf5fee438e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6" name="Google Shape;2416;gf5fee438e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Physics SDK Presentation overview : </a:t>
            </a:r>
            <a:r>
              <a:rPr lang="en" u="sng">
                <a:solidFill>
                  <a:schemeClr val="hlink"/>
                </a:solidFill>
                <a:hlinkClick r:id="rId3"/>
              </a:rPr>
              <a:t>http://ode.org/slides/parc/dynamics.pdf</a:t>
            </a: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1025436044c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1025436044c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2"/>
        <p:cNvGrpSpPr/>
        <p:nvPr/>
      </p:nvGrpSpPr>
      <p:grpSpPr>
        <a:xfrm>
          <a:off x="0" y="0"/>
          <a:ext cx="0" cy="0"/>
          <a:chOff x="0" y="0"/>
          <a:chExt cx="0" cy="0"/>
        </a:xfrm>
      </p:grpSpPr>
      <p:sp>
        <p:nvSpPr>
          <p:cNvPr id="2423" name="Google Shape;2423;gf1a2e81886_2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4" name="Google Shape;2424;gf1a2e81886_2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2"/>
        <p:cNvGrpSpPr/>
        <p:nvPr/>
      </p:nvGrpSpPr>
      <p:grpSpPr>
        <a:xfrm>
          <a:off x="0" y="0"/>
          <a:ext cx="0" cy="0"/>
          <a:chOff x="0" y="0"/>
          <a:chExt cx="0" cy="0"/>
        </a:xfrm>
      </p:grpSpPr>
      <p:sp>
        <p:nvSpPr>
          <p:cNvPr id="2433" name="Google Shape;2433;g1048480c95f_0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4" name="Google Shape;2434;g1048480c95f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f519570ed2_2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f519570ed2_2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E3 might need to be expanded to include flight performance </a:t>
            </a:r>
            <a:endParaRPr/>
          </a:p>
          <a:p>
            <a:pPr marL="0" lvl="0" indent="0" algn="l" rtl="0">
              <a:spcBef>
                <a:spcPts val="0"/>
              </a:spcBef>
              <a:spcAft>
                <a:spcPts val="0"/>
              </a:spcAft>
              <a:buNone/>
            </a:pPr>
            <a:endParaRPr/>
          </a:p>
          <a:p>
            <a:pPr marL="0" lvl="0" indent="0" algn="l" rtl="0">
              <a:spcBef>
                <a:spcPts val="0"/>
              </a:spcBef>
              <a:spcAft>
                <a:spcPts val="0"/>
              </a:spcAft>
              <a:buNone/>
            </a:pPr>
            <a:r>
              <a:rPr lang="en"/>
              <a:t>Anand</a:t>
            </a:r>
            <a:endParaRPr/>
          </a:p>
          <a:p>
            <a:pPr marL="0" lvl="0" indent="0" algn="l" rtl="0">
              <a:spcBef>
                <a:spcPts val="0"/>
              </a:spcBef>
              <a:spcAft>
                <a:spcPts val="0"/>
              </a:spcAft>
              <a:buNone/>
            </a:pPr>
            <a:r>
              <a:rPr lang="en"/>
              <a:t>In order to properly define feasibility for our project, we turn to the Critical Project Elements outlined in this table. They are:</a:t>
            </a:r>
            <a:endParaRPr/>
          </a:p>
          <a:p>
            <a:pPr marL="457200" lvl="0" indent="-298450" algn="l" rtl="0">
              <a:spcBef>
                <a:spcPts val="0"/>
              </a:spcBef>
              <a:spcAft>
                <a:spcPts val="0"/>
              </a:spcAft>
              <a:buSzPts val="1100"/>
              <a:buAutoNum type="arabicPeriod"/>
            </a:pPr>
            <a:r>
              <a:rPr lang="en"/>
              <a:t>guidance</a:t>
            </a:r>
            <a:endParaRPr/>
          </a:p>
          <a:p>
            <a:pPr marL="457200" lvl="0" indent="-298450" algn="l" rtl="0">
              <a:spcBef>
                <a:spcPts val="0"/>
              </a:spcBef>
              <a:spcAft>
                <a:spcPts val="0"/>
              </a:spcAft>
              <a:buSzPts val="1100"/>
              <a:buAutoNum type="arabicPeriod"/>
            </a:pPr>
            <a:r>
              <a:rPr lang="en"/>
              <a:t>control</a:t>
            </a:r>
            <a:endParaRPr/>
          </a:p>
          <a:p>
            <a:pPr marL="457200" lvl="0" indent="-298450" algn="l" rtl="0">
              <a:spcBef>
                <a:spcPts val="0"/>
              </a:spcBef>
              <a:spcAft>
                <a:spcPts val="0"/>
              </a:spcAft>
              <a:buSzPts val="1100"/>
              <a:buAutoNum type="arabicPeriod"/>
            </a:pPr>
            <a:r>
              <a:rPr lang="en"/>
              <a:t>airframe</a:t>
            </a:r>
            <a:endParaRPr/>
          </a:p>
          <a:p>
            <a:pPr marL="457200" lvl="0" indent="-298450" algn="l" rtl="0">
              <a:spcBef>
                <a:spcPts val="0"/>
              </a:spcBef>
              <a:spcAft>
                <a:spcPts val="0"/>
              </a:spcAft>
              <a:buSzPts val="1100"/>
              <a:buAutoNum type="arabicPeriod"/>
            </a:pPr>
            <a:r>
              <a:rPr lang="en"/>
              <a:t>Simulation</a:t>
            </a:r>
            <a:endParaRPr/>
          </a:p>
          <a:p>
            <a:pPr marL="457200" lvl="0" indent="-298450" algn="l" rtl="0">
              <a:spcBef>
                <a:spcPts val="0"/>
              </a:spcBef>
              <a:spcAft>
                <a:spcPts val="0"/>
              </a:spcAft>
              <a:buSzPts val="1100"/>
              <a:buAutoNum type="arabicPeriod"/>
            </a:pPr>
            <a:r>
              <a:rPr lang="en"/>
              <a:t>GTS</a:t>
            </a:r>
            <a:endParaRPr/>
          </a:p>
          <a:p>
            <a:pPr marL="457200" lvl="0" indent="-298450" algn="l" rtl="0">
              <a:spcBef>
                <a:spcPts val="0"/>
              </a:spcBef>
              <a:spcAft>
                <a:spcPts val="0"/>
              </a:spcAft>
              <a:buSzPts val="1100"/>
              <a:buAutoNum type="arabicPeriod"/>
            </a:pPr>
            <a:r>
              <a:rPr lang="en"/>
              <a:t>Operations and testing</a:t>
            </a:r>
            <a:endParaRPr/>
          </a:p>
          <a:p>
            <a:pPr marL="0" lvl="0" indent="0" algn="l" rtl="0">
              <a:spcBef>
                <a:spcPts val="0"/>
              </a:spcBef>
              <a:spcAft>
                <a:spcPts val="0"/>
              </a:spcAft>
              <a:buNone/>
            </a:pPr>
            <a:r>
              <a:rPr lang="en"/>
              <a:t>We have highlighted two especially critical, critical project elements </a:t>
            </a:r>
            <a:endParaRPr/>
          </a:p>
          <a:p>
            <a:pPr marL="457200" lvl="0" indent="-298450" algn="l" rtl="0">
              <a:spcBef>
                <a:spcPts val="0"/>
              </a:spcBef>
              <a:spcAft>
                <a:spcPts val="0"/>
              </a:spcAft>
              <a:buSzPts val="1100"/>
              <a:buChar char="-"/>
            </a:pPr>
            <a:r>
              <a:rPr lang="en"/>
              <a:t>The control system that will really comprise the majority of our work, essentially augmenting an autopilot software to incorporate the parameter of time </a:t>
            </a:r>
            <a:endParaRPr/>
          </a:p>
          <a:p>
            <a:pPr marL="457200" lvl="0" indent="-298450" algn="l" rtl="0">
              <a:spcBef>
                <a:spcPts val="0"/>
              </a:spcBef>
              <a:spcAft>
                <a:spcPts val="0"/>
              </a:spcAft>
              <a:buSzPts val="1100"/>
              <a:buChar char="-"/>
            </a:pPr>
            <a:r>
              <a:rPr lang="en"/>
              <a:t>Secondly, the airframe selection must be fully capable of demonstrating the capacity of our software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f5040db6a0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f5040db6a0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Anand</a:t>
            </a:r>
            <a:endParaRPr/>
          </a:p>
          <a:p>
            <a:pPr marL="0" lvl="0" indent="0" algn="l" rtl="0">
              <a:spcBef>
                <a:spcPts val="0"/>
              </a:spcBef>
              <a:spcAft>
                <a:spcPts val="0"/>
              </a:spcAft>
              <a:buNone/>
            </a:pPr>
            <a:r>
              <a:rPr lang="en"/>
              <a:t>These are our functional requirements. In summary, they address:</a:t>
            </a:r>
            <a:endParaRPr/>
          </a:p>
          <a:p>
            <a:pPr marL="457200" lvl="0" indent="-298450" algn="l" rtl="0">
              <a:spcBef>
                <a:spcPts val="0"/>
              </a:spcBef>
              <a:spcAft>
                <a:spcPts val="0"/>
              </a:spcAft>
              <a:buSzPts val="1100"/>
              <a:buAutoNum type="arabicPeriod"/>
            </a:pPr>
            <a:r>
              <a:rPr lang="en"/>
              <a:t>The vehicle has to get to its destination when we want it</a:t>
            </a:r>
            <a:endParaRPr/>
          </a:p>
          <a:p>
            <a:pPr marL="457200" lvl="0" indent="-298450" algn="l" rtl="0">
              <a:spcBef>
                <a:spcPts val="0"/>
              </a:spcBef>
              <a:spcAft>
                <a:spcPts val="0"/>
              </a:spcAft>
              <a:buSzPts val="1100"/>
              <a:buAutoNum type="arabicPeriod"/>
            </a:pPr>
            <a:r>
              <a:rPr lang="en"/>
              <a:t>Our control algorithm will be built off an existing autopilot software</a:t>
            </a:r>
            <a:endParaRPr/>
          </a:p>
          <a:p>
            <a:pPr marL="457200" lvl="0" indent="-298450" algn="l" rtl="0">
              <a:spcBef>
                <a:spcPts val="0"/>
              </a:spcBef>
              <a:spcAft>
                <a:spcPts val="0"/>
              </a:spcAft>
              <a:buSzPts val="1100"/>
              <a:buAutoNum type="arabicPeriod"/>
            </a:pPr>
            <a:r>
              <a:rPr lang="en"/>
              <a:t>The user must be able to input XYZT coordinates of their choice</a:t>
            </a:r>
            <a:endParaRPr/>
          </a:p>
          <a:p>
            <a:pPr marL="457200" lvl="0" indent="-298450" algn="l" rtl="0">
              <a:spcBef>
                <a:spcPts val="0"/>
              </a:spcBef>
              <a:spcAft>
                <a:spcPts val="0"/>
              </a:spcAft>
              <a:buSzPts val="1100"/>
              <a:buAutoNum type="arabicPeriod"/>
            </a:pPr>
            <a:r>
              <a:rPr lang="en"/>
              <a:t>The simulation software must be able to determine feasibility </a:t>
            </a:r>
            <a:endParaRPr/>
          </a:p>
          <a:p>
            <a:pPr marL="457200" lvl="0" indent="-298450" algn="l" rtl="0">
              <a:spcBef>
                <a:spcPts val="0"/>
              </a:spcBef>
              <a:spcAft>
                <a:spcPts val="0"/>
              </a:spcAft>
              <a:buSzPts val="1100"/>
              <a:buAutoNum type="arabicPeriod"/>
            </a:pPr>
            <a:r>
              <a:rPr lang="en"/>
              <a:t>The vehicle must be competent </a:t>
            </a:r>
            <a:endParaRPr/>
          </a:p>
          <a:p>
            <a:pPr marL="457200" lvl="0" indent="-298450" algn="l" rtl="0">
              <a:spcBef>
                <a:spcPts val="0"/>
              </a:spcBef>
              <a:spcAft>
                <a:spcPts val="0"/>
              </a:spcAft>
              <a:buSzPts val="1100"/>
              <a:buAutoNum type="arabicPeriod"/>
            </a:pPr>
            <a:r>
              <a:rPr lang="en"/>
              <a:t>The GTS must have an accurate account of the vehicles path</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025436044c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1025436044c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102d47152cd_3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102d47152cd_3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Anand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f5040db6a0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f5040db6a0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Anand</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10450d57509_2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10450d57509_2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fc0af00af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fc0af00af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Speaker Notes:</a:t>
            </a:r>
            <a:endParaRPr/>
          </a:p>
          <a:p>
            <a:pPr marL="0" lvl="0" indent="0" algn="l" rtl="0">
              <a:spcBef>
                <a:spcPts val="0"/>
              </a:spcBef>
              <a:spcAft>
                <a:spcPts val="0"/>
              </a:spcAft>
              <a:buNone/>
            </a:pPr>
            <a:r>
              <a:rPr lang="en"/>
              <a:t>In order to meet design requirements 4.1 and 4.2, mission planner will be modified to </a:t>
            </a:r>
            <a:endParaRPr/>
          </a:p>
          <a:p>
            <a:pPr marL="0" lvl="0" indent="0" algn="l" rtl="0">
              <a:spcBef>
                <a:spcPts val="0"/>
              </a:spcBef>
              <a:spcAft>
                <a:spcPts val="0"/>
              </a:spcAft>
              <a:buNone/>
            </a:pPr>
            <a:r>
              <a:rPr lang="en"/>
              <a:t>*edit this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0450d57509_2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10450d57509_2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10450d57509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10450d57509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1025436044c_1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1025436044c_1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Adam</a:t>
            </a:r>
            <a:endParaRPr/>
          </a:p>
          <a:p>
            <a:pPr marL="457200" lvl="0" indent="-298450" algn="l" rtl="0">
              <a:spcBef>
                <a:spcPts val="0"/>
              </a:spcBef>
              <a:spcAft>
                <a:spcPts val="0"/>
              </a:spcAft>
              <a:buSzPts val="1100"/>
              <a:buChar char="-"/>
            </a:pPr>
            <a:r>
              <a:rPr lang="en"/>
              <a:t>The copter has been able to connect with our intended ground control station which is QGroundControl</a:t>
            </a:r>
            <a:endParaRPr/>
          </a:p>
          <a:p>
            <a:pPr marL="457200" lvl="0" indent="-298450" algn="l" rtl="0">
              <a:spcBef>
                <a:spcPts val="0"/>
              </a:spcBef>
              <a:spcAft>
                <a:spcPts val="0"/>
              </a:spcAft>
              <a:buSzPts val="1100"/>
              <a:buChar char="-"/>
            </a:pPr>
            <a:r>
              <a:rPr lang="en"/>
              <a:t>Multiple custom missions have been inputted as well as the LEO path that was performed the past summer</a:t>
            </a:r>
            <a:endParaRPr/>
          </a:p>
          <a:p>
            <a:pPr marL="457200" lvl="0" indent="-298450" algn="l" rtl="0">
              <a:spcBef>
                <a:spcPts val="0"/>
              </a:spcBef>
              <a:spcAft>
                <a:spcPts val="0"/>
              </a:spcAft>
              <a:buSzPts val="1100"/>
              <a:buChar char="-"/>
            </a:pPr>
            <a:r>
              <a:rPr lang="en"/>
              <a:t>Then using the current version of our autopilot built, the mission was able to be executed and completed through the software in the loop simulation</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1028d844067_3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1028d844067_3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Adam</a:t>
            </a:r>
            <a:endParaRPr/>
          </a:p>
          <a:p>
            <a:pPr marL="457200" lvl="0" indent="-298450" algn="l" rtl="0">
              <a:spcBef>
                <a:spcPts val="0"/>
              </a:spcBef>
              <a:spcAft>
                <a:spcPts val="0"/>
              </a:spcAft>
              <a:buSzPts val="1100"/>
              <a:buChar char="-"/>
            </a:pPr>
            <a:r>
              <a:rPr lang="en"/>
              <a:t>Given locations of waypoint, MATLAB was able to create the correctly formatted waypoint file</a:t>
            </a:r>
            <a:endParaRPr/>
          </a:p>
          <a:p>
            <a:pPr marL="457200" lvl="0" indent="-298450" algn="l" rtl="0">
              <a:spcBef>
                <a:spcPts val="0"/>
              </a:spcBef>
              <a:spcAft>
                <a:spcPts val="0"/>
              </a:spcAft>
              <a:buSzPts val="1100"/>
              <a:buChar char="-"/>
            </a:pPr>
            <a:r>
              <a:rPr lang="en"/>
              <a:t>The software in the loop was then booted up separately, creating the virtual drone that is intended to fly the trajectory</a:t>
            </a:r>
            <a:endParaRPr/>
          </a:p>
          <a:p>
            <a:pPr marL="457200" lvl="0" indent="-298450" algn="l" rtl="0">
              <a:spcBef>
                <a:spcPts val="0"/>
              </a:spcBef>
              <a:spcAft>
                <a:spcPts val="0"/>
              </a:spcAft>
              <a:buSzPts val="1100"/>
              <a:buChar char="-"/>
            </a:pPr>
            <a:r>
              <a:rPr lang="en"/>
              <a:t>QGroundControl then takes in the waypoint file that we have created </a:t>
            </a:r>
            <a:endParaRPr/>
          </a:p>
          <a:p>
            <a:pPr marL="457200" lvl="0" indent="-298450" algn="l" rtl="0">
              <a:spcBef>
                <a:spcPts val="0"/>
              </a:spcBef>
              <a:spcAft>
                <a:spcPts val="0"/>
              </a:spcAft>
              <a:buSzPts val="1100"/>
              <a:buChar char="-"/>
            </a:pPr>
            <a:r>
              <a:rPr lang="en"/>
              <a:t>The virtual drone is put into the designated “AUTO MODE” which autonomously executes the desired mission</a:t>
            </a:r>
            <a:endParaRPr/>
          </a:p>
          <a:p>
            <a:pPr marL="457200" lvl="0" indent="-298450" algn="l" rtl="0">
              <a:spcBef>
                <a:spcPts val="0"/>
              </a:spcBef>
              <a:spcAft>
                <a:spcPts val="0"/>
              </a:spcAft>
              <a:buSzPts val="1100"/>
              <a:buChar char="-"/>
            </a:pPr>
            <a:r>
              <a:rPr lang="en"/>
              <a:t>Once the drone has completed the trajectory and has landed the information of the flight is exported as a binary file</a:t>
            </a:r>
            <a:endParaRPr/>
          </a:p>
          <a:p>
            <a:pPr marL="457200" lvl="0" indent="-298450" algn="l" rtl="0">
              <a:spcBef>
                <a:spcPts val="0"/>
              </a:spcBef>
              <a:spcAft>
                <a:spcPts val="0"/>
              </a:spcAft>
              <a:buSzPts val="1100"/>
              <a:buChar char="-"/>
            </a:pPr>
            <a:r>
              <a:rPr lang="en"/>
              <a:t>The binary file is then converted into a matlab file to further analyze the performance of drone (Such as when the drone arrived at a waypoint) and the onboard sensors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10450d57509_2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10450d57509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10450d57509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10450d57509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102a98da5f7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102a98da5f7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02a98da5f7_2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02a98da5f7_2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f1a2e8188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f1a2e818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Anand</a:t>
            </a:r>
            <a:endParaRPr/>
          </a:p>
          <a:p>
            <a:pPr marL="0" lvl="0" indent="0" algn="l" rtl="0">
              <a:spcBef>
                <a:spcPts val="0"/>
              </a:spcBef>
              <a:spcAft>
                <a:spcPts val="0"/>
              </a:spcAft>
              <a:buNone/>
            </a:pPr>
            <a:r>
              <a:rPr lang="en"/>
              <a:t>In short, this is our mission: to fly a UAS along a defined path, guided by a modified autopilot system which incorporates the parameter of time.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02a98da5f7_2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02a98da5f7_2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10450d57509_2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10450d57509_2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10450d57509_2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10450d57509_2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b="1"/>
          </a:p>
          <a:p>
            <a:pPr marL="457200" lvl="0" indent="0" algn="l" rtl="0">
              <a:spcBef>
                <a:spcPts val="0"/>
              </a:spcBef>
              <a:spcAft>
                <a:spcPts val="0"/>
              </a:spcAft>
              <a:buNone/>
            </a:pPr>
            <a:r>
              <a:rPr lang="en" b="1">
                <a:solidFill>
                  <a:schemeClr val="dk1"/>
                </a:solidFill>
              </a:rPr>
              <a:t>Narration;</a:t>
            </a:r>
            <a:endParaRPr sz="1200" b="1">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sz="1200" b="1">
                <a:solidFill>
                  <a:schemeClr val="dk1"/>
                </a:solidFill>
                <a:latin typeface="Trebuchet MS"/>
                <a:ea typeface="Trebuchet MS"/>
                <a:cs typeface="Trebuchet MS"/>
                <a:sym typeface="Trebuchet MS"/>
              </a:rPr>
              <a:t>	Next we will look at how the choice of vehicle satisfies the design requirements</a:t>
            </a:r>
            <a:endParaRPr sz="1200" b="1">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sz="1200" b="1">
              <a:solidFill>
                <a:schemeClr val="dk1"/>
              </a:solidFill>
              <a:latin typeface="Trebuchet MS"/>
              <a:ea typeface="Trebuchet MS"/>
              <a:cs typeface="Trebuchet MS"/>
              <a:sym typeface="Trebuchet MS"/>
            </a:endParaRPr>
          </a:p>
          <a:p>
            <a:pPr marL="457200" lvl="0" indent="0" algn="l" rtl="0">
              <a:spcBef>
                <a:spcPts val="0"/>
              </a:spcBef>
              <a:spcAft>
                <a:spcPts val="0"/>
              </a:spcAft>
              <a:buClr>
                <a:schemeClr val="dk1"/>
              </a:buClr>
              <a:buSzPts val="1100"/>
              <a:buFont typeface="Arial"/>
              <a:buNone/>
            </a:pPr>
            <a:r>
              <a:rPr lang="en" sz="1200" b="1">
                <a:solidFill>
                  <a:schemeClr val="dk1"/>
                </a:solidFill>
                <a:latin typeface="Trebuchet MS"/>
                <a:ea typeface="Trebuchet MS"/>
                <a:cs typeface="Trebuchet MS"/>
                <a:sym typeface="Trebuchet MS"/>
              </a:rPr>
              <a:t>The UAS hardware design is primarily driven by functional requirement 6, stating that the UAS must have sufficient flight capabilities for useful flight testing to take place. From this, there were two derived design requirements that the team focused on proving. </a:t>
            </a:r>
            <a:endParaRPr sz="1200" b="1">
              <a:solidFill>
                <a:schemeClr val="dk1"/>
              </a:solidFill>
              <a:latin typeface="Trebuchet MS"/>
              <a:ea typeface="Trebuchet MS"/>
              <a:cs typeface="Trebuchet MS"/>
              <a:sym typeface="Trebuchet MS"/>
            </a:endParaRPr>
          </a:p>
          <a:p>
            <a:pPr marL="457200" lvl="0" indent="0" algn="l" rtl="0">
              <a:spcBef>
                <a:spcPts val="0"/>
              </a:spcBef>
              <a:spcAft>
                <a:spcPts val="0"/>
              </a:spcAft>
              <a:buClr>
                <a:schemeClr val="dk1"/>
              </a:buClr>
              <a:buSzPts val="1100"/>
              <a:buFont typeface="Arial"/>
              <a:buNone/>
            </a:pPr>
            <a:endParaRPr sz="1200" b="1">
              <a:solidFill>
                <a:schemeClr val="dk1"/>
              </a:solidFill>
              <a:latin typeface="Trebuchet MS"/>
              <a:ea typeface="Trebuchet MS"/>
              <a:cs typeface="Trebuchet MS"/>
              <a:sym typeface="Trebuchet MS"/>
            </a:endParaRPr>
          </a:p>
          <a:p>
            <a:pPr marL="457200" lvl="0" indent="0" algn="l" rtl="0">
              <a:spcBef>
                <a:spcPts val="0"/>
              </a:spcBef>
              <a:spcAft>
                <a:spcPts val="0"/>
              </a:spcAft>
              <a:buClr>
                <a:schemeClr val="dk1"/>
              </a:buClr>
              <a:buSzPts val="1100"/>
              <a:buFont typeface="Arial"/>
              <a:buNone/>
            </a:pPr>
            <a:r>
              <a:rPr lang="en" sz="1200" b="1">
                <a:solidFill>
                  <a:schemeClr val="dk1"/>
                </a:solidFill>
                <a:latin typeface="Trebuchet MS"/>
                <a:ea typeface="Trebuchet MS"/>
                <a:cs typeface="Trebuchet MS"/>
                <a:sym typeface="Trebuchet MS"/>
              </a:rPr>
              <a:t>The first is design requirement 1.1, that the vehicle is capable of holding a position within 0.5m in winds up to 10mph. Meeting this requirement ensures that the vehicle will be suitable for missions flown in less than ideal conditions.</a:t>
            </a:r>
            <a:endParaRPr sz="1200" b="1">
              <a:solidFill>
                <a:schemeClr val="dk1"/>
              </a:solidFill>
              <a:latin typeface="Trebuchet MS"/>
              <a:ea typeface="Trebuchet MS"/>
              <a:cs typeface="Trebuchet MS"/>
              <a:sym typeface="Trebuchet MS"/>
            </a:endParaRPr>
          </a:p>
          <a:p>
            <a:pPr marL="457200" lvl="0" indent="0" algn="l" rtl="0">
              <a:spcBef>
                <a:spcPts val="0"/>
              </a:spcBef>
              <a:spcAft>
                <a:spcPts val="0"/>
              </a:spcAft>
              <a:buClr>
                <a:schemeClr val="dk1"/>
              </a:buClr>
              <a:buSzPts val="1100"/>
              <a:buFont typeface="Arial"/>
              <a:buNone/>
            </a:pPr>
            <a:endParaRPr sz="1200" b="1">
              <a:solidFill>
                <a:schemeClr val="dk1"/>
              </a:solidFill>
              <a:latin typeface="Trebuchet MS"/>
              <a:ea typeface="Trebuchet MS"/>
              <a:cs typeface="Trebuchet MS"/>
              <a:sym typeface="Trebuchet MS"/>
            </a:endParaRPr>
          </a:p>
          <a:p>
            <a:pPr marL="457200" lvl="0" indent="0" algn="l" rtl="0">
              <a:spcBef>
                <a:spcPts val="0"/>
              </a:spcBef>
              <a:spcAft>
                <a:spcPts val="0"/>
              </a:spcAft>
              <a:buClr>
                <a:schemeClr val="dk1"/>
              </a:buClr>
              <a:buSzPts val="1100"/>
              <a:buFont typeface="Arial"/>
              <a:buNone/>
            </a:pPr>
            <a:r>
              <a:rPr lang="en" sz="1200" b="1">
                <a:solidFill>
                  <a:schemeClr val="dk1"/>
                </a:solidFill>
                <a:latin typeface="Trebuchet MS"/>
                <a:ea typeface="Trebuchet MS"/>
                <a:cs typeface="Trebuchet MS"/>
                <a:sym typeface="Trebuchet MS"/>
              </a:rPr>
              <a:t>And design requirement 6.1, that the vehicle be capable of a 20 minute minimum flight time while in a hover. This ensures that the vehicle has sufficient endurance for control system evaluation, and flying the customer test cases.</a:t>
            </a: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1048480c95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1048480c95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sz="1400">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sz="1400">
                <a:solidFill>
                  <a:schemeClr val="dk1"/>
                </a:solidFill>
                <a:latin typeface="Trebuchet MS"/>
                <a:ea typeface="Trebuchet MS"/>
                <a:cs typeface="Trebuchet MS"/>
                <a:sym typeface="Trebuchet MS"/>
              </a:rPr>
              <a:t>	</a:t>
            </a:r>
            <a:r>
              <a:rPr lang="en" sz="1400" b="1">
                <a:solidFill>
                  <a:schemeClr val="dk1"/>
                </a:solidFill>
                <a:latin typeface="Trebuchet MS"/>
                <a:ea typeface="Trebuchet MS"/>
                <a:cs typeface="Trebuchet MS"/>
                <a:sym typeface="Trebuchet MS"/>
              </a:rPr>
              <a:t>Overview of flight time model</a:t>
            </a:r>
            <a:endParaRPr sz="1400" b="1">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sz="1400">
                <a:solidFill>
                  <a:schemeClr val="dk1"/>
                </a:solidFill>
                <a:latin typeface="Trebuchet MS"/>
                <a:ea typeface="Trebuchet MS"/>
                <a:cs typeface="Trebuchet MS"/>
                <a:sym typeface="Trebuchet MS"/>
              </a:rPr>
              <a:t>	</a:t>
            </a:r>
            <a:endParaRPr sz="1400">
              <a:solidFill>
                <a:schemeClr val="dk1"/>
              </a:solidFill>
              <a:latin typeface="Trebuchet MS"/>
              <a:ea typeface="Trebuchet MS"/>
              <a:cs typeface="Trebuchet MS"/>
              <a:sym typeface="Trebuchet MS"/>
            </a:endParaRPr>
          </a:p>
          <a:p>
            <a:pPr marL="0" lvl="0" indent="457200" algn="l" rtl="0">
              <a:spcBef>
                <a:spcPts val="0"/>
              </a:spcBef>
              <a:spcAft>
                <a:spcPts val="0"/>
              </a:spcAft>
              <a:buNone/>
            </a:pPr>
            <a:r>
              <a:rPr lang="en" sz="1200" b="1">
                <a:solidFill>
                  <a:schemeClr val="dk1"/>
                </a:solidFill>
                <a:latin typeface="Trebuchet MS"/>
                <a:ea typeface="Trebuchet MS"/>
                <a:cs typeface="Trebuchet MS"/>
                <a:sym typeface="Trebuchet MS"/>
              </a:rPr>
              <a:t>Visuals;</a:t>
            </a:r>
            <a:endParaRPr sz="1200" b="1">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sz="1200" b="1">
                <a:solidFill>
                  <a:schemeClr val="dk1"/>
                </a:solidFill>
                <a:latin typeface="Trebuchet MS"/>
                <a:ea typeface="Trebuchet MS"/>
                <a:cs typeface="Trebuchet MS"/>
                <a:sym typeface="Trebuchet MS"/>
              </a:rPr>
              <a:t>	</a:t>
            </a:r>
            <a:r>
              <a:rPr lang="en" sz="1200">
                <a:solidFill>
                  <a:schemeClr val="dk1"/>
                </a:solidFill>
                <a:latin typeface="Trebuchet MS"/>
                <a:ea typeface="Trebuchet MS"/>
                <a:cs typeface="Trebuchet MS"/>
                <a:sym typeface="Trebuchet MS"/>
              </a:rPr>
              <a:t>Visual of model inputs &amp; outputs</a:t>
            </a:r>
            <a:endParaRPr sz="1200">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sz="1200">
                <a:solidFill>
                  <a:schemeClr val="dk1"/>
                </a:solidFill>
                <a:latin typeface="Trebuchet MS"/>
                <a:ea typeface="Trebuchet MS"/>
                <a:cs typeface="Trebuchet MS"/>
                <a:sym typeface="Trebuchet MS"/>
              </a:rPr>
              <a:t>	List of model assumptions</a:t>
            </a:r>
            <a:endParaRPr sz="1200">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sz="1200">
                <a:solidFill>
                  <a:schemeClr val="dk1"/>
                </a:solidFill>
                <a:latin typeface="Trebuchet MS"/>
                <a:ea typeface="Trebuchet MS"/>
                <a:cs typeface="Trebuchet MS"/>
                <a:sym typeface="Trebuchet MS"/>
              </a:rPr>
              <a:t>	</a:t>
            </a:r>
            <a:endParaRPr sz="1200">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sz="1200">
                <a:solidFill>
                  <a:schemeClr val="dk1"/>
                </a:solidFill>
                <a:latin typeface="Trebuchet MS"/>
                <a:ea typeface="Trebuchet MS"/>
                <a:cs typeface="Trebuchet MS"/>
                <a:sym typeface="Trebuchet MS"/>
              </a:rPr>
              <a:t>	</a:t>
            </a:r>
            <a:r>
              <a:rPr lang="en" sz="1200" b="1">
                <a:solidFill>
                  <a:schemeClr val="dk1"/>
                </a:solidFill>
                <a:latin typeface="Trebuchet MS"/>
                <a:ea typeface="Trebuchet MS"/>
                <a:cs typeface="Trebuchet MS"/>
                <a:sym typeface="Trebuchet MS"/>
              </a:rPr>
              <a:t>Narration;</a:t>
            </a:r>
            <a:endParaRPr sz="1200" b="1">
              <a:solidFill>
                <a:schemeClr val="dk1"/>
              </a:solidFill>
              <a:latin typeface="Trebuchet MS"/>
              <a:ea typeface="Trebuchet MS"/>
              <a:cs typeface="Trebuchet MS"/>
              <a:sym typeface="Trebuchet MS"/>
            </a:endParaRPr>
          </a:p>
          <a:p>
            <a:pPr marL="457200" lvl="0" indent="0" algn="l" rtl="0">
              <a:spcBef>
                <a:spcPts val="0"/>
              </a:spcBef>
              <a:spcAft>
                <a:spcPts val="0"/>
              </a:spcAft>
              <a:buNone/>
            </a:pPr>
            <a:r>
              <a:rPr lang="en" sz="1200">
                <a:solidFill>
                  <a:schemeClr val="dk1"/>
                </a:solidFill>
                <a:latin typeface="Trebuchet MS"/>
                <a:ea typeface="Trebuchet MS"/>
                <a:cs typeface="Trebuchet MS"/>
                <a:sym typeface="Trebuchet MS"/>
              </a:rPr>
              <a:t>To prove satisfaction of requirement in DR 6.1, a model was created in Matlab to predict the flight performance for a specific vehicle configuration, based on mass, battery capacity, air density, and manufacturer component data. </a:t>
            </a: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None/>
            </a:pPr>
            <a:r>
              <a:rPr lang="en" sz="1200">
                <a:solidFill>
                  <a:schemeClr val="dk1"/>
                </a:solidFill>
                <a:latin typeface="Trebuchet MS"/>
                <a:ea typeface="Trebuchet MS"/>
                <a:cs typeface="Trebuchet MS"/>
                <a:sym typeface="Trebuchet MS"/>
              </a:rPr>
              <a:t>At a high level, this flight time model uses a static thrust analysis for variable speed propellers to relate lifting power created by the propeller, to an ideal mechanical power from the motor. Individual component efficiencies are then applied for the propeller, motor, and speed controller to account for losses, and give an estimate of the electrical power required from each motor to maintain a hover.</a:t>
            </a: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None/>
            </a:pPr>
            <a:r>
              <a:rPr lang="en" sz="1200">
                <a:solidFill>
                  <a:schemeClr val="dk1"/>
                </a:solidFill>
                <a:latin typeface="Trebuchet MS"/>
                <a:ea typeface="Trebuchet MS"/>
                <a:cs typeface="Trebuchet MS"/>
                <a:sym typeface="Trebuchet MS"/>
              </a:rPr>
              <a:t>The flight time is then estimated by taking into account the power draw from all motors and avionics, and applying it to a constant-loading battery discharge model until the battery falls below a predetermined cutoff voltage.</a:t>
            </a: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None/>
            </a:pPr>
            <a:r>
              <a:rPr lang="en" sz="1200">
                <a:solidFill>
                  <a:schemeClr val="dk1"/>
                </a:solidFill>
                <a:latin typeface="Trebuchet MS"/>
                <a:ea typeface="Trebuchet MS"/>
                <a:cs typeface="Trebuchet MS"/>
                <a:sym typeface="Trebuchet MS"/>
              </a:rPr>
              <a:t>The figure here shows a summary of the inputs and outputs of the model, and the list on the right features some of the key assumptions that were used. The most important of which is the assumption that the electrical loading during a hover remains relatively constant. </a:t>
            </a: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Clr>
                <a:schemeClr val="dk1"/>
              </a:buClr>
              <a:buSzPts val="1100"/>
              <a:buFont typeface="Arial"/>
              <a:buNone/>
            </a:pP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(leave off)</a:t>
            </a: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This was deemed a reasonable assumption based on a preliminary experiment done using an existing quad-rotor, that showed that the power consumption stayed within approximately 5-7% of the average, even during gusty wind conditions.</a:t>
            </a: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None/>
            </a:pPr>
            <a:r>
              <a:rPr lang="en" sz="1200">
                <a:solidFill>
                  <a:schemeClr val="dk1"/>
                </a:solidFill>
                <a:latin typeface="Trebuchet MS"/>
                <a:ea typeface="Trebuchet MS"/>
                <a:cs typeface="Trebuchet MS"/>
                <a:sym typeface="Trebuchet MS"/>
              </a:rPr>
              <a:t>   </a:t>
            </a:r>
            <a:endParaRPr sz="120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sz="1400">
              <a:solidFill>
                <a:schemeClr val="dk1"/>
              </a:solidFill>
              <a:latin typeface="Trebuchet MS"/>
              <a:ea typeface="Trebuchet MS"/>
              <a:cs typeface="Trebuchet MS"/>
              <a:sym typeface="Trebuchet M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fc01c6d9bd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fc01c6d9bd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sz="1400">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sz="1400">
                <a:solidFill>
                  <a:schemeClr val="dk1"/>
                </a:solidFill>
                <a:latin typeface="Trebuchet MS"/>
                <a:ea typeface="Trebuchet MS"/>
                <a:cs typeface="Trebuchet MS"/>
                <a:sym typeface="Trebuchet MS"/>
              </a:rPr>
              <a:t>	</a:t>
            </a:r>
            <a:r>
              <a:rPr lang="en" sz="1400" b="1">
                <a:solidFill>
                  <a:schemeClr val="dk1"/>
                </a:solidFill>
                <a:latin typeface="Trebuchet MS"/>
                <a:ea typeface="Trebuchet MS"/>
                <a:cs typeface="Trebuchet MS"/>
                <a:sym typeface="Trebuchet MS"/>
              </a:rPr>
              <a:t>Overview Slide for DR6.1</a:t>
            </a:r>
            <a:endParaRPr sz="1400" b="1">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sz="1400">
                <a:solidFill>
                  <a:schemeClr val="dk1"/>
                </a:solidFill>
                <a:latin typeface="Trebuchet MS"/>
                <a:ea typeface="Trebuchet MS"/>
                <a:cs typeface="Trebuchet MS"/>
                <a:sym typeface="Trebuchet MS"/>
              </a:rPr>
              <a:t>	</a:t>
            </a:r>
            <a:endParaRPr sz="1400">
              <a:solidFill>
                <a:schemeClr val="dk1"/>
              </a:solidFill>
              <a:latin typeface="Trebuchet MS"/>
              <a:ea typeface="Trebuchet MS"/>
              <a:cs typeface="Trebuchet MS"/>
              <a:sym typeface="Trebuchet MS"/>
            </a:endParaRPr>
          </a:p>
          <a:p>
            <a:pPr marL="0" lvl="0" indent="457200" algn="l" rtl="0">
              <a:spcBef>
                <a:spcPts val="0"/>
              </a:spcBef>
              <a:spcAft>
                <a:spcPts val="0"/>
              </a:spcAft>
              <a:buNone/>
            </a:pPr>
            <a:r>
              <a:rPr lang="en" sz="1200" b="1">
                <a:solidFill>
                  <a:schemeClr val="dk1"/>
                </a:solidFill>
                <a:latin typeface="Trebuchet MS"/>
                <a:ea typeface="Trebuchet MS"/>
                <a:cs typeface="Trebuchet MS"/>
                <a:sym typeface="Trebuchet MS"/>
              </a:rPr>
              <a:t>Visuals;</a:t>
            </a:r>
            <a:endParaRPr sz="1200" b="1">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sz="1200" b="1">
                <a:solidFill>
                  <a:schemeClr val="dk1"/>
                </a:solidFill>
                <a:latin typeface="Trebuchet MS"/>
                <a:ea typeface="Trebuchet MS"/>
                <a:cs typeface="Trebuchet MS"/>
                <a:sym typeface="Trebuchet MS"/>
              </a:rPr>
              <a:t>	</a:t>
            </a:r>
            <a:r>
              <a:rPr lang="en" sz="1200">
                <a:solidFill>
                  <a:schemeClr val="dk1"/>
                </a:solidFill>
                <a:latin typeface="Trebuchet MS"/>
                <a:ea typeface="Trebuchet MS"/>
                <a:cs typeface="Trebuchet MS"/>
                <a:sym typeface="Trebuchet MS"/>
              </a:rPr>
              <a:t>DR 6.1</a:t>
            </a:r>
            <a:endParaRPr sz="1200">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sz="1200">
                <a:solidFill>
                  <a:schemeClr val="dk1"/>
                </a:solidFill>
                <a:latin typeface="Trebuchet MS"/>
                <a:ea typeface="Trebuchet MS"/>
                <a:cs typeface="Trebuchet MS"/>
                <a:sym typeface="Trebuchet MS"/>
              </a:rPr>
              <a:t>	</a:t>
            </a:r>
            <a:endParaRPr sz="120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sz="1200">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sz="1200">
                <a:solidFill>
                  <a:schemeClr val="dk1"/>
                </a:solidFill>
                <a:latin typeface="Trebuchet MS"/>
                <a:ea typeface="Trebuchet MS"/>
                <a:cs typeface="Trebuchet MS"/>
                <a:sym typeface="Trebuchet MS"/>
              </a:rPr>
              <a:t>	</a:t>
            </a:r>
            <a:r>
              <a:rPr lang="en" sz="1200" b="1">
                <a:solidFill>
                  <a:schemeClr val="dk1"/>
                </a:solidFill>
                <a:latin typeface="Trebuchet MS"/>
                <a:ea typeface="Trebuchet MS"/>
                <a:cs typeface="Trebuchet MS"/>
                <a:sym typeface="Trebuchet MS"/>
              </a:rPr>
              <a:t>Narration;</a:t>
            </a:r>
            <a:endParaRPr sz="1200" b="1">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sz="1200" b="1">
              <a:solidFill>
                <a:schemeClr val="dk1"/>
              </a:solidFill>
              <a:latin typeface="Trebuchet MS"/>
              <a:ea typeface="Trebuchet MS"/>
              <a:cs typeface="Trebuchet MS"/>
              <a:sym typeface="Trebuchet MS"/>
            </a:endParaRPr>
          </a:p>
          <a:p>
            <a:pPr marL="457200" lvl="0" indent="0" algn="l" rtl="0">
              <a:spcBef>
                <a:spcPts val="0"/>
              </a:spcBef>
              <a:spcAft>
                <a:spcPts val="0"/>
              </a:spcAft>
              <a:buNone/>
            </a:pPr>
            <a:r>
              <a:rPr lang="en" sz="1200">
                <a:solidFill>
                  <a:schemeClr val="dk1"/>
                </a:solidFill>
                <a:latin typeface="Trebuchet MS"/>
                <a:ea typeface="Trebuchet MS"/>
                <a:cs typeface="Trebuchet MS"/>
                <a:sym typeface="Trebuchet MS"/>
              </a:rPr>
              <a:t>Using this flight performance model, 4 complete airframe configurations were evaluated with different battery options to determine which airframe choice would best meet the flight time design requirement.</a:t>
            </a: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None/>
            </a:pPr>
            <a:r>
              <a:rPr lang="en" sz="1200">
                <a:solidFill>
                  <a:schemeClr val="dk1"/>
                </a:solidFill>
                <a:latin typeface="Trebuchet MS"/>
                <a:ea typeface="Trebuchet MS"/>
                <a:cs typeface="Trebuchet MS"/>
                <a:sym typeface="Trebuchet MS"/>
              </a:rPr>
              <a:t>Based on this analysis, the Tarot T810 airframe was selected for its ability to meet the endurance requirement using multiple battery options. We selected the 18Ah battery for our configuration, as it allowed for a 29% margin on the endurance, with only a small increase in mass over the other battery options. The T810 was also found to satisfy other design considerations such as budget, parts availability, battery &amp; payload mounting, and compatibility with desired current sensing solution. </a:t>
            </a: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None/>
            </a:pPr>
            <a:r>
              <a:rPr lang="en" sz="1200">
                <a:solidFill>
                  <a:schemeClr val="dk1"/>
                </a:solidFill>
                <a:latin typeface="Trebuchet MS"/>
                <a:ea typeface="Trebuchet MS"/>
                <a:cs typeface="Trebuchet MS"/>
                <a:sym typeface="Trebuchet MS"/>
              </a:rPr>
              <a:t>The table here shows a summary of the T810 configurations evaluated</a:t>
            </a: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None/>
            </a:pPr>
            <a:r>
              <a:rPr lang="en" sz="1200">
                <a:solidFill>
                  <a:schemeClr val="dk1"/>
                </a:solidFill>
                <a:latin typeface="Trebuchet MS"/>
                <a:ea typeface="Trebuchet MS"/>
                <a:cs typeface="Trebuchet MS"/>
                <a:sym typeface="Trebuchet MS"/>
              </a:rPr>
              <a:t>The configuration shown in red was not able to meet the flight time requirement</a:t>
            </a: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None/>
            </a:pPr>
            <a:r>
              <a:rPr lang="en" sz="1200">
                <a:solidFill>
                  <a:schemeClr val="dk1"/>
                </a:solidFill>
                <a:latin typeface="Trebuchet MS"/>
                <a:ea typeface="Trebuchet MS"/>
                <a:cs typeface="Trebuchet MS"/>
                <a:sym typeface="Trebuchet MS"/>
              </a:rPr>
              <a:t>The configurations in orange were able to meet this requirement with low margin   </a:t>
            </a: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None/>
            </a:pPr>
            <a:r>
              <a:rPr lang="en" sz="1200">
                <a:solidFill>
                  <a:schemeClr val="dk1"/>
                </a:solidFill>
                <a:latin typeface="Trebuchet MS"/>
                <a:ea typeface="Trebuchet MS"/>
                <a:cs typeface="Trebuchet MS"/>
                <a:sym typeface="Trebuchet MS"/>
              </a:rPr>
              <a:t>And the green configuration meets the requirement with greater than 20% margin</a:t>
            </a: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None/>
            </a:pPr>
            <a:r>
              <a:rPr lang="en" sz="1200">
                <a:solidFill>
                  <a:schemeClr val="dk1"/>
                </a:solidFill>
                <a:latin typeface="Trebuchet MS"/>
                <a:ea typeface="Trebuchet MS"/>
                <a:cs typeface="Trebuchet MS"/>
                <a:sym typeface="Trebuchet MS"/>
              </a:rPr>
              <a:t> </a:t>
            </a:r>
            <a:endParaRPr sz="1200">
              <a:solidFill>
                <a:schemeClr val="dk1"/>
              </a:solidFill>
              <a:latin typeface="Trebuchet MS"/>
              <a:ea typeface="Trebuchet MS"/>
              <a:cs typeface="Trebuchet MS"/>
              <a:sym typeface="Trebuchet MS"/>
            </a:endParaRPr>
          </a:p>
          <a:p>
            <a:pPr marL="0" lvl="0" indent="0" algn="l" rtl="0">
              <a:spcBef>
                <a:spcPts val="0"/>
              </a:spcBef>
              <a:spcAft>
                <a:spcPts val="0"/>
              </a:spcAft>
              <a:buClr>
                <a:schemeClr val="lt1"/>
              </a:buClr>
              <a:buSzPts val="1100"/>
              <a:buFont typeface="Arial"/>
              <a:buNone/>
            </a:pP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Clr>
                <a:schemeClr val="lt1"/>
              </a:buClr>
              <a:buSzPts val="1100"/>
              <a:buFont typeface="Arial"/>
              <a:buNone/>
            </a:pP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Clr>
                <a:schemeClr val="lt1"/>
              </a:buClr>
              <a:buSzPts val="1100"/>
              <a:buFont typeface="Arial"/>
              <a:buNone/>
            </a:pP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None/>
            </a:pPr>
            <a:r>
              <a:rPr lang="en" sz="1200">
                <a:solidFill>
                  <a:schemeClr val="dk1"/>
                </a:solidFill>
                <a:latin typeface="Trebuchet MS"/>
                <a:ea typeface="Trebuchet MS"/>
                <a:cs typeface="Trebuchet MS"/>
                <a:sym typeface="Trebuchet MS"/>
              </a:rPr>
              <a:t> </a:t>
            </a: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None/>
            </a:pPr>
            <a:r>
              <a:rPr lang="en" sz="1200">
                <a:solidFill>
                  <a:schemeClr val="dk1"/>
                </a:solidFill>
                <a:latin typeface="Trebuchet MS"/>
                <a:ea typeface="Trebuchet MS"/>
                <a:cs typeface="Trebuchet MS"/>
                <a:sym typeface="Trebuchet MS"/>
              </a:rPr>
              <a:t> </a:t>
            </a:r>
            <a:endParaRPr sz="1400">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sz="1400">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sz="1400">
              <a:solidFill>
                <a:schemeClr val="dk1"/>
              </a:solidFill>
              <a:latin typeface="Trebuchet MS"/>
              <a:ea typeface="Trebuchet MS"/>
              <a:cs typeface="Trebuchet MS"/>
              <a:sym typeface="Trebuchet M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1028d84406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1028d84406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a:p>
            <a:pPr marL="457200" lvl="0" indent="0" algn="l" rtl="0">
              <a:spcBef>
                <a:spcPts val="0"/>
              </a:spcBef>
              <a:spcAft>
                <a:spcPts val="0"/>
              </a:spcAft>
              <a:buNone/>
            </a:pPr>
            <a:endParaRPr/>
          </a:p>
          <a:p>
            <a:pPr marL="457200" lvl="0" indent="0" algn="l" rtl="0">
              <a:spcBef>
                <a:spcPts val="0"/>
              </a:spcBef>
              <a:spcAft>
                <a:spcPts val="0"/>
              </a:spcAft>
              <a:buNone/>
            </a:pPr>
            <a:r>
              <a:rPr lang="en" b="1"/>
              <a:t>Narration;</a:t>
            </a:r>
            <a:endParaRPr b="1"/>
          </a:p>
          <a:p>
            <a:pPr marL="457200" lvl="0" indent="0" algn="l" rtl="0">
              <a:spcBef>
                <a:spcPts val="0"/>
              </a:spcBef>
              <a:spcAft>
                <a:spcPts val="0"/>
              </a:spcAft>
              <a:buNone/>
            </a:pPr>
            <a:endParaRPr b="1"/>
          </a:p>
          <a:p>
            <a:pPr marL="457200" lvl="0" indent="0" algn="l" rtl="0">
              <a:spcBef>
                <a:spcPts val="0"/>
              </a:spcBef>
              <a:spcAft>
                <a:spcPts val="0"/>
              </a:spcAft>
              <a:buNone/>
            </a:pPr>
            <a:r>
              <a:rPr lang="en"/>
              <a:t>To prove that the T810 satisfies the design requirement 1.1 concerning the wind performance, the software in the loop simulation was used to observe how the vehicle reacts to changes in the wind speed parameter.</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For the simulation, the vehicle was placed in a position holding flight mode an altitude of 100m, and the wind velocity was repeatedly changed from 0 to 5 m/s, or approximately 11.2 miles per hour to simulate a wind gust.</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The plot shown here shows the results of that simulation, with time plotted on the x axis, and the vehicle’s position along the same direction as the wind on the y axis.</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What we can see is that in the worst case scenario, where the vehicle encounters a sharp gust exceeding 10mph, the drift in position stays well below the 0.5m requirement, and the vehicle is able to compensate and return to the desired position. </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It is worth noting that the simulation uses experimentally determined reference values to model drag on the vehicle, exact parameters will not be known until preliminary flight testing is complete. </a:t>
            </a:r>
            <a:endParaRPr/>
          </a:p>
          <a:p>
            <a:pPr marL="457200" lvl="0" indent="0" algn="l" rtl="0">
              <a:spcBef>
                <a:spcPts val="0"/>
              </a:spcBef>
              <a:spcAft>
                <a:spcPts val="0"/>
              </a:spcAft>
              <a:buNone/>
            </a:pPr>
            <a:endParaRPr b="1"/>
          </a:p>
          <a:p>
            <a:pPr marL="457200" lvl="0" indent="0" algn="l" rtl="0">
              <a:spcBef>
                <a:spcPts val="0"/>
              </a:spcBef>
              <a:spcAft>
                <a:spcPts val="0"/>
              </a:spcAft>
              <a:buNone/>
            </a:pPr>
            <a:endParaRPr b="1"/>
          </a:p>
          <a:p>
            <a:pPr marL="457200" lvl="0" indent="0" algn="l" rtl="0">
              <a:spcBef>
                <a:spcPts val="0"/>
              </a:spcBef>
              <a:spcAft>
                <a:spcPts val="0"/>
              </a:spcAft>
              <a:buNone/>
            </a:pPr>
            <a:endParaRPr b="1"/>
          </a:p>
          <a:p>
            <a:pPr marL="457200" lvl="0" indent="0" algn="l" rtl="0">
              <a:spcBef>
                <a:spcPts val="0"/>
              </a:spcBef>
              <a:spcAft>
                <a:spcPts val="0"/>
              </a:spcAft>
              <a:buNone/>
            </a:pPr>
            <a:r>
              <a:rPr lang="en" b="1"/>
              <a:t> </a:t>
            </a:r>
            <a:endParaRPr b="1"/>
          </a:p>
          <a:p>
            <a:pPr marL="457200" lvl="0" indent="0" algn="l" rtl="0">
              <a:spcBef>
                <a:spcPts val="0"/>
              </a:spcBef>
              <a:spcAft>
                <a:spcPts val="0"/>
              </a:spcAft>
              <a:buNone/>
            </a:pPr>
            <a:endParaRPr b="1"/>
          </a:p>
          <a:p>
            <a:pPr marL="457200" lvl="0" indent="0" algn="l" rtl="0">
              <a:spcBef>
                <a:spcPts val="0"/>
              </a:spcBef>
              <a:spcAft>
                <a:spcPts val="0"/>
              </a:spcAft>
              <a:buNone/>
            </a:pPr>
            <a:endParaRPr/>
          </a:p>
          <a:p>
            <a:pPr marL="45720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fc01c6d9bd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0" name="Google Shape;880;gfc01c6d9bd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sz="1400">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sz="1400">
                <a:solidFill>
                  <a:schemeClr val="dk1"/>
                </a:solidFill>
                <a:latin typeface="Trebuchet MS"/>
                <a:ea typeface="Trebuchet MS"/>
                <a:cs typeface="Trebuchet MS"/>
                <a:sym typeface="Trebuchet MS"/>
              </a:rPr>
              <a:t>	</a:t>
            </a:r>
            <a:r>
              <a:rPr lang="en" sz="1400" b="1">
                <a:solidFill>
                  <a:schemeClr val="dk1"/>
                </a:solidFill>
                <a:latin typeface="Trebuchet MS"/>
                <a:ea typeface="Trebuchet MS"/>
                <a:cs typeface="Trebuchet MS"/>
                <a:sym typeface="Trebuchet MS"/>
              </a:rPr>
              <a:t>Performance summary</a:t>
            </a:r>
            <a:endParaRPr sz="1400" b="1">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sz="1400">
                <a:solidFill>
                  <a:schemeClr val="dk1"/>
                </a:solidFill>
                <a:latin typeface="Trebuchet MS"/>
                <a:ea typeface="Trebuchet MS"/>
                <a:cs typeface="Trebuchet MS"/>
                <a:sym typeface="Trebuchet MS"/>
              </a:rPr>
              <a:t>	</a:t>
            </a:r>
            <a:endParaRPr sz="1400">
              <a:solidFill>
                <a:schemeClr val="dk1"/>
              </a:solidFill>
              <a:latin typeface="Trebuchet MS"/>
              <a:ea typeface="Trebuchet MS"/>
              <a:cs typeface="Trebuchet MS"/>
              <a:sym typeface="Trebuchet MS"/>
            </a:endParaRPr>
          </a:p>
          <a:p>
            <a:pPr marL="0" lvl="0" indent="457200" algn="l" rtl="0">
              <a:spcBef>
                <a:spcPts val="0"/>
              </a:spcBef>
              <a:spcAft>
                <a:spcPts val="0"/>
              </a:spcAft>
              <a:buNone/>
            </a:pPr>
            <a:r>
              <a:rPr lang="en" sz="1200" b="1">
                <a:solidFill>
                  <a:schemeClr val="dk1"/>
                </a:solidFill>
                <a:latin typeface="Trebuchet MS"/>
                <a:ea typeface="Trebuchet MS"/>
                <a:cs typeface="Trebuchet MS"/>
                <a:sym typeface="Trebuchet MS"/>
              </a:rPr>
              <a:t>Visuals;</a:t>
            </a:r>
            <a:endParaRPr sz="1200" b="1">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sz="1200" b="1">
                <a:solidFill>
                  <a:schemeClr val="dk1"/>
                </a:solidFill>
                <a:latin typeface="Trebuchet MS"/>
                <a:ea typeface="Trebuchet MS"/>
                <a:cs typeface="Trebuchet MS"/>
                <a:sym typeface="Trebuchet MS"/>
              </a:rPr>
              <a:t>	</a:t>
            </a:r>
            <a:r>
              <a:rPr lang="en" sz="1200">
                <a:solidFill>
                  <a:schemeClr val="dk1"/>
                </a:solidFill>
                <a:latin typeface="Trebuchet MS"/>
                <a:ea typeface="Trebuchet MS"/>
                <a:cs typeface="Trebuchet MS"/>
                <a:sym typeface="Trebuchet MS"/>
              </a:rPr>
              <a:t>Photo of T810 Airframe</a:t>
            </a:r>
            <a:endParaRPr sz="1200">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sz="1200">
                <a:solidFill>
                  <a:schemeClr val="dk1"/>
                </a:solidFill>
                <a:latin typeface="Trebuchet MS"/>
                <a:ea typeface="Trebuchet MS"/>
                <a:cs typeface="Trebuchet MS"/>
                <a:sym typeface="Trebuchet MS"/>
              </a:rPr>
              <a:t>	</a:t>
            </a:r>
            <a:endParaRPr sz="1200">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sz="1200">
                <a:solidFill>
                  <a:schemeClr val="dk1"/>
                </a:solidFill>
                <a:latin typeface="Trebuchet MS"/>
                <a:ea typeface="Trebuchet MS"/>
                <a:cs typeface="Trebuchet MS"/>
                <a:sym typeface="Trebuchet MS"/>
              </a:rPr>
              <a:t>	</a:t>
            </a:r>
            <a:r>
              <a:rPr lang="en" sz="1200" b="1">
                <a:solidFill>
                  <a:schemeClr val="dk1"/>
                </a:solidFill>
                <a:latin typeface="Trebuchet MS"/>
                <a:ea typeface="Trebuchet MS"/>
                <a:cs typeface="Trebuchet MS"/>
                <a:sym typeface="Trebuchet MS"/>
              </a:rPr>
              <a:t>Narration;</a:t>
            </a:r>
            <a:endParaRPr sz="1200" b="1">
              <a:solidFill>
                <a:schemeClr val="dk1"/>
              </a:solidFill>
              <a:latin typeface="Trebuchet MS"/>
              <a:ea typeface="Trebuchet MS"/>
              <a:cs typeface="Trebuchet MS"/>
              <a:sym typeface="Trebuchet MS"/>
            </a:endParaRPr>
          </a:p>
          <a:p>
            <a:pPr marL="457200" lvl="0" indent="0" algn="l" rtl="0">
              <a:spcBef>
                <a:spcPts val="0"/>
              </a:spcBef>
              <a:spcAft>
                <a:spcPts val="0"/>
              </a:spcAft>
              <a:buNone/>
            </a:pPr>
            <a:r>
              <a:rPr lang="en" sz="1200">
                <a:solidFill>
                  <a:schemeClr val="dk1"/>
                </a:solidFill>
                <a:latin typeface="Trebuchet MS"/>
                <a:ea typeface="Trebuchet MS"/>
                <a:cs typeface="Trebuchet MS"/>
                <a:sym typeface="Trebuchet MS"/>
              </a:rPr>
              <a:t>Here is a summary of the flight performance we expect from our vehicle. The key parameter being hovering flight time, is estimated at 25.8 minutes.</a:t>
            </a: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None/>
            </a:pPr>
            <a:r>
              <a:rPr lang="en" sz="1200">
                <a:solidFill>
                  <a:schemeClr val="dk1"/>
                </a:solidFill>
                <a:latin typeface="Trebuchet MS"/>
                <a:ea typeface="Trebuchet MS"/>
                <a:cs typeface="Trebuchet MS"/>
                <a:sym typeface="Trebuchet MS"/>
              </a:rPr>
              <a:t>We were also able to estimate the thrust vs weight ratio, which gives an indication of overall vehicle performance and responsiveness. Typically  1.7:1 is considered a good value to aim for, and our hardware exceeds this at 1.9:1 </a:t>
            </a: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Clr>
                <a:srgbClr val="4A86E8"/>
              </a:buClr>
              <a:buSzPts val="1100"/>
              <a:buFont typeface="Arial"/>
              <a:buNone/>
            </a:pPr>
            <a:r>
              <a:rPr lang="en" sz="1200">
                <a:solidFill>
                  <a:schemeClr val="dk1"/>
                </a:solidFill>
                <a:latin typeface="Trebuchet MS"/>
                <a:ea typeface="Trebuchet MS"/>
                <a:cs typeface="Trebuchet MS"/>
                <a:sym typeface="Trebuchet MS"/>
              </a:rPr>
              <a:t>As a preliminary check of the model’s accuracy, it was used to predict the flight time of another vehicle with with a known flight time. The results indicate that this flight time model is reasonably accurate, with actual flight times falling within 10% of that predicted by the model, giving us further confidence in our hardware selection.</a:t>
            </a: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sz="1200">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sz="1400">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sz="1400">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sz="1400">
              <a:solidFill>
                <a:schemeClr val="dk1"/>
              </a:solidFill>
              <a:latin typeface="Trebuchet MS"/>
              <a:ea typeface="Trebuchet MS"/>
              <a:cs typeface="Trebuchet MS"/>
              <a:sym typeface="Trebuchet M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10450d57509_2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 name="Google Shape;904;g10450d57509_2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10450d57509_2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10450d57509_2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102a98da5f7_6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0" name="Google Shape;950;g102a98da5f7_6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a:t>
            </a:r>
            <a:endParaRPr/>
          </a:p>
          <a:p>
            <a:pPr marL="0" lvl="0" indent="0" algn="l" rtl="0">
              <a:spcBef>
                <a:spcPts val="0"/>
              </a:spcBef>
              <a:spcAft>
                <a:spcPts val="0"/>
              </a:spcAft>
              <a:buNone/>
            </a:pPr>
            <a:endParaRPr/>
          </a:p>
          <a:p>
            <a:pPr marL="0" lvl="0" indent="0" algn="l" rtl="0">
              <a:spcBef>
                <a:spcPts val="0"/>
              </a:spcBef>
              <a:spcAft>
                <a:spcPts val="0"/>
              </a:spcAft>
              <a:buNone/>
            </a:pPr>
            <a:r>
              <a:rPr lang="en"/>
              <a:t>Guideline for making slides:</a:t>
            </a:r>
            <a:endParaRPr/>
          </a:p>
          <a:p>
            <a:pPr marL="457200" lvl="0" indent="-298450" algn="l" rtl="0">
              <a:spcBef>
                <a:spcPts val="0"/>
              </a:spcBef>
              <a:spcAft>
                <a:spcPts val="0"/>
              </a:spcAft>
              <a:buSzPts val="1100"/>
              <a:buChar char="-"/>
            </a:pPr>
            <a:r>
              <a:rPr lang="en"/>
              <a:t>Ground truth presentation we have given as baseline </a:t>
            </a:r>
            <a:endParaRPr/>
          </a:p>
          <a:p>
            <a:pPr marL="457200" lvl="0" indent="-298450" algn="l" rtl="0">
              <a:spcBef>
                <a:spcPts val="0"/>
              </a:spcBef>
              <a:spcAft>
                <a:spcPts val="0"/>
              </a:spcAft>
              <a:buSzPts val="1100"/>
              <a:buChar char="-"/>
            </a:pPr>
            <a:r>
              <a:rPr lang="en"/>
              <a:t>Run through how GTS will work and how we will process data </a:t>
            </a:r>
            <a:endParaRPr/>
          </a:p>
          <a:p>
            <a:pPr marL="457200" lvl="0" indent="-298450" algn="l" rtl="0">
              <a:spcBef>
                <a:spcPts val="0"/>
              </a:spcBef>
              <a:spcAft>
                <a:spcPts val="0"/>
              </a:spcAft>
              <a:buSzPts val="1100"/>
              <a:buChar char="-"/>
            </a:pPr>
            <a:r>
              <a:rPr lang="en"/>
              <a:t>Provide short explanation of how GTS will satisfy requirements</a:t>
            </a:r>
            <a:endParaRPr/>
          </a:p>
          <a:p>
            <a:pPr marL="0" lvl="0" indent="0" algn="l" rtl="0">
              <a:spcBef>
                <a:spcPts val="0"/>
              </a:spcBef>
              <a:spcAft>
                <a:spcPts val="0"/>
              </a:spcAft>
              <a:buNone/>
            </a:pPr>
            <a:endParaRPr/>
          </a:p>
          <a:p>
            <a:pPr marL="0" lvl="0" indent="0" algn="l" rtl="0">
              <a:spcBef>
                <a:spcPts val="0"/>
              </a:spcBef>
              <a:spcAft>
                <a:spcPts val="0"/>
              </a:spcAft>
              <a:buNone/>
            </a:pPr>
            <a:r>
              <a:rPr lang="en"/>
              <a:t>Notes:</a:t>
            </a:r>
            <a:endParaRPr/>
          </a:p>
          <a:p>
            <a:pPr marL="457200" lvl="0" indent="-298450" algn="l" rtl="0">
              <a:spcBef>
                <a:spcPts val="0"/>
              </a:spcBef>
              <a:spcAft>
                <a:spcPts val="0"/>
              </a:spcAft>
              <a:buSzPts val="1100"/>
              <a:buChar char="-"/>
            </a:pPr>
            <a:r>
              <a:rPr lang="en"/>
              <a:t>Proposed GTS with components labeled</a:t>
            </a:r>
            <a:endParaRPr/>
          </a:p>
          <a:p>
            <a:pPr marL="457200" lvl="0" indent="-298450" algn="l" rtl="0">
              <a:spcBef>
                <a:spcPts val="0"/>
              </a:spcBef>
              <a:spcAft>
                <a:spcPts val="0"/>
              </a:spcAft>
              <a:buSzPts val="1100"/>
              <a:buChar char="-"/>
            </a:pPr>
            <a:r>
              <a:rPr lang="en"/>
              <a:t>Do we want to explain PPK first? </a:t>
            </a:r>
            <a:endParaRPr/>
          </a:p>
          <a:p>
            <a:pPr marL="457200" lvl="0" indent="-298450" algn="l" rtl="0">
              <a:spcBef>
                <a:spcPts val="0"/>
              </a:spcBef>
              <a:spcAft>
                <a:spcPts val="0"/>
              </a:spcAft>
              <a:buSzPts val="1100"/>
              <a:buChar char="-"/>
            </a:pPr>
            <a:r>
              <a:rPr lang="en"/>
              <a:t>Add Eric’s slides about Ease of Post Processing</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fc071c588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fc071c588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457200" algn="l" rtl="0">
              <a:lnSpc>
                <a:spcPct val="115000"/>
              </a:lnSpc>
              <a:spcBef>
                <a:spcPts val="0"/>
              </a:spcBef>
              <a:spcAft>
                <a:spcPts val="0"/>
              </a:spcAft>
              <a:buClr>
                <a:schemeClr val="dk1"/>
              </a:buClr>
              <a:buSzPts val="1100"/>
              <a:buFont typeface="Arial"/>
              <a:buNone/>
            </a:pPr>
            <a:r>
              <a:rPr lang="en" sz="1800">
                <a:solidFill>
                  <a:schemeClr val="dk1"/>
                </a:solidFill>
                <a:latin typeface="Average"/>
                <a:ea typeface="Average"/>
                <a:cs typeface="Average"/>
                <a:sym typeface="Average"/>
              </a:rPr>
              <a:t>explain test card - make a second mission CONOPS to replace this?</a:t>
            </a:r>
            <a:endParaRPr sz="1800">
              <a:solidFill>
                <a:schemeClr val="dk1"/>
              </a:solidFill>
              <a:latin typeface="Average"/>
              <a:ea typeface="Average"/>
              <a:cs typeface="Average"/>
              <a:sym typeface="Average"/>
            </a:endParaRPr>
          </a:p>
          <a:p>
            <a:pPr marL="914400" lvl="0" indent="0" algn="l" rtl="0">
              <a:lnSpc>
                <a:spcPct val="115000"/>
              </a:lnSpc>
              <a:spcBef>
                <a:spcPts val="1200"/>
              </a:spcBef>
              <a:spcAft>
                <a:spcPts val="0"/>
              </a:spcAft>
              <a:buClr>
                <a:schemeClr val="dk1"/>
              </a:buClr>
              <a:buSzPts val="1100"/>
              <a:buFont typeface="Arial"/>
              <a:buNone/>
            </a:pPr>
            <a:r>
              <a:rPr lang="en" sz="1800">
                <a:solidFill>
                  <a:schemeClr val="dk1"/>
                </a:solidFill>
                <a:latin typeface="Average"/>
                <a:ea typeface="Average"/>
                <a:cs typeface="Average"/>
                <a:sym typeface="Average"/>
              </a:rPr>
              <a:t>show error numbers</a:t>
            </a:r>
            <a:endParaRPr sz="1800">
              <a:solidFill>
                <a:schemeClr val="dk1"/>
              </a:solidFill>
              <a:latin typeface="Average"/>
              <a:ea typeface="Average"/>
              <a:cs typeface="Average"/>
              <a:sym typeface="Average"/>
            </a:endParaRPr>
          </a:p>
          <a:p>
            <a:pPr marL="914400" lvl="0" indent="0" algn="l" rtl="0">
              <a:lnSpc>
                <a:spcPct val="115000"/>
              </a:lnSpc>
              <a:spcBef>
                <a:spcPts val="1200"/>
              </a:spcBef>
              <a:spcAft>
                <a:spcPts val="0"/>
              </a:spcAft>
              <a:buClr>
                <a:schemeClr val="dk1"/>
              </a:buClr>
              <a:buSzPts val="1100"/>
              <a:buFont typeface="Arial"/>
              <a:buNone/>
            </a:pPr>
            <a:r>
              <a:rPr lang="en" sz="1800">
                <a:solidFill>
                  <a:schemeClr val="dk1"/>
                </a:solidFill>
                <a:latin typeface="Average"/>
                <a:ea typeface="Average"/>
                <a:cs typeface="Average"/>
                <a:sym typeface="Average"/>
              </a:rPr>
              <a:t>emphasize on how current methods have high errors, want to close the loop of timing to obtain greater levels of accuracy.</a:t>
            </a:r>
            <a:endParaRPr sz="1800">
              <a:solidFill>
                <a:schemeClr val="dk1"/>
              </a:solidFill>
              <a:latin typeface="Average"/>
              <a:ea typeface="Average"/>
              <a:cs typeface="Average"/>
              <a:sym typeface="Average"/>
            </a:endParaRPr>
          </a:p>
          <a:p>
            <a:pPr marL="914400" lvl="0" indent="0" algn="l" rtl="0">
              <a:lnSpc>
                <a:spcPct val="115000"/>
              </a:lnSpc>
              <a:spcBef>
                <a:spcPts val="1200"/>
              </a:spcBef>
              <a:spcAft>
                <a:spcPts val="1200"/>
              </a:spcAft>
              <a:buClr>
                <a:schemeClr val="dk1"/>
              </a:buClr>
              <a:buSzPts val="1100"/>
              <a:buFont typeface="Arial"/>
              <a:buNone/>
            </a:pPr>
            <a:r>
              <a:rPr lang="en" sz="1800">
                <a:solidFill>
                  <a:schemeClr val="dk1"/>
                </a:solidFill>
                <a:latin typeface="Average"/>
                <a:ea typeface="Average"/>
                <a:cs typeface="Average"/>
                <a:sym typeface="Average"/>
              </a:rPr>
              <a:t>explain how smoothness is related to the discretatization of points given on an az-el plot at a 1-hz rate given the max distance allowed for flight</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1025436044c_1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1025436044c_1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a:t>
            </a:r>
            <a:endParaRPr/>
          </a:p>
          <a:p>
            <a:pPr marL="0" lvl="0" indent="0" algn="l" rtl="0">
              <a:spcBef>
                <a:spcPts val="0"/>
              </a:spcBef>
              <a:spcAft>
                <a:spcPts val="0"/>
              </a:spcAft>
              <a:buNone/>
            </a:pPr>
            <a:r>
              <a:rPr lang="en"/>
              <a:t>Speaker Notes:</a:t>
            </a:r>
            <a:br>
              <a:rPr lang="en"/>
            </a:br>
            <a:r>
              <a:rPr lang="en"/>
              <a:t>In order to verify the position and time accuracy of an executed mission, the ground truth system shall be able to verify the position of the uas with up to 10 cm accuracy and </a:t>
            </a:r>
            <a:endParaRPr/>
          </a:p>
          <a:p>
            <a:pPr marL="0" lvl="0" indent="0" algn="l" rtl="0">
              <a:spcBef>
                <a:spcPts val="0"/>
              </a:spcBef>
              <a:spcAft>
                <a:spcPts val="0"/>
              </a:spcAft>
              <a:buNone/>
            </a:pPr>
            <a:endParaRPr/>
          </a:p>
          <a:p>
            <a:pPr marL="0" lvl="0" indent="0" algn="l" rtl="0">
              <a:spcBef>
                <a:spcPts val="0"/>
              </a:spcBef>
              <a:spcAft>
                <a:spcPts val="0"/>
              </a:spcAft>
              <a:buNone/>
            </a:pPr>
            <a:r>
              <a:rPr lang="en"/>
              <a:t>Guideline for making slides:</a:t>
            </a:r>
            <a:endParaRPr/>
          </a:p>
          <a:p>
            <a:pPr marL="457200" lvl="0" indent="-298450" algn="l" rtl="0">
              <a:spcBef>
                <a:spcPts val="0"/>
              </a:spcBef>
              <a:spcAft>
                <a:spcPts val="0"/>
              </a:spcAft>
              <a:buSzPts val="1100"/>
              <a:buChar char="-"/>
            </a:pPr>
            <a:r>
              <a:rPr lang="en"/>
              <a:t>Ground truth presentation we have given as baseline </a:t>
            </a:r>
            <a:endParaRPr/>
          </a:p>
          <a:p>
            <a:pPr marL="457200" lvl="0" indent="-298450" algn="l" rtl="0">
              <a:spcBef>
                <a:spcPts val="0"/>
              </a:spcBef>
              <a:spcAft>
                <a:spcPts val="0"/>
              </a:spcAft>
              <a:buSzPts val="1100"/>
              <a:buChar char="-"/>
            </a:pPr>
            <a:r>
              <a:rPr lang="en"/>
              <a:t>Run through how GTS will work and how we will process data </a:t>
            </a:r>
            <a:endParaRPr/>
          </a:p>
          <a:p>
            <a:pPr marL="457200" lvl="0" indent="-298450" algn="l" rtl="0">
              <a:spcBef>
                <a:spcPts val="0"/>
              </a:spcBef>
              <a:spcAft>
                <a:spcPts val="0"/>
              </a:spcAft>
              <a:buSzPts val="1100"/>
              <a:buChar char="-"/>
            </a:pPr>
            <a:r>
              <a:rPr lang="en"/>
              <a:t>Provide short explanation of how GTS will satisfy requirements</a:t>
            </a:r>
            <a:endParaRPr/>
          </a:p>
          <a:p>
            <a:pPr marL="0" lvl="0" indent="0" algn="l" rtl="0">
              <a:spcBef>
                <a:spcPts val="0"/>
              </a:spcBef>
              <a:spcAft>
                <a:spcPts val="0"/>
              </a:spcAft>
              <a:buNone/>
            </a:pPr>
            <a:endParaRPr/>
          </a:p>
          <a:p>
            <a:pPr marL="0" lvl="0" indent="0" algn="l" rtl="0">
              <a:spcBef>
                <a:spcPts val="0"/>
              </a:spcBef>
              <a:spcAft>
                <a:spcPts val="0"/>
              </a:spcAft>
              <a:buNone/>
            </a:pPr>
            <a:r>
              <a:rPr lang="en"/>
              <a:t>Notes:</a:t>
            </a:r>
            <a:endParaRPr/>
          </a:p>
          <a:p>
            <a:pPr marL="457200" lvl="0" indent="-298450" algn="l" rtl="0">
              <a:spcBef>
                <a:spcPts val="0"/>
              </a:spcBef>
              <a:spcAft>
                <a:spcPts val="0"/>
              </a:spcAft>
              <a:buSzPts val="1100"/>
              <a:buChar char="-"/>
            </a:pPr>
            <a:r>
              <a:rPr lang="en"/>
              <a:t>Proposed GTS with components labeled</a:t>
            </a:r>
            <a:endParaRPr/>
          </a:p>
          <a:p>
            <a:pPr marL="457200" lvl="0" indent="-298450" algn="l" rtl="0">
              <a:spcBef>
                <a:spcPts val="0"/>
              </a:spcBef>
              <a:spcAft>
                <a:spcPts val="0"/>
              </a:spcAft>
              <a:buSzPts val="1100"/>
              <a:buChar char="-"/>
            </a:pPr>
            <a:r>
              <a:rPr lang="en"/>
              <a:t>Do we want to explain PPK first? </a:t>
            </a:r>
            <a:endParaRPr/>
          </a:p>
          <a:p>
            <a:pPr marL="457200" lvl="0" indent="-298450" algn="l" rtl="0">
              <a:spcBef>
                <a:spcPts val="0"/>
              </a:spcBef>
              <a:spcAft>
                <a:spcPts val="0"/>
              </a:spcAft>
              <a:buSzPts val="1100"/>
              <a:buChar char="-"/>
            </a:pPr>
            <a:r>
              <a:rPr lang="en"/>
              <a:t>Add Eric’s slides about Ease of Post Processing</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102a98da5f7_6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102a98da5f7_6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a:t>
            </a:r>
            <a:endParaRPr/>
          </a:p>
          <a:p>
            <a:pPr marL="0" lvl="0" indent="0" algn="l" rtl="0">
              <a:spcBef>
                <a:spcPts val="0"/>
              </a:spcBef>
              <a:spcAft>
                <a:spcPts val="0"/>
              </a:spcAft>
              <a:buNone/>
            </a:pPr>
            <a:endParaRPr/>
          </a:p>
          <a:p>
            <a:pPr marL="0" lvl="0" indent="0" algn="l" rtl="0">
              <a:spcBef>
                <a:spcPts val="0"/>
              </a:spcBef>
              <a:spcAft>
                <a:spcPts val="0"/>
              </a:spcAft>
              <a:buNone/>
            </a:pPr>
            <a:r>
              <a:rPr lang="en"/>
              <a:t>Guideline for making slides:</a:t>
            </a:r>
            <a:endParaRPr/>
          </a:p>
          <a:p>
            <a:pPr marL="457200" lvl="0" indent="-298450" algn="l" rtl="0">
              <a:spcBef>
                <a:spcPts val="0"/>
              </a:spcBef>
              <a:spcAft>
                <a:spcPts val="0"/>
              </a:spcAft>
              <a:buSzPts val="1100"/>
              <a:buChar char="-"/>
            </a:pPr>
            <a:r>
              <a:rPr lang="en"/>
              <a:t>Ground truth presentation we have given as baseline </a:t>
            </a:r>
            <a:endParaRPr/>
          </a:p>
          <a:p>
            <a:pPr marL="457200" lvl="0" indent="-298450" algn="l" rtl="0">
              <a:spcBef>
                <a:spcPts val="0"/>
              </a:spcBef>
              <a:spcAft>
                <a:spcPts val="0"/>
              </a:spcAft>
              <a:buSzPts val="1100"/>
              <a:buChar char="-"/>
            </a:pPr>
            <a:r>
              <a:rPr lang="en"/>
              <a:t>Run through how GTS will work and how we will process data </a:t>
            </a:r>
            <a:endParaRPr/>
          </a:p>
          <a:p>
            <a:pPr marL="457200" lvl="0" indent="-298450" algn="l" rtl="0">
              <a:spcBef>
                <a:spcPts val="0"/>
              </a:spcBef>
              <a:spcAft>
                <a:spcPts val="0"/>
              </a:spcAft>
              <a:buSzPts val="1100"/>
              <a:buChar char="-"/>
            </a:pPr>
            <a:r>
              <a:rPr lang="en"/>
              <a:t>Provide short explanation of how GTS will satisfy requirements</a:t>
            </a:r>
            <a:endParaRPr/>
          </a:p>
          <a:p>
            <a:pPr marL="0" lvl="0" indent="0" algn="l" rtl="0">
              <a:spcBef>
                <a:spcPts val="0"/>
              </a:spcBef>
              <a:spcAft>
                <a:spcPts val="0"/>
              </a:spcAft>
              <a:buNone/>
            </a:pPr>
            <a:endParaRPr/>
          </a:p>
          <a:p>
            <a:pPr marL="0" lvl="0" indent="0" algn="l" rtl="0">
              <a:spcBef>
                <a:spcPts val="0"/>
              </a:spcBef>
              <a:spcAft>
                <a:spcPts val="0"/>
              </a:spcAft>
              <a:buNone/>
            </a:pPr>
            <a:r>
              <a:rPr lang="en"/>
              <a:t>Notes:</a:t>
            </a:r>
            <a:endParaRPr/>
          </a:p>
          <a:p>
            <a:pPr marL="457200" lvl="0" indent="-298450" algn="l" rtl="0">
              <a:spcBef>
                <a:spcPts val="0"/>
              </a:spcBef>
              <a:spcAft>
                <a:spcPts val="0"/>
              </a:spcAft>
              <a:buSzPts val="1100"/>
              <a:buChar char="-"/>
            </a:pPr>
            <a:r>
              <a:rPr lang="en"/>
              <a:t>Proposed GTS with components labeled</a:t>
            </a:r>
            <a:endParaRPr/>
          </a:p>
          <a:p>
            <a:pPr marL="457200" lvl="0" indent="-298450" algn="l" rtl="0">
              <a:spcBef>
                <a:spcPts val="0"/>
              </a:spcBef>
              <a:spcAft>
                <a:spcPts val="0"/>
              </a:spcAft>
              <a:buSzPts val="1100"/>
              <a:buChar char="-"/>
            </a:pPr>
            <a:r>
              <a:rPr lang="en"/>
              <a:t>Do we want to explain PPK first? </a:t>
            </a:r>
            <a:endParaRPr/>
          </a:p>
          <a:p>
            <a:pPr marL="457200" lvl="0" indent="-298450" algn="l" rtl="0">
              <a:spcBef>
                <a:spcPts val="0"/>
              </a:spcBef>
              <a:spcAft>
                <a:spcPts val="0"/>
              </a:spcAft>
              <a:buSzPts val="1100"/>
              <a:buChar char="-"/>
            </a:pPr>
            <a:r>
              <a:rPr lang="en"/>
              <a:t>Add Eric’s slides about Ease of Post Processing</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10450d57509_2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8" name="Google Shape;1028;g10450d57509_2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1025436044c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1025436044c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1025436044c_1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1025436044c_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1025436044c_1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1025436044c_1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Table of failure modes that are in place </a:t>
            </a:r>
            <a:endParaRPr sz="1800">
              <a:solidFill>
                <a:schemeClr val="dk1"/>
              </a:solidFill>
              <a:latin typeface="Trebuchet MS"/>
              <a:ea typeface="Trebuchet MS"/>
              <a:cs typeface="Trebuchet MS"/>
              <a:sym typeface="Trebuchet MS"/>
            </a:endParaRPr>
          </a:p>
          <a:p>
            <a:pPr marL="457200" lvl="0" indent="-342900" algn="l" rtl="0">
              <a:lnSpc>
                <a:spcPct val="115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Potential Failure modes that we plan on adding </a:t>
            </a:r>
            <a:endParaRPr sz="1800">
              <a:solidFill>
                <a:schemeClr val="dk1"/>
              </a:solidFill>
              <a:latin typeface="Trebuchet MS"/>
              <a:ea typeface="Trebuchet MS"/>
              <a:cs typeface="Trebuchet MS"/>
              <a:sym typeface="Trebuchet MS"/>
            </a:endParaRPr>
          </a:p>
          <a:p>
            <a:pPr marL="457200" lvl="0" indent="-342900" algn="l" rtl="0">
              <a:lnSpc>
                <a:spcPct val="115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Include failure mode and messages or response to failure mode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1028d844067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6" name="Google Shape;1096;g1028d844067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Table of failure modes that are in place </a:t>
            </a:r>
            <a:endParaRPr sz="1800">
              <a:solidFill>
                <a:schemeClr val="dk1"/>
              </a:solidFill>
              <a:latin typeface="Trebuchet MS"/>
              <a:ea typeface="Trebuchet MS"/>
              <a:cs typeface="Trebuchet MS"/>
              <a:sym typeface="Trebuchet MS"/>
            </a:endParaRPr>
          </a:p>
          <a:p>
            <a:pPr marL="457200" lvl="0" indent="-342900" algn="l" rtl="0">
              <a:lnSpc>
                <a:spcPct val="115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Potential Failure modes that we plan on adding </a:t>
            </a:r>
            <a:endParaRPr sz="1800">
              <a:solidFill>
                <a:schemeClr val="dk1"/>
              </a:solidFill>
              <a:latin typeface="Trebuchet MS"/>
              <a:ea typeface="Trebuchet MS"/>
              <a:cs typeface="Trebuchet MS"/>
              <a:sym typeface="Trebuchet MS"/>
            </a:endParaRPr>
          </a:p>
          <a:p>
            <a:pPr marL="457200" lvl="0" indent="-342900" algn="l" rtl="0">
              <a:lnSpc>
                <a:spcPct val="115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Include failure mode and messages or response to failure mode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1028d844067_2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6" name="Google Shape;1116;g1028d844067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Table of failure modes that are in place </a:t>
            </a:r>
            <a:endParaRPr sz="1800">
              <a:solidFill>
                <a:schemeClr val="dk1"/>
              </a:solidFill>
              <a:latin typeface="Trebuchet MS"/>
              <a:ea typeface="Trebuchet MS"/>
              <a:cs typeface="Trebuchet MS"/>
              <a:sym typeface="Trebuchet MS"/>
            </a:endParaRPr>
          </a:p>
          <a:p>
            <a:pPr marL="457200" lvl="0" indent="-342900" algn="l" rtl="0">
              <a:lnSpc>
                <a:spcPct val="115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Potential Failure modes that we plan on adding </a:t>
            </a:r>
            <a:endParaRPr sz="1800">
              <a:solidFill>
                <a:schemeClr val="dk1"/>
              </a:solidFill>
              <a:latin typeface="Trebuchet MS"/>
              <a:ea typeface="Trebuchet MS"/>
              <a:cs typeface="Trebuchet MS"/>
              <a:sym typeface="Trebuchet MS"/>
            </a:endParaRPr>
          </a:p>
          <a:p>
            <a:pPr marL="457200" lvl="0" indent="-342900" algn="l" rtl="0">
              <a:lnSpc>
                <a:spcPct val="115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Include failure mode and messages or response to failure mode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1025436044c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0" name="Google Shape;1140;g1025436044c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1025436044c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8" name="Google Shape;1148;g1025436044c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028d84406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028d84406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Emphasis that our approach is novel, current drone autopilots don’t have closed loop timing in their control</a:t>
            </a:r>
            <a:endParaRPr/>
          </a:p>
          <a:p>
            <a:pPr marL="914400" lvl="1" indent="-298450" algn="l" rtl="0">
              <a:spcBef>
                <a:spcPts val="0"/>
              </a:spcBef>
              <a:spcAft>
                <a:spcPts val="0"/>
              </a:spcAft>
              <a:buSzPts val="1100"/>
              <a:buChar char="-"/>
            </a:pPr>
            <a:r>
              <a:rPr lang="en"/>
              <a:t>Different from IRISS’s previous approach in which they had no timing feedback</a:t>
            </a:r>
            <a:endParaRPr/>
          </a:p>
          <a:p>
            <a:pPr marL="457200" lvl="0" indent="-298450" algn="l" rtl="0">
              <a:spcBef>
                <a:spcPts val="0"/>
              </a:spcBef>
              <a:spcAft>
                <a:spcPts val="0"/>
              </a:spcAft>
              <a:buSzPts val="1100"/>
              <a:buChar char="-"/>
            </a:pPr>
            <a:r>
              <a:rPr lang="en"/>
              <a:t>IRISS’s emulated of a LEO skytrack was just a ONE-USE mission case</a:t>
            </a:r>
            <a:endParaRPr/>
          </a:p>
          <a:p>
            <a:pPr marL="914400" lvl="1" indent="-298450" algn="l" rtl="0">
              <a:spcBef>
                <a:spcPts val="0"/>
              </a:spcBef>
              <a:spcAft>
                <a:spcPts val="0"/>
              </a:spcAft>
              <a:buSzPts val="1100"/>
              <a:buChar char="-"/>
            </a:pPr>
            <a:r>
              <a:rPr lang="en"/>
              <a:t>Our goal is to take in any specified waypoints, whether it is LEO emulated or any other path, and be able to reach waypoints within accuracy</a:t>
            </a:r>
            <a:endParaRPr/>
          </a:p>
          <a:p>
            <a:pPr marL="457200" lvl="0" indent="-298450" algn="l" rtl="0">
              <a:spcBef>
                <a:spcPts val="0"/>
              </a:spcBef>
              <a:spcAft>
                <a:spcPts val="0"/>
              </a:spcAft>
              <a:buSzPts val="1100"/>
              <a:buChar char="-"/>
            </a:pPr>
            <a:r>
              <a:rPr lang="en"/>
              <a:t>To ensure our drone achieve’s this accuracy and for us to be able to accurately characterize our mission performance, we desire our navigation and post processing UAS position accuracy to be within 10 cm</a:t>
            </a:r>
            <a:endParaRPr/>
          </a:p>
          <a:p>
            <a:pPr marL="457200" lvl="0" indent="-298450" algn="l" rtl="0">
              <a:spcBef>
                <a:spcPts val="0"/>
              </a:spcBef>
              <a:spcAft>
                <a:spcPts val="0"/>
              </a:spcAft>
              <a:buSzPts val="1100"/>
              <a:buChar char="-"/>
            </a:pPr>
            <a:r>
              <a:rPr lang="en"/>
              <a:t>Narriate that closed loop timing should produce less errors for the drone can make corrections to its velocity when it gets off course in time and position</a:t>
            </a:r>
            <a:endParaRPr/>
          </a:p>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048480c95f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048480c95f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Calibri"/>
                <a:ea typeface="Calibri"/>
                <a:cs typeface="Calibri"/>
                <a:sym typeface="Calibri"/>
              </a:rPr>
              <a:t>(Image/Diagram)</a:t>
            </a:r>
            <a:endParaRPr sz="1000">
              <a:solidFill>
                <a:schemeClr val="dk1"/>
              </a:solidFill>
              <a:latin typeface="Calibri"/>
              <a:ea typeface="Calibri"/>
              <a:cs typeface="Calibri"/>
              <a:sym typeface="Calibri"/>
            </a:endParaRPr>
          </a:p>
          <a:p>
            <a:pPr marL="457200" lvl="0" indent="-279400" algn="l" rtl="0">
              <a:lnSpc>
                <a:spcPct val="115000"/>
              </a:lnSpc>
              <a:spcBef>
                <a:spcPts val="0"/>
              </a:spcBef>
              <a:spcAft>
                <a:spcPts val="0"/>
              </a:spcAft>
              <a:buClr>
                <a:schemeClr val="dk1"/>
              </a:buClr>
              <a:buSzPts val="800"/>
              <a:buFont typeface="Trebuchet MS"/>
              <a:buChar char="-"/>
            </a:pPr>
            <a:r>
              <a:rPr lang="en" sz="800">
                <a:solidFill>
                  <a:schemeClr val="dk1"/>
                </a:solidFill>
                <a:latin typeface="Trebuchet MS"/>
                <a:ea typeface="Trebuchet MS"/>
                <a:cs typeface="Trebuchet MS"/>
                <a:sym typeface="Trebuchet MS"/>
              </a:rPr>
              <a:t>Facilities/Equipment needed </a:t>
            </a:r>
            <a:endParaRPr sz="800">
              <a:solidFill>
                <a:schemeClr val="dk1"/>
              </a:solidFill>
              <a:latin typeface="Trebuchet MS"/>
              <a:ea typeface="Trebuchet MS"/>
              <a:cs typeface="Trebuchet MS"/>
              <a:sym typeface="Trebuchet MS"/>
            </a:endParaRPr>
          </a:p>
          <a:p>
            <a:pPr marL="457200" lvl="0" indent="-279400" algn="l" rtl="0">
              <a:lnSpc>
                <a:spcPct val="115000"/>
              </a:lnSpc>
              <a:spcBef>
                <a:spcPts val="0"/>
              </a:spcBef>
              <a:spcAft>
                <a:spcPts val="0"/>
              </a:spcAft>
              <a:buClr>
                <a:schemeClr val="dk1"/>
              </a:buClr>
              <a:buSzPts val="800"/>
              <a:buFont typeface="Trebuchet MS"/>
              <a:buChar char="-"/>
            </a:pPr>
            <a:r>
              <a:rPr lang="en" sz="800">
                <a:solidFill>
                  <a:schemeClr val="dk1"/>
                </a:solidFill>
                <a:latin typeface="Trebuchet MS"/>
                <a:ea typeface="Trebuchet MS"/>
                <a:cs typeface="Trebuchet MS"/>
                <a:sym typeface="Trebuchet MS"/>
              </a:rPr>
              <a:t>How the test works/will be conducted </a:t>
            </a:r>
            <a:endParaRPr sz="800">
              <a:solidFill>
                <a:schemeClr val="dk1"/>
              </a:solidFill>
              <a:latin typeface="Trebuchet MS"/>
              <a:ea typeface="Trebuchet MS"/>
              <a:cs typeface="Trebuchet MS"/>
              <a:sym typeface="Trebuchet MS"/>
            </a:endParaRPr>
          </a:p>
          <a:p>
            <a:pPr marL="914400" lvl="1" indent="-279400" algn="l" rtl="0">
              <a:lnSpc>
                <a:spcPct val="115000"/>
              </a:lnSpc>
              <a:spcBef>
                <a:spcPts val="0"/>
              </a:spcBef>
              <a:spcAft>
                <a:spcPts val="0"/>
              </a:spcAft>
              <a:buClr>
                <a:schemeClr val="dk1"/>
              </a:buClr>
              <a:buSzPts val="800"/>
              <a:buFont typeface="Trebuchet MS"/>
              <a:buChar char="-"/>
            </a:pPr>
            <a:r>
              <a:rPr lang="en" sz="800">
                <a:solidFill>
                  <a:schemeClr val="dk1"/>
                </a:solidFill>
                <a:latin typeface="Trebuchet MS"/>
                <a:ea typeface="Trebuchet MS"/>
                <a:cs typeface="Trebuchet MS"/>
                <a:sym typeface="Trebuchet MS"/>
              </a:rPr>
              <a:t>Measurements to be make</a:t>
            </a:r>
            <a:endParaRPr sz="800">
              <a:solidFill>
                <a:schemeClr val="dk1"/>
              </a:solidFill>
              <a:latin typeface="Trebuchet MS"/>
              <a:ea typeface="Trebuchet MS"/>
              <a:cs typeface="Trebuchet MS"/>
              <a:sym typeface="Trebuchet MS"/>
            </a:endParaRPr>
          </a:p>
          <a:p>
            <a:pPr marL="914400" lvl="1" indent="-279400" algn="l" rtl="0">
              <a:lnSpc>
                <a:spcPct val="115000"/>
              </a:lnSpc>
              <a:spcBef>
                <a:spcPts val="0"/>
              </a:spcBef>
              <a:spcAft>
                <a:spcPts val="0"/>
              </a:spcAft>
              <a:buClr>
                <a:schemeClr val="dk1"/>
              </a:buClr>
              <a:buSzPts val="800"/>
              <a:buFont typeface="Trebuchet MS"/>
              <a:buChar char="-"/>
            </a:pPr>
            <a:r>
              <a:rPr lang="en" sz="800">
                <a:solidFill>
                  <a:schemeClr val="dk1"/>
                </a:solidFill>
                <a:latin typeface="Trebuchet MS"/>
                <a:ea typeface="Trebuchet MS"/>
                <a:cs typeface="Trebuchet MS"/>
                <a:sym typeface="Trebuchet MS"/>
              </a:rPr>
              <a:t>Potential sources of error or measurement issues </a:t>
            </a:r>
            <a:endParaRPr sz="800">
              <a:solidFill>
                <a:schemeClr val="dk1"/>
              </a:solidFill>
              <a:latin typeface="Trebuchet MS"/>
              <a:ea typeface="Trebuchet MS"/>
              <a:cs typeface="Trebuchet MS"/>
              <a:sym typeface="Trebuchet MS"/>
            </a:endParaRPr>
          </a:p>
          <a:p>
            <a:pPr marL="457200" lvl="0" indent="-323850" algn="l" rtl="0">
              <a:lnSpc>
                <a:spcPct val="115000"/>
              </a:lnSpc>
              <a:spcBef>
                <a:spcPts val="0"/>
              </a:spcBef>
              <a:spcAft>
                <a:spcPts val="0"/>
              </a:spcAft>
              <a:buClr>
                <a:schemeClr val="dk1"/>
              </a:buClr>
              <a:buSzPts val="1500"/>
              <a:buFont typeface="Trebuchet MS"/>
              <a:buChar char="-"/>
            </a:pPr>
            <a:r>
              <a:rPr lang="en" sz="800">
                <a:solidFill>
                  <a:schemeClr val="dk1"/>
                </a:solidFill>
                <a:latin typeface="Trebuchet MS"/>
                <a:ea typeface="Trebuchet MS"/>
                <a:cs typeface="Trebuchet MS"/>
                <a:sym typeface="Trebuchet MS"/>
              </a:rPr>
              <a:t>Validation against functional requirements and which models we have used to verify</a:t>
            </a:r>
            <a:r>
              <a:rPr lang="en">
                <a:solidFill>
                  <a:schemeClr val="dk1"/>
                </a:solidFill>
                <a:latin typeface="Trebuchet MS"/>
                <a:ea typeface="Trebuchet MS"/>
                <a:cs typeface="Trebuchet MS"/>
                <a:sym typeface="Trebuchet MS"/>
              </a:rPr>
              <a:t> </a:t>
            </a:r>
            <a:endParaRPr sz="7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0450d57509_4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0450d57509_4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Chris</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done outdoors to avoid ground effects, results are compared to the model not necessarily pass/fail only</a:t>
            </a:r>
            <a:endParaRPr/>
          </a:p>
          <a:p>
            <a:pPr marL="457200" lvl="0" indent="0" algn="l" rtl="0">
              <a:spcBef>
                <a:spcPts val="0"/>
              </a:spcBef>
              <a:spcAft>
                <a:spcPts val="0"/>
              </a:spcAft>
              <a:buNone/>
            </a:pPr>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Describe how the design will be verified against predictive models through characterization testing.</a:t>
            </a:r>
            <a:endParaRPr sz="1150">
              <a:solidFill>
                <a:schemeClr val="dk1"/>
              </a:solidFill>
              <a:highlight>
                <a:srgbClr val="F2F2F2"/>
              </a:highligh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Use diagrams to convey the test set up,</a:t>
            </a:r>
            <a:endParaRPr sz="1150">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the</a:t>
            </a:r>
            <a:endParaRPr sz="1150">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f</a:t>
            </a:r>
            <a:endParaRPr sz="1150">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acilities and equipment needed, and how the test works.</a:t>
            </a:r>
            <a:endParaRPr sz="1150">
              <a:solidFill>
                <a:schemeClr val="dk1"/>
              </a:solidFill>
              <a:highlight>
                <a:srgbClr val="F2F2F2"/>
              </a:highligh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Describe the measurements to b</a:t>
            </a:r>
            <a:endParaRPr sz="1150">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e made, and</a:t>
            </a:r>
            <a:endParaRPr sz="1150">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key measurement issues (resolution, sampling rate, etc.) </a:t>
            </a:r>
            <a:endParaRPr sz="1150">
              <a:solidFill>
                <a:schemeClr val="dk1"/>
              </a:solidFill>
              <a:highlight>
                <a:srgbClr val="F2F2F2"/>
              </a:highligh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Show how the selected sensors, instruments, data acquisition, test fixtures, etc. provide the required</a:t>
            </a:r>
            <a:endParaRPr sz="1150">
              <a:solidFill>
                <a:schemeClr val="dk1"/>
              </a:solidFill>
              <a:highlight>
                <a:srgbClr val="F2F2F2"/>
              </a:highligh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capabilities.</a:t>
            </a:r>
            <a:endParaRPr sz="1150">
              <a:solidFill>
                <a:schemeClr val="dk1"/>
              </a:solidFill>
              <a:highlight>
                <a:srgbClr val="F2F2F2"/>
              </a:highligh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457200" lvl="0" indent="0" algn="l" rtl="0">
              <a:spcBef>
                <a:spcPts val="0"/>
              </a:spcBef>
              <a:spcAft>
                <a:spcPts val="0"/>
              </a:spcAft>
              <a:buNone/>
            </a:pPr>
            <a:endParaRPr/>
          </a:p>
          <a:p>
            <a:pPr marL="45720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gfc01c6d9bd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1" name="Google Shape;1211;gfc01c6d9bd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Chris</a:t>
            </a:r>
            <a:endParaRPr/>
          </a:p>
          <a:p>
            <a:pPr marL="457200" lvl="0" indent="0" algn="l" rtl="0">
              <a:spcBef>
                <a:spcPts val="0"/>
              </a:spcBef>
              <a:spcAft>
                <a:spcPts val="0"/>
              </a:spcAft>
              <a:buNone/>
            </a:pPr>
            <a:endParaRPr/>
          </a:p>
          <a:p>
            <a:pPr marL="45720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1046db684db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5" name="Google Shape;1235;g1046db684db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Chris</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done outdoors to avoid ground effects, results are compared to the model not necessarily pass/fail only</a:t>
            </a:r>
            <a:endParaRPr/>
          </a:p>
          <a:p>
            <a:pPr marL="457200" lvl="0" indent="0" algn="l" rtl="0">
              <a:spcBef>
                <a:spcPts val="0"/>
              </a:spcBef>
              <a:spcAft>
                <a:spcPts val="0"/>
              </a:spcAft>
              <a:buNone/>
            </a:pPr>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Describe how the design will be verified against predictive models through characterization testing.</a:t>
            </a:r>
            <a:endParaRPr sz="1150">
              <a:solidFill>
                <a:schemeClr val="dk1"/>
              </a:solidFill>
              <a:highlight>
                <a:srgbClr val="F2F2F2"/>
              </a:highligh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Use diagrams to convey the test set up,</a:t>
            </a:r>
            <a:endParaRPr sz="1150">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the</a:t>
            </a:r>
            <a:endParaRPr sz="1150">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f</a:t>
            </a:r>
            <a:endParaRPr sz="1150">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acilities and equipment needed, and how the test works.</a:t>
            </a:r>
            <a:endParaRPr sz="1150">
              <a:solidFill>
                <a:schemeClr val="dk1"/>
              </a:solidFill>
              <a:highlight>
                <a:srgbClr val="F2F2F2"/>
              </a:highligh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Describe the measurements to b</a:t>
            </a:r>
            <a:endParaRPr sz="1150">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e made, and</a:t>
            </a:r>
            <a:endParaRPr sz="1150">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key measurement issues (resolution, sampling rate, etc.) </a:t>
            </a:r>
            <a:endParaRPr sz="1150">
              <a:solidFill>
                <a:schemeClr val="dk1"/>
              </a:solidFill>
              <a:highlight>
                <a:srgbClr val="F2F2F2"/>
              </a:highligh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Show how the selected sensors, instruments, data acquisition, test fixtures, etc. provide the required</a:t>
            </a:r>
            <a:endParaRPr sz="1150">
              <a:solidFill>
                <a:schemeClr val="dk1"/>
              </a:solidFill>
              <a:highlight>
                <a:srgbClr val="F2F2F2"/>
              </a:highligh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capabilities.</a:t>
            </a:r>
            <a:endParaRPr sz="1150">
              <a:solidFill>
                <a:schemeClr val="dk1"/>
              </a:solidFill>
              <a:highlight>
                <a:srgbClr val="F2F2F2"/>
              </a:highligh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457200" lvl="0" indent="0" algn="l" rtl="0">
              <a:spcBef>
                <a:spcPts val="0"/>
              </a:spcBef>
              <a:spcAft>
                <a:spcPts val="0"/>
              </a:spcAft>
              <a:buNone/>
            </a:pPr>
            <a:endParaRPr/>
          </a:p>
          <a:p>
            <a:pPr marL="45720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fc01c6d9bd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fc01c6d9bd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Change header as needed</a:t>
            </a:r>
            <a:endParaRPr/>
          </a:p>
          <a:p>
            <a:pPr marL="457200" lvl="0" indent="0" algn="l" rtl="0">
              <a:spcBef>
                <a:spcPts val="0"/>
              </a:spcBef>
              <a:spcAft>
                <a:spcPts val="0"/>
              </a:spcAft>
              <a:buNone/>
            </a:pPr>
            <a:r>
              <a:rPr lang="en"/>
              <a:t>Needs more development</a:t>
            </a:r>
            <a:endParaRPr/>
          </a:p>
          <a:p>
            <a:pPr marL="457200" lvl="0" indent="0" algn="l" rtl="0">
              <a:spcBef>
                <a:spcPts val="0"/>
              </a:spcBef>
              <a:spcAft>
                <a:spcPts val="0"/>
              </a:spcAft>
              <a:buNone/>
            </a:pPr>
            <a:br>
              <a:rPr lang="en"/>
            </a:br>
            <a:r>
              <a:rPr lang="en"/>
              <a:t>Chris</a:t>
            </a:r>
            <a:endParaRPr/>
          </a:p>
          <a:p>
            <a:pPr marL="457200" lvl="0" indent="0" algn="l" rtl="0">
              <a:spcBef>
                <a:spcPts val="0"/>
              </a:spcBef>
              <a:spcAft>
                <a:spcPts val="0"/>
              </a:spcAft>
              <a:buNone/>
            </a:pPr>
            <a:endParaRPr/>
          </a:p>
          <a:p>
            <a:pPr marL="45720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02d47152c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02d47152c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g102d47152cd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1" name="Google Shape;1301;g102d47152cd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g102d47152cd_6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0" name="Google Shape;1320;g102d47152cd_6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0" indent="0" algn="l" rtl="0">
              <a:lnSpc>
                <a:spcPct val="115000"/>
              </a:lnSpc>
              <a:spcBef>
                <a:spcPts val="0"/>
              </a:spcBef>
              <a:spcAft>
                <a:spcPts val="1200"/>
              </a:spcAft>
              <a:buClr>
                <a:schemeClr val="dk1"/>
              </a:buClr>
              <a:buSzPts val="1100"/>
              <a:buFont typeface="Arial"/>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g1025436044c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9" name="Google Shape;1349;g1025436044c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Google Shape;1356;g1025436044c_1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7" name="Google Shape;1357;g1025436044c_1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f57bce0535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f57bce053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Anand</a:t>
            </a:r>
            <a:endParaRPr/>
          </a:p>
          <a:p>
            <a:pPr marL="457200" lvl="0" indent="-298450" algn="l" rtl="0">
              <a:spcBef>
                <a:spcPts val="0"/>
              </a:spcBef>
              <a:spcAft>
                <a:spcPts val="0"/>
              </a:spcAft>
              <a:buSzPts val="1100"/>
              <a:buChar char="-"/>
            </a:pPr>
            <a:r>
              <a:rPr lang="en"/>
              <a:t>Our projects first phase is in mission planning where in the user inputs XYZT coordinates, and a flight path is extrapolated </a:t>
            </a:r>
            <a:endParaRPr/>
          </a:p>
          <a:p>
            <a:pPr marL="457200" lvl="0" indent="-298450" algn="l" rtl="0">
              <a:spcBef>
                <a:spcPts val="0"/>
              </a:spcBef>
              <a:spcAft>
                <a:spcPts val="0"/>
              </a:spcAft>
              <a:buSzPts val="1100"/>
              <a:buChar char="-"/>
            </a:pPr>
            <a:r>
              <a:rPr lang="en"/>
              <a:t>Of course, we need to make sure our chosen vehicle is capable of reaching each waypoint at the predetermined times, so our simulations software will judge the feasibility of the path </a:t>
            </a:r>
            <a:endParaRPr/>
          </a:p>
          <a:p>
            <a:pPr marL="457200" lvl="0" indent="-298450" algn="l" rtl="0">
              <a:spcBef>
                <a:spcPts val="0"/>
              </a:spcBef>
              <a:spcAft>
                <a:spcPts val="0"/>
              </a:spcAft>
              <a:buSzPts val="1100"/>
              <a:buChar char="-"/>
            </a:pPr>
            <a:r>
              <a:rPr lang="en"/>
              <a:t>With feasibility confirmed, these waypoints, and crucially, the desired time to reach those waypoints, is communicated to the vehicle</a:t>
            </a:r>
            <a:endParaRPr/>
          </a:p>
          <a:p>
            <a:pPr marL="457200" lvl="0" indent="-298450" algn="l" rtl="0">
              <a:spcBef>
                <a:spcPts val="0"/>
              </a:spcBef>
              <a:spcAft>
                <a:spcPts val="0"/>
              </a:spcAft>
              <a:buSzPts val="1100"/>
              <a:buChar char="-"/>
            </a:pPr>
            <a:r>
              <a:rPr lang="en"/>
              <a:t>Next, the vehicle flies along this path, and if successful, reaches each way point</a:t>
            </a:r>
            <a:endParaRPr/>
          </a:p>
          <a:p>
            <a:pPr marL="457200" lvl="0" indent="-298450" algn="l" rtl="0">
              <a:spcBef>
                <a:spcPts val="0"/>
              </a:spcBef>
              <a:spcAft>
                <a:spcPts val="0"/>
              </a:spcAft>
              <a:buSzPts val="1100"/>
              <a:buChar char="-"/>
            </a:pPr>
            <a:r>
              <a:rPr lang="en"/>
              <a:t>and its destination, at the predetermined times</a:t>
            </a:r>
            <a:endParaRPr/>
          </a:p>
          <a:p>
            <a:pPr marL="457200" lvl="0" indent="-298450" algn="l" rtl="0">
              <a:spcBef>
                <a:spcPts val="0"/>
              </a:spcBef>
              <a:spcAft>
                <a:spcPts val="0"/>
              </a:spcAft>
              <a:buSzPts val="1100"/>
              <a:buChar char="-"/>
            </a:pPr>
            <a:r>
              <a:rPr lang="en"/>
              <a:t>Finally, our ground truth system, which has tracked the location of the vehicle throughout, independently verifies the performance of our vehicle, essentially how well it followed the geographic path, and schedule</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g1046db684d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5" name="Google Shape;1375;g1046db684d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g1025436044c_1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3" name="Google Shape;1403;g1025436044c_1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gf1a2e81886_2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1" name="Google Shape;1421;gf1a2e81886_2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f7abe59617_1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9" name="Google Shape;1429;gf7abe59617_1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f1a2e81886_2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f1a2e81886_2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f1a2e81886_2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f1a2e81886_2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gf1a2e81886_2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4" name="Google Shape;1454;gf1a2e81886_2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gf1a2e81886_2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2" name="Google Shape;1462;gf1a2e81886_2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f1ab337c6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f1ab337c6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f5fee438e0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8" name="Google Shape;1478;gf5fee438e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02543604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02543604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 top level description of the overall outcome of your design efforts. It should show what the </a:t>
            </a:r>
            <a:endParaRPr/>
          </a:p>
          <a:p>
            <a:pPr marL="0" lvl="0" indent="0" algn="l" rtl="0">
              <a:spcBef>
                <a:spcPts val="0"/>
              </a:spcBef>
              <a:spcAft>
                <a:spcPts val="0"/>
              </a:spcAft>
              <a:buNone/>
            </a:pPr>
            <a:r>
              <a:rPr lang="en"/>
              <a:t>whole system looks like, its key parameters (dimensions, mass, data rates, etc.), what the major </a:t>
            </a:r>
            <a:endParaRPr/>
          </a:p>
          <a:p>
            <a:pPr marL="0" lvl="0" indent="0" algn="l" rtl="0">
              <a:spcBef>
                <a:spcPts val="0"/>
              </a:spcBef>
              <a:spcAft>
                <a:spcPts val="0"/>
              </a:spcAft>
              <a:buNone/>
            </a:pPr>
            <a:r>
              <a:rPr lang="en"/>
              <a:t>elements or subsystems are, and most importantly, how it works. Include a functional block diagram. </a:t>
            </a:r>
            <a:endParaRPr/>
          </a:p>
          <a:p>
            <a:pPr marL="0" lvl="0" indent="0" algn="l" rtl="0">
              <a:spcBef>
                <a:spcPts val="0"/>
              </a:spcBef>
              <a:spcAft>
                <a:spcPts val="0"/>
              </a:spcAft>
              <a:buNone/>
            </a:pPr>
            <a:r>
              <a:rPr lang="en"/>
              <a:t>This provides the context and terminology for more detailed descriptions later in the presentation. </a:t>
            </a:r>
            <a:endParaRPr/>
          </a:p>
          <a:p>
            <a:pPr marL="0" lvl="0" indent="0" algn="l" rtl="0">
              <a:spcBef>
                <a:spcPts val="0"/>
              </a:spcBef>
              <a:spcAft>
                <a:spcPts val="0"/>
              </a:spcAft>
              <a:buNone/>
            </a:pPr>
            <a:r>
              <a:rPr lang="en"/>
              <a:t>Clear what all major elements of the design are, and how the design works at a top level (8-10 pts) </a:t>
            </a:r>
            <a:endParaRPr/>
          </a:p>
          <a:p>
            <a:pPr marL="0" lvl="0" indent="0" algn="l" rtl="0">
              <a:spcBef>
                <a:spcPts val="0"/>
              </a:spcBef>
              <a:spcAft>
                <a:spcPts val="0"/>
              </a:spcAft>
              <a:buNone/>
            </a:pPr>
            <a:r>
              <a:rPr lang="en"/>
              <a:t>Some elements are vaguely defined or poorly explained (say which) (6-8 pts) </a:t>
            </a:r>
            <a:endParaRPr/>
          </a:p>
          <a:p>
            <a:pPr marL="0" lvl="0" indent="0" algn="l" rtl="0">
              <a:spcBef>
                <a:spcPts val="0"/>
              </a:spcBef>
              <a:spcAft>
                <a:spcPts val="0"/>
              </a:spcAft>
              <a:buNone/>
            </a:pPr>
            <a:r>
              <a:rPr lang="en"/>
              <a:t>Key elements seem to be missing or were not explained (say which) (4-6 pts) </a:t>
            </a:r>
            <a:endParaRPr/>
          </a:p>
          <a:p>
            <a:pPr marL="0" lvl="0" indent="0" algn="l" rtl="0">
              <a:spcBef>
                <a:spcPts val="0"/>
              </a:spcBef>
              <a:spcAft>
                <a:spcPts val="0"/>
              </a:spcAft>
              <a:buNone/>
            </a:pPr>
            <a:r>
              <a:rPr lang="en"/>
              <a:t>Can’t tell what the whole design is or how it basically works (0-4 pts)</a:t>
            </a:r>
            <a:endParaRPr/>
          </a:p>
          <a:p>
            <a:pPr marL="0" lvl="0" indent="0" algn="l" rtl="0">
              <a:spcBef>
                <a:spcPts val="0"/>
              </a:spcBef>
              <a:spcAft>
                <a:spcPts val="0"/>
              </a:spcAft>
              <a:buNone/>
            </a:pPr>
            <a:endParaRPr/>
          </a:p>
          <a:p>
            <a:pPr marL="0" lvl="0" indent="0" algn="l" rtl="0">
              <a:spcBef>
                <a:spcPts val="0"/>
              </a:spcBef>
              <a:spcAft>
                <a:spcPts val="0"/>
              </a:spcAft>
              <a:buNone/>
            </a:pPr>
            <a:r>
              <a:rPr lang="en"/>
              <a:t>Include power budget, link budget, full airframe kit selection with mass budget here?</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gf5fee438e0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6" name="Google Shape;1486;gf5fee438e0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gf5fee438e0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4" name="Google Shape;1494;gf5fee438e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gf5fee438e0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2" name="Google Shape;1502;gf5fee438e0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Google Shape;1509;gf5fee438e0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0" name="Google Shape;1510;gf5fee438e0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DR6.1: Test vehicle shall be capable of minimum 20 minute flight</a:t>
            </a:r>
            <a:endParaRPr/>
          </a:p>
          <a:p>
            <a:pPr marL="0" lvl="0" indent="0" algn="l" rtl="0">
              <a:spcBef>
                <a:spcPts val="0"/>
              </a:spcBef>
              <a:spcAft>
                <a:spcPts val="0"/>
              </a:spcAft>
              <a:buNone/>
            </a:pPr>
            <a:r>
              <a:rPr lang="en"/>
              <a:t>DR6.2: Test vehicle shall be capable of flying in up to 10 mph wind</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gf5fee438e0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8" name="Google Shape;1518;gf5fee438e0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gf1a2e81886_2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6" name="Google Shape;1526;gf1a2e81886_2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p:cNvGrpSpPr/>
        <p:nvPr/>
      </p:nvGrpSpPr>
      <p:grpSpPr>
        <a:xfrm>
          <a:off x="0" y="0"/>
          <a:ext cx="0" cy="0"/>
          <a:chOff x="0" y="0"/>
          <a:chExt cx="0" cy="0"/>
        </a:xfrm>
      </p:grpSpPr>
      <p:sp>
        <p:nvSpPr>
          <p:cNvPr id="1533" name="Google Shape;1533;gf1a2e81886_2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4" name="Google Shape;1534;gf1a2e81886_2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gf1a2e81886_2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3" name="Google Shape;1543;gf1a2e81886_2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Metric table for UAS trade study</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gf1d8006598_5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1" name="Google Shape;1551;gf1d8006598_5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Trade matrix for UAS Trade Study</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gf1d8006598_5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9" name="Google Shape;1559;gf1d8006598_5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Metric table for GTS trade study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f1a2e81886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f1a2e81886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Jake</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gf1a2e81886_2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7" name="Google Shape;1567;gf1a2e81886_2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Trade matrix for GTS Trade Study</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gf1a2e81886_2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5" name="Google Shape;1575;gf1a2e81886_2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Metric table for Autopilot Software trade study</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gf1d8006598_5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3" name="Google Shape;1583;gf1d8006598_5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Trade matrix for Autopilot Software Trade Study</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f1a2e81886_2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f1a2e81886_2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Metric table for Simulation trade study</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f1d8006598_5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f1d8006598_5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Trade matrix for Simulation Trade Study</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gf1a2e81886_2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7" name="Google Shape;1607;gf1a2e81886_2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Metric table for Mission Planner trade study</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3"/>
        <p:cNvGrpSpPr/>
        <p:nvPr/>
      </p:nvGrpSpPr>
      <p:grpSpPr>
        <a:xfrm>
          <a:off x="0" y="0"/>
          <a:ext cx="0" cy="0"/>
          <a:chOff x="0" y="0"/>
          <a:chExt cx="0" cy="0"/>
        </a:xfrm>
      </p:grpSpPr>
      <p:sp>
        <p:nvSpPr>
          <p:cNvPr id="1614" name="Google Shape;1614;gf1d8006598_5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5" name="Google Shape;1615;gf1d8006598_5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Trade matrix for Mission Planner Trade Study</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gf1a2e81886_2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3" name="Google Shape;1623;gf1a2e81886_2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
        <p:cNvGrpSpPr/>
        <p:nvPr/>
      </p:nvGrpSpPr>
      <p:grpSpPr>
        <a:xfrm>
          <a:off x="0" y="0"/>
          <a:ext cx="0" cy="0"/>
          <a:chOff x="0" y="0"/>
          <a:chExt cx="0" cy="0"/>
        </a:xfrm>
      </p:grpSpPr>
      <p:sp>
        <p:nvSpPr>
          <p:cNvPr id="1631" name="Google Shape;1631;g1048480c95f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2" name="Google Shape;1632;g1048480c95f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	 </a:t>
            </a:r>
            <a:endParaRPr/>
          </a:p>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gfc071c5881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2" name="Google Shape;1652;gfc071c5881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	 </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02b7c56f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102b7c56f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Jake</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Google Shape;1671;gfc071c5881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2" name="Google Shape;1672;gfc071c5881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	 </a:t>
            </a:r>
            <a:endParaRPr/>
          </a:p>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g1048480c95f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2" name="Google Shape;1692;g1048480c95f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	 </a:t>
            </a:r>
            <a:endParaRPr/>
          </a:p>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0"/>
        <p:cNvGrpSpPr/>
        <p:nvPr/>
      </p:nvGrpSpPr>
      <p:grpSpPr>
        <a:xfrm>
          <a:off x="0" y="0"/>
          <a:ext cx="0" cy="0"/>
          <a:chOff x="0" y="0"/>
          <a:chExt cx="0" cy="0"/>
        </a:xfrm>
      </p:grpSpPr>
      <p:sp>
        <p:nvSpPr>
          <p:cNvPr id="1711" name="Google Shape;1711;g1048480c95f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2" name="Google Shape;1712;g1048480c95f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	 </a:t>
            </a:r>
            <a:endParaRPr/>
          </a:p>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0"/>
        <p:cNvGrpSpPr/>
        <p:nvPr/>
      </p:nvGrpSpPr>
      <p:grpSpPr>
        <a:xfrm>
          <a:off x="0" y="0"/>
          <a:ext cx="0" cy="0"/>
          <a:chOff x="0" y="0"/>
          <a:chExt cx="0" cy="0"/>
        </a:xfrm>
      </p:grpSpPr>
      <p:sp>
        <p:nvSpPr>
          <p:cNvPr id="1731" name="Google Shape;1731;g1048480c95f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2" name="Google Shape;1732;g1048480c95f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	 </a:t>
            </a:r>
            <a:endParaRPr/>
          </a:p>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0"/>
        <p:cNvGrpSpPr/>
        <p:nvPr/>
      </p:nvGrpSpPr>
      <p:grpSpPr>
        <a:xfrm>
          <a:off x="0" y="0"/>
          <a:ext cx="0" cy="0"/>
          <a:chOff x="0" y="0"/>
          <a:chExt cx="0" cy="0"/>
        </a:xfrm>
      </p:grpSpPr>
      <p:sp>
        <p:nvSpPr>
          <p:cNvPr id="1751" name="Google Shape;1751;g1048480c95f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2" name="Google Shape;1752;g1048480c95f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	 </a:t>
            </a:r>
            <a:endParaRPr/>
          </a:p>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0"/>
        <p:cNvGrpSpPr/>
        <p:nvPr/>
      </p:nvGrpSpPr>
      <p:grpSpPr>
        <a:xfrm>
          <a:off x="0" y="0"/>
          <a:ext cx="0" cy="0"/>
          <a:chOff x="0" y="0"/>
          <a:chExt cx="0" cy="0"/>
        </a:xfrm>
      </p:grpSpPr>
      <p:sp>
        <p:nvSpPr>
          <p:cNvPr id="1771" name="Google Shape;1771;g1048480c95f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2" name="Google Shape;1772;g1048480c95f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	 </a:t>
            </a:r>
            <a:endParaRPr/>
          </a:p>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0"/>
        <p:cNvGrpSpPr/>
        <p:nvPr/>
      </p:nvGrpSpPr>
      <p:grpSpPr>
        <a:xfrm>
          <a:off x="0" y="0"/>
          <a:ext cx="0" cy="0"/>
          <a:chOff x="0" y="0"/>
          <a:chExt cx="0" cy="0"/>
        </a:xfrm>
      </p:grpSpPr>
      <p:sp>
        <p:nvSpPr>
          <p:cNvPr id="1791" name="Google Shape;1791;g1048480c95f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2" name="Google Shape;1792;g1048480c95f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	 </a:t>
            </a:r>
            <a:endParaRPr/>
          </a:p>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1"/>
        <p:cNvGrpSpPr/>
        <p:nvPr/>
      </p:nvGrpSpPr>
      <p:grpSpPr>
        <a:xfrm>
          <a:off x="0" y="0"/>
          <a:ext cx="0" cy="0"/>
          <a:chOff x="0" y="0"/>
          <a:chExt cx="0" cy="0"/>
        </a:xfrm>
      </p:grpSpPr>
      <p:sp>
        <p:nvSpPr>
          <p:cNvPr id="1812" name="Google Shape;1812;g102d47152cd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3" name="Google Shape;1813;g102d47152cd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	 </a:t>
            </a:r>
            <a:endParaRPr/>
          </a:p>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1"/>
        <p:cNvGrpSpPr/>
        <p:nvPr/>
      </p:nvGrpSpPr>
      <p:grpSpPr>
        <a:xfrm>
          <a:off x="0" y="0"/>
          <a:ext cx="0" cy="0"/>
          <a:chOff x="0" y="0"/>
          <a:chExt cx="0" cy="0"/>
        </a:xfrm>
      </p:grpSpPr>
      <p:sp>
        <p:nvSpPr>
          <p:cNvPr id="1832" name="Google Shape;1832;gf1a2e81886_2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3" name="Google Shape;1833;gf1a2e81886_2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PixHawk 4 Technical, Electrical, and Mechanical Specifications</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0"/>
        <p:cNvGrpSpPr/>
        <p:nvPr/>
      </p:nvGrpSpPr>
      <p:grpSpPr>
        <a:xfrm>
          <a:off x="0" y="0"/>
          <a:ext cx="0" cy="0"/>
          <a:chOff x="0" y="0"/>
          <a:chExt cx="0" cy="0"/>
        </a:xfrm>
      </p:grpSpPr>
      <p:sp>
        <p:nvSpPr>
          <p:cNvPr id="1841" name="Google Shape;1841;gf5fee438e0_1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2" name="Google Shape;1842;gf5fee438e0_1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PixHawk 4 Input/Output interfaces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1931400"/>
          </a:xfrm>
          <a:prstGeom prst="rect">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5" y="0"/>
            <a:ext cx="9144000" cy="5143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727800" y="0"/>
            <a:ext cx="8416200" cy="51435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93300" y="93300"/>
            <a:ext cx="8976000" cy="49638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800"/>
              <a:buFont typeface="Average"/>
              <a:buNone/>
              <a:defRPr sz="3800">
                <a:latin typeface="Average"/>
                <a:ea typeface="Average"/>
                <a:cs typeface="Average"/>
                <a:sym typeface="Average"/>
              </a:defRPr>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15" name="Google Shape;1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Font typeface="Average"/>
              <a:buNone/>
              <a:defRPr sz="1600">
                <a:solidFill>
                  <a:schemeClr val="lt1"/>
                </a:solidFill>
                <a:latin typeface="Average"/>
                <a:ea typeface="Average"/>
                <a:cs typeface="Average"/>
                <a:sym typeface="Average"/>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6" name="Google Shape;1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90"/>
        <p:cNvGrpSpPr/>
        <p:nvPr/>
      </p:nvGrpSpPr>
      <p:grpSpPr>
        <a:xfrm>
          <a:off x="0" y="0"/>
          <a:ext cx="0" cy="0"/>
          <a:chOff x="0" y="0"/>
          <a:chExt cx="0" cy="0"/>
        </a:xfrm>
      </p:grpSpPr>
      <p:sp>
        <p:nvSpPr>
          <p:cNvPr id="91" name="Google Shape;91;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11"/>
          <p:cNvGrpSpPr/>
          <p:nvPr/>
        </p:nvGrpSpPr>
        <p:grpSpPr>
          <a:xfrm>
            <a:off x="5959222" y="4119576"/>
            <a:ext cx="2520952" cy="1024165"/>
            <a:chOff x="6917201" y="0"/>
            <a:chExt cx="2227777" cy="863400"/>
          </a:xfrm>
        </p:grpSpPr>
        <p:sp>
          <p:nvSpPr>
            <p:cNvPr id="93" name="Google Shape;93;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96;p11"/>
          <p:cNvGrpSpPr/>
          <p:nvPr/>
        </p:nvGrpSpPr>
        <p:grpSpPr>
          <a:xfrm>
            <a:off x="199149" y="2"/>
            <a:ext cx="2795414" cy="1083308"/>
            <a:chOff x="6917201" y="0"/>
            <a:chExt cx="2227777" cy="863400"/>
          </a:xfrm>
        </p:grpSpPr>
        <p:sp>
          <p:nvSpPr>
            <p:cNvPr id="97" name="Google Shape;97;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Google Shape;100;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01" name="Google Shape;101;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SzPts val="13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102" name="Google Shape;102;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
        <p:nvSpPr>
          <p:cNvPr id="104" name="Google Shape;104;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7"/>
        <p:cNvGrpSpPr/>
        <p:nvPr/>
      </p:nvGrpSpPr>
      <p:grpSpPr>
        <a:xfrm>
          <a:off x="0" y="0"/>
          <a:ext cx="0" cy="0"/>
          <a:chOff x="0" y="0"/>
          <a:chExt cx="0" cy="0"/>
        </a:xfrm>
      </p:grpSpPr>
      <p:sp>
        <p:nvSpPr>
          <p:cNvPr id="18" name="Google Shape;1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3"/>
          <p:cNvGrpSpPr/>
          <p:nvPr/>
        </p:nvGrpSpPr>
        <p:grpSpPr>
          <a:xfrm>
            <a:off x="5594191" y="3961115"/>
            <a:ext cx="2910145" cy="1182340"/>
            <a:chOff x="6917201" y="0"/>
            <a:chExt cx="2227777" cy="863400"/>
          </a:xfrm>
        </p:grpSpPr>
        <p:sp>
          <p:nvSpPr>
            <p:cNvPr id="20" name="Google Shape;2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3"/>
          <p:cNvGrpSpPr/>
          <p:nvPr/>
        </p:nvGrpSpPr>
        <p:grpSpPr>
          <a:xfrm>
            <a:off x="199149" y="2"/>
            <a:ext cx="2795414" cy="1083308"/>
            <a:chOff x="6917201" y="0"/>
            <a:chExt cx="2227777" cy="863400"/>
          </a:xfrm>
        </p:grpSpPr>
        <p:sp>
          <p:nvSpPr>
            <p:cNvPr id="24" name="Google Shape;2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28" name="Google Shape;2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29"/>
        <p:cNvGrpSpPr/>
        <p:nvPr/>
      </p:nvGrpSpPr>
      <p:grpSpPr>
        <a:xfrm>
          <a:off x="0" y="0"/>
          <a:ext cx="0" cy="0"/>
          <a:chOff x="0" y="0"/>
          <a:chExt cx="0" cy="0"/>
        </a:xfrm>
      </p:grpSpPr>
      <p:sp>
        <p:nvSpPr>
          <p:cNvPr id="30" name="Google Shape;30;p4"/>
          <p:cNvSpPr/>
          <p:nvPr/>
        </p:nvSpPr>
        <p:spPr>
          <a:xfrm>
            <a:off x="0" y="0"/>
            <a:ext cx="9144000" cy="1931400"/>
          </a:xfrm>
          <a:prstGeom prst="rect">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25" y="0"/>
            <a:ext cx="9144000" cy="5143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flipH="1">
            <a:off x="4590600" y="0"/>
            <a:ext cx="4553400" cy="51435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93300" y="93300"/>
            <a:ext cx="8976000" cy="49638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Font typeface="Trebuchet MS"/>
              <a:buNone/>
              <a:defRPr sz="3000">
                <a:latin typeface="Trebuchet MS"/>
                <a:ea typeface="Trebuchet MS"/>
                <a:cs typeface="Trebuchet MS"/>
                <a:sym typeface="Trebuchet MS"/>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5" name="Google Shape;35;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Font typeface="Average"/>
              <a:buChar char="●"/>
              <a:defRPr>
                <a:latin typeface="Average"/>
                <a:ea typeface="Average"/>
                <a:cs typeface="Average"/>
                <a:sym typeface="Average"/>
              </a:defRPr>
            </a:lvl1pPr>
            <a:lvl2pPr marL="914400" lvl="1" indent="-298450">
              <a:spcBef>
                <a:spcPts val="0"/>
              </a:spcBef>
              <a:spcAft>
                <a:spcPts val="0"/>
              </a:spcAft>
              <a:buSzPts val="1100"/>
              <a:buFont typeface="Average"/>
              <a:buChar char="○"/>
              <a:defRPr>
                <a:latin typeface="Average"/>
                <a:ea typeface="Average"/>
                <a:cs typeface="Average"/>
                <a:sym typeface="Average"/>
              </a:defRPr>
            </a:lvl2pPr>
            <a:lvl3pPr marL="1371600" lvl="2" indent="-298450">
              <a:spcBef>
                <a:spcPts val="0"/>
              </a:spcBef>
              <a:spcAft>
                <a:spcPts val="0"/>
              </a:spcAft>
              <a:buSzPts val="1100"/>
              <a:buFont typeface="Average"/>
              <a:buChar char="■"/>
              <a:defRPr>
                <a:latin typeface="Average"/>
                <a:ea typeface="Average"/>
                <a:cs typeface="Average"/>
                <a:sym typeface="Average"/>
              </a:defRPr>
            </a:lvl3pPr>
            <a:lvl4pPr marL="1828800" lvl="3" indent="-298450">
              <a:spcBef>
                <a:spcPts val="0"/>
              </a:spcBef>
              <a:spcAft>
                <a:spcPts val="0"/>
              </a:spcAft>
              <a:buSzPts val="1100"/>
              <a:buFont typeface="Average"/>
              <a:buChar char="●"/>
              <a:defRPr>
                <a:latin typeface="Average"/>
                <a:ea typeface="Average"/>
                <a:cs typeface="Average"/>
                <a:sym typeface="Average"/>
              </a:defRPr>
            </a:lvl4pPr>
            <a:lvl5pPr marL="2286000" lvl="4" indent="-298450">
              <a:spcBef>
                <a:spcPts val="0"/>
              </a:spcBef>
              <a:spcAft>
                <a:spcPts val="0"/>
              </a:spcAft>
              <a:buSzPts val="1100"/>
              <a:buFont typeface="Average"/>
              <a:buChar char="○"/>
              <a:defRPr>
                <a:latin typeface="Average"/>
                <a:ea typeface="Average"/>
                <a:cs typeface="Average"/>
                <a:sym typeface="Average"/>
              </a:defRPr>
            </a:lvl5pPr>
            <a:lvl6pPr marL="2743200" lvl="5" indent="-298450">
              <a:spcBef>
                <a:spcPts val="0"/>
              </a:spcBef>
              <a:spcAft>
                <a:spcPts val="0"/>
              </a:spcAft>
              <a:buSzPts val="1100"/>
              <a:buFont typeface="Average"/>
              <a:buChar char="■"/>
              <a:defRPr>
                <a:latin typeface="Average"/>
                <a:ea typeface="Average"/>
                <a:cs typeface="Average"/>
                <a:sym typeface="Average"/>
              </a:defRPr>
            </a:lvl6pPr>
            <a:lvl7pPr marL="3200400" lvl="6" indent="-298450">
              <a:spcBef>
                <a:spcPts val="0"/>
              </a:spcBef>
              <a:spcAft>
                <a:spcPts val="0"/>
              </a:spcAft>
              <a:buSzPts val="1100"/>
              <a:buFont typeface="Average"/>
              <a:buChar char="●"/>
              <a:defRPr>
                <a:latin typeface="Average"/>
                <a:ea typeface="Average"/>
                <a:cs typeface="Average"/>
                <a:sym typeface="Average"/>
              </a:defRPr>
            </a:lvl7pPr>
            <a:lvl8pPr marL="3657600" lvl="7" indent="-298450">
              <a:spcBef>
                <a:spcPts val="0"/>
              </a:spcBef>
              <a:spcAft>
                <a:spcPts val="0"/>
              </a:spcAft>
              <a:buSzPts val="1100"/>
              <a:buFont typeface="Average"/>
              <a:buChar char="○"/>
              <a:defRPr>
                <a:latin typeface="Average"/>
                <a:ea typeface="Average"/>
                <a:cs typeface="Average"/>
                <a:sym typeface="Average"/>
              </a:defRPr>
            </a:lvl8pPr>
            <a:lvl9pPr marL="4114800" lvl="8" indent="-298450">
              <a:spcBef>
                <a:spcPts val="0"/>
              </a:spcBef>
              <a:spcAft>
                <a:spcPts val="0"/>
              </a:spcAft>
              <a:buSzPts val="1100"/>
              <a:buFont typeface="Average"/>
              <a:buChar char="■"/>
              <a:defRPr>
                <a:latin typeface="Average"/>
                <a:ea typeface="Average"/>
                <a:cs typeface="Average"/>
                <a:sym typeface="Average"/>
              </a:defRPr>
            </a:lvl9pPr>
          </a:lstStyle>
          <a:p>
            <a:endParaRPr/>
          </a:p>
        </p:txBody>
      </p:sp>
      <p:sp>
        <p:nvSpPr>
          <p:cNvPr id="36" name="Google Shape;36;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37"/>
        <p:cNvGrpSpPr/>
        <p:nvPr/>
      </p:nvGrpSpPr>
      <p:grpSpPr>
        <a:xfrm>
          <a:off x="0" y="0"/>
          <a:ext cx="0" cy="0"/>
          <a:chOff x="0" y="0"/>
          <a:chExt cx="0" cy="0"/>
        </a:xfrm>
      </p:grpSpPr>
      <p:sp>
        <p:nvSpPr>
          <p:cNvPr id="38" name="Google Shape;38;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42" name="Google Shape;42;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3" name="Google Shape;43;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4" name="Google Shape;44;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45"/>
        <p:cNvGrpSpPr/>
        <p:nvPr/>
      </p:nvGrpSpPr>
      <p:grpSpPr>
        <a:xfrm>
          <a:off x="0" y="0"/>
          <a:ext cx="0" cy="0"/>
          <a:chOff x="0" y="0"/>
          <a:chExt cx="0" cy="0"/>
        </a:xfrm>
      </p:grpSpPr>
      <p:sp>
        <p:nvSpPr>
          <p:cNvPr id="46" name="Google Shape;46;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0" name="Google Shape;50;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51"/>
        <p:cNvGrpSpPr/>
        <p:nvPr/>
      </p:nvGrpSpPr>
      <p:grpSpPr>
        <a:xfrm>
          <a:off x="0" y="0"/>
          <a:ext cx="0" cy="0"/>
          <a:chOff x="0" y="0"/>
          <a:chExt cx="0" cy="0"/>
        </a:xfrm>
      </p:grpSpPr>
      <p:sp>
        <p:nvSpPr>
          <p:cNvPr id="52" name="Google Shape;52;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6" name="Google Shape;56;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7" name="Google Shape;57;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58"/>
        <p:cNvGrpSpPr/>
        <p:nvPr/>
      </p:nvGrpSpPr>
      <p:grpSpPr>
        <a:xfrm>
          <a:off x="0" y="0"/>
          <a:ext cx="0" cy="0"/>
          <a:chOff x="0" y="0"/>
          <a:chExt cx="0" cy="0"/>
        </a:xfrm>
      </p:grpSpPr>
      <p:sp>
        <p:nvSpPr>
          <p:cNvPr id="59" name="Google Shape;59;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61;p8"/>
          <p:cNvGrpSpPr/>
          <p:nvPr/>
        </p:nvGrpSpPr>
        <p:grpSpPr>
          <a:xfrm>
            <a:off x="255991" y="-118"/>
            <a:ext cx="2251347" cy="1043408"/>
            <a:chOff x="3961956" y="4383950"/>
            <a:chExt cx="1160548" cy="548700"/>
          </a:xfrm>
        </p:grpSpPr>
        <p:sp>
          <p:nvSpPr>
            <p:cNvPr id="62" name="Google Shape;62;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66;p8"/>
          <p:cNvGrpSpPr/>
          <p:nvPr/>
        </p:nvGrpSpPr>
        <p:grpSpPr>
          <a:xfrm>
            <a:off x="34934" y="4522125"/>
            <a:ext cx="1593306" cy="617072"/>
            <a:chOff x="6917201" y="0"/>
            <a:chExt cx="2227777" cy="863400"/>
          </a:xfrm>
        </p:grpSpPr>
        <p:sp>
          <p:nvSpPr>
            <p:cNvPr id="67" name="Google Shape;67;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70;p8"/>
          <p:cNvGrpSpPr/>
          <p:nvPr/>
        </p:nvGrpSpPr>
        <p:grpSpPr>
          <a:xfrm>
            <a:off x="5886353" y="1243"/>
            <a:ext cx="3257455" cy="1261514"/>
            <a:chOff x="6917201" y="0"/>
            <a:chExt cx="2227777" cy="863400"/>
          </a:xfrm>
        </p:grpSpPr>
        <p:sp>
          <p:nvSpPr>
            <p:cNvPr id="71" name="Google Shape;71;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74;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75" name="Google Shape;75;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76"/>
        <p:cNvGrpSpPr/>
        <p:nvPr/>
      </p:nvGrpSpPr>
      <p:grpSpPr>
        <a:xfrm>
          <a:off x="0" y="0"/>
          <a:ext cx="0" cy="0"/>
          <a:chOff x="0" y="0"/>
          <a:chExt cx="0" cy="0"/>
        </a:xfrm>
      </p:grpSpPr>
      <p:sp>
        <p:nvSpPr>
          <p:cNvPr id="77" name="Google Shape;77;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81" name="Google Shape;81;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82" name="Google Shape;82;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83" name="Google Shape;83;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84"/>
        <p:cNvGrpSpPr/>
        <p:nvPr/>
      </p:nvGrpSpPr>
      <p:grpSpPr>
        <a:xfrm>
          <a:off x="0" y="0"/>
          <a:ext cx="0" cy="0"/>
          <a:chOff x="0" y="0"/>
          <a:chExt cx="0" cy="0"/>
        </a:xfrm>
      </p:grpSpPr>
      <p:sp>
        <p:nvSpPr>
          <p:cNvPr id="85" name="Google Shape;85;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sp>
        <p:nvSpPr>
          <p:cNvPr id="89" name="Google Shape;89;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04.xml"/><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hyperlink" Target="https://arxiv.org/pdf/1601.00733;Aerodynamics" TargetMode="External"/></Relationships>
</file>

<file path=ppt/slides/_rels/slide105.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3.png"/><Relationship Id="rId3" Type="http://schemas.openxmlformats.org/officeDocument/2006/relationships/image" Target="../media/image84.png"/><Relationship Id="rId7" Type="http://schemas.openxmlformats.org/officeDocument/2006/relationships/image" Target="../media/image90.png"/><Relationship Id="rId12" Type="http://schemas.openxmlformats.org/officeDocument/2006/relationships/image" Target="../media/image92.png"/><Relationship Id="rId2" Type="http://schemas.openxmlformats.org/officeDocument/2006/relationships/notesSlide" Target="../notesSlides/notesSlide105.xml"/><Relationship Id="rId1" Type="http://schemas.openxmlformats.org/officeDocument/2006/relationships/slideLayout" Target="../slideLayouts/slideLayout3.xml"/><Relationship Id="rId6" Type="http://schemas.openxmlformats.org/officeDocument/2006/relationships/image" Target="../media/image89.png"/><Relationship Id="rId11" Type="http://schemas.openxmlformats.org/officeDocument/2006/relationships/image" Target="../media/image82.png"/><Relationship Id="rId5" Type="http://schemas.openxmlformats.org/officeDocument/2006/relationships/image" Target="../media/image88.png"/><Relationship Id="rId10" Type="http://schemas.openxmlformats.org/officeDocument/2006/relationships/image" Target="../media/image86.png"/><Relationship Id="rId4" Type="http://schemas.openxmlformats.org/officeDocument/2006/relationships/image" Target="../media/image87.png"/><Relationship Id="rId9" Type="http://schemas.openxmlformats.org/officeDocument/2006/relationships/image" Target="../media/image85.png"/></Relationships>
</file>

<file path=ppt/slides/_rels/slide10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07.xml"/><Relationship Id="rId1" Type="http://schemas.openxmlformats.org/officeDocument/2006/relationships/slideLayout" Target="../slideLayouts/slideLayout3.xml"/><Relationship Id="rId6" Type="http://schemas.openxmlformats.org/officeDocument/2006/relationships/image" Target="../media/image98.gif"/><Relationship Id="rId5" Type="http://schemas.openxmlformats.org/officeDocument/2006/relationships/image" Target="../media/image97.jpg"/><Relationship Id="rId4" Type="http://schemas.openxmlformats.org/officeDocument/2006/relationships/image" Target="../media/image96.jpg"/></Relationships>
</file>

<file path=ppt/slides/_rels/slide10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1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2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hyperlink" Target="http://drive.google.com/file/d/1TWxwwEzKyD7iqV9s_FzWg4rjmiTDrvs1/view" TargetMode="External"/><Relationship Id="rId2" Type="http://schemas.openxmlformats.org/officeDocument/2006/relationships/notesSlide" Target="../notesSlides/notesSlide130.xml"/><Relationship Id="rId1" Type="http://schemas.openxmlformats.org/officeDocument/2006/relationships/slideLayout" Target="../slideLayouts/slideLayout3.xml"/><Relationship Id="rId4" Type="http://schemas.openxmlformats.org/officeDocument/2006/relationships/image" Target="../media/image117.jpg"/></Relationships>
</file>

<file path=ppt/slides/_rels/slide131.xml.rels><?xml version="1.0" encoding="UTF-8" standalone="yes"?>
<Relationships xmlns="http://schemas.openxmlformats.org/package/2006/relationships"><Relationship Id="rId3" Type="http://schemas.openxmlformats.org/officeDocument/2006/relationships/hyperlink" Target="http://drive.google.com/file/d/1KrKCZrttCobIe_WTMmv0nkDtzHaHxeV5/view" TargetMode="External"/><Relationship Id="rId2" Type="http://schemas.openxmlformats.org/officeDocument/2006/relationships/notesSlide" Target="../notesSlides/notesSlide131.xml"/><Relationship Id="rId1" Type="http://schemas.openxmlformats.org/officeDocument/2006/relationships/slideLayout" Target="../slideLayouts/slideLayout3.xml"/><Relationship Id="rId4" Type="http://schemas.openxmlformats.org/officeDocument/2006/relationships/image" Target="../media/image118.jp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3.xml"/><Relationship Id="rId1" Type="http://schemas.openxmlformats.org/officeDocument/2006/relationships/slideLayout" Target="../slideLayouts/slideLayout3.xml"/><Relationship Id="rId5" Type="http://schemas.openxmlformats.org/officeDocument/2006/relationships/image" Target="../media/image127.jpg"/><Relationship Id="rId4" Type="http://schemas.openxmlformats.org/officeDocument/2006/relationships/image" Target="../media/image126.jpg"/></Relationships>
</file>

<file path=ppt/slides/_rels/slide144.xml.rels><?xml version="1.0" encoding="UTF-8" standalone="yes"?>
<Relationships xmlns="http://schemas.openxmlformats.org/package/2006/relationships"><Relationship Id="rId8" Type="http://schemas.openxmlformats.org/officeDocument/2006/relationships/image" Target="../media/image131.jpg"/><Relationship Id="rId3" Type="http://schemas.openxmlformats.org/officeDocument/2006/relationships/image" Target="../media/image126.jpg"/><Relationship Id="rId7" Type="http://schemas.openxmlformats.org/officeDocument/2006/relationships/image" Target="../media/image130.jpg"/><Relationship Id="rId2" Type="http://schemas.openxmlformats.org/officeDocument/2006/relationships/notesSlide" Target="../notesSlides/notesSlide144.xml"/><Relationship Id="rId1" Type="http://schemas.openxmlformats.org/officeDocument/2006/relationships/slideLayout" Target="../slideLayouts/slideLayout3.xml"/><Relationship Id="rId6" Type="http://schemas.openxmlformats.org/officeDocument/2006/relationships/image" Target="../media/image129.jpg"/><Relationship Id="rId5" Type="http://schemas.openxmlformats.org/officeDocument/2006/relationships/image" Target="../media/image128.jpg"/><Relationship Id="rId4" Type="http://schemas.openxmlformats.org/officeDocument/2006/relationships/image" Target="../media/image127.jpg"/></Relationships>
</file>

<file path=ppt/slides/_rels/slide145.xml.rels><?xml version="1.0" encoding="UTF-8" standalone="yes"?>
<Relationships xmlns="http://schemas.openxmlformats.org/package/2006/relationships"><Relationship Id="rId8" Type="http://schemas.openxmlformats.org/officeDocument/2006/relationships/image" Target="../media/image134.jpg"/><Relationship Id="rId3" Type="http://schemas.openxmlformats.org/officeDocument/2006/relationships/image" Target="../media/image21.jpg"/><Relationship Id="rId7" Type="http://schemas.openxmlformats.org/officeDocument/2006/relationships/image" Target="../media/image133.jpg"/><Relationship Id="rId2" Type="http://schemas.openxmlformats.org/officeDocument/2006/relationships/notesSlide" Target="../notesSlides/notesSlide145.xml"/><Relationship Id="rId1" Type="http://schemas.openxmlformats.org/officeDocument/2006/relationships/slideLayout" Target="../slideLayouts/slideLayout3.xml"/><Relationship Id="rId6" Type="http://schemas.openxmlformats.org/officeDocument/2006/relationships/image" Target="../media/image132.jpg"/><Relationship Id="rId5" Type="http://schemas.openxmlformats.org/officeDocument/2006/relationships/image" Target="../media/image127.jpg"/><Relationship Id="rId4" Type="http://schemas.openxmlformats.org/officeDocument/2006/relationships/image" Target="../media/image126.jpg"/></Relationships>
</file>

<file path=ppt/slides/_rels/slide14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48.xml"/><Relationship Id="rId1" Type="http://schemas.openxmlformats.org/officeDocument/2006/relationships/slideLayout" Target="../slideLayouts/slideLayout3.xml"/><Relationship Id="rId4" Type="http://schemas.openxmlformats.org/officeDocument/2006/relationships/image" Target="../media/image137.jp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comments" Target="../comments/comment2.xml"/><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6.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slide" Target="slide65.xml"/><Relationship Id="rId7" Type="http://schemas.openxmlformats.org/officeDocument/2006/relationships/slide" Target="slide133.xml"/><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slide" Target="slide115.xml"/><Relationship Id="rId5" Type="http://schemas.openxmlformats.org/officeDocument/2006/relationships/slide" Target="slide87.xml"/><Relationship Id="rId4" Type="http://schemas.openxmlformats.org/officeDocument/2006/relationships/slide" Target="slide76.xml"/></Relationships>
</file>

<file path=ppt/slides/_rels/slide65.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image" Target="../media/image73.jpg"/></Relationships>
</file>

<file path=ppt/slides/_rels/slide9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75.jpg"/></Relationships>
</file>

<file path=ppt/slides/_rels/slide9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9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9.xml"/><Relationship Id="rId1" Type="http://schemas.openxmlformats.org/officeDocument/2006/relationships/slideLayout" Target="../slideLayouts/slideLayout3.xml"/><Relationship Id="rId4"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3"/>
          <p:cNvSpPr/>
          <p:nvPr/>
        </p:nvSpPr>
        <p:spPr>
          <a:xfrm>
            <a:off x="287150" y="287150"/>
            <a:ext cx="8572500" cy="45861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3"/>
          <p:cNvSpPr txBox="1">
            <a:spLocks noGrp="1"/>
          </p:cNvSpPr>
          <p:nvPr>
            <p:ph type="ctrTitle"/>
          </p:nvPr>
        </p:nvSpPr>
        <p:spPr>
          <a:xfrm>
            <a:off x="2728000" y="2467850"/>
            <a:ext cx="3834600" cy="5046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990"/>
              <a:buNone/>
            </a:pPr>
            <a:r>
              <a:rPr lang="en" sz="2210" b="1" i="1">
                <a:solidFill>
                  <a:srgbClr val="A4C2F4"/>
                </a:solidFill>
                <a:latin typeface="Trebuchet MS"/>
                <a:ea typeface="Trebuchet MS"/>
                <a:cs typeface="Trebuchet MS"/>
                <a:sym typeface="Trebuchet MS"/>
              </a:rPr>
              <a:t>Critical Design Review</a:t>
            </a:r>
            <a:endParaRPr sz="2210" b="1" i="1">
              <a:solidFill>
                <a:srgbClr val="A4C2F4"/>
              </a:solidFill>
              <a:latin typeface="Trebuchet MS"/>
              <a:ea typeface="Trebuchet MS"/>
              <a:cs typeface="Trebuchet MS"/>
              <a:sym typeface="Trebuchet MS"/>
            </a:endParaRPr>
          </a:p>
        </p:txBody>
      </p:sp>
      <p:sp>
        <p:nvSpPr>
          <p:cNvPr id="111" name="Google Shape;111;p13"/>
          <p:cNvSpPr txBox="1">
            <a:spLocks noGrp="1"/>
          </p:cNvSpPr>
          <p:nvPr>
            <p:ph type="subTitle" idx="1"/>
          </p:nvPr>
        </p:nvSpPr>
        <p:spPr>
          <a:xfrm>
            <a:off x="7010100" y="1001000"/>
            <a:ext cx="1799100" cy="804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605"/>
              <a:buNone/>
            </a:pPr>
            <a:r>
              <a:rPr lang="en" sz="1580" b="1">
                <a:solidFill>
                  <a:schemeClr val="dk1"/>
                </a:solidFill>
                <a:latin typeface="Trebuchet MS"/>
                <a:ea typeface="Trebuchet MS"/>
                <a:cs typeface="Trebuchet MS"/>
                <a:sym typeface="Trebuchet MS"/>
              </a:rPr>
              <a:t>Faculty Advisor:</a:t>
            </a:r>
            <a:endParaRPr sz="1580" b="1">
              <a:solidFill>
                <a:schemeClr val="dk1"/>
              </a:solidFill>
              <a:latin typeface="Trebuchet MS"/>
              <a:ea typeface="Trebuchet MS"/>
              <a:cs typeface="Trebuchet MS"/>
              <a:sym typeface="Trebuchet MS"/>
            </a:endParaRPr>
          </a:p>
          <a:p>
            <a:pPr marL="0" lvl="0" indent="0" algn="ctr" rtl="0">
              <a:lnSpc>
                <a:spcPct val="115000"/>
              </a:lnSpc>
              <a:spcBef>
                <a:spcPts val="0"/>
              </a:spcBef>
              <a:spcAft>
                <a:spcPts val="0"/>
              </a:spcAft>
              <a:buSzPts val="605"/>
              <a:buNone/>
            </a:pPr>
            <a:r>
              <a:rPr lang="en" sz="1180">
                <a:solidFill>
                  <a:schemeClr val="dk1"/>
                </a:solidFill>
                <a:latin typeface="Trebuchet MS"/>
                <a:ea typeface="Trebuchet MS"/>
                <a:cs typeface="Trebuchet MS"/>
                <a:sym typeface="Trebuchet MS"/>
              </a:rPr>
              <a:t>Professor Dennis Akos</a:t>
            </a:r>
            <a:endParaRPr sz="1180">
              <a:solidFill>
                <a:schemeClr val="dk1"/>
              </a:solidFill>
              <a:latin typeface="Trebuchet MS"/>
              <a:ea typeface="Trebuchet MS"/>
              <a:cs typeface="Trebuchet MS"/>
              <a:sym typeface="Trebuchet MS"/>
            </a:endParaRPr>
          </a:p>
          <a:p>
            <a:pPr marL="0" lvl="0" indent="0" algn="ctr" rtl="0">
              <a:lnSpc>
                <a:spcPct val="115000"/>
              </a:lnSpc>
              <a:spcBef>
                <a:spcPts val="0"/>
              </a:spcBef>
              <a:spcAft>
                <a:spcPts val="0"/>
              </a:spcAft>
              <a:buSzPts val="605"/>
              <a:buNone/>
            </a:pPr>
            <a:endParaRPr sz="1580">
              <a:solidFill>
                <a:schemeClr val="dk1"/>
              </a:solidFill>
              <a:latin typeface="Trebuchet MS"/>
              <a:ea typeface="Trebuchet MS"/>
              <a:cs typeface="Trebuchet MS"/>
              <a:sym typeface="Trebuchet MS"/>
            </a:endParaRPr>
          </a:p>
        </p:txBody>
      </p:sp>
      <p:sp>
        <p:nvSpPr>
          <p:cNvPr id="112" name="Google Shape;112;p13"/>
          <p:cNvSpPr txBox="1">
            <a:spLocks noGrp="1"/>
          </p:cNvSpPr>
          <p:nvPr>
            <p:ph type="subTitle" idx="1"/>
          </p:nvPr>
        </p:nvSpPr>
        <p:spPr>
          <a:xfrm>
            <a:off x="488025" y="3006525"/>
            <a:ext cx="8070900" cy="16038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605"/>
              <a:buNone/>
            </a:pPr>
            <a:r>
              <a:rPr lang="en" sz="1979" b="1">
                <a:solidFill>
                  <a:schemeClr val="dk1"/>
                </a:solidFill>
                <a:latin typeface="Trebuchet MS"/>
                <a:ea typeface="Trebuchet MS"/>
                <a:cs typeface="Trebuchet MS"/>
                <a:sym typeface="Trebuchet MS"/>
              </a:rPr>
              <a:t>Presenters: </a:t>
            </a:r>
            <a:endParaRPr sz="1979" b="1">
              <a:solidFill>
                <a:schemeClr val="dk1"/>
              </a:solidFill>
              <a:latin typeface="Trebuchet MS"/>
              <a:ea typeface="Trebuchet MS"/>
              <a:cs typeface="Trebuchet MS"/>
              <a:sym typeface="Trebuchet MS"/>
            </a:endParaRPr>
          </a:p>
          <a:p>
            <a:pPr marL="0" lvl="0" indent="0" algn="ctr" rtl="0">
              <a:lnSpc>
                <a:spcPct val="115000"/>
              </a:lnSpc>
              <a:spcBef>
                <a:spcPts val="0"/>
              </a:spcBef>
              <a:spcAft>
                <a:spcPts val="0"/>
              </a:spcAft>
              <a:buSzPts val="605"/>
              <a:buNone/>
            </a:pPr>
            <a:r>
              <a:rPr lang="en" sz="1580">
                <a:solidFill>
                  <a:schemeClr val="dk1"/>
                </a:solidFill>
                <a:latin typeface="Trebuchet MS"/>
                <a:ea typeface="Trebuchet MS"/>
                <a:cs typeface="Trebuchet MS"/>
                <a:sym typeface="Trebuchet MS"/>
              </a:rPr>
              <a:t>Adam Buencamino, Alex Kenyon, Anand Trehan, Chris Krebs, Eric Cervantes, Jake Miles-Colthup, </a:t>
            </a:r>
            <a:endParaRPr sz="1580">
              <a:solidFill>
                <a:schemeClr val="dk1"/>
              </a:solidFill>
              <a:latin typeface="Trebuchet MS"/>
              <a:ea typeface="Trebuchet MS"/>
              <a:cs typeface="Trebuchet MS"/>
              <a:sym typeface="Trebuchet MS"/>
            </a:endParaRPr>
          </a:p>
          <a:p>
            <a:pPr marL="0" lvl="0" indent="0" algn="ctr" rtl="0">
              <a:lnSpc>
                <a:spcPct val="115000"/>
              </a:lnSpc>
              <a:spcBef>
                <a:spcPts val="0"/>
              </a:spcBef>
              <a:spcAft>
                <a:spcPts val="0"/>
              </a:spcAft>
              <a:buSzPts val="605"/>
              <a:buNone/>
            </a:pPr>
            <a:endParaRPr sz="1580">
              <a:solidFill>
                <a:schemeClr val="dk1"/>
              </a:solidFill>
              <a:latin typeface="Trebuchet MS"/>
              <a:ea typeface="Trebuchet MS"/>
              <a:cs typeface="Trebuchet MS"/>
              <a:sym typeface="Trebuchet MS"/>
            </a:endParaRPr>
          </a:p>
          <a:p>
            <a:pPr marL="0" lvl="0" indent="0" algn="ctr" rtl="0">
              <a:lnSpc>
                <a:spcPct val="115000"/>
              </a:lnSpc>
              <a:spcBef>
                <a:spcPts val="0"/>
              </a:spcBef>
              <a:spcAft>
                <a:spcPts val="0"/>
              </a:spcAft>
              <a:buSzPts val="605"/>
              <a:buNone/>
            </a:pPr>
            <a:endParaRPr sz="1480" b="1">
              <a:solidFill>
                <a:schemeClr val="dk1"/>
              </a:solidFill>
              <a:latin typeface="Trebuchet MS"/>
              <a:ea typeface="Trebuchet MS"/>
              <a:cs typeface="Trebuchet MS"/>
              <a:sym typeface="Trebuchet MS"/>
            </a:endParaRPr>
          </a:p>
          <a:p>
            <a:pPr marL="0" lvl="0" indent="0" algn="ctr" rtl="0">
              <a:lnSpc>
                <a:spcPct val="150000"/>
              </a:lnSpc>
              <a:spcBef>
                <a:spcPts val="0"/>
              </a:spcBef>
              <a:spcAft>
                <a:spcPts val="0"/>
              </a:spcAft>
              <a:buSzPts val="605"/>
              <a:buNone/>
            </a:pPr>
            <a:endParaRPr sz="1979">
              <a:solidFill>
                <a:schemeClr val="dk1"/>
              </a:solidFill>
              <a:latin typeface="Trebuchet MS"/>
              <a:ea typeface="Trebuchet MS"/>
              <a:cs typeface="Trebuchet MS"/>
              <a:sym typeface="Trebuchet MS"/>
            </a:endParaRPr>
          </a:p>
        </p:txBody>
      </p:sp>
      <p:sp>
        <p:nvSpPr>
          <p:cNvPr id="113" name="Google Shape;113;p13"/>
          <p:cNvSpPr txBox="1"/>
          <p:nvPr/>
        </p:nvSpPr>
        <p:spPr>
          <a:xfrm>
            <a:off x="346100" y="1013350"/>
            <a:ext cx="1799100" cy="804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480" b="1">
                <a:solidFill>
                  <a:schemeClr val="dk1"/>
                </a:solidFill>
                <a:latin typeface="Trebuchet MS"/>
                <a:ea typeface="Trebuchet MS"/>
                <a:cs typeface="Trebuchet MS"/>
                <a:sym typeface="Trebuchet MS"/>
              </a:rPr>
              <a:t>Project Sponsors:</a:t>
            </a:r>
            <a:endParaRPr sz="1480" b="1">
              <a:solidFill>
                <a:schemeClr val="dk1"/>
              </a:solidFill>
              <a:latin typeface="Trebuchet MS"/>
              <a:ea typeface="Trebuchet MS"/>
              <a:cs typeface="Trebuchet MS"/>
              <a:sym typeface="Trebuchet MS"/>
            </a:endParaRPr>
          </a:p>
          <a:p>
            <a:pPr marL="0" lvl="0" indent="0" algn="ctr" rtl="0">
              <a:lnSpc>
                <a:spcPct val="115000"/>
              </a:lnSpc>
              <a:spcBef>
                <a:spcPts val="0"/>
              </a:spcBef>
              <a:spcAft>
                <a:spcPts val="0"/>
              </a:spcAft>
              <a:buNone/>
            </a:pPr>
            <a:r>
              <a:rPr lang="en" sz="1080">
                <a:solidFill>
                  <a:schemeClr val="dk1"/>
                </a:solidFill>
                <a:latin typeface="Trebuchet MS"/>
                <a:ea typeface="Trebuchet MS"/>
                <a:cs typeface="Trebuchet MS"/>
                <a:sym typeface="Trebuchet MS"/>
              </a:rPr>
              <a:t>Professor Penina Axelrad, </a:t>
            </a:r>
            <a:endParaRPr sz="1080">
              <a:solidFill>
                <a:schemeClr val="dk1"/>
              </a:solidFill>
              <a:latin typeface="Trebuchet MS"/>
              <a:ea typeface="Trebuchet MS"/>
              <a:cs typeface="Trebuchet MS"/>
              <a:sym typeface="Trebuchet MS"/>
            </a:endParaRPr>
          </a:p>
          <a:p>
            <a:pPr marL="0" lvl="0" indent="0" algn="ctr" rtl="0">
              <a:lnSpc>
                <a:spcPct val="115000"/>
              </a:lnSpc>
              <a:spcBef>
                <a:spcPts val="0"/>
              </a:spcBef>
              <a:spcAft>
                <a:spcPts val="0"/>
              </a:spcAft>
              <a:buNone/>
            </a:pPr>
            <a:r>
              <a:rPr lang="en" sz="1080">
                <a:solidFill>
                  <a:schemeClr val="dk1"/>
                </a:solidFill>
                <a:latin typeface="Trebuchet MS"/>
                <a:ea typeface="Trebuchet MS"/>
                <a:cs typeface="Trebuchet MS"/>
                <a:sym typeface="Trebuchet MS"/>
              </a:rPr>
              <a:t>Steve Borenstein</a:t>
            </a:r>
            <a:endParaRPr sz="900">
              <a:solidFill>
                <a:schemeClr val="dk1"/>
              </a:solidFill>
            </a:endParaRPr>
          </a:p>
        </p:txBody>
      </p:sp>
      <p:sp>
        <p:nvSpPr>
          <p:cNvPr id="114" name="Google Shape;114;p13"/>
          <p:cNvSpPr txBox="1">
            <a:spLocks noGrp="1"/>
          </p:cNvSpPr>
          <p:nvPr>
            <p:ph type="subTitle" idx="1"/>
          </p:nvPr>
        </p:nvSpPr>
        <p:spPr>
          <a:xfrm>
            <a:off x="361950" y="3856000"/>
            <a:ext cx="8572500" cy="1127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605"/>
              <a:buNone/>
            </a:pPr>
            <a:r>
              <a:rPr lang="en" sz="1979" b="1">
                <a:solidFill>
                  <a:schemeClr val="dk1"/>
                </a:solidFill>
                <a:latin typeface="Trebuchet MS"/>
                <a:ea typeface="Trebuchet MS"/>
                <a:cs typeface="Trebuchet MS"/>
                <a:sym typeface="Trebuchet MS"/>
              </a:rPr>
              <a:t>Additional Group Members: </a:t>
            </a:r>
            <a:endParaRPr sz="1979" b="1">
              <a:solidFill>
                <a:schemeClr val="dk1"/>
              </a:solidFill>
              <a:latin typeface="Trebuchet MS"/>
              <a:ea typeface="Trebuchet MS"/>
              <a:cs typeface="Trebuchet MS"/>
              <a:sym typeface="Trebuchet MS"/>
            </a:endParaRPr>
          </a:p>
          <a:p>
            <a:pPr marL="0" lvl="0" indent="0" algn="ctr" rtl="0">
              <a:lnSpc>
                <a:spcPct val="115000"/>
              </a:lnSpc>
              <a:spcBef>
                <a:spcPts val="0"/>
              </a:spcBef>
              <a:spcAft>
                <a:spcPts val="0"/>
              </a:spcAft>
              <a:buSzPts val="605"/>
              <a:buNone/>
            </a:pPr>
            <a:r>
              <a:rPr lang="en" sz="1580">
                <a:solidFill>
                  <a:schemeClr val="dk1"/>
                </a:solidFill>
                <a:latin typeface="Trebuchet MS"/>
                <a:ea typeface="Trebuchet MS"/>
                <a:cs typeface="Trebuchet MS"/>
                <a:sym typeface="Trebuchet MS"/>
              </a:rPr>
              <a:t>Billy Weigl, Luke Engelken, Nic Mayhan</a:t>
            </a:r>
            <a:endParaRPr sz="1580">
              <a:solidFill>
                <a:schemeClr val="dk1"/>
              </a:solidFill>
              <a:latin typeface="Trebuchet MS"/>
              <a:ea typeface="Trebuchet MS"/>
              <a:cs typeface="Trebuchet MS"/>
              <a:sym typeface="Trebuchet MS"/>
            </a:endParaRPr>
          </a:p>
          <a:p>
            <a:pPr marL="0" lvl="0" indent="0" algn="ctr" rtl="0">
              <a:lnSpc>
                <a:spcPct val="115000"/>
              </a:lnSpc>
              <a:spcBef>
                <a:spcPts val="0"/>
              </a:spcBef>
              <a:spcAft>
                <a:spcPts val="0"/>
              </a:spcAft>
              <a:buSzPts val="605"/>
              <a:buNone/>
            </a:pPr>
            <a:endParaRPr sz="1580">
              <a:solidFill>
                <a:schemeClr val="dk1"/>
              </a:solidFill>
              <a:latin typeface="Trebuchet MS"/>
              <a:ea typeface="Trebuchet MS"/>
              <a:cs typeface="Trebuchet MS"/>
              <a:sym typeface="Trebuchet MS"/>
            </a:endParaRPr>
          </a:p>
          <a:p>
            <a:pPr marL="0" lvl="0" indent="0" algn="ctr" rtl="0">
              <a:lnSpc>
                <a:spcPct val="115000"/>
              </a:lnSpc>
              <a:spcBef>
                <a:spcPts val="0"/>
              </a:spcBef>
              <a:spcAft>
                <a:spcPts val="0"/>
              </a:spcAft>
              <a:buSzPts val="605"/>
              <a:buNone/>
            </a:pPr>
            <a:endParaRPr sz="1480" b="1">
              <a:solidFill>
                <a:schemeClr val="dk1"/>
              </a:solidFill>
              <a:latin typeface="Trebuchet MS"/>
              <a:ea typeface="Trebuchet MS"/>
              <a:cs typeface="Trebuchet MS"/>
              <a:sym typeface="Trebuchet MS"/>
            </a:endParaRPr>
          </a:p>
          <a:p>
            <a:pPr marL="0" lvl="0" indent="0" algn="ctr" rtl="0">
              <a:lnSpc>
                <a:spcPct val="150000"/>
              </a:lnSpc>
              <a:spcBef>
                <a:spcPts val="0"/>
              </a:spcBef>
              <a:spcAft>
                <a:spcPts val="0"/>
              </a:spcAft>
              <a:buSzPts val="605"/>
              <a:buNone/>
            </a:pPr>
            <a:endParaRPr sz="1979">
              <a:solidFill>
                <a:schemeClr val="dk1"/>
              </a:solidFill>
              <a:latin typeface="Trebuchet MS"/>
              <a:ea typeface="Trebuchet MS"/>
              <a:cs typeface="Trebuchet MS"/>
              <a:sym typeface="Trebuchet MS"/>
            </a:endParaRPr>
          </a:p>
        </p:txBody>
      </p:sp>
      <p:sp>
        <p:nvSpPr>
          <p:cNvPr id="115" name="Google Shape;115;p13"/>
          <p:cNvSpPr txBox="1">
            <a:spLocks noGrp="1"/>
          </p:cNvSpPr>
          <p:nvPr>
            <p:ph type="ctrTitle"/>
          </p:nvPr>
        </p:nvSpPr>
        <p:spPr>
          <a:xfrm>
            <a:off x="955400" y="-1137625"/>
            <a:ext cx="7068000" cy="5046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990"/>
              <a:buNone/>
            </a:pPr>
            <a:r>
              <a:rPr lang="en" sz="5000" b="1" i="1">
                <a:latin typeface="Trebuchet MS"/>
                <a:ea typeface="Trebuchet MS"/>
                <a:cs typeface="Trebuchet MS"/>
                <a:sym typeface="Trebuchet MS"/>
              </a:rPr>
              <a:t>GUST</a:t>
            </a:r>
            <a:endParaRPr sz="5000" b="1" i="1">
              <a:latin typeface="Trebuchet MS"/>
              <a:ea typeface="Trebuchet MS"/>
              <a:cs typeface="Trebuchet MS"/>
              <a:sym typeface="Trebuchet MS"/>
            </a:endParaRPr>
          </a:p>
        </p:txBody>
      </p:sp>
      <p:sp>
        <p:nvSpPr>
          <p:cNvPr id="116" name="Google Shape;116;p13"/>
          <p:cNvSpPr txBox="1">
            <a:spLocks noGrp="1"/>
          </p:cNvSpPr>
          <p:nvPr>
            <p:ph type="ctrTitle"/>
          </p:nvPr>
        </p:nvSpPr>
        <p:spPr>
          <a:xfrm>
            <a:off x="981325" y="-1137625"/>
            <a:ext cx="7068000" cy="5046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990"/>
              <a:buNone/>
            </a:pPr>
            <a:r>
              <a:rPr lang="en" sz="5000" b="1" i="1">
                <a:solidFill>
                  <a:srgbClr val="A4C2F4"/>
                </a:solidFill>
                <a:latin typeface="Trebuchet MS"/>
                <a:ea typeface="Trebuchet MS"/>
                <a:cs typeface="Trebuchet MS"/>
                <a:sym typeface="Trebuchet MS"/>
              </a:rPr>
              <a:t>GUST</a:t>
            </a:r>
            <a:endParaRPr sz="5000" b="1" i="1">
              <a:solidFill>
                <a:srgbClr val="A4C2F4"/>
              </a:solidFill>
              <a:latin typeface="Trebuchet MS"/>
              <a:ea typeface="Trebuchet MS"/>
              <a:cs typeface="Trebuchet MS"/>
              <a:sym typeface="Trebuchet MS"/>
            </a:endParaRPr>
          </a:p>
        </p:txBody>
      </p:sp>
      <p:sp>
        <p:nvSpPr>
          <p:cNvPr id="117" name="Google Shape;117;p13"/>
          <p:cNvSpPr txBox="1">
            <a:spLocks noGrp="1"/>
          </p:cNvSpPr>
          <p:nvPr>
            <p:ph type="ctrTitle"/>
          </p:nvPr>
        </p:nvSpPr>
        <p:spPr>
          <a:xfrm>
            <a:off x="1023550" y="-1137625"/>
            <a:ext cx="7068000" cy="5046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990"/>
              <a:buNone/>
            </a:pPr>
            <a:r>
              <a:rPr lang="en" sz="5000" b="1" i="1">
                <a:solidFill>
                  <a:schemeClr val="dk1"/>
                </a:solidFill>
                <a:latin typeface="Trebuchet MS"/>
                <a:ea typeface="Trebuchet MS"/>
                <a:cs typeface="Trebuchet MS"/>
                <a:sym typeface="Trebuchet MS"/>
              </a:rPr>
              <a:t>GUST</a:t>
            </a:r>
            <a:endParaRPr sz="5000" b="1" i="1">
              <a:solidFill>
                <a:schemeClr val="dk1"/>
              </a:solidFill>
              <a:latin typeface="Trebuchet MS"/>
              <a:ea typeface="Trebuchet MS"/>
              <a:cs typeface="Trebuchet MS"/>
              <a:sym typeface="Trebuchet MS"/>
            </a:endParaRPr>
          </a:p>
        </p:txBody>
      </p:sp>
      <p:sp>
        <p:nvSpPr>
          <p:cNvPr id="118" name="Google Shape;118;p13"/>
          <p:cNvSpPr txBox="1">
            <a:spLocks noGrp="1"/>
          </p:cNvSpPr>
          <p:nvPr>
            <p:ph type="ctrTitle"/>
          </p:nvPr>
        </p:nvSpPr>
        <p:spPr>
          <a:xfrm>
            <a:off x="2719550" y="2121575"/>
            <a:ext cx="3834600" cy="5046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990"/>
              <a:buNone/>
            </a:pPr>
            <a:r>
              <a:rPr lang="en" sz="1610" b="1" i="1" u="sng">
                <a:solidFill>
                  <a:schemeClr val="dk1"/>
                </a:solidFill>
                <a:latin typeface="Trebuchet MS"/>
                <a:ea typeface="Trebuchet MS"/>
                <a:cs typeface="Trebuchet MS"/>
                <a:sym typeface="Trebuchet MS"/>
              </a:rPr>
              <a:t>G</a:t>
            </a:r>
            <a:r>
              <a:rPr lang="en" sz="1610" b="1" i="1">
                <a:solidFill>
                  <a:schemeClr val="dk1"/>
                </a:solidFill>
                <a:latin typeface="Trebuchet MS"/>
                <a:ea typeface="Trebuchet MS"/>
                <a:cs typeface="Trebuchet MS"/>
                <a:sym typeface="Trebuchet MS"/>
              </a:rPr>
              <a:t>uided </a:t>
            </a:r>
            <a:r>
              <a:rPr lang="en" sz="1610" b="1" i="1" u="sng">
                <a:solidFill>
                  <a:schemeClr val="dk1"/>
                </a:solidFill>
                <a:latin typeface="Trebuchet MS"/>
                <a:ea typeface="Trebuchet MS"/>
                <a:cs typeface="Trebuchet MS"/>
                <a:sym typeface="Trebuchet MS"/>
              </a:rPr>
              <a:t>U</a:t>
            </a:r>
            <a:r>
              <a:rPr lang="en" sz="1610" b="1" i="1">
                <a:solidFill>
                  <a:schemeClr val="dk1"/>
                </a:solidFill>
                <a:latin typeface="Trebuchet MS"/>
                <a:ea typeface="Trebuchet MS"/>
                <a:cs typeface="Trebuchet MS"/>
                <a:sym typeface="Trebuchet MS"/>
              </a:rPr>
              <a:t>AS </a:t>
            </a:r>
            <a:r>
              <a:rPr lang="en" sz="1610" b="1" i="1" u="sng">
                <a:solidFill>
                  <a:schemeClr val="dk1"/>
                </a:solidFill>
                <a:latin typeface="Trebuchet MS"/>
                <a:ea typeface="Trebuchet MS"/>
                <a:cs typeface="Trebuchet MS"/>
                <a:sym typeface="Trebuchet MS"/>
              </a:rPr>
              <a:t>S</a:t>
            </a:r>
            <a:r>
              <a:rPr lang="en" sz="1610" b="1" i="1">
                <a:solidFill>
                  <a:schemeClr val="dk1"/>
                </a:solidFill>
                <a:latin typeface="Trebuchet MS"/>
                <a:ea typeface="Trebuchet MS"/>
                <a:cs typeface="Trebuchet MS"/>
                <a:sym typeface="Trebuchet MS"/>
              </a:rPr>
              <a:t>upplemented by </a:t>
            </a:r>
            <a:r>
              <a:rPr lang="en" sz="1610" b="1" i="1" u="sng">
                <a:solidFill>
                  <a:schemeClr val="dk1"/>
                </a:solidFill>
                <a:latin typeface="Trebuchet MS"/>
                <a:ea typeface="Trebuchet MS"/>
                <a:cs typeface="Trebuchet MS"/>
                <a:sym typeface="Trebuchet MS"/>
              </a:rPr>
              <a:t>T</a:t>
            </a:r>
            <a:r>
              <a:rPr lang="en" sz="1610" b="1" i="1">
                <a:solidFill>
                  <a:schemeClr val="dk1"/>
                </a:solidFill>
                <a:latin typeface="Trebuchet MS"/>
                <a:ea typeface="Trebuchet MS"/>
                <a:cs typeface="Trebuchet MS"/>
                <a:sym typeface="Trebuchet MS"/>
              </a:rPr>
              <a:t>iming</a:t>
            </a:r>
            <a:endParaRPr sz="1610" b="1" i="1">
              <a:solidFill>
                <a:schemeClr val="dk1"/>
              </a:solidFill>
              <a:latin typeface="Trebuchet MS"/>
              <a:ea typeface="Trebuchet MS"/>
              <a:cs typeface="Trebuchet MS"/>
              <a:sym typeface="Trebuchet MS"/>
            </a:endParaRPr>
          </a:p>
        </p:txBody>
      </p:sp>
      <p:pic>
        <p:nvPicPr>
          <p:cNvPr id="119" name="Google Shape;119;p13"/>
          <p:cNvPicPr preferRelativeResize="0"/>
          <p:nvPr/>
        </p:nvPicPr>
        <p:blipFill rotWithShape="1">
          <a:blip r:embed="rId3">
            <a:alphaModFix/>
          </a:blip>
          <a:srcRect t="10991" b="21577"/>
          <a:stretch/>
        </p:blipFill>
        <p:spPr>
          <a:xfrm>
            <a:off x="2145200" y="333875"/>
            <a:ext cx="4823050" cy="18516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3"/>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3"/>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Payload Functional Block Diagram</a:t>
            </a:r>
            <a:endParaRPr>
              <a:solidFill>
                <a:schemeClr val="dk1"/>
              </a:solidFill>
            </a:endParaRPr>
          </a:p>
        </p:txBody>
      </p:sp>
      <p:sp>
        <p:nvSpPr>
          <p:cNvPr id="326" name="Google Shape;326;p2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10</a:t>
            </a:fld>
            <a:endParaRPr>
              <a:solidFill>
                <a:srgbClr val="202124"/>
              </a:solidFill>
            </a:endParaRPr>
          </a:p>
        </p:txBody>
      </p:sp>
      <p:grpSp>
        <p:nvGrpSpPr>
          <p:cNvPr id="327" name="Google Shape;327;p23"/>
          <p:cNvGrpSpPr/>
          <p:nvPr/>
        </p:nvGrpSpPr>
        <p:grpSpPr>
          <a:xfrm>
            <a:off x="209271" y="4562106"/>
            <a:ext cx="8019720" cy="389149"/>
            <a:chOff x="209271" y="4562106"/>
            <a:chExt cx="8019720" cy="389149"/>
          </a:xfrm>
        </p:grpSpPr>
        <p:cxnSp>
          <p:nvCxnSpPr>
            <p:cNvPr id="328" name="Google Shape;328;p23"/>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329" name="Google Shape;329;p23"/>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3"/>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331" name="Google Shape;331;p23"/>
            <p:cNvSpPr/>
            <p:nvPr/>
          </p:nvSpPr>
          <p:spPr>
            <a:xfrm>
              <a:off x="1347291" y="4562106"/>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332" name="Google Shape;332;p23"/>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333" name="Google Shape;333;p23"/>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334" name="Google Shape;334;p23"/>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335" name="Google Shape;335;p23"/>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336" name="Google Shape;336;p23"/>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pic>
        <p:nvPicPr>
          <p:cNvPr id="337" name="Google Shape;337;p23"/>
          <p:cNvPicPr preferRelativeResize="0"/>
          <p:nvPr/>
        </p:nvPicPr>
        <p:blipFill rotWithShape="1">
          <a:blip r:embed="rId3">
            <a:alphaModFix/>
          </a:blip>
          <a:srcRect t="26275"/>
          <a:stretch/>
        </p:blipFill>
        <p:spPr>
          <a:xfrm>
            <a:off x="665650" y="1199038"/>
            <a:ext cx="7864806" cy="3210663"/>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852"/>
        <p:cNvGrpSpPr/>
        <p:nvPr/>
      </p:nvGrpSpPr>
      <p:grpSpPr>
        <a:xfrm>
          <a:off x="0" y="0"/>
          <a:ext cx="0" cy="0"/>
          <a:chOff x="0" y="0"/>
          <a:chExt cx="0" cy="0"/>
        </a:xfrm>
      </p:grpSpPr>
      <p:sp>
        <p:nvSpPr>
          <p:cNvPr id="1853" name="Google Shape;1853;p113"/>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13"/>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Hardware: T810 Mass Budget</a:t>
            </a:r>
            <a:endParaRPr>
              <a:solidFill>
                <a:schemeClr val="dk1"/>
              </a:solidFill>
            </a:endParaRPr>
          </a:p>
        </p:txBody>
      </p:sp>
      <p:grpSp>
        <p:nvGrpSpPr>
          <p:cNvPr id="1855" name="Google Shape;1855;p113"/>
          <p:cNvGrpSpPr/>
          <p:nvPr/>
        </p:nvGrpSpPr>
        <p:grpSpPr>
          <a:xfrm>
            <a:off x="209271" y="4562106"/>
            <a:ext cx="8019720" cy="389149"/>
            <a:chOff x="209271" y="4562106"/>
            <a:chExt cx="8019720" cy="389149"/>
          </a:xfrm>
        </p:grpSpPr>
        <p:cxnSp>
          <p:nvCxnSpPr>
            <p:cNvPr id="1856" name="Google Shape;1856;p113"/>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857" name="Google Shape;1857;p113"/>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13"/>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859" name="Google Shape;1859;p113"/>
            <p:cNvSpPr/>
            <p:nvPr/>
          </p:nvSpPr>
          <p:spPr>
            <a:xfrm>
              <a:off x="1347291" y="4562106"/>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860" name="Google Shape;1860;p113"/>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861" name="Google Shape;1861;p113"/>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862" name="Google Shape;1862;p113"/>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863" name="Google Shape;1863;p113"/>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2"/>
                  </a:solidFill>
                  <a:latin typeface="Trebuchet MS"/>
                  <a:ea typeface="Trebuchet MS"/>
                  <a:cs typeface="Trebuchet MS"/>
                  <a:sym typeface="Trebuchet MS"/>
                </a:rPr>
                <a:t>Future Work</a:t>
              </a:r>
              <a:endParaRPr sz="1000">
                <a:solidFill>
                  <a:schemeClr val="dk2"/>
                </a:solidFill>
                <a:latin typeface="Trebuchet MS"/>
                <a:ea typeface="Trebuchet MS"/>
                <a:cs typeface="Trebuchet MS"/>
                <a:sym typeface="Trebuchet MS"/>
              </a:endParaRPr>
            </a:p>
          </p:txBody>
        </p:sp>
        <p:sp>
          <p:nvSpPr>
            <p:cNvPr id="1864" name="Google Shape;1864;p113"/>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865" name="Google Shape;1865;p11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100</a:t>
            </a:fld>
            <a:endParaRPr/>
          </a:p>
        </p:txBody>
      </p:sp>
      <p:pic>
        <p:nvPicPr>
          <p:cNvPr id="1866" name="Google Shape;1866;p113"/>
          <p:cNvPicPr preferRelativeResize="0"/>
          <p:nvPr/>
        </p:nvPicPr>
        <p:blipFill>
          <a:blip r:embed="rId3">
            <a:alphaModFix/>
          </a:blip>
          <a:stretch>
            <a:fillRect/>
          </a:stretch>
        </p:blipFill>
        <p:spPr>
          <a:xfrm>
            <a:off x="1446900" y="1030400"/>
            <a:ext cx="6250200" cy="322690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870"/>
        <p:cNvGrpSpPr/>
        <p:nvPr/>
      </p:nvGrpSpPr>
      <p:grpSpPr>
        <a:xfrm>
          <a:off x="0" y="0"/>
          <a:ext cx="0" cy="0"/>
          <a:chOff x="0" y="0"/>
          <a:chExt cx="0" cy="0"/>
        </a:xfrm>
      </p:grpSpPr>
      <p:sp>
        <p:nvSpPr>
          <p:cNvPr id="1871" name="Google Shape;1871;p114"/>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14"/>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Hardware: Vehicle Power Budget</a:t>
            </a:r>
            <a:endParaRPr>
              <a:solidFill>
                <a:schemeClr val="dk1"/>
              </a:solidFill>
            </a:endParaRPr>
          </a:p>
        </p:txBody>
      </p:sp>
      <p:grpSp>
        <p:nvGrpSpPr>
          <p:cNvPr id="1873" name="Google Shape;1873;p114"/>
          <p:cNvGrpSpPr/>
          <p:nvPr/>
        </p:nvGrpSpPr>
        <p:grpSpPr>
          <a:xfrm>
            <a:off x="209271" y="4562106"/>
            <a:ext cx="8019720" cy="389149"/>
            <a:chOff x="209271" y="4562106"/>
            <a:chExt cx="8019720" cy="389149"/>
          </a:xfrm>
        </p:grpSpPr>
        <p:cxnSp>
          <p:nvCxnSpPr>
            <p:cNvPr id="1874" name="Google Shape;1874;p114"/>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875" name="Google Shape;1875;p114"/>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14"/>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877" name="Google Shape;1877;p114"/>
            <p:cNvSpPr/>
            <p:nvPr/>
          </p:nvSpPr>
          <p:spPr>
            <a:xfrm>
              <a:off x="1347291" y="4562106"/>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878" name="Google Shape;1878;p114"/>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879" name="Google Shape;1879;p114"/>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880" name="Google Shape;1880;p114"/>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881" name="Google Shape;1881;p114"/>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2"/>
                  </a:solidFill>
                  <a:latin typeface="Trebuchet MS"/>
                  <a:ea typeface="Trebuchet MS"/>
                  <a:cs typeface="Trebuchet MS"/>
                  <a:sym typeface="Trebuchet MS"/>
                </a:rPr>
                <a:t>Future Work</a:t>
              </a:r>
              <a:endParaRPr sz="1000">
                <a:solidFill>
                  <a:schemeClr val="dk2"/>
                </a:solidFill>
                <a:latin typeface="Trebuchet MS"/>
                <a:ea typeface="Trebuchet MS"/>
                <a:cs typeface="Trebuchet MS"/>
                <a:sym typeface="Trebuchet MS"/>
              </a:endParaRPr>
            </a:p>
          </p:txBody>
        </p:sp>
        <p:sp>
          <p:nvSpPr>
            <p:cNvPr id="1882" name="Google Shape;1882;p114"/>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pic>
        <p:nvPicPr>
          <p:cNvPr id="1883" name="Google Shape;1883;p114"/>
          <p:cNvPicPr preferRelativeResize="0"/>
          <p:nvPr/>
        </p:nvPicPr>
        <p:blipFill rotWithShape="1">
          <a:blip r:embed="rId3">
            <a:alphaModFix/>
          </a:blip>
          <a:srcRect t="700" b="700"/>
          <a:stretch/>
        </p:blipFill>
        <p:spPr>
          <a:xfrm>
            <a:off x="152400" y="1030400"/>
            <a:ext cx="8839197" cy="2254708"/>
          </a:xfrm>
          <a:prstGeom prst="rect">
            <a:avLst/>
          </a:prstGeom>
          <a:noFill/>
          <a:ln>
            <a:noFill/>
          </a:ln>
        </p:spPr>
      </p:pic>
      <p:sp>
        <p:nvSpPr>
          <p:cNvPr id="1884" name="Google Shape;1884;p11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101</a:t>
            </a:fld>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888"/>
        <p:cNvGrpSpPr/>
        <p:nvPr/>
      </p:nvGrpSpPr>
      <p:grpSpPr>
        <a:xfrm>
          <a:off x="0" y="0"/>
          <a:ext cx="0" cy="0"/>
          <a:chOff x="0" y="0"/>
          <a:chExt cx="0" cy="0"/>
        </a:xfrm>
      </p:grpSpPr>
      <p:sp>
        <p:nvSpPr>
          <p:cNvPr id="1889" name="Google Shape;1889;p115"/>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15"/>
          <p:cNvSpPr txBox="1">
            <a:spLocks noGrp="1"/>
          </p:cNvSpPr>
          <p:nvPr>
            <p:ph type="title"/>
          </p:nvPr>
        </p:nvSpPr>
        <p:spPr>
          <a:xfrm>
            <a:off x="209275" y="195200"/>
            <a:ext cx="87303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Flight Time Estimation: Process</a:t>
            </a:r>
            <a:endParaRPr>
              <a:solidFill>
                <a:schemeClr val="dk1"/>
              </a:solidFill>
            </a:endParaRPr>
          </a:p>
        </p:txBody>
      </p:sp>
      <p:grpSp>
        <p:nvGrpSpPr>
          <p:cNvPr id="1891" name="Google Shape;1891;p115"/>
          <p:cNvGrpSpPr/>
          <p:nvPr/>
        </p:nvGrpSpPr>
        <p:grpSpPr>
          <a:xfrm>
            <a:off x="209271" y="4562106"/>
            <a:ext cx="8019720" cy="389149"/>
            <a:chOff x="209271" y="4562106"/>
            <a:chExt cx="8019720" cy="389149"/>
          </a:xfrm>
        </p:grpSpPr>
        <p:cxnSp>
          <p:nvCxnSpPr>
            <p:cNvPr id="1892" name="Google Shape;1892;p115"/>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893" name="Google Shape;1893;p115"/>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15"/>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895" name="Google Shape;1895;p115"/>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896" name="Google Shape;1896;p115"/>
            <p:cNvSpPr/>
            <p:nvPr/>
          </p:nvSpPr>
          <p:spPr>
            <a:xfrm>
              <a:off x="3657358" y="4566892"/>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897" name="Google Shape;1897;p115"/>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898" name="Google Shape;1898;p115"/>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899" name="Google Shape;1899;p115"/>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1900" name="Google Shape;1900;p115"/>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901" name="Google Shape;1901;p11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102</a:t>
            </a:fld>
            <a:endParaRPr>
              <a:solidFill>
                <a:srgbClr val="202124"/>
              </a:solidFill>
            </a:endParaRPr>
          </a:p>
        </p:txBody>
      </p:sp>
      <p:sp>
        <p:nvSpPr>
          <p:cNvPr id="1902" name="Google Shape;1902;p115"/>
          <p:cNvSpPr txBox="1"/>
          <p:nvPr/>
        </p:nvSpPr>
        <p:spPr>
          <a:xfrm>
            <a:off x="313600" y="1030400"/>
            <a:ext cx="8655900" cy="364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Calibri"/>
                <a:ea typeface="Calibri"/>
                <a:cs typeface="Calibri"/>
                <a:sym typeface="Calibri"/>
              </a:rPr>
              <a:t>Overview of flight time estimation process</a:t>
            </a:r>
            <a:endParaRPr sz="1600" b="1">
              <a:latin typeface="Calibri"/>
              <a:ea typeface="Calibri"/>
              <a:cs typeface="Calibri"/>
              <a:sym typeface="Calibri"/>
            </a:endParaRPr>
          </a:p>
          <a:p>
            <a:pPr marL="0" lvl="0" indent="0" algn="l" rtl="0">
              <a:spcBef>
                <a:spcPts val="0"/>
              </a:spcBef>
              <a:spcAft>
                <a:spcPts val="0"/>
              </a:spcAft>
              <a:buNone/>
            </a:pPr>
            <a:endParaRPr sz="1600" b="1">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
                <a:latin typeface="Calibri"/>
                <a:ea typeface="Calibri"/>
                <a:cs typeface="Calibri"/>
                <a:sym typeface="Calibri"/>
              </a:rPr>
              <a:t>Input vehicle parameters  &amp; manufacturer component data</a:t>
            </a:r>
            <a:endParaRPr>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
                <a:latin typeface="Calibri"/>
                <a:ea typeface="Calibri"/>
                <a:cs typeface="Calibri"/>
                <a:sym typeface="Calibri"/>
              </a:rPr>
              <a:t>Solve for required thrust per motor to satisfy the lift equals weight hovering condition</a:t>
            </a:r>
            <a:endParaRPr>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
                <a:latin typeface="Calibri"/>
                <a:ea typeface="Calibri"/>
                <a:cs typeface="Calibri"/>
                <a:sym typeface="Calibri"/>
              </a:rPr>
              <a:t>Solve for ideal power required per motor using a static thrust model for variable speed propellers</a:t>
            </a:r>
            <a:endParaRPr>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
                <a:latin typeface="Calibri"/>
                <a:ea typeface="Calibri"/>
                <a:cs typeface="Calibri"/>
                <a:sym typeface="Calibri"/>
              </a:rPr>
              <a:t>Process propeller data &amp; estimate Figure Of Merit (FOM) as a function of RPM</a:t>
            </a:r>
            <a:endParaRPr>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
                <a:latin typeface="Calibri"/>
                <a:ea typeface="Calibri"/>
                <a:cs typeface="Calibri"/>
                <a:sym typeface="Calibri"/>
              </a:rPr>
              <a:t>Solve for estimated hovering RPM and predict hovering propeller FOM </a:t>
            </a:r>
            <a:endParaRPr>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
                <a:latin typeface="Calibri"/>
                <a:ea typeface="Calibri"/>
                <a:cs typeface="Calibri"/>
                <a:sym typeface="Calibri"/>
              </a:rPr>
              <a:t>Apply FOM at hover condition to solve for mechanical power required per motor</a:t>
            </a:r>
            <a:endParaRPr>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
                <a:latin typeface="Calibri"/>
                <a:ea typeface="Calibri"/>
                <a:cs typeface="Calibri"/>
                <a:sym typeface="Calibri"/>
              </a:rPr>
              <a:t>Apply motor &amp; speed control efficiencies to solve for electrical power required per motor</a:t>
            </a:r>
            <a:endParaRPr>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
                <a:latin typeface="Calibri"/>
                <a:ea typeface="Calibri"/>
                <a:cs typeface="Calibri"/>
                <a:sym typeface="Calibri"/>
              </a:rPr>
              <a:t>Calculate total hovering power draw  accounting for all motors &amp; avionics</a:t>
            </a:r>
            <a:endParaRPr>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
                <a:latin typeface="Calibri"/>
                <a:ea typeface="Calibri"/>
                <a:cs typeface="Calibri"/>
                <a:sym typeface="Calibri"/>
              </a:rPr>
              <a:t>Apply battery discharge model over a loop until pack voltage drops below cutoff voltage</a:t>
            </a:r>
            <a:endParaRPr>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
                <a:latin typeface="Calibri"/>
                <a:ea typeface="Calibri"/>
                <a:cs typeface="Calibri"/>
                <a:sym typeface="Calibri"/>
              </a:rPr>
              <a:t>Calculate flight time from number of time steps before cutoff voltage is reached</a:t>
            </a:r>
            <a:endParaRPr>
              <a:latin typeface="Calibri"/>
              <a:ea typeface="Calibri"/>
              <a:cs typeface="Calibri"/>
              <a:sym typeface="Calibri"/>
            </a:endParaRPr>
          </a:p>
          <a:p>
            <a:pPr marL="0" lvl="0" indent="0" algn="l" rtl="0">
              <a:spcBef>
                <a:spcPts val="0"/>
              </a:spcBef>
              <a:spcAft>
                <a:spcPts val="0"/>
              </a:spcAft>
              <a:buNone/>
            </a:pPr>
            <a:endParaRPr sz="1600" b="1">
              <a:latin typeface="Calibri"/>
              <a:ea typeface="Calibri"/>
              <a:cs typeface="Calibri"/>
              <a:sym typeface="Calibri"/>
            </a:endParaRPr>
          </a:p>
          <a:p>
            <a:pPr marL="0" lvl="0" indent="0" algn="l" rtl="0">
              <a:spcBef>
                <a:spcPts val="0"/>
              </a:spcBef>
              <a:spcAft>
                <a:spcPts val="0"/>
              </a:spcAft>
              <a:buNone/>
            </a:pPr>
            <a:endParaRPr sz="1600">
              <a:latin typeface="Calibri"/>
              <a:ea typeface="Calibri"/>
              <a:cs typeface="Calibri"/>
              <a:sym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906"/>
        <p:cNvGrpSpPr/>
        <p:nvPr/>
      </p:nvGrpSpPr>
      <p:grpSpPr>
        <a:xfrm>
          <a:off x="0" y="0"/>
          <a:ext cx="0" cy="0"/>
          <a:chOff x="0" y="0"/>
          <a:chExt cx="0" cy="0"/>
        </a:xfrm>
      </p:grpSpPr>
      <p:sp>
        <p:nvSpPr>
          <p:cNvPr id="1907" name="Google Shape;1907;p116"/>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16"/>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Flight Time Estimation: Assumptions</a:t>
            </a:r>
            <a:endParaRPr>
              <a:solidFill>
                <a:schemeClr val="dk1"/>
              </a:solidFill>
            </a:endParaRPr>
          </a:p>
        </p:txBody>
      </p:sp>
      <p:sp>
        <p:nvSpPr>
          <p:cNvPr id="1909" name="Google Shape;1909;p11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103</a:t>
            </a:fld>
            <a:endParaRPr/>
          </a:p>
        </p:txBody>
      </p:sp>
      <p:sp>
        <p:nvSpPr>
          <p:cNvPr id="1910" name="Google Shape;1910;p116"/>
          <p:cNvSpPr txBox="1"/>
          <p:nvPr/>
        </p:nvSpPr>
        <p:spPr>
          <a:xfrm>
            <a:off x="209200" y="1008600"/>
            <a:ext cx="8760300" cy="33741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rgbClr val="000000"/>
              </a:buClr>
              <a:buSzPts val="1400"/>
              <a:buFont typeface="Trebuchet MS"/>
              <a:buChar char="●"/>
            </a:pPr>
            <a:r>
              <a:rPr lang="en">
                <a:latin typeface="Trebuchet MS"/>
                <a:ea typeface="Trebuchet MS"/>
                <a:cs typeface="Trebuchet MS"/>
                <a:sym typeface="Trebuchet MS"/>
              </a:rPr>
              <a:t>Steady hovering flight condition.</a:t>
            </a:r>
            <a:endParaRPr>
              <a:latin typeface="Trebuchet MS"/>
              <a:ea typeface="Trebuchet MS"/>
              <a:cs typeface="Trebuchet MS"/>
              <a:sym typeface="Trebuchet MS"/>
            </a:endParaRPr>
          </a:p>
          <a:p>
            <a:pPr marL="457200" lvl="0" indent="-317500" algn="l" rtl="0">
              <a:lnSpc>
                <a:spcPct val="115000"/>
              </a:lnSpc>
              <a:spcBef>
                <a:spcPts val="0"/>
              </a:spcBef>
              <a:spcAft>
                <a:spcPts val="0"/>
              </a:spcAft>
              <a:buClr>
                <a:srgbClr val="000000"/>
              </a:buClr>
              <a:buSzPts val="1400"/>
              <a:buFont typeface="Trebuchet MS"/>
              <a:buChar char="●"/>
            </a:pPr>
            <a:r>
              <a:rPr lang="en">
                <a:latin typeface="Trebuchet MS"/>
                <a:ea typeface="Trebuchet MS"/>
                <a:cs typeface="Trebuchet MS"/>
                <a:sym typeface="Trebuchet MS"/>
              </a:rPr>
              <a:t>Constant power draw during steady flight</a:t>
            </a:r>
            <a:endParaRPr>
              <a:latin typeface="Trebuchet MS"/>
              <a:ea typeface="Trebuchet MS"/>
              <a:cs typeface="Trebuchet MS"/>
              <a:sym typeface="Trebuchet MS"/>
            </a:endParaRPr>
          </a:p>
          <a:p>
            <a:pPr marL="457200" lvl="0" indent="-317500" algn="l" rtl="0">
              <a:lnSpc>
                <a:spcPct val="115000"/>
              </a:lnSpc>
              <a:spcBef>
                <a:spcPts val="0"/>
              </a:spcBef>
              <a:spcAft>
                <a:spcPts val="0"/>
              </a:spcAft>
              <a:buClr>
                <a:srgbClr val="000000"/>
              </a:buClr>
              <a:buSzPts val="1400"/>
              <a:buFont typeface="Trebuchet MS"/>
              <a:buChar char="●"/>
            </a:pPr>
            <a:r>
              <a:rPr lang="en">
                <a:latin typeface="Trebuchet MS"/>
                <a:ea typeface="Trebuchet MS"/>
                <a:cs typeface="Trebuchet MS"/>
                <a:sym typeface="Trebuchet MS"/>
              </a:rPr>
              <a:t>Each arm contributes equally to the thrust produced.</a:t>
            </a:r>
            <a:endParaRPr>
              <a:latin typeface="Trebuchet MS"/>
              <a:ea typeface="Trebuchet MS"/>
              <a:cs typeface="Trebuchet MS"/>
              <a:sym typeface="Trebuchet MS"/>
            </a:endParaRPr>
          </a:p>
          <a:p>
            <a:pPr marL="457200" lvl="0" indent="-317500" algn="l" rtl="0">
              <a:lnSpc>
                <a:spcPct val="115000"/>
              </a:lnSpc>
              <a:spcBef>
                <a:spcPts val="0"/>
              </a:spcBef>
              <a:spcAft>
                <a:spcPts val="0"/>
              </a:spcAft>
              <a:buClr>
                <a:srgbClr val="000000"/>
              </a:buClr>
              <a:buSzPts val="1400"/>
              <a:buFont typeface="Trebuchet MS"/>
              <a:buChar char="●"/>
            </a:pPr>
            <a:r>
              <a:rPr lang="en">
                <a:latin typeface="Trebuchet MS"/>
                <a:ea typeface="Trebuchet MS"/>
                <a:cs typeface="Trebuchet MS"/>
                <a:sym typeface="Trebuchet MS"/>
              </a:rPr>
              <a:t>Air velocity at infinity is effectively zero such that static thrust model for variable speed propellers applies</a:t>
            </a:r>
            <a:endParaRPr>
              <a:latin typeface="Trebuchet MS"/>
              <a:ea typeface="Trebuchet MS"/>
              <a:cs typeface="Trebuchet MS"/>
              <a:sym typeface="Trebuchet MS"/>
            </a:endParaRPr>
          </a:p>
          <a:p>
            <a:pPr marL="457200" lvl="0" indent="-317500" algn="l" rtl="0">
              <a:lnSpc>
                <a:spcPct val="115000"/>
              </a:lnSpc>
              <a:spcBef>
                <a:spcPts val="0"/>
              </a:spcBef>
              <a:spcAft>
                <a:spcPts val="0"/>
              </a:spcAft>
              <a:buClr>
                <a:srgbClr val="000000"/>
              </a:buClr>
              <a:buSzPts val="1400"/>
              <a:buFont typeface="Trebuchet MS"/>
              <a:buChar char="●"/>
            </a:pPr>
            <a:r>
              <a:rPr lang="en">
                <a:latin typeface="Trebuchet MS"/>
                <a:ea typeface="Trebuchet MS"/>
                <a:cs typeface="Trebuchet MS"/>
                <a:sym typeface="Trebuchet MS"/>
              </a:rPr>
              <a:t>Colorado air density is 1.0373 kg/M^3 (1700m STD ATM value)</a:t>
            </a:r>
            <a:endParaRPr>
              <a:latin typeface="Trebuchet MS"/>
              <a:ea typeface="Trebuchet MS"/>
              <a:cs typeface="Trebuchet MS"/>
              <a:sym typeface="Trebuchet MS"/>
            </a:endParaRPr>
          </a:p>
          <a:p>
            <a:pPr marL="457200" lvl="0" indent="-317500" algn="l" rtl="0">
              <a:lnSpc>
                <a:spcPct val="115000"/>
              </a:lnSpc>
              <a:spcBef>
                <a:spcPts val="0"/>
              </a:spcBef>
              <a:spcAft>
                <a:spcPts val="0"/>
              </a:spcAft>
              <a:buClr>
                <a:srgbClr val="000000"/>
              </a:buClr>
              <a:buSzPts val="1400"/>
              <a:buFont typeface="Trebuchet MS"/>
              <a:buChar char="●"/>
            </a:pPr>
            <a:r>
              <a:rPr lang="en">
                <a:latin typeface="Trebuchet MS"/>
                <a:ea typeface="Trebuchet MS"/>
                <a:cs typeface="Trebuchet MS"/>
                <a:sym typeface="Trebuchet MS"/>
              </a:rPr>
              <a:t>Constant avionics power draw</a:t>
            </a:r>
            <a:endParaRPr>
              <a:latin typeface="Trebuchet MS"/>
              <a:ea typeface="Trebuchet MS"/>
              <a:cs typeface="Trebuchet MS"/>
              <a:sym typeface="Trebuchet MS"/>
            </a:endParaRPr>
          </a:p>
          <a:p>
            <a:pPr marL="457200" lvl="0" indent="-317500" algn="l" rtl="0">
              <a:lnSpc>
                <a:spcPct val="115000"/>
              </a:lnSpc>
              <a:spcBef>
                <a:spcPts val="0"/>
              </a:spcBef>
              <a:spcAft>
                <a:spcPts val="0"/>
              </a:spcAft>
              <a:buClr>
                <a:srgbClr val="000000"/>
              </a:buClr>
              <a:buSzPts val="1400"/>
              <a:buFont typeface="Trebuchet MS"/>
              <a:buChar char="●"/>
            </a:pPr>
            <a:r>
              <a:rPr lang="en">
                <a:latin typeface="Trebuchet MS"/>
                <a:ea typeface="Trebuchet MS"/>
                <a:cs typeface="Trebuchet MS"/>
                <a:sym typeface="Trebuchet MS"/>
              </a:rPr>
              <a:t>Constant ESC efficiency</a:t>
            </a:r>
            <a:endParaRPr>
              <a:latin typeface="Trebuchet MS"/>
              <a:ea typeface="Trebuchet MS"/>
              <a:cs typeface="Trebuchet MS"/>
              <a:sym typeface="Trebuchet MS"/>
            </a:endParaRPr>
          </a:p>
          <a:p>
            <a:pPr marL="457200" lvl="0" indent="-317500" algn="l" rtl="0">
              <a:lnSpc>
                <a:spcPct val="115000"/>
              </a:lnSpc>
              <a:spcBef>
                <a:spcPts val="0"/>
              </a:spcBef>
              <a:spcAft>
                <a:spcPts val="0"/>
              </a:spcAft>
              <a:buClr>
                <a:srgbClr val="000000"/>
              </a:buClr>
              <a:buSzPts val="1400"/>
              <a:buFont typeface="Trebuchet MS"/>
              <a:buChar char="●"/>
            </a:pPr>
            <a:r>
              <a:rPr lang="en">
                <a:latin typeface="Trebuchet MS"/>
                <a:ea typeface="Trebuchet MS"/>
                <a:cs typeface="Trebuchet MS"/>
                <a:sym typeface="Trebuchet MS"/>
              </a:rPr>
              <a:t>Motor efficiency varies with RPM</a:t>
            </a:r>
            <a:endParaRPr>
              <a:latin typeface="Trebuchet MS"/>
              <a:ea typeface="Trebuchet MS"/>
              <a:cs typeface="Trebuchet MS"/>
              <a:sym typeface="Trebuchet MS"/>
            </a:endParaRPr>
          </a:p>
          <a:p>
            <a:pPr marL="457200" lvl="0" indent="-317500" algn="l" rtl="0">
              <a:lnSpc>
                <a:spcPct val="115000"/>
              </a:lnSpc>
              <a:spcBef>
                <a:spcPts val="0"/>
              </a:spcBef>
              <a:spcAft>
                <a:spcPts val="0"/>
              </a:spcAft>
              <a:buClr>
                <a:srgbClr val="000000"/>
              </a:buClr>
              <a:buSzPts val="1400"/>
              <a:buFont typeface="Trebuchet MS"/>
              <a:buChar char="●"/>
            </a:pPr>
            <a:r>
              <a:rPr lang="en">
                <a:latin typeface="Trebuchet MS"/>
                <a:ea typeface="Trebuchet MS"/>
                <a:cs typeface="Trebuchet MS"/>
                <a:sym typeface="Trebuchet MS"/>
              </a:rPr>
              <a:t>Predictable battery discharge curve</a:t>
            </a:r>
            <a:endParaRPr>
              <a:latin typeface="Trebuchet MS"/>
              <a:ea typeface="Trebuchet MS"/>
              <a:cs typeface="Trebuchet MS"/>
              <a:sym typeface="Trebuchet MS"/>
            </a:endParaRPr>
          </a:p>
          <a:p>
            <a:pPr marL="457200" lvl="0" indent="-317500" algn="l" rtl="0">
              <a:lnSpc>
                <a:spcPct val="115000"/>
              </a:lnSpc>
              <a:spcBef>
                <a:spcPts val="0"/>
              </a:spcBef>
              <a:spcAft>
                <a:spcPts val="0"/>
              </a:spcAft>
              <a:buClr>
                <a:srgbClr val="000000"/>
              </a:buClr>
              <a:buSzPts val="1400"/>
              <a:buFont typeface="Trebuchet MS"/>
              <a:buChar char="●"/>
            </a:pPr>
            <a:r>
              <a:rPr lang="en">
                <a:latin typeface="Trebuchet MS"/>
                <a:ea typeface="Trebuchet MS"/>
                <a:cs typeface="Trebuchet MS"/>
                <a:sym typeface="Trebuchet MS"/>
              </a:rPr>
              <a:t>Battery has 100% of rated capacity</a:t>
            </a:r>
            <a:endParaRPr>
              <a:latin typeface="Trebuchet MS"/>
              <a:ea typeface="Trebuchet MS"/>
              <a:cs typeface="Trebuchet MS"/>
              <a:sym typeface="Trebuchet MS"/>
            </a:endParaRPr>
          </a:p>
          <a:p>
            <a:pPr marL="457200" lvl="0" indent="-317500" algn="l" rtl="0">
              <a:lnSpc>
                <a:spcPct val="115000"/>
              </a:lnSpc>
              <a:spcBef>
                <a:spcPts val="0"/>
              </a:spcBef>
              <a:spcAft>
                <a:spcPts val="0"/>
              </a:spcAft>
              <a:buClr>
                <a:srgbClr val="000000"/>
              </a:buClr>
              <a:buSzPts val="1400"/>
              <a:buFont typeface="Trebuchet MS"/>
              <a:buChar char="●"/>
            </a:pPr>
            <a:r>
              <a:rPr lang="en">
                <a:latin typeface="Trebuchet MS"/>
                <a:ea typeface="Trebuchet MS"/>
                <a:cs typeface="Trebuchet MS"/>
                <a:sym typeface="Trebuchet MS"/>
              </a:rPr>
              <a:t>Manufacturer propeller data captured at approximately sea level.</a:t>
            </a:r>
            <a:endParaRPr>
              <a:latin typeface="Trebuchet MS"/>
              <a:ea typeface="Trebuchet MS"/>
              <a:cs typeface="Trebuchet MS"/>
              <a:sym typeface="Trebuchet MS"/>
            </a:endParaRPr>
          </a:p>
          <a:p>
            <a:pPr marL="457200" lvl="0" indent="-317500" algn="l" rtl="0">
              <a:lnSpc>
                <a:spcPct val="115000"/>
              </a:lnSpc>
              <a:spcBef>
                <a:spcPts val="0"/>
              </a:spcBef>
              <a:spcAft>
                <a:spcPts val="0"/>
              </a:spcAft>
              <a:buClr>
                <a:srgbClr val="000000"/>
              </a:buClr>
              <a:buSzPts val="1400"/>
              <a:buFont typeface="Trebuchet MS"/>
              <a:buChar char="●"/>
            </a:pPr>
            <a:r>
              <a:rPr lang="en">
                <a:latin typeface="Trebuchet MS"/>
                <a:ea typeface="Trebuchet MS"/>
                <a:cs typeface="Trebuchet MS"/>
                <a:sym typeface="Trebuchet MS"/>
              </a:rPr>
              <a:t>Flight time lasts until battery reaches a predetermined cutoff voltage.</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914"/>
        <p:cNvGrpSpPr/>
        <p:nvPr/>
      </p:nvGrpSpPr>
      <p:grpSpPr>
        <a:xfrm>
          <a:off x="0" y="0"/>
          <a:ext cx="0" cy="0"/>
          <a:chOff x="0" y="0"/>
          <a:chExt cx="0" cy="0"/>
        </a:xfrm>
      </p:grpSpPr>
      <p:sp>
        <p:nvSpPr>
          <p:cNvPr id="1915" name="Google Shape;1915;p117"/>
          <p:cNvSpPr txBox="1"/>
          <p:nvPr/>
        </p:nvSpPr>
        <p:spPr>
          <a:xfrm>
            <a:off x="3196250" y="1310075"/>
            <a:ext cx="2922300" cy="4063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Calibri"/>
                <a:ea typeface="Calibri"/>
                <a:cs typeface="Calibri"/>
                <a:sym typeface="Calibri"/>
              </a:rPr>
              <a:t>1. Apply Conservation of momentum</a:t>
            </a:r>
            <a:endParaRPr b="1">
              <a:latin typeface="Calibri"/>
              <a:ea typeface="Calibri"/>
              <a:cs typeface="Calibri"/>
              <a:sym typeface="Calibri"/>
            </a:endParaRPr>
          </a:p>
          <a:p>
            <a:pPr marL="0" lvl="0" indent="0" algn="ctr" rtl="0">
              <a:spcBef>
                <a:spcPts val="0"/>
              </a:spcBef>
              <a:spcAft>
                <a:spcPts val="0"/>
              </a:spcAft>
              <a:buNone/>
            </a:pPr>
            <a:endParaRPr b="1">
              <a:latin typeface="Calibri"/>
              <a:ea typeface="Calibri"/>
              <a:cs typeface="Calibri"/>
              <a:sym typeface="Calibri"/>
            </a:endParaRPr>
          </a:p>
          <a:p>
            <a:pPr marL="0" lvl="0" indent="0" algn="ctr" rtl="0">
              <a:spcBef>
                <a:spcPts val="0"/>
              </a:spcBef>
              <a:spcAft>
                <a:spcPts val="0"/>
              </a:spcAft>
              <a:buNone/>
            </a:pPr>
            <a:endParaRPr b="1">
              <a:latin typeface="Calibri"/>
              <a:ea typeface="Calibri"/>
              <a:cs typeface="Calibri"/>
              <a:sym typeface="Calibri"/>
            </a:endParaRPr>
          </a:p>
          <a:p>
            <a:pPr marL="0" lvl="0" indent="0" algn="ctr" rtl="0">
              <a:spcBef>
                <a:spcPts val="0"/>
              </a:spcBef>
              <a:spcAft>
                <a:spcPts val="0"/>
              </a:spcAft>
              <a:buNone/>
            </a:pPr>
            <a:endParaRPr b="1">
              <a:latin typeface="Calibri"/>
              <a:ea typeface="Calibri"/>
              <a:cs typeface="Calibri"/>
              <a:sym typeface="Calibri"/>
            </a:endParaRPr>
          </a:p>
          <a:p>
            <a:pPr marL="0" lvl="0" indent="0" algn="ctr" rtl="0">
              <a:spcBef>
                <a:spcPts val="0"/>
              </a:spcBef>
              <a:spcAft>
                <a:spcPts val="0"/>
              </a:spcAft>
              <a:buNone/>
            </a:pPr>
            <a:endParaRPr b="1">
              <a:latin typeface="Calibri"/>
              <a:ea typeface="Calibri"/>
              <a:cs typeface="Calibri"/>
              <a:sym typeface="Calibri"/>
            </a:endParaRPr>
          </a:p>
          <a:p>
            <a:pPr marL="0" lvl="0" indent="0" algn="ctr" rtl="0">
              <a:spcBef>
                <a:spcPts val="0"/>
              </a:spcBef>
              <a:spcAft>
                <a:spcPts val="0"/>
              </a:spcAft>
              <a:buNone/>
            </a:pPr>
            <a:r>
              <a:rPr lang="en" b="1">
                <a:latin typeface="Calibri"/>
                <a:ea typeface="Calibri"/>
                <a:cs typeface="Calibri"/>
                <a:sym typeface="Calibri"/>
              </a:rPr>
              <a:t>2. Apply conservation of energy</a:t>
            </a:r>
            <a:endParaRPr b="1">
              <a:latin typeface="Calibri"/>
              <a:ea typeface="Calibri"/>
              <a:cs typeface="Calibri"/>
              <a:sym typeface="Calibri"/>
            </a:endParaRPr>
          </a:p>
          <a:p>
            <a:pPr marL="0" lvl="0" indent="0" algn="ctr" rtl="0">
              <a:spcBef>
                <a:spcPts val="0"/>
              </a:spcBef>
              <a:spcAft>
                <a:spcPts val="0"/>
              </a:spcAft>
              <a:buNone/>
            </a:pPr>
            <a:endParaRPr b="1">
              <a:latin typeface="Calibri"/>
              <a:ea typeface="Calibri"/>
              <a:cs typeface="Calibri"/>
              <a:sym typeface="Calibri"/>
            </a:endParaRPr>
          </a:p>
          <a:p>
            <a:pPr marL="0" lvl="0" indent="0" algn="ctr" rtl="0">
              <a:spcBef>
                <a:spcPts val="0"/>
              </a:spcBef>
              <a:spcAft>
                <a:spcPts val="0"/>
              </a:spcAft>
              <a:buNone/>
            </a:pPr>
            <a:endParaRPr b="1">
              <a:latin typeface="Calibri"/>
              <a:ea typeface="Calibri"/>
              <a:cs typeface="Calibri"/>
              <a:sym typeface="Calibri"/>
            </a:endParaRPr>
          </a:p>
          <a:p>
            <a:pPr marL="0" lvl="0" indent="0" algn="ctr" rtl="0">
              <a:spcBef>
                <a:spcPts val="0"/>
              </a:spcBef>
              <a:spcAft>
                <a:spcPts val="0"/>
              </a:spcAft>
              <a:buNone/>
            </a:pPr>
            <a:endParaRPr b="1">
              <a:latin typeface="Calibri"/>
              <a:ea typeface="Calibri"/>
              <a:cs typeface="Calibri"/>
              <a:sym typeface="Calibri"/>
            </a:endParaRPr>
          </a:p>
          <a:p>
            <a:pPr marL="0" lvl="0" indent="0" algn="ctr" rtl="0">
              <a:spcBef>
                <a:spcPts val="0"/>
              </a:spcBef>
              <a:spcAft>
                <a:spcPts val="0"/>
              </a:spcAft>
              <a:buNone/>
            </a:pPr>
            <a:endParaRPr b="1">
              <a:latin typeface="Calibri"/>
              <a:ea typeface="Calibri"/>
              <a:cs typeface="Calibri"/>
              <a:sym typeface="Calibri"/>
            </a:endParaRPr>
          </a:p>
          <a:p>
            <a:pPr marL="0" lvl="0" indent="0" algn="ctr" rtl="0">
              <a:spcBef>
                <a:spcPts val="0"/>
              </a:spcBef>
              <a:spcAft>
                <a:spcPts val="0"/>
              </a:spcAft>
              <a:buNone/>
            </a:pPr>
            <a:endParaRPr b="1">
              <a:latin typeface="Calibri"/>
              <a:ea typeface="Calibri"/>
              <a:cs typeface="Calibri"/>
              <a:sym typeface="Calibri"/>
            </a:endParaRPr>
          </a:p>
          <a:p>
            <a:pPr marL="0" lvl="0" indent="0" algn="ctr" rtl="0">
              <a:spcBef>
                <a:spcPts val="0"/>
              </a:spcBef>
              <a:spcAft>
                <a:spcPts val="0"/>
              </a:spcAft>
              <a:buNone/>
            </a:pPr>
            <a:r>
              <a:rPr lang="en" b="1">
                <a:latin typeface="Calibri"/>
                <a:ea typeface="Calibri"/>
                <a:cs typeface="Calibri"/>
                <a:sym typeface="Calibri"/>
              </a:rPr>
              <a:t>3. Solve for lift power relation</a:t>
            </a:r>
            <a:endParaRPr b="1">
              <a:latin typeface="Calibri"/>
              <a:ea typeface="Calibri"/>
              <a:cs typeface="Calibri"/>
              <a:sym typeface="Calibri"/>
            </a:endParaRPr>
          </a:p>
          <a:p>
            <a:pPr marL="0" lvl="0" indent="0" algn="ctr" rtl="0">
              <a:spcBef>
                <a:spcPts val="0"/>
              </a:spcBef>
              <a:spcAft>
                <a:spcPts val="0"/>
              </a:spcAft>
              <a:buNone/>
            </a:pPr>
            <a:r>
              <a:rPr lang="en" b="1">
                <a:latin typeface="Calibri"/>
                <a:ea typeface="Calibri"/>
                <a:cs typeface="Calibri"/>
                <a:sym typeface="Calibri"/>
              </a:rPr>
              <a:t>(Assume V</a:t>
            </a:r>
            <a:r>
              <a:rPr lang="en" b="1" baseline="-25000">
                <a:latin typeface="Calibri"/>
                <a:ea typeface="Calibri"/>
                <a:cs typeface="Calibri"/>
                <a:sym typeface="Calibri"/>
              </a:rPr>
              <a:t>Z</a:t>
            </a:r>
            <a:r>
              <a:rPr lang="en" b="1">
                <a:latin typeface="Calibri"/>
                <a:ea typeface="Calibri"/>
                <a:cs typeface="Calibri"/>
                <a:sym typeface="Calibri"/>
              </a:rPr>
              <a:t> = 0 for hover condition)</a:t>
            </a:r>
            <a:endParaRPr b="1">
              <a:latin typeface="Calibri"/>
              <a:ea typeface="Calibri"/>
              <a:cs typeface="Calibri"/>
              <a:sym typeface="Calibri"/>
            </a:endParaRPr>
          </a:p>
          <a:p>
            <a:pPr marL="0" lvl="0" indent="0" algn="ctr" rtl="0">
              <a:spcBef>
                <a:spcPts val="0"/>
              </a:spcBef>
              <a:spcAft>
                <a:spcPts val="0"/>
              </a:spcAft>
              <a:buNone/>
            </a:pPr>
            <a:endParaRPr b="1">
              <a:latin typeface="Calibri"/>
              <a:ea typeface="Calibri"/>
              <a:cs typeface="Calibri"/>
              <a:sym typeface="Calibri"/>
            </a:endParaRPr>
          </a:p>
          <a:p>
            <a:pPr marL="0" lvl="0" indent="0" algn="l" rtl="0">
              <a:spcBef>
                <a:spcPts val="0"/>
              </a:spcBef>
              <a:spcAft>
                <a:spcPts val="0"/>
              </a:spcAft>
              <a:buNone/>
            </a:pPr>
            <a:endParaRPr b="1">
              <a:latin typeface="Calibri"/>
              <a:ea typeface="Calibri"/>
              <a:cs typeface="Calibri"/>
              <a:sym typeface="Calibri"/>
            </a:endParaRPr>
          </a:p>
          <a:p>
            <a:pPr marL="0" lvl="0" indent="0" algn="l" rtl="0">
              <a:spcBef>
                <a:spcPts val="0"/>
              </a:spcBef>
              <a:spcAft>
                <a:spcPts val="0"/>
              </a:spcAft>
              <a:buNone/>
            </a:pPr>
            <a:endParaRPr b="1">
              <a:latin typeface="Calibri"/>
              <a:ea typeface="Calibri"/>
              <a:cs typeface="Calibri"/>
              <a:sym typeface="Calibri"/>
            </a:endParaRPr>
          </a:p>
          <a:p>
            <a:pPr marL="0" lvl="0" indent="0" algn="l" rtl="0">
              <a:spcBef>
                <a:spcPts val="0"/>
              </a:spcBef>
              <a:spcAft>
                <a:spcPts val="0"/>
              </a:spcAft>
              <a:buNone/>
            </a:pPr>
            <a:endParaRPr b="1">
              <a:latin typeface="Calibri"/>
              <a:ea typeface="Calibri"/>
              <a:cs typeface="Calibri"/>
              <a:sym typeface="Calibri"/>
            </a:endParaRPr>
          </a:p>
        </p:txBody>
      </p:sp>
      <p:sp>
        <p:nvSpPr>
          <p:cNvPr id="1916" name="Google Shape;1916;p117"/>
          <p:cNvSpPr txBox="1">
            <a:spLocks noGrp="1"/>
          </p:cNvSpPr>
          <p:nvPr>
            <p:ph type="title"/>
          </p:nvPr>
        </p:nvSpPr>
        <p:spPr>
          <a:xfrm>
            <a:off x="212725" y="840075"/>
            <a:ext cx="7972800" cy="600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Momentum Theory for Static-Thrust Calculation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917" name="Google Shape;1917;p117"/>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17"/>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Flight Time Estimation: Thrust model</a:t>
            </a:r>
            <a:endParaRPr>
              <a:solidFill>
                <a:schemeClr val="dk1"/>
              </a:solidFill>
            </a:endParaRPr>
          </a:p>
        </p:txBody>
      </p:sp>
      <p:pic>
        <p:nvPicPr>
          <p:cNvPr id="1919" name="Google Shape;1919;p117"/>
          <p:cNvPicPr preferRelativeResize="0"/>
          <p:nvPr/>
        </p:nvPicPr>
        <p:blipFill>
          <a:blip r:embed="rId3">
            <a:alphaModFix/>
          </a:blip>
          <a:stretch>
            <a:fillRect/>
          </a:stretch>
        </p:blipFill>
        <p:spPr>
          <a:xfrm>
            <a:off x="6535350" y="2203100"/>
            <a:ext cx="2143125" cy="1104900"/>
          </a:xfrm>
          <a:prstGeom prst="rect">
            <a:avLst/>
          </a:prstGeom>
          <a:noFill/>
          <a:ln>
            <a:noFill/>
          </a:ln>
        </p:spPr>
      </p:pic>
      <p:pic>
        <p:nvPicPr>
          <p:cNvPr id="1920" name="Google Shape;1920;p117"/>
          <p:cNvPicPr preferRelativeResize="0"/>
          <p:nvPr/>
        </p:nvPicPr>
        <p:blipFill>
          <a:blip r:embed="rId4">
            <a:alphaModFix/>
          </a:blip>
          <a:stretch>
            <a:fillRect/>
          </a:stretch>
        </p:blipFill>
        <p:spPr>
          <a:xfrm>
            <a:off x="403650" y="1273613"/>
            <a:ext cx="2194732" cy="2596275"/>
          </a:xfrm>
          <a:prstGeom prst="rect">
            <a:avLst/>
          </a:prstGeom>
          <a:noFill/>
          <a:ln>
            <a:noFill/>
          </a:ln>
        </p:spPr>
      </p:pic>
      <p:pic>
        <p:nvPicPr>
          <p:cNvPr id="1921" name="Google Shape;1921;p117"/>
          <p:cNvPicPr preferRelativeResize="0"/>
          <p:nvPr/>
        </p:nvPicPr>
        <p:blipFill>
          <a:blip r:embed="rId5">
            <a:alphaModFix/>
          </a:blip>
          <a:stretch>
            <a:fillRect/>
          </a:stretch>
        </p:blipFill>
        <p:spPr>
          <a:xfrm>
            <a:off x="2950512" y="1629611"/>
            <a:ext cx="3413775" cy="541208"/>
          </a:xfrm>
          <a:prstGeom prst="rect">
            <a:avLst/>
          </a:prstGeom>
          <a:noFill/>
          <a:ln>
            <a:noFill/>
          </a:ln>
        </p:spPr>
      </p:pic>
      <p:pic>
        <p:nvPicPr>
          <p:cNvPr id="1922" name="Google Shape;1922;p117"/>
          <p:cNvPicPr preferRelativeResize="0"/>
          <p:nvPr/>
        </p:nvPicPr>
        <p:blipFill>
          <a:blip r:embed="rId6">
            <a:alphaModFix/>
          </a:blip>
          <a:stretch>
            <a:fillRect/>
          </a:stretch>
        </p:blipFill>
        <p:spPr>
          <a:xfrm>
            <a:off x="3821175" y="2077850"/>
            <a:ext cx="1672457" cy="438037"/>
          </a:xfrm>
          <a:prstGeom prst="rect">
            <a:avLst/>
          </a:prstGeom>
          <a:noFill/>
          <a:ln>
            <a:noFill/>
          </a:ln>
        </p:spPr>
      </p:pic>
      <p:pic>
        <p:nvPicPr>
          <p:cNvPr id="1923" name="Google Shape;1923;p117"/>
          <p:cNvPicPr preferRelativeResize="0"/>
          <p:nvPr/>
        </p:nvPicPr>
        <p:blipFill>
          <a:blip r:embed="rId7">
            <a:alphaModFix/>
          </a:blip>
          <a:stretch>
            <a:fillRect/>
          </a:stretch>
        </p:blipFill>
        <p:spPr>
          <a:xfrm>
            <a:off x="3712376" y="2695013"/>
            <a:ext cx="1890037" cy="541200"/>
          </a:xfrm>
          <a:prstGeom prst="rect">
            <a:avLst/>
          </a:prstGeom>
          <a:noFill/>
          <a:ln>
            <a:noFill/>
          </a:ln>
        </p:spPr>
      </p:pic>
      <p:pic>
        <p:nvPicPr>
          <p:cNvPr id="1924" name="Google Shape;1924;p117"/>
          <p:cNvPicPr preferRelativeResize="0"/>
          <p:nvPr/>
        </p:nvPicPr>
        <p:blipFill>
          <a:blip r:embed="rId8">
            <a:alphaModFix/>
          </a:blip>
          <a:stretch>
            <a:fillRect/>
          </a:stretch>
        </p:blipFill>
        <p:spPr>
          <a:xfrm>
            <a:off x="2899250" y="3065613"/>
            <a:ext cx="3516300" cy="733265"/>
          </a:xfrm>
          <a:prstGeom prst="rect">
            <a:avLst/>
          </a:prstGeom>
          <a:noFill/>
          <a:ln>
            <a:noFill/>
          </a:ln>
        </p:spPr>
      </p:pic>
      <p:sp>
        <p:nvSpPr>
          <p:cNvPr id="1925" name="Google Shape;1925;p117"/>
          <p:cNvSpPr txBox="1"/>
          <p:nvPr/>
        </p:nvSpPr>
        <p:spPr>
          <a:xfrm>
            <a:off x="360950" y="3798875"/>
            <a:ext cx="2538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u="sng">
                <a:solidFill>
                  <a:schemeClr val="hlink"/>
                </a:solidFill>
                <a:latin typeface="Trebuchet MS"/>
                <a:ea typeface="Trebuchet MS"/>
                <a:cs typeface="Trebuchet MS"/>
                <a:sym typeface="Trebuchet MS"/>
                <a:hlinkClick r:id="rId9"/>
              </a:rPr>
              <a:t>https://arxiv.org/pdf/1601.00733;Aerodynamics</a:t>
            </a:r>
            <a:r>
              <a:rPr lang="en" sz="800" b="1">
                <a:latin typeface="Trebuchet MS"/>
                <a:ea typeface="Trebuchet MS"/>
                <a:cs typeface="Trebuchet MS"/>
                <a:sym typeface="Trebuchet MS"/>
              </a:rPr>
              <a:t> </a:t>
            </a:r>
            <a:endParaRPr sz="800" b="1">
              <a:latin typeface="Trebuchet MS"/>
              <a:ea typeface="Trebuchet MS"/>
              <a:cs typeface="Trebuchet MS"/>
              <a:sym typeface="Trebuchet MS"/>
            </a:endParaRPr>
          </a:p>
        </p:txBody>
      </p:sp>
      <p:sp>
        <p:nvSpPr>
          <p:cNvPr id="1926" name="Google Shape;1926;p11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104</a:t>
            </a:fld>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sp>
        <p:nvSpPr>
          <p:cNvPr id="1931" name="Google Shape;1931;p118"/>
          <p:cNvSpPr txBox="1">
            <a:spLocks noGrp="1"/>
          </p:cNvSpPr>
          <p:nvPr>
            <p:ph type="title"/>
          </p:nvPr>
        </p:nvSpPr>
        <p:spPr>
          <a:xfrm>
            <a:off x="212725" y="840075"/>
            <a:ext cx="7972800" cy="600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000"/>
              <a:t>Momentum Theory for Static-Thrust Calculation Full Derivation</a:t>
            </a:r>
            <a:endParaRPr sz="2000"/>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932" name="Google Shape;1932;p118"/>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18"/>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Flight Time Estimation: Thrust Model</a:t>
            </a:r>
            <a:endParaRPr>
              <a:solidFill>
                <a:schemeClr val="dk1"/>
              </a:solidFill>
            </a:endParaRPr>
          </a:p>
        </p:txBody>
      </p:sp>
      <p:pic>
        <p:nvPicPr>
          <p:cNvPr id="1934" name="Google Shape;1934;p118"/>
          <p:cNvPicPr preferRelativeResize="0"/>
          <p:nvPr/>
        </p:nvPicPr>
        <p:blipFill>
          <a:blip r:embed="rId3">
            <a:alphaModFix/>
          </a:blip>
          <a:stretch>
            <a:fillRect/>
          </a:stretch>
        </p:blipFill>
        <p:spPr>
          <a:xfrm>
            <a:off x="440688" y="1569548"/>
            <a:ext cx="3413775" cy="541208"/>
          </a:xfrm>
          <a:prstGeom prst="rect">
            <a:avLst/>
          </a:prstGeom>
          <a:noFill/>
          <a:ln>
            <a:noFill/>
          </a:ln>
        </p:spPr>
      </p:pic>
      <p:pic>
        <p:nvPicPr>
          <p:cNvPr id="1935" name="Google Shape;1935;p118"/>
          <p:cNvPicPr preferRelativeResize="0"/>
          <p:nvPr/>
        </p:nvPicPr>
        <p:blipFill>
          <a:blip r:embed="rId4">
            <a:alphaModFix/>
          </a:blip>
          <a:stretch>
            <a:fillRect/>
          </a:stretch>
        </p:blipFill>
        <p:spPr>
          <a:xfrm>
            <a:off x="352375" y="2921238"/>
            <a:ext cx="3516300" cy="733265"/>
          </a:xfrm>
          <a:prstGeom prst="rect">
            <a:avLst/>
          </a:prstGeom>
          <a:noFill/>
          <a:ln>
            <a:noFill/>
          </a:ln>
        </p:spPr>
      </p:pic>
      <p:pic>
        <p:nvPicPr>
          <p:cNvPr id="1936" name="Google Shape;1936;p118"/>
          <p:cNvPicPr preferRelativeResize="0"/>
          <p:nvPr/>
        </p:nvPicPr>
        <p:blipFill>
          <a:blip r:embed="rId5">
            <a:alphaModFix/>
          </a:blip>
          <a:stretch>
            <a:fillRect/>
          </a:stretch>
        </p:blipFill>
        <p:spPr>
          <a:xfrm>
            <a:off x="352387" y="2073313"/>
            <a:ext cx="1526075" cy="394675"/>
          </a:xfrm>
          <a:prstGeom prst="rect">
            <a:avLst/>
          </a:prstGeom>
          <a:noFill/>
          <a:ln>
            <a:noFill/>
          </a:ln>
        </p:spPr>
      </p:pic>
      <p:pic>
        <p:nvPicPr>
          <p:cNvPr id="1937" name="Google Shape;1937;p118"/>
          <p:cNvPicPr preferRelativeResize="0"/>
          <p:nvPr/>
        </p:nvPicPr>
        <p:blipFill>
          <a:blip r:embed="rId6">
            <a:alphaModFix/>
          </a:blip>
          <a:stretch>
            <a:fillRect/>
          </a:stretch>
        </p:blipFill>
        <p:spPr>
          <a:xfrm>
            <a:off x="403638" y="3510888"/>
            <a:ext cx="3228975" cy="676275"/>
          </a:xfrm>
          <a:prstGeom prst="rect">
            <a:avLst/>
          </a:prstGeom>
          <a:noFill/>
          <a:ln>
            <a:noFill/>
          </a:ln>
        </p:spPr>
      </p:pic>
      <p:pic>
        <p:nvPicPr>
          <p:cNvPr id="1938" name="Google Shape;1938;p118"/>
          <p:cNvPicPr preferRelativeResize="0"/>
          <p:nvPr/>
        </p:nvPicPr>
        <p:blipFill>
          <a:blip r:embed="rId7">
            <a:alphaModFix/>
          </a:blip>
          <a:stretch>
            <a:fillRect/>
          </a:stretch>
        </p:blipFill>
        <p:spPr>
          <a:xfrm>
            <a:off x="4314825" y="1569550"/>
            <a:ext cx="2632150" cy="467178"/>
          </a:xfrm>
          <a:prstGeom prst="rect">
            <a:avLst/>
          </a:prstGeom>
          <a:noFill/>
          <a:ln>
            <a:noFill/>
          </a:ln>
        </p:spPr>
      </p:pic>
      <p:pic>
        <p:nvPicPr>
          <p:cNvPr id="1939" name="Google Shape;1939;p118"/>
          <p:cNvPicPr preferRelativeResize="0"/>
          <p:nvPr/>
        </p:nvPicPr>
        <p:blipFill>
          <a:blip r:embed="rId8">
            <a:alphaModFix/>
          </a:blip>
          <a:stretch>
            <a:fillRect/>
          </a:stretch>
        </p:blipFill>
        <p:spPr>
          <a:xfrm>
            <a:off x="5230850" y="2008750"/>
            <a:ext cx="800100" cy="394675"/>
          </a:xfrm>
          <a:prstGeom prst="rect">
            <a:avLst/>
          </a:prstGeom>
          <a:noFill/>
          <a:ln>
            <a:noFill/>
          </a:ln>
        </p:spPr>
      </p:pic>
      <p:pic>
        <p:nvPicPr>
          <p:cNvPr id="1940" name="Google Shape;1940;p118"/>
          <p:cNvPicPr preferRelativeResize="0"/>
          <p:nvPr/>
        </p:nvPicPr>
        <p:blipFill>
          <a:blip r:embed="rId9">
            <a:alphaModFix/>
          </a:blip>
          <a:stretch>
            <a:fillRect/>
          </a:stretch>
        </p:blipFill>
        <p:spPr>
          <a:xfrm>
            <a:off x="4474662" y="2774088"/>
            <a:ext cx="1672457" cy="438037"/>
          </a:xfrm>
          <a:prstGeom prst="rect">
            <a:avLst/>
          </a:prstGeom>
          <a:noFill/>
          <a:ln>
            <a:noFill/>
          </a:ln>
        </p:spPr>
      </p:pic>
      <p:pic>
        <p:nvPicPr>
          <p:cNvPr id="1941" name="Google Shape;1941;p118"/>
          <p:cNvPicPr preferRelativeResize="0"/>
          <p:nvPr/>
        </p:nvPicPr>
        <p:blipFill>
          <a:blip r:embed="rId10">
            <a:alphaModFix/>
          </a:blip>
          <a:stretch>
            <a:fillRect/>
          </a:stretch>
        </p:blipFill>
        <p:spPr>
          <a:xfrm>
            <a:off x="4465401" y="3187775"/>
            <a:ext cx="1890037" cy="541200"/>
          </a:xfrm>
          <a:prstGeom prst="rect">
            <a:avLst/>
          </a:prstGeom>
          <a:noFill/>
          <a:ln>
            <a:noFill/>
          </a:ln>
        </p:spPr>
      </p:pic>
      <p:pic>
        <p:nvPicPr>
          <p:cNvPr id="1942" name="Google Shape;1942;p118"/>
          <p:cNvPicPr preferRelativeResize="0"/>
          <p:nvPr/>
        </p:nvPicPr>
        <p:blipFill>
          <a:blip r:embed="rId11">
            <a:alphaModFix/>
          </a:blip>
          <a:stretch>
            <a:fillRect/>
          </a:stretch>
        </p:blipFill>
        <p:spPr>
          <a:xfrm>
            <a:off x="6826375" y="3144750"/>
            <a:ext cx="2143125" cy="1104900"/>
          </a:xfrm>
          <a:prstGeom prst="rect">
            <a:avLst/>
          </a:prstGeom>
          <a:noFill/>
          <a:ln w="38100" cap="flat" cmpd="sng">
            <a:solidFill>
              <a:srgbClr val="000000"/>
            </a:solidFill>
            <a:prstDash val="solid"/>
            <a:round/>
            <a:headEnd type="none" w="sm" len="sm"/>
            <a:tailEnd type="none" w="sm" len="sm"/>
          </a:ln>
        </p:spPr>
      </p:pic>
      <p:sp>
        <p:nvSpPr>
          <p:cNvPr id="1943" name="Google Shape;1943;p118"/>
          <p:cNvSpPr txBox="1"/>
          <p:nvPr/>
        </p:nvSpPr>
        <p:spPr>
          <a:xfrm>
            <a:off x="440700" y="1327525"/>
            <a:ext cx="2538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Trebuchet MS"/>
                <a:ea typeface="Trebuchet MS"/>
                <a:cs typeface="Trebuchet MS"/>
                <a:sym typeface="Trebuchet MS"/>
              </a:rPr>
              <a:t>Conservation of Momentum:</a:t>
            </a:r>
            <a:endParaRPr b="1">
              <a:latin typeface="Trebuchet MS"/>
              <a:ea typeface="Trebuchet MS"/>
              <a:cs typeface="Trebuchet MS"/>
              <a:sym typeface="Trebuchet MS"/>
            </a:endParaRPr>
          </a:p>
        </p:txBody>
      </p:sp>
      <p:sp>
        <p:nvSpPr>
          <p:cNvPr id="1944" name="Google Shape;1944;p118"/>
          <p:cNvSpPr txBox="1"/>
          <p:nvPr/>
        </p:nvSpPr>
        <p:spPr>
          <a:xfrm>
            <a:off x="440700" y="2441325"/>
            <a:ext cx="3228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Trebuchet MS"/>
                <a:ea typeface="Trebuchet MS"/>
                <a:cs typeface="Trebuchet MS"/>
                <a:sym typeface="Trebuchet MS"/>
              </a:rPr>
              <a:t>Kinetic power imparted into the air across the streamtube:</a:t>
            </a:r>
            <a:endParaRPr b="1">
              <a:latin typeface="Trebuchet MS"/>
              <a:ea typeface="Trebuchet MS"/>
              <a:cs typeface="Trebuchet MS"/>
              <a:sym typeface="Trebuchet MS"/>
            </a:endParaRPr>
          </a:p>
        </p:txBody>
      </p:sp>
      <p:sp>
        <p:nvSpPr>
          <p:cNvPr id="1945" name="Google Shape;1945;p118"/>
          <p:cNvSpPr txBox="1"/>
          <p:nvPr/>
        </p:nvSpPr>
        <p:spPr>
          <a:xfrm>
            <a:off x="4311250" y="1237888"/>
            <a:ext cx="425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Trebuchet MS"/>
                <a:ea typeface="Trebuchet MS"/>
                <a:cs typeface="Trebuchet MS"/>
                <a:sym typeface="Trebuchet MS"/>
              </a:rPr>
              <a:t>Substitute T from (1) into (2), compare to (3):</a:t>
            </a:r>
            <a:endParaRPr b="1">
              <a:latin typeface="Trebuchet MS"/>
              <a:ea typeface="Trebuchet MS"/>
              <a:cs typeface="Trebuchet MS"/>
              <a:sym typeface="Trebuchet MS"/>
            </a:endParaRPr>
          </a:p>
        </p:txBody>
      </p:sp>
      <p:sp>
        <p:nvSpPr>
          <p:cNvPr id="1946" name="Google Shape;1946;p118"/>
          <p:cNvSpPr txBox="1"/>
          <p:nvPr/>
        </p:nvSpPr>
        <p:spPr>
          <a:xfrm>
            <a:off x="4314825" y="2005988"/>
            <a:ext cx="99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Trebuchet MS"/>
                <a:ea typeface="Trebuchet MS"/>
                <a:cs typeface="Trebuchet MS"/>
                <a:sym typeface="Trebuchet MS"/>
              </a:rPr>
              <a:t>Implies:</a:t>
            </a:r>
            <a:endParaRPr b="1">
              <a:latin typeface="Trebuchet MS"/>
              <a:ea typeface="Trebuchet MS"/>
              <a:cs typeface="Trebuchet MS"/>
              <a:sym typeface="Trebuchet MS"/>
            </a:endParaRPr>
          </a:p>
        </p:txBody>
      </p:sp>
      <p:sp>
        <p:nvSpPr>
          <p:cNvPr id="1947" name="Google Shape;1947;p118"/>
          <p:cNvSpPr txBox="1"/>
          <p:nvPr/>
        </p:nvSpPr>
        <p:spPr>
          <a:xfrm>
            <a:off x="4299025" y="2460988"/>
            <a:ext cx="2436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Trebuchet MS"/>
                <a:ea typeface="Trebuchet MS"/>
                <a:cs typeface="Trebuchet MS"/>
                <a:sym typeface="Trebuchet MS"/>
              </a:rPr>
              <a:t>Mass flow rate defined:</a:t>
            </a:r>
            <a:endParaRPr b="1">
              <a:latin typeface="Trebuchet MS"/>
              <a:ea typeface="Trebuchet MS"/>
              <a:cs typeface="Trebuchet MS"/>
              <a:sym typeface="Trebuchet MS"/>
            </a:endParaRPr>
          </a:p>
        </p:txBody>
      </p:sp>
      <p:pic>
        <p:nvPicPr>
          <p:cNvPr id="1948" name="Google Shape;1948;p118"/>
          <p:cNvPicPr preferRelativeResize="0"/>
          <p:nvPr/>
        </p:nvPicPr>
        <p:blipFill>
          <a:blip r:embed="rId12">
            <a:alphaModFix/>
          </a:blip>
          <a:stretch>
            <a:fillRect/>
          </a:stretch>
        </p:blipFill>
        <p:spPr>
          <a:xfrm>
            <a:off x="6462050" y="2528213"/>
            <a:ext cx="1314450" cy="295275"/>
          </a:xfrm>
          <a:prstGeom prst="rect">
            <a:avLst/>
          </a:prstGeom>
          <a:noFill/>
          <a:ln>
            <a:noFill/>
          </a:ln>
        </p:spPr>
      </p:pic>
      <p:pic>
        <p:nvPicPr>
          <p:cNvPr id="1949" name="Google Shape;1949;p118"/>
          <p:cNvPicPr preferRelativeResize="0"/>
          <p:nvPr/>
        </p:nvPicPr>
        <p:blipFill>
          <a:blip r:embed="rId13">
            <a:alphaModFix/>
          </a:blip>
          <a:stretch>
            <a:fillRect/>
          </a:stretch>
        </p:blipFill>
        <p:spPr>
          <a:xfrm>
            <a:off x="7744775" y="2319063"/>
            <a:ext cx="1062700" cy="580467"/>
          </a:xfrm>
          <a:prstGeom prst="rect">
            <a:avLst/>
          </a:prstGeom>
          <a:noFill/>
          <a:ln>
            <a:noFill/>
          </a:ln>
        </p:spPr>
      </p:pic>
      <p:sp>
        <p:nvSpPr>
          <p:cNvPr id="1950" name="Google Shape;1950;p118"/>
          <p:cNvSpPr txBox="1"/>
          <p:nvPr/>
        </p:nvSpPr>
        <p:spPr>
          <a:xfrm>
            <a:off x="57325" y="1640050"/>
            <a:ext cx="44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Trebuchet MS"/>
                <a:ea typeface="Trebuchet MS"/>
                <a:cs typeface="Trebuchet MS"/>
                <a:sym typeface="Trebuchet MS"/>
              </a:rPr>
              <a:t>(1)</a:t>
            </a:r>
            <a:endParaRPr b="1">
              <a:latin typeface="Trebuchet MS"/>
              <a:ea typeface="Trebuchet MS"/>
              <a:cs typeface="Trebuchet MS"/>
              <a:sym typeface="Trebuchet MS"/>
            </a:endParaRPr>
          </a:p>
        </p:txBody>
      </p:sp>
      <p:sp>
        <p:nvSpPr>
          <p:cNvPr id="1951" name="Google Shape;1951;p118"/>
          <p:cNvSpPr txBox="1"/>
          <p:nvPr/>
        </p:nvSpPr>
        <p:spPr>
          <a:xfrm>
            <a:off x="57325" y="2070550"/>
            <a:ext cx="44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Trebuchet MS"/>
                <a:ea typeface="Trebuchet MS"/>
                <a:cs typeface="Trebuchet MS"/>
                <a:sym typeface="Trebuchet MS"/>
              </a:rPr>
              <a:t>(2)</a:t>
            </a:r>
            <a:endParaRPr b="1">
              <a:latin typeface="Trebuchet MS"/>
              <a:ea typeface="Trebuchet MS"/>
              <a:cs typeface="Trebuchet MS"/>
              <a:sym typeface="Trebuchet MS"/>
            </a:endParaRPr>
          </a:p>
        </p:txBody>
      </p:sp>
      <p:sp>
        <p:nvSpPr>
          <p:cNvPr id="1952" name="Google Shape;1952;p118"/>
          <p:cNvSpPr txBox="1"/>
          <p:nvPr/>
        </p:nvSpPr>
        <p:spPr>
          <a:xfrm>
            <a:off x="57325" y="3083813"/>
            <a:ext cx="44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Trebuchet MS"/>
                <a:ea typeface="Trebuchet MS"/>
                <a:cs typeface="Trebuchet MS"/>
                <a:sym typeface="Trebuchet MS"/>
              </a:rPr>
              <a:t>(3)</a:t>
            </a:r>
            <a:endParaRPr b="1">
              <a:latin typeface="Trebuchet MS"/>
              <a:ea typeface="Trebuchet MS"/>
              <a:cs typeface="Trebuchet MS"/>
              <a:sym typeface="Trebuchet MS"/>
            </a:endParaRPr>
          </a:p>
        </p:txBody>
      </p:sp>
      <p:sp>
        <p:nvSpPr>
          <p:cNvPr id="1953" name="Google Shape;1953;p118"/>
          <p:cNvSpPr txBox="1"/>
          <p:nvPr/>
        </p:nvSpPr>
        <p:spPr>
          <a:xfrm>
            <a:off x="3979913" y="2792988"/>
            <a:ext cx="44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Trebuchet MS"/>
                <a:ea typeface="Trebuchet MS"/>
                <a:cs typeface="Trebuchet MS"/>
                <a:sym typeface="Trebuchet MS"/>
              </a:rPr>
              <a:t>(4)</a:t>
            </a:r>
            <a:endParaRPr b="1">
              <a:latin typeface="Trebuchet MS"/>
              <a:ea typeface="Trebuchet MS"/>
              <a:cs typeface="Trebuchet MS"/>
              <a:sym typeface="Trebuchet MS"/>
            </a:endParaRPr>
          </a:p>
        </p:txBody>
      </p:sp>
      <p:sp>
        <p:nvSpPr>
          <p:cNvPr id="1954" name="Google Shape;1954;p118"/>
          <p:cNvSpPr txBox="1"/>
          <p:nvPr/>
        </p:nvSpPr>
        <p:spPr>
          <a:xfrm>
            <a:off x="3975275" y="3258275"/>
            <a:ext cx="44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Trebuchet MS"/>
                <a:ea typeface="Trebuchet MS"/>
                <a:cs typeface="Trebuchet MS"/>
                <a:sym typeface="Trebuchet MS"/>
              </a:rPr>
              <a:t>(5)</a:t>
            </a:r>
            <a:endParaRPr b="1">
              <a:latin typeface="Trebuchet MS"/>
              <a:ea typeface="Trebuchet MS"/>
              <a:cs typeface="Trebuchet MS"/>
              <a:sym typeface="Trebuchet MS"/>
            </a:endParaRPr>
          </a:p>
        </p:txBody>
      </p:sp>
      <p:sp>
        <p:nvSpPr>
          <p:cNvPr id="1955" name="Google Shape;1955;p118"/>
          <p:cNvSpPr txBox="1"/>
          <p:nvPr/>
        </p:nvSpPr>
        <p:spPr>
          <a:xfrm>
            <a:off x="3991300" y="3654500"/>
            <a:ext cx="28149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latin typeface="Trebuchet MS"/>
                <a:ea typeface="Trebuchet MS"/>
                <a:cs typeface="Trebuchet MS"/>
                <a:sym typeface="Trebuchet MS"/>
              </a:rPr>
              <a:t>Use (4) and (5) with assumption of zero z-Velocity (hover):</a:t>
            </a:r>
            <a:endParaRPr sz="1300" b="1">
              <a:latin typeface="Trebuchet MS"/>
              <a:ea typeface="Trebuchet MS"/>
              <a:cs typeface="Trebuchet MS"/>
              <a:sym typeface="Trebuchet MS"/>
            </a:endParaRPr>
          </a:p>
        </p:txBody>
      </p:sp>
      <p:sp>
        <p:nvSpPr>
          <p:cNvPr id="1956" name="Google Shape;1956;p11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105</a:t>
            </a:fld>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960"/>
        <p:cNvGrpSpPr/>
        <p:nvPr/>
      </p:nvGrpSpPr>
      <p:grpSpPr>
        <a:xfrm>
          <a:off x="0" y="0"/>
          <a:ext cx="0" cy="0"/>
          <a:chOff x="0" y="0"/>
          <a:chExt cx="0" cy="0"/>
        </a:xfrm>
      </p:grpSpPr>
      <p:sp>
        <p:nvSpPr>
          <p:cNvPr id="1961" name="Google Shape;1961;p119"/>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119"/>
          <p:cNvSpPr txBox="1">
            <a:spLocks noGrp="1"/>
          </p:cNvSpPr>
          <p:nvPr>
            <p:ph type="title"/>
          </p:nvPr>
        </p:nvSpPr>
        <p:spPr>
          <a:xfrm>
            <a:off x="209275" y="195200"/>
            <a:ext cx="87303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Flight Time Estimation: Battery Model</a:t>
            </a:r>
            <a:endParaRPr>
              <a:solidFill>
                <a:schemeClr val="dk1"/>
              </a:solidFill>
            </a:endParaRPr>
          </a:p>
        </p:txBody>
      </p:sp>
      <p:grpSp>
        <p:nvGrpSpPr>
          <p:cNvPr id="1963" name="Google Shape;1963;p119"/>
          <p:cNvGrpSpPr/>
          <p:nvPr/>
        </p:nvGrpSpPr>
        <p:grpSpPr>
          <a:xfrm>
            <a:off x="209271" y="4562106"/>
            <a:ext cx="8019720" cy="389149"/>
            <a:chOff x="209271" y="4562106"/>
            <a:chExt cx="8019720" cy="389149"/>
          </a:xfrm>
        </p:grpSpPr>
        <p:cxnSp>
          <p:nvCxnSpPr>
            <p:cNvPr id="1964" name="Google Shape;1964;p119"/>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965" name="Google Shape;1965;p119"/>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19"/>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967" name="Google Shape;1967;p119"/>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968" name="Google Shape;1968;p119"/>
            <p:cNvSpPr/>
            <p:nvPr/>
          </p:nvSpPr>
          <p:spPr>
            <a:xfrm>
              <a:off x="3657358" y="4566892"/>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969" name="Google Shape;1969;p119"/>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970" name="Google Shape;1970;p119"/>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971" name="Google Shape;1971;p119"/>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1972" name="Google Shape;1972;p119"/>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973" name="Google Shape;1973;p11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106</a:t>
            </a:fld>
            <a:endParaRPr>
              <a:solidFill>
                <a:srgbClr val="202124"/>
              </a:solidFill>
            </a:endParaRPr>
          </a:p>
        </p:txBody>
      </p:sp>
      <p:sp>
        <p:nvSpPr>
          <p:cNvPr id="1974" name="Google Shape;1974;p119"/>
          <p:cNvSpPr txBox="1"/>
          <p:nvPr/>
        </p:nvSpPr>
        <p:spPr>
          <a:xfrm>
            <a:off x="313600" y="878000"/>
            <a:ext cx="8655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Calibri"/>
                <a:ea typeface="Calibri"/>
                <a:cs typeface="Calibri"/>
                <a:sym typeface="Calibri"/>
              </a:rPr>
              <a:t>Battery was modeled using a constant loading discharge curve for lithium polymer cells </a:t>
            </a:r>
            <a:endParaRPr sz="1600">
              <a:latin typeface="Calibri"/>
              <a:ea typeface="Calibri"/>
              <a:cs typeface="Calibri"/>
              <a:sym typeface="Calibri"/>
            </a:endParaRPr>
          </a:p>
        </p:txBody>
      </p:sp>
      <p:pic>
        <p:nvPicPr>
          <p:cNvPr id="1975" name="Google Shape;1975;p119"/>
          <p:cNvPicPr preferRelativeResize="0"/>
          <p:nvPr/>
        </p:nvPicPr>
        <p:blipFill>
          <a:blip r:embed="rId3">
            <a:alphaModFix/>
          </a:blip>
          <a:stretch>
            <a:fillRect/>
          </a:stretch>
        </p:blipFill>
        <p:spPr>
          <a:xfrm>
            <a:off x="2935124" y="1295175"/>
            <a:ext cx="6004301" cy="3002151"/>
          </a:xfrm>
          <a:prstGeom prst="rect">
            <a:avLst/>
          </a:prstGeom>
          <a:noFill/>
          <a:ln>
            <a:noFill/>
          </a:ln>
        </p:spPr>
      </p:pic>
      <p:sp>
        <p:nvSpPr>
          <p:cNvPr id="1976" name="Google Shape;1976;p119"/>
          <p:cNvSpPr txBox="1"/>
          <p:nvPr/>
        </p:nvSpPr>
        <p:spPr>
          <a:xfrm>
            <a:off x="396225" y="1360925"/>
            <a:ext cx="29286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Modeling pack using a discharge curve allows voltage &amp; current to be calculated as they change due to voltage drop over the life of the pack.</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worst case scenario of 10-20C was used as a conservative estimate of voltage drop.</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Data collected during test flights will allow for refinement of battery model in the future.</a:t>
            </a:r>
            <a:endParaRPr>
              <a:latin typeface="Calibri"/>
              <a:ea typeface="Calibri"/>
              <a:cs typeface="Calibri"/>
              <a:sym typeface="Calibri"/>
            </a:endParaRPr>
          </a:p>
          <a:p>
            <a:pPr marL="45720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sp>
        <p:nvSpPr>
          <p:cNvPr id="1981" name="Google Shape;1981;p120"/>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20"/>
          <p:cNvSpPr txBox="1">
            <a:spLocks noGrp="1"/>
          </p:cNvSpPr>
          <p:nvPr>
            <p:ph type="title"/>
          </p:nvPr>
        </p:nvSpPr>
        <p:spPr>
          <a:xfrm>
            <a:off x="209275" y="195200"/>
            <a:ext cx="87303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Flight Time Estimation: Propeller Model</a:t>
            </a:r>
            <a:endParaRPr>
              <a:solidFill>
                <a:schemeClr val="dk1"/>
              </a:solidFill>
            </a:endParaRPr>
          </a:p>
        </p:txBody>
      </p:sp>
      <p:grpSp>
        <p:nvGrpSpPr>
          <p:cNvPr id="1983" name="Google Shape;1983;p120"/>
          <p:cNvGrpSpPr/>
          <p:nvPr/>
        </p:nvGrpSpPr>
        <p:grpSpPr>
          <a:xfrm>
            <a:off x="209271" y="4562106"/>
            <a:ext cx="8019720" cy="389149"/>
            <a:chOff x="209271" y="4562106"/>
            <a:chExt cx="8019720" cy="389149"/>
          </a:xfrm>
        </p:grpSpPr>
        <p:cxnSp>
          <p:nvCxnSpPr>
            <p:cNvPr id="1984" name="Google Shape;1984;p120"/>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985" name="Google Shape;1985;p120"/>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20"/>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987" name="Google Shape;1987;p120"/>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988" name="Google Shape;1988;p120"/>
            <p:cNvSpPr/>
            <p:nvPr/>
          </p:nvSpPr>
          <p:spPr>
            <a:xfrm>
              <a:off x="3657358" y="4566892"/>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989" name="Google Shape;1989;p120"/>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990" name="Google Shape;1990;p120"/>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991" name="Google Shape;1991;p120"/>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1992" name="Google Shape;1992;p120"/>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993" name="Google Shape;1993;p12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107</a:t>
            </a:fld>
            <a:endParaRPr>
              <a:solidFill>
                <a:srgbClr val="202124"/>
              </a:solidFill>
            </a:endParaRPr>
          </a:p>
        </p:txBody>
      </p:sp>
      <p:sp>
        <p:nvSpPr>
          <p:cNvPr id="1994" name="Google Shape;1994;p120"/>
          <p:cNvSpPr txBox="1"/>
          <p:nvPr/>
        </p:nvSpPr>
        <p:spPr>
          <a:xfrm>
            <a:off x="209275" y="1030400"/>
            <a:ext cx="2928600" cy="3632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Calibri"/>
              <a:buChar char="●"/>
            </a:pPr>
            <a:r>
              <a:rPr lang="en">
                <a:latin typeface="Calibri"/>
                <a:ea typeface="Calibri"/>
                <a:cs typeface="Calibri"/>
                <a:sym typeface="Calibri"/>
              </a:rPr>
              <a:t>Figure of merit (FOM) is the propellers efficiency at a given flight condition</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Manufacturers provide no aerodynamic data of FOM on their propellers, the only way is to  estimate it from thrust stand data </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Using the manufacturers data, hovering FOM was estimated at 0.5-0.6 which is in line with expected values [1] </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Further thrust stand testing will allow for refinement of propeller model.  </a:t>
            </a:r>
            <a:endParaRPr>
              <a:latin typeface="Calibri"/>
              <a:ea typeface="Calibri"/>
              <a:cs typeface="Calibri"/>
              <a:sym typeface="Calibri"/>
            </a:endParaRPr>
          </a:p>
          <a:p>
            <a:pPr marL="457200" lvl="0" indent="0" algn="l" rtl="0">
              <a:spcBef>
                <a:spcPts val="0"/>
              </a:spcBef>
              <a:spcAft>
                <a:spcPts val="0"/>
              </a:spcAft>
              <a:buNone/>
            </a:pPr>
            <a:endParaRPr>
              <a:latin typeface="Calibri"/>
              <a:ea typeface="Calibri"/>
              <a:cs typeface="Calibri"/>
              <a:sym typeface="Calibri"/>
            </a:endParaRPr>
          </a:p>
        </p:txBody>
      </p:sp>
      <p:pic>
        <p:nvPicPr>
          <p:cNvPr id="1995" name="Google Shape;1995;p120"/>
          <p:cNvPicPr preferRelativeResize="0"/>
          <p:nvPr/>
        </p:nvPicPr>
        <p:blipFill>
          <a:blip r:embed="rId3">
            <a:alphaModFix/>
          </a:blip>
          <a:stretch>
            <a:fillRect/>
          </a:stretch>
        </p:blipFill>
        <p:spPr>
          <a:xfrm>
            <a:off x="3455125" y="1030400"/>
            <a:ext cx="5514375" cy="2757188"/>
          </a:xfrm>
          <a:prstGeom prst="rect">
            <a:avLst/>
          </a:prstGeom>
          <a:noFill/>
          <a:ln>
            <a:noFill/>
          </a:ln>
        </p:spPr>
      </p:pic>
      <p:pic>
        <p:nvPicPr>
          <p:cNvPr id="1996" name="Google Shape;1996;p120"/>
          <p:cNvPicPr preferRelativeResize="0"/>
          <p:nvPr/>
        </p:nvPicPr>
        <p:blipFill>
          <a:blip r:embed="rId4">
            <a:alphaModFix/>
          </a:blip>
          <a:stretch>
            <a:fillRect/>
          </a:stretch>
        </p:blipFill>
        <p:spPr>
          <a:xfrm>
            <a:off x="3826725" y="3861096"/>
            <a:ext cx="1016625" cy="536025"/>
          </a:xfrm>
          <a:prstGeom prst="rect">
            <a:avLst/>
          </a:prstGeom>
          <a:noFill/>
          <a:ln>
            <a:noFill/>
          </a:ln>
        </p:spPr>
      </p:pic>
      <p:pic>
        <p:nvPicPr>
          <p:cNvPr id="1997" name="Google Shape;1997;p120"/>
          <p:cNvPicPr preferRelativeResize="0"/>
          <p:nvPr/>
        </p:nvPicPr>
        <p:blipFill>
          <a:blip r:embed="rId5">
            <a:alphaModFix/>
          </a:blip>
          <a:stretch>
            <a:fillRect/>
          </a:stretch>
        </p:blipFill>
        <p:spPr>
          <a:xfrm>
            <a:off x="4980350" y="3861100"/>
            <a:ext cx="1148625" cy="536025"/>
          </a:xfrm>
          <a:prstGeom prst="rect">
            <a:avLst/>
          </a:prstGeom>
          <a:noFill/>
          <a:ln>
            <a:noFill/>
          </a:ln>
        </p:spPr>
      </p:pic>
      <p:pic>
        <p:nvPicPr>
          <p:cNvPr id="1998" name="Google Shape;1998;p120"/>
          <p:cNvPicPr preferRelativeResize="0"/>
          <p:nvPr/>
        </p:nvPicPr>
        <p:blipFill>
          <a:blip r:embed="rId6">
            <a:alphaModFix/>
          </a:blip>
          <a:stretch>
            <a:fillRect/>
          </a:stretch>
        </p:blipFill>
        <p:spPr>
          <a:xfrm>
            <a:off x="6378729" y="3861098"/>
            <a:ext cx="1456401" cy="536025"/>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002"/>
        <p:cNvGrpSpPr/>
        <p:nvPr/>
      </p:nvGrpSpPr>
      <p:grpSpPr>
        <a:xfrm>
          <a:off x="0" y="0"/>
          <a:ext cx="0" cy="0"/>
          <a:chOff x="0" y="0"/>
          <a:chExt cx="0" cy="0"/>
        </a:xfrm>
      </p:grpSpPr>
      <p:sp>
        <p:nvSpPr>
          <p:cNvPr id="2003" name="Google Shape;2003;p121"/>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21"/>
          <p:cNvSpPr txBox="1">
            <a:spLocks noGrp="1"/>
          </p:cNvSpPr>
          <p:nvPr>
            <p:ph type="title"/>
          </p:nvPr>
        </p:nvSpPr>
        <p:spPr>
          <a:xfrm>
            <a:off x="209275" y="195200"/>
            <a:ext cx="87303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Vehicle Down-Selection</a:t>
            </a:r>
            <a:endParaRPr>
              <a:solidFill>
                <a:schemeClr val="dk1"/>
              </a:solidFill>
            </a:endParaRPr>
          </a:p>
        </p:txBody>
      </p:sp>
      <p:grpSp>
        <p:nvGrpSpPr>
          <p:cNvPr id="2005" name="Google Shape;2005;p121"/>
          <p:cNvGrpSpPr/>
          <p:nvPr/>
        </p:nvGrpSpPr>
        <p:grpSpPr>
          <a:xfrm>
            <a:off x="209271" y="4562106"/>
            <a:ext cx="8019720" cy="389149"/>
            <a:chOff x="209271" y="4562106"/>
            <a:chExt cx="8019720" cy="389149"/>
          </a:xfrm>
        </p:grpSpPr>
        <p:cxnSp>
          <p:nvCxnSpPr>
            <p:cNvPr id="2006" name="Google Shape;2006;p121"/>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2007" name="Google Shape;2007;p121"/>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21"/>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2009" name="Google Shape;2009;p121"/>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2010" name="Google Shape;2010;p121"/>
            <p:cNvSpPr/>
            <p:nvPr/>
          </p:nvSpPr>
          <p:spPr>
            <a:xfrm>
              <a:off x="3657358" y="4566892"/>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2011" name="Google Shape;2011;p121"/>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2012" name="Google Shape;2012;p121"/>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2013" name="Google Shape;2013;p121"/>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2014" name="Google Shape;2014;p121"/>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2015" name="Google Shape;2015;p121"/>
          <p:cNvSpPr txBox="1">
            <a:spLocks noGrp="1"/>
          </p:cNvSpPr>
          <p:nvPr>
            <p:ph type="body" idx="1"/>
          </p:nvPr>
        </p:nvSpPr>
        <p:spPr>
          <a:xfrm>
            <a:off x="224200" y="869975"/>
            <a:ext cx="8730300" cy="452100"/>
          </a:xfrm>
          <a:prstGeom prst="rect">
            <a:avLst/>
          </a:prstGeom>
        </p:spPr>
        <p:txBody>
          <a:bodyPr spcFirstLastPara="1" wrap="square" lIns="91425" tIns="91425" rIns="91425" bIns="91425" anchor="t" anchorCtr="0">
            <a:normAutofit fontScale="77500"/>
          </a:bodyPr>
          <a:lstStyle/>
          <a:p>
            <a:pPr marL="0" lvl="0" indent="0" algn="ctr" rtl="0">
              <a:spcBef>
                <a:spcPts val="0"/>
              </a:spcBef>
              <a:spcAft>
                <a:spcPts val="1200"/>
              </a:spcAft>
              <a:buNone/>
            </a:pPr>
            <a:r>
              <a:rPr lang="en" sz="1800">
                <a:solidFill>
                  <a:srgbClr val="000000"/>
                </a:solidFill>
                <a:latin typeface="Trebuchet MS"/>
                <a:ea typeface="Trebuchet MS"/>
                <a:cs typeface="Trebuchet MS"/>
                <a:sym typeface="Trebuchet MS"/>
              </a:rPr>
              <a:t>Flight time model was used to analyze 16 vehicle &amp; battery combinations to identify viable combinations.</a:t>
            </a:r>
            <a:endParaRPr sz="1800">
              <a:solidFill>
                <a:srgbClr val="000000"/>
              </a:solidFill>
              <a:latin typeface="Trebuchet MS"/>
              <a:ea typeface="Trebuchet MS"/>
              <a:cs typeface="Trebuchet MS"/>
              <a:sym typeface="Trebuchet MS"/>
            </a:endParaRPr>
          </a:p>
        </p:txBody>
      </p:sp>
      <p:sp>
        <p:nvSpPr>
          <p:cNvPr id="2016" name="Google Shape;2016;p12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108</a:t>
            </a:fld>
            <a:endParaRPr>
              <a:solidFill>
                <a:srgbClr val="202124"/>
              </a:solidFill>
            </a:endParaRPr>
          </a:p>
        </p:txBody>
      </p:sp>
      <p:pic>
        <p:nvPicPr>
          <p:cNvPr id="2017" name="Google Shape;2017;p121"/>
          <p:cNvPicPr preferRelativeResize="0"/>
          <p:nvPr/>
        </p:nvPicPr>
        <p:blipFill>
          <a:blip r:embed="rId3">
            <a:alphaModFix/>
          </a:blip>
          <a:stretch>
            <a:fillRect/>
          </a:stretch>
        </p:blipFill>
        <p:spPr>
          <a:xfrm>
            <a:off x="715400" y="1328638"/>
            <a:ext cx="7747901" cy="2916794"/>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sp>
        <p:nvSpPr>
          <p:cNvPr id="2022" name="Google Shape;2022;p122"/>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22"/>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Hardware: GPS Module Power Budget</a:t>
            </a:r>
            <a:endParaRPr>
              <a:solidFill>
                <a:schemeClr val="dk1"/>
              </a:solidFill>
            </a:endParaRPr>
          </a:p>
        </p:txBody>
      </p:sp>
      <p:grpSp>
        <p:nvGrpSpPr>
          <p:cNvPr id="2024" name="Google Shape;2024;p122"/>
          <p:cNvGrpSpPr/>
          <p:nvPr/>
        </p:nvGrpSpPr>
        <p:grpSpPr>
          <a:xfrm>
            <a:off x="209271" y="4562106"/>
            <a:ext cx="8019720" cy="389149"/>
            <a:chOff x="209271" y="4562106"/>
            <a:chExt cx="8019720" cy="389149"/>
          </a:xfrm>
        </p:grpSpPr>
        <p:cxnSp>
          <p:nvCxnSpPr>
            <p:cNvPr id="2025" name="Google Shape;2025;p122"/>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2026" name="Google Shape;2026;p122"/>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22"/>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2028" name="Google Shape;2028;p122"/>
            <p:cNvSpPr/>
            <p:nvPr/>
          </p:nvSpPr>
          <p:spPr>
            <a:xfrm>
              <a:off x="1347291" y="4562106"/>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2029" name="Google Shape;2029;p122"/>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2030" name="Google Shape;2030;p122"/>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2031" name="Google Shape;2031;p122"/>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2032" name="Google Shape;2032;p122"/>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2"/>
                  </a:solidFill>
                  <a:latin typeface="Trebuchet MS"/>
                  <a:ea typeface="Trebuchet MS"/>
                  <a:cs typeface="Trebuchet MS"/>
                  <a:sym typeface="Trebuchet MS"/>
                </a:rPr>
                <a:t>Future Work</a:t>
              </a:r>
              <a:endParaRPr sz="1000">
                <a:solidFill>
                  <a:schemeClr val="dk2"/>
                </a:solidFill>
                <a:latin typeface="Trebuchet MS"/>
                <a:ea typeface="Trebuchet MS"/>
                <a:cs typeface="Trebuchet MS"/>
                <a:sym typeface="Trebuchet MS"/>
              </a:endParaRPr>
            </a:p>
          </p:txBody>
        </p:sp>
        <p:sp>
          <p:nvSpPr>
            <p:cNvPr id="2033" name="Google Shape;2033;p122"/>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pic>
        <p:nvPicPr>
          <p:cNvPr id="2034" name="Google Shape;2034;p122"/>
          <p:cNvPicPr preferRelativeResize="0"/>
          <p:nvPr/>
        </p:nvPicPr>
        <p:blipFill>
          <a:blip r:embed="rId3">
            <a:alphaModFix/>
          </a:blip>
          <a:stretch>
            <a:fillRect/>
          </a:stretch>
        </p:blipFill>
        <p:spPr>
          <a:xfrm>
            <a:off x="152400" y="1182800"/>
            <a:ext cx="8839198" cy="636479"/>
          </a:xfrm>
          <a:prstGeom prst="rect">
            <a:avLst/>
          </a:prstGeom>
          <a:noFill/>
          <a:ln>
            <a:noFill/>
          </a:ln>
        </p:spPr>
      </p:pic>
      <p:sp>
        <p:nvSpPr>
          <p:cNvPr id="2035" name="Google Shape;2035;p12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109</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24"/>
          <p:cNvPicPr preferRelativeResize="0"/>
          <p:nvPr/>
        </p:nvPicPr>
        <p:blipFill rotWithShape="1">
          <a:blip r:embed="rId3">
            <a:alphaModFix/>
          </a:blip>
          <a:srcRect t="1559" b="1550"/>
          <a:stretch/>
        </p:blipFill>
        <p:spPr>
          <a:xfrm>
            <a:off x="209204" y="1035575"/>
            <a:ext cx="4635306" cy="3362263"/>
          </a:xfrm>
          <a:prstGeom prst="rect">
            <a:avLst/>
          </a:prstGeom>
          <a:noFill/>
          <a:ln>
            <a:noFill/>
          </a:ln>
        </p:spPr>
      </p:pic>
      <p:sp>
        <p:nvSpPr>
          <p:cNvPr id="343" name="Google Shape;343;p24"/>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4"/>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Hardware: UAS Onboard Components</a:t>
            </a:r>
            <a:endParaRPr>
              <a:solidFill>
                <a:schemeClr val="dk1"/>
              </a:solidFill>
            </a:endParaRPr>
          </a:p>
        </p:txBody>
      </p:sp>
      <p:grpSp>
        <p:nvGrpSpPr>
          <p:cNvPr id="345" name="Google Shape;345;p24"/>
          <p:cNvGrpSpPr/>
          <p:nvPr/>
        </p:nvGrpSpPr>
        <p:grpSpPr>
          <a:xfrm>
            <a:off x="209271" y="4562106"/>
            <a:ext cx="8019720" cy="389149"/>
            <a:chOff x="209271" y="4562106"/>
            <a:chExt cx="8019720" cy="389149"/>
          </a:xfrm>
        </p:grpSpPr>
        <p:cxnSp>
          <p:nvCxnSpPr>
            <p:cNvPr id="346" name="Google Shape;346;p24"/>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347" name="Google Shape;347;p24"/>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4"/>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349" name="Google Shape;349;p24"/>
            <p:cNvSpPr/>
            <p:nvPr/>
          </p:nvSpPr>
          <p:spPr>
            <a:xfrm>
              <a:off x="1347291" y="4562106"/>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350" name="Google Shape;350;p24"/>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351" name="Google Shape;351;p24"/>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352" name="Google Shape;352;p24"/>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353" name="Google Shape;353;p24"/>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354" name="Google Shape;354;p24"/>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355" name="Google Shape;355;p24"/>
          <p:cNvSpPr txBox="1"/>
          <p:nvPr/>
        </p:nvSpPr>
        <p:spPr>
          <a:xfrm>
            <a:off x="4951600" y="869975"/>
            <a:ext cx="4017900" cy="3755700"/>
          </a:xfrm>
          <a:prstGeom prst="rect">
            <a:avLst/>
          </a:prstGeom>
          <a:noFill/>
          <a:ln>
            <a:noFill/>
          </a:ln>
        </p:spPr>
        <p:txBody>
          <a:bodyPr spcFirstLastPara="1" wrap="square" lIns="91425" tIns="91425" rIns="91425" bIns="91425" anchor="t" anchorCtr="0">
            <a:spAutoFit/>
          </a:bodyPr>
          <a:lstStyle/>
          <a:p>
            <a:pPr marL="457200" lvl="0" indent="-330200" algn="l" rtl="0">
              <a:lnSpc>
                <a:spcPct val="125000"/>
              </a:lnSpc>
              <a:spcBef>
                <a:spcPts val="0"/>
              </a:spcBef>
              <a:spcAft>
                <a:spcPts val="0"/>
              </a:spcAft>
              <a:buSzPts val="1600"/>
              <a:buFont typeface="Calibri"/>
              <a:buAutoNum type="arabicPeriod"/>
            </a:pPr>
            <a:r>
              <a:rPr lang="en" sz="1600">
                <a:latin typeface="Calibri"/>
                <a:ea typeface="Calibri"/>
                <a:cs typeface="Calibri"/>
                <a:sym typeface="Calibri"/>
              </a:rPr>
              <a:t>Tarot 810 Sport Airframe</a:t>
            </a:r>
            <a:endParaRPr sz="1600">
              <a:latin typeface="Calibri"/>
              <a:ea typeface="Calibri"/>
              <a:cs typeface="Calibri"/>
              <a:sym typeface="Calibri"/>
            </a:endParaRPr>
          </a:p>
          <a:p>
            <a:pPr marL="457200" lvl="0" indent="-330200" algn="l" rtl="0">
              <a:lnSpc>
                <a:spcPct val="125000"/>
              </a:lnSpc>
              <a:spcBef>
                <a:spcPts val="0"/>
              </a:spcBef>
              <a:spcAft>
                <a:spcPts val="0"/>
              </a:spcAft>
              <a:buSzPts val="1600"/>
              <a:buFont typeface="Calibri"/>
              <a:buAutoNum type="arabicPeriod"/>
            </a:pPr>
            <a:r>
              <a:rPr lang="en" sz="1600">
                <a:latin typeface="Calibri"/>
                <a:ea typeface="Calibri"/>
                <a:cs typeface="Calibri"/>
                <a:sym typeface="Calibri"/>
              </a:rPr>
              <a:t>Ardusimple simpleRTK GPS module</a:t>
            </a:r>
            <a:endParaRPr sz="1600">
              <a:latin typeface="Calibri"/>
              <a:ea typeface="Calibri"/>
              <a:cs typeface="Calibri"/>
              <a:sym typeface="Calibri"/>
            </a:endParaRPr>
          </a:p>
          <a:p>
            <a:pPr marL="457200" lvl="0" indent="-330200" algn="l" rtl="0">
              <a:lnSpc>
                <a:spcPct val="125000"/>
              </a:lnSpc>
              <a:spcBef>
                <a:spcPts val="0"/>
              </a:spcBef>
              <a:spcAft>
                <a:spcPts val="0"/>
              </a:spcAft>
              <a:buSzPts val="1600"/>
              <a:buFont typeface="Calibri"/>
              <a:buAutoNum type="arabicPeriod"/>
            </a:pPr>
            <a:r>
              <a:rPr lang="en" sz="1600">
                <a:latin typeface="Calibri"/>
                <a:ea typeface="Calibri"/>
                <a:cs typeface="Calibri"/>
                <a:sym typeface="Calibri"/>
              </a:rPr>
              <a:t>u-blox GNSS antenna </a:t>
            </a:r>
            <a:endParaRPr sz="1600">
              <a:latin typeface="Calibri"/>
              <a:ea typeface="Calibri"/>
              <a:cs typeface="Calibri"/>
              <a:sym typeface="Calibri"/>
            </a:endParaRPr>
          </a:p>
          <a:p>
            <a:pPr marL="457200" lvl="0" indent="-330200" algn="l" rtl="0">
              <a:lnSpc>
                <a:spcPct val="125000"/>
              </a:lnSpc>
              <a:spcBef>
                <a:spcPts val="0"/>
              </a:spcBef>
              <a:spcAft>
                <a:spcPts val="0"/>
              </a:spcAft>
              <a:buSzPts val="1600"/>
              <a:buFont typeface="Calibri"/>
              <a:buAutoNum type="arabicPeriod"/>
            </a:pPr>
            <a:r>
              <a:rPr lang="en" sz="1600">
                <a:latin typeface="Calibri"/>
                <a:ea typeface="Calibri"/>
                <a:cs typeface="Calibri"/>
                <a:sym typeface="Calibri"/>
              </a:rPr>
              <a:t>Tarot 4114 320kV Brushless Motor</a:t>
            </a:r>
            <a:endParaRPr sz="1600">
              <a:latin typeface="Calibri"/>
              <a:ea typeface="Calibri"/>
              <a:cs typeface="Calibri"/>
              <a:sym typeface="Calibri"/>
            </a:endParaRPr>
          </a:p>
          <a:p>
            <a:pPr marL="457200" lvl="0" indent="-330200" algn="l" rtl="0">
              <a:lnSpc>
                <a:spcPct val="125000"/>
              </a:lnSpc>
              <a:spcBef>
                <a:spcPts val="0"/>
              </a:spcBef>
              <a:spcAft>
                <a:spcPts val="0"/>
              </a:spcAft>
              <a:buSzPts val="1600"/>
              <a:buFont typeface="Calibri"/>
              <a:buAutoNum type="arabicPeriod"/>
            </a:pPr>
            <a:r>
              <a:rPr lang="en" sz="1600">
                <a:latin typeface="Calibri"/>
                <a:ea typeface="Calibri"/>
                <a:cs typeface="Calibri"/>
                <a:sym typeface="Calibri"/>
              </a:rPr>
              <a:t>mRo SiK Telemetry Radio V2</a:t>
            </a:r>
            <a:endParaRPr sz="1600">
              <a:latin typeface="Calibri"/>
              <a:ea typeface="Calibri"/>
              <a:cs typeface="Calibri"/>
              <a:sym typeface="Calibri"/>
            </a:endParaRPr>
          </a:p>
          <a:p>
            <a:pPr marL="457200" lvl="0" indent="-330200" algn="l" rtl="0">
              <a:lnSpc>
                <a:spcPct val="125000"/>
              </a:lnSpc>
              <a:spcBef>
                <a:spcPts val="0"/>
              </a:spcBef>
              <a:spcAft>
                <a:spcPts val="0"/>
              </a:spcAft>
              <a:buSzPts val="1600"/>
              <a:buFont typeface="Calibri"/>
              <a:buAutoNum type="arabicPeriod"/>
            </a:pPr>
            <a:r>
              <a:rPr lang="en" sz="1600">
                <a:latin typeface="Calibri"/>
                <a:ea typeface="Calibri"/>
                <a:cs typeface="Calibri"/>
                <a:sym typeface="Calibri"/>
              </a:rPr>
              <a:t>FrSky X8R remote control receiver</a:t>
            </a:r>
            <a:endParaRPr sz="1600">
              <a:latin typeface="Calibri"/>
              <a:ea typeface="Calibri"/>
              <a:cs typeface="Calibri"/>
              <a:sym typeface="Calibri"/>
            </a:endParaRPr>
          </a:p>
          <a:p>
            <a:pPr marL="457200" lvl="0" indent="-330200" algn="l" rtl="0">
              <a:lnSpc>
                <a:spcPct val="125000"/>
              </a:lnSpc>
              <a:spcBef>
                <a:spcPts val="0"/>
              </a:spcBef>
              <a:spcAft>
                <a:spcPts val="0"/>
              </a:spcAft>
              <a:buSzPts val="1600"/>
              <a:buFont typeface="Calibri"/>
              <a:buAutoNum type="arabicPeriod"/>
            </a:pPr>
            <a:r>
              <a:rPr lang="en" sz="1600">
                <a:latin typeface="Calibri"/>
                <a:ea typeface="Calibri"/>
                <a:cs typeface="Calibri"/>
                <a:sym typeface="Calibri"/>
              </a:rPr>
              <a:t>Pixhawk 4 PM07 Power Module</a:t>
            </a:r>
            <a:endParaRPr sz="1600">
              <a:latin typeface="Calibri"/>
              <a:ea typeface="Calibri"/>
              <a:cs typeface="Calibri"/>
              <a:sym typeface="Calibri"/>
            </a:endParaRPr>
          </a:p>
          <a:p>
            <a:pPr marL="457200" lvl="0" indent="-330200" algn="l" rtl="0">
              <a:lnSpc>
                <a:spcPct val="125000"/>
              </a:lnSpc>
              <a:spcBef>
                <a:spcPts val="0"/>
              </a:spcBef>
              <a:spcAft>
                <a:spcPts val="0"/>
              </a:spcAft>
              <a:buSzPts val="1600"/>
              <a:buFont typeface="Calibri"/>
              <a:buAutoNum type="arabicPeriod"/>
            </a:pPr>
            <a:r>
              <a:rPr lang="en" sz="1600">
                <a:latin typeface="Calibri"/>
                <a:ea typeface="Calibri"/>
                <a:cs typeface="Calibri"/>
                <a:sym typeface="Calibri"/>
              </a:rPr>
              <a:t>Tattu 18,000mAh 6S Lipo Battery</a:t>
            </a:r>
            <a:endParaRPr sz="1600">
              <a:latin typeface="Calibri"/>
              <a:ea typeface="Calibri"/>
              <a:cs typeface="Calibri"/>
              <a:sym typeface="Calibri"/>
            </a:endParaRPr>
          </a:p>
          <a:p>
            <a:pPr marL="457200" lvl="0" indent="-330200" algn="l" rtl="0">
              <a:lnSpc>
                <a:spcPct val="125000"/>
              </a:lnSpc>
              <a:spcBef>
                <a:spcPts val="0"/>
              </a:spcBef>
              <a:spcAft>
                <a:spcPts val="0"/>
              </a:spcAft>
              <a:buSzPts val="1600"/>
              <a:buFont typeface="Calibri"/>
              <a:buAutoNum type="arabicPeriod"/>
            </a:pPr>
            <a:r>
              <a:rPr lang="en" sz="1600">
                <a:latin typeface="Calibri"/>
                <a:ea typeface="Calibri"/>
                <a:cs typeface="Calibri"/>
                <a:sym typeface="Calibri"/>
              </a:rPr>
              <a:t>Pixhawk 4 Flight Controller</a:t>
            </a:r>
            <a:endParaRPr sz="1600">
              <a:latin typeface="Calibri"/>
              <a:ea typeface="Calibri"/>
              <a:cs typeface="Calibri"/>
              <a:sym typeface="Calibri"/>
            </a:endParaRPr>
          </a:p>
          <a:p>
            <a:pPr marL="457200" lvl="0" indent="-330200" algn="l" rtl="0">
              <a:lnSpc>
                <a:spcPct val="125000"/>
              </a:lnSpc>
              <a:spcBef>
                <a:spcPts val="0"/>
              </a:spcBef>
              <a:spcAft>
                <a:spcPts val="0"/>
              </a:spcAft>
              <a:buSzPts val="1600"/>
              <a:buFont typeface="Calibri"/>
              <a:buAutoNum type="arabicPeriod"/>
            </a:pPr>
            <a:r>
              <a:rPr lang="en" sz="1600">
                <a:latin typeface="Calibri"/>
                <a:ea typeface="Calibri"/>
                <a:cs typeface="Calibri"/>
                <a:sym typeface="Calibri"/>
              </a:rPr>
              <a:t>Ground Truth System GPS Module</a:t>
            </a:r>
            <a:endParaRPr sz="1600">
              <a:latin typeface="Calibri"/>
              <a:ea typeface="Calibri"/>
              <a:cs typeface="Calibri"/>
              <a:sym typeface="Calibri"/>
            </a:endParaRPr>
          </a:p>
          <a:p>
            <a:pPr marL="457200" lvl="0" indent="-330200" algn="l" rtl="0">
              <a:spcBef>
                <a:spcPts val="0"/>
              </a:spcBef>
              <a:spcAft>
                <a:spcPts val="0"/>
              </a:spcAft>
              <a:buSzPts val="1600"/>
              <a:buFont typeface="Calibri"/>
              <a:buAutoNum type="arabicPeriod"/>
            </a:pPr>
            <a:r>
              <a:rPr lang="en" sz="1600">
                <a:latin typeface="Calibri"/>
                <a:ea typeface="Calibri"/>
                <a:cs typeface="Calibri"/>
                <a:sym typeface="Calibri"/>
              </a:rPr>
              <a:t>FrSky Taranis X9D Transmitter &amp; X8R Receiver</a:t>
            </a:r>
            <a:endParaRPr sz="1600">
              <a:latin typeface="Calibri"/>
              <a:ea typeface="Calibri"/>
              <a:cs typeface="Calibri"/>
              <a:sym typeface="Calibri"/>
            </a:endParaRPr>
          </a:p>
        </p:txBody>
      </p:sp>
      <p:sp>
        <p:nvSpPr>
          <p:cNvPr id="356" name="Google Shape;356;p2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11</a:t>
            </a:fld>
            <a:endParaRPr>
              <a:solidFill>
                <a:srgbClr val="202124"/>
              </a:solidFill>
            </a:endParaRPr>
          </a:p>
        </p:txBody>
      </p:sp>
      <p:pic>
        <p:nvPicPr>
          <p:cNvPr id="357" name="Google Shape;357;p24"/>
          <p:cNvPicPr preferRelativeResize="0"/>
          <p:nvPr/>
        </p:nvPicPr>
        <p:blipFill>
          <a:blip r:embed="rId4">
            <a:alphaModFix/>
          </a:blip>
          <a:stretch>
            <a:fillRect/>
          </a:stretch>
        </p:blipFill>
        <p:spPr>
          <a:xfrm>
            <a:off x="129193" y="3651275"/>
            <a:ext cx="1139823" cy="835200"/>
          </a:xfrm>
          <a:prstGeom prst="rect">
            <a:avLst/>
          </a:prstGeom>
          <a:noFill/>
          <a:ln>
            <a:noFill/>
          </a:ln>
        </p:spPr>
      </p:pic>
      <p:sp>
        <p:nvSpPr>
          <p:cNvPr id="358" name="Google Shape;358;p24"/>
          <p:cNvSpPr txBox="1"/>
          <p:nvPr/>
        </p:nvSpPr>
        <p:spPr>
          <a:xfrm>
            <a:off x="209275" y="3403150"/>
            <a:ext cx="487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11</a:t>
            </a:r>
            <a:endParaRPr>
              <a:latin typeface="Calibri"/>
              <a:ea typeface="Calibri"/>
              <a:cs typeface="Calibri"/>
              <a:sym typeface="Calibri"/>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039"/>
        <p:cNvGrpSpPr/>
        <p:nvPr/>
      </p:nvGrpSpPr>
      <p:grpSpPr>
        <a:xfrm>
          <a:off x="0" y="0"/>
          <a:ext cx="0" cy="0"/>
          <a:chOff x="0" y="0"/>
          <a:chExt cx="0" cy="0"/>
        </a:xfrm>
      </p:grpSpPr>
      <p:sp>
        <p:nvSpPr>
          <p:cNvPr id="2040" name="Google Shape;2040;p123"/>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23"/>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Hardware: Payload Mass Budget</a:t>
            </a:r>
            <a:endParaRPr>
              <a:solidFill>
                <a:schemeClr val="dk1"/>
              </a:solidFill>
            </a:endParaRPr>
          </a:p>
        </p:txBody>
      </p:sp>
      <p:grpSp>
        <p:nvGrpSpPr>
          <p:cNvPr id="2042" name="Google Shape;2042;p123"/>
          <p:cNvGrpSpPr/>
          <p:nvPr/>
        </p:nvGrpSpPr>
        <p:grpSpPr>
          <a:xfrm>
            <a:off x="209271" y="4562106"/>
            <a:ext cx="8019720" cy="389149"/>
            <a:chOff x="209271" y="4562106"/>
            <a:chExt cx="8019720" cy="389149"/>
          </a:xfrm>
        </p:grpSpPr>
        <p:cxnSp>
          <p:nvCxnSpPr>
            <p:cNvPr id="2043" name="Google Shape;2043;p123"/>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2044" name="Google Shape;2044;p123"/>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23"/>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2046" name="Google Shape;2046;p123"/>
            <p:cNvSpPr/>
            <p:nvPr/>
          </p:nvSpPr>
          <p:spPr>
            <a:xfrm>
              <a:off x="1347291" y="4562106"/>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2047" name="Google Shape;2047;p123"/>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2048" name="Google Shape;2048;p123"/>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2049" name="Google Shape;2049;p123"/>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2050" name="Google Shape;2050;p123"/>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2"/>
                  </a:solidFill>
                  <a:latin typeface="Trebuchet MS"/>
                  <a:ea typeface="Trebuchet MS"/>
                  <a:cs typeface="Trebuchet MS"/>
                  <a:sym typeface="Trebuchet MS"/>
                </a:rPr>
                <a:t>Future Work</a:t>
              </a:r>
              <a:endParaRPr sz="1000">
                <a:solidFill>
                  <a:schemeClr val="dk2"/>
                </a:solidFill>
                <a:latin typeface="Trebuchet MS"/>
                <a:ea typeface="Trebuchet MS"/>
                <a:cs typeface="Trebuchet MS"/>
                <a:sym typeface="Trebuchet MS"/>
              </a:endParaRPr>
            </a:p>
          </p:txBody>
        </p:sp>
        <p:sp>
          <p:nvSpPr>
            <p:cNvPr id="2051" name="Google Shape;2051;p123"/>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2052" name="Google Shape;2052;p12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110</a:t>
            </a:fld>
            <a:endParaRPr/>
          </a:p>
        </p:txBody>
      </p:sp>
      <p:pic>
        <p:nvPicPr>
          <p:cNvPr id="2053" name="Google Shape;2053;p123"/>
          <p:cNvPicPr preferRelativeResize="0"/>
          <p:nvPr/>
        </p:nvPicPr>
        <p:blipFill>
          <a:blip r:embed="rId3">
            <a:alphaModFix/>
          </a:blip>
          <a:stretch>
            <a:fillRect/>
          </a:stretch>
        </p:blipFill>
        <p:spPr>
          <a:xfrm>
            <a:off x="231300" y="1220463"/>
            <a:ext cx="8708125" cy="2501537"/>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057"/>
        <p:cNvGrpSpPr/>
        <p:nvPr/>
      </p:nvGrpSpPr>
      <p:grpSpPr>
        <a:xfrm>
          <a:off x="0" y="0"/>
          <a:ext cx="0" cy="0"/>
          <a:chOff x="0" y="0"/>
          <a:chExt cx="0" cy="0"/>
        </a:xfrm>
      </p:grpSpPr>
      <p:sp>
        <p:nvSpPr>
          <p:cNvPr id="2058" name="Google Shape;2058;p124"/>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24"/>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Hardware: GPS Module Battery Selection</a:t>
            </a:r>
            <a:endParaRPr>
              <a:solidFill>
                <a:schemeClr val="dk1"/>
              </a:solidFill>
            </a:endParaRPr>
          </a:p>
        </p:txBody>
      </p:sp>
      <p:grpSp>
        <p:nvGrpSpPr>
          <p:cNvPr id="2060" name="Google Shape;2060;p124"/>
          <p:cNvGrpSpPr/>
          <p:nvPr/>
        </p:nvGrpSpPr>
        <p:grpSpPr>
          <a:xfrm>
            <a:off x="209271" y="4562106"/>
            <a:ext cx="8019720" cy="389149"/>
            <a:chOff x="209271" y="4562106"/>
            <a:chExt cx="8019720" cy="389149"/>
          </a:xfrm>
        </p:grpSpPr>
        <p:cxnSp>
          <p:nvCxnSpPr>
            <p:cNvPr id="2061" name="Google Shape;2061;p124"/>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2062" name="Google Shape;2062;p124"/>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24"/>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2064" name="Google Shape;2064;p124"/>
            <p:cNvSpPr/>
            <p:nvPr/>
          </p:nvSpPr>
          <p:spPr>
            <a:xfrm>
              <a:off x="1347291" y="4562106"/>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2065" name="Google Shape;2065;p124"/>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2066" name="Google Shape;2066;p124"/>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2067" name="Google Shape;2067;p124"/>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2068" name="Google Shape;2068;p124"/>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2"/>
                  </a:solidFill>
                  <a:latin typeface="Trebuchet MS"/>
                  <a:ea typeface="Trebuchet MS"/>
                  <a:cs typeface="Trebuchet MS"/>
                  <a:sym typeface="Trebuchet MS"/>
                </a:rPr>
                <a:t>Future Work</a:t>
              </a:r>
              <a:endParaRPr sz="1000">
                <a:solidFill>
                  <a:schemeClr val="dk2"/>
                </a:solidFill>
                <a:latin typeface="Trebuchet MS"/>
                <a:ea typeface="Trebuchet MS"/>
                <a:cs typeface="Trebuchet MS"/>
                <a:sym typeface="Trebuchet MS"/>
              </a:endParaRPr>
            </a:p>
          </p:txBody>
        </p:sp>
        <p:sp>
          <p:nvSpPr>
            <p:cNvPr id="2069" name="Google Shape;2069;p124"/>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2070" name="Google Shape;2070;p124"/>
          <p:cNvSpPr txBox="1"/>
          <p:nvPr/>
        </p:nvSpPr>
        <p:spPr>
          <a:xfrm>
            <a:off x="313600" y="1030400"/>
            <a:ext cx="4681500" cy="215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Calibri"/>
                <a:ea typeface="Calibri"/>
                <a:cs typeface="Calibri"/>
                <a:sym typeface="Calibri"/>
              </a:rPr>
              <a:t>Rechargeable NiMH Battery Pack</a:t>
            </a:r>
            <a:endParaRPr sz="1600" b="1">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Specifications: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Voltage: 4.8V</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Capacity: 900 mAh</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Cell type: AAA NiMH</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Connector: JR, 3-pin female</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Size: 41mm x 11mm x 46mm</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Weight: 1.77 oz</a:t>
            </a:r>
            <a:endParaRPr>
              <a:latin typeface="Calibri"/>
              <a:ea typeface="Calibri"/>
              <a:cs typeface="Calibri"/>
              <a:sym typeface="Calibri"/>
            </a:endParaRPr>
          </a:p>
        </p:txBody>
      </p:sp>
      <p:pic>
        <p:nvPicPr>
          <p:cNvPr id="2071" name="Google Shape;2071;p124"/>
          <p:cNvPicPr preferRelativeResize="0"/>
          <p:nvPr/>
        </p:nvPicPr>
        <p:blipFill>
          <a:blip r:embed="rId3">
            <a:alphaModFix/>
          </a:blip>
          <a:stretch>
            <a:fillRect/>
          </a:stretch>
        </p:blipFill>
        <p:spPr>
          <a:xfrm>
            <a:off x="4383800" y="1182800"/>
            <a:ext cx="3648990" cy="3226905"/>
          </a:xfrm>
          <a:prstGeom prst="rect">
            <a:avLst/>
          </a:prstGeom>
          <a:noFill/>
          <a:ln>
            <a:noFill/>
          </a:ln>
        </p:spPr>
      </p:pic>
      <p:sp>
        <p:nvSpPr>
          <p:cNvPr id="2072" name="Google Shape;2072;p12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111</a:t>
            </a:fld>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076"/>
        <p:cNvGrpSpPr/>
        <p:nvPr/>
      </p:nvGrpSpPr>
      <p:grpSpPr>
        <a:xfrm>
          <a:off x="0" y="0"/>
          <a:ext cx="0" cy="0"/>
          <a:chOff x="0" y="0"/>
          <a:chExt cx="0" cy="0"/>
        </a:xfrm>
      </p:grpSpPr>
      <p:sp>
        <p:nvSpPr>
          <p:cNvPr id="2077" name="Google Shape;2077;p125"/>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25"/>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PixHawk GPS Module</a:t>
            </a:r>
            <a:endParaRPr b="1">
              <a:solidFill>
                <a:schemeClr val="dk1"/>
              </a:solidFill>
            </a:endParaRPr>
          </a:p>
        </p:txBody>
      </p:sp>
      <p:pic>
        <p:nvPicPr>
          <p:cNvPr id="2079" name="Google Shape;2079;p125"/>
          <p:cNvPicPr preferRelativeResize="0"/>
          <p:nvPr/>
        </p:nvPicPr>
        <p:blipFill>
          <a:blip r:embed="rId3">
            <a:alphaModFix/>
          </a:blip>
          <a:stretch>
            <a:fillRect/>
          </a:stretch>
        </p:blipFill>
        <p:spPr>
          <a:xfrm>
            <a:off x="1878925" y="869975"/>
            <a:ext cx="5386150" cy="4185573"/>
          </a:xfrm>
          <a:prstGeom prst="rect">
            <a:avLst/>
          </a:prstGeom>
          <a:noFill/>
          <a:ln>
            <a:noFill/>
          </a:ln>
        </p:spPr>
      </p:pic>
      <p:sp>
        <p:nvSpPr>
          <p:cNvPr id="2080" name="Google Shape;2080;p12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112</a:t>
            </a:fld>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sp>
        <p:nvSpPr>
          <p:cNvPr id="2085" name="Google Shape;2085;p126"/>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26"/>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ublox ZED-F9P GNSS Receiver</a:t>
            </a:r>
            <a:endParaRPr b="1">
              <a:solidFill>
                <a:schemeClr val="dk1"/>
              </a:solidFill>
            </a:endParaRPr>
          </a:p>
        </p:txBody>
      </p:sp>
      <p:sp>
        <p:nvSpPr>
          <p:cNvPr id="2087" name="Google Shape;2087;p12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113</a:t>
            </a:fld>
            <a:endParaRPr/>
          </a:p>
        </p:txBody>
      </p:sp>
      <p:pic>
        <p:nvPicPr>
          <p:cNvPr id="2088" name="Google Shape;2088;p126"/>
          <p:cNvPicPr preferRelativeResize="0"/>
          <p:nvPr/>
        </p:nvPicPr>
        <p:blipFill>
          <a:blip r:embed="rId3">
            <a:alphaModFix/>
          </a:blip>
          <a:stretch>
            <a:fillRect/>
          </a:stretch>
        </p:blipFill>
        <p:spPr>
          <a:xfrm>
            <a:off x="1334163" y="936350"/>
            <a:ext cx="6475683" cy="380830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092"/>
        <p:cNvGrpSpPr/>
        <p:nvPr/>
      </p:nvGrpSpPr>
      <p:grpSpPr>
        <a:xfrm>
          <a:off x="0" y="0"/>
          <a:ext cx="0" cy="0"/>
          <a:chOff x="0" y="0"/>
          <a:chExt cx="0" cy="0"/>
        </a:xfrm>
      </p:grpSpPr>
      <p:sp>
        <p:nvSpPr>
          <p:cNvPr id="2093" name="Google Shape;2093;p127"/>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27"/>
          <p:cNvSpPr txBox="1">
            <a:spLocks noGrp="1"/>
          </p:cNvSpPr>
          <p:nvPr>
            <p:ph type="title"/>
          </p:nvPr>
        </p:nvSpPr>
        <p:spPr>
          <a:xfrm>
            <a:off x="55450" y="195275"/>
            <a:ext cx="9067800" cy="835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1"/>
                </a:solidFill>
              </a:rPr>
              <a:t>Feasibility Analysis: Ground Truth System GPS Modules</a:t>
            </a:r>
            <a:endParaRPr>
              <a:solidFill>
                <a:schemeClr val="dk1"/>
              </a:solidFill>
            </a:endParaRPr>
          </a:p>
        </p:txBody>
      </p:sp>
      <p:sp>
        <p:nvSpPr>
          <p:cNvPr id="2095" name="Google Shape;2095;p127"/>
          <p:cNvSpPr txBox="1"/>
          <p:nvPr/>
        </p:nvSpPr>
        <p:spPr>
          <a:xfrm>
            <a:off x="209200" y="2281675"/>
            <a:ext cx="2477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p:txBody>
      </p:sp>
      <p:graphicFrame>
        <p:nvGraphicFramePr>
          <p:cNvPr id="2096" name="Google Shape;2096;p127"/>
          <p:cNvGraphicFramePr/>
          <p:nvPr/>
        </p:nvGraphicFramePr>
        <p:xfrm>
          <a:off x="271075" y="1030475"/>
          <a:ext cx="3000000" cy="3000000"/>
        </p:xfrm>
        <a:graphic>
          <a:graphicData uri="http://schemas.openxmlformats.org/drawingml/2006/table">
            <a:tbl>
              <a:tblPr>
                <a:noFill/>
                <a:tableStyleId>{CF5604F0-15FA-404D-BD85-CDFAB49F6FC7}</a:tableStyleId>
              </a:tblPr>
              <a:tblGrid>
                <a:gridCol w="1549925">
                  <a:extLst>
                    <a:ext uri="{9D8B030D-6E8A-4147-A177-3AD203B41FA5}">
                      <a16:colId xmlns:a16="http://schemas.microsoft.com/office/drawing/2014/main" val="20000"/>
                    </a:ext>
                  </a:extLst>
                </a:gridCol>
                <a:gridCol w="1556325">
                  <a:extLst>
                    <a:ext uri="{9D8B030D-6E8A-4147-A177-3AD203B41FA5}">
                      <a16:colId xmlns:a16="http://schemas.microsoft.com/office/drawing/2014/main" val="20001"/>
                    </a:ext>
                  </a:extLst>
                </a:gridCol>
                <a:gridCol w="1601850">
                  <a:extLst>
                    <a:ext uri="{9D8B030D-6E8A-4147-A177-3AD203B41FA5}">
                      <a16:colId xmlns:a16="http://schemas.microsoft.com/office/drawing/2014/main" val="20002"/>
                    </a:ext>
                  </a:extLst>
                </a:gridCol>
                <a:gridCol w="1980150">
                  <a:extLst>
                    <a:ext uri="{9D8B030D-6E8A-4147-A177-3AD203B41FA5}">
                      <a16:colId xmlns:a16="http://schemas.microsoft.com/office/drawing/2014/main" val="20003"/>
                    </a:ext>
                  </a:extLst>
                </a:gridCol>
                <a:gridCol w="1980150">
                  <a:extLst>
                    <a:ext uri="{9D8B030D-6E8A-4147-A177-3AD203B41FA5}">
                      <a16:colId xmlns:a16="http://schemas.microsoft.com/office/drawing/2014/main" val="20004"/>
                    </a:ext>
                  </a:extLst>
                </a:gridCol>
              </a:tblGrid>
              <a:tr h="693850">
                <a:tc>
                  <a:txBody>
                    <a:bodyPr/>
                    <a:lstStyle/>
                    <a:p>
                      <a:pPr marL="0" lvl="0" indent="0" algn="l" rtl="0">
                        <a:spcBef>
                          <a:spcPts val="0"/>
                        </a:spcBef>
                        <a:spcAft>
                          <a:spcPts val="0"/>
                        </a:spcAft>
                        <a:buNone/>
                      </a:pPr>
                      <a:r>
                        <a:rPr lang="en" sz="1000">
                          <a:latin typeface="Calibri"/>
                          <a:ea typeface="Calibri"/>
                          <a:cs typeface="Calibri"/>
                          <a:sym typeface="Calibri"/>
                        </a:rPr>
                        <a:t>GPS Module</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000">
                          <a:latin typeface="Calibri"/>
                          <a:ea typeface="Calibri"/>
                          <a:cs typeface="Calibri"/>
                          <a:sym typeface="Calibri"/>
                        </a:rPr>
                        <a:t>Position Accuracy (with PPK)</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000">
                          <a:latin typeface="Calibri"/>
                          <a:ea typeface="Calibri"/>
                          <a:cs typeface="Calibri"/>
                          <a:sym typeface="Calibri"/>
                        </a:rPr>
                        <a:t>Data Output Rate</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000">
                          <a:latin typeface="Calibri"/>
                          <a:ea typeface="Calibri"/>
                          <a:cs typeface="Calibri"/>
                          <a:sym typeface="Calibri"/>
                        </a:rPr>
                        <a:t>Onboard Volume</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000">
                          <a:latin typeface="Calibri"/>
                          <a:ea typeface="Calibri"/>
                          <a:cs typeface="Calibri"/>
                          <a:sym typeface="Calibri"/>
                        </a:rPr>
                        <a:t>Cost (rover only)</a:t>
                      </a:r>
                      <a:endParaRPr sz="1000">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803275">
                <a:tc>
                  <a:txBody>
                    <a:bodyPr/>
                    <a:lstStyle/>
                    <a:p>
                      <a:pPr marL="0" lvl="0" indent="0" algn="l" rtl="0">
                        <a:spcBef>
                          <a:spcPts val="0"/>
                        </a:spcBef>
                        <a:spcAft>
                          <a:spcPts val="0"/>
                        </a:spcAft>
                        <a:buNone/>
                      </a:pPr>
                      <a:r>
                        <a:rPr lang="en" sz="1000">
                          <a:latin typeface="Calibri"/>
                          <a:ea typeface="Calibri"/>
                          <a:cs typeface="Calibri"/>
                          <a:sym typeface="Calibri"/>
                        </a:rPr>
                        <a:t>Here3</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000">
                          <a:latin typeface="Calibri"/>
                          <a:ea typeface="Calibri"/>
                          <a:cs typeface="Calibri"/>
                          <a:sym typeface="Calibri"/>
                        </a:rPr>
                        <a:t>+/-0.025m</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000">
                          <a:latin typeface="Calibri"/>
                          <a:ea typeface="Calibri"/>
                          <a:cs typeface="Calibri"/>
                          <a:sym typeface="Calibri"/>
                        </a:rPr>
                        <a:t>Max 8Hz</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000">
                          <a:latin typeface="Calibri"/>
                          <a:ea typeface="Calibri"/>
                          <a:cs typeface="Calibri"/>
                          <a:sym typeface="Calibri"/>
                        </a:rPr>
                        <a:t>7.6cm x 7.6cm x 1.7cm</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000">
                          <a:latin typeface="Calibri"/>
                          <a:ea typeface="Calibri"/>
                          <a:cs typeface="Calibri"/>
                          <a:sym typeface="Calibri"/>
                        </a:rPr>
                        <a:t>$125</a:t>
                      </a:r>
                      <a:endParaRPr sz="100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803275">
                <a:tc>
                  <a:txBody>
                    <a:bodyPr/>
                    <a:lstStyle/>
                    <a:p>
                      <a:pPr marL="0" lvl="0" indent="0" algn="l" rtl="0">
                        <a:spcBef>
                          <a:spcPts val="0"/>
                        </a:spcBef>
                        <a:spcAft>
                          <a:spcPts val="0"/>
                        </a:spcAft>
                        <a:buNone/>
                      </a:pPr>
                      <a:r>
                        <a:rPr lang="en" sz="1000">
                          <a:latin typeface="Calibri"/>
                          <a:ea typeface="Calibri"/>
                          <a:cs typeface="Calibri"/>
                          <a:sym typeface="Calibri"/>
                        </a:rPr>
                        <a:t>CUAV C-RTK 9P</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000">
                          <a:latin typeface="Calibri"/>
                          <a:ea typeface="Calibri"/>
                          <a:cs typeface="Calibri"/>
                          <a:sym typeface="Calibri"/>
                        </a:rPr>
                        <a:t>+/-0.01m</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000">
                          <a:latin typeface="Calibri"/>
                          <a:ea typeface="Calibri"/>
                          <a:cs typeface="Calibri"/>
                          <a:sym typeface="Calibri"/>
                        </a:rPr>
                        <a:t>Max 20Hz</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000">
                          <a:latin typeface="Calibri"/>
                          <a:ea typeface="Calibri"/>
                          <a:cs typeface="Calibri"/>
                          <a:sym typeface="Calibri"/>
                        </a:rPr>
                        <a:t>3.15cm x 4.8cm x 1.2cm</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000">
                          <a:latin typeface="Calibri"/>
                          <a:ea typeface="Calibri"/>
                          <a:cs typeface="Calibri"/>
                          <a:sym typeface="Calibri"/>
                        </a:rPr>
                        <a:t>$600</a:t>
                      </a:r>
                      <a:endParaRPr sz="1000">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803275">
                <a:tc>
                  <a:txBody>
                    <a:bodyPr/>
                    <a:lstStyle/>
                    <a:p>
                      <a:pPr marL="0" lvl="0" indent="0" algn="l" rtl="0">
                        <a:spcBef>
                          <a:spcPts val="0"/>
                        </a:spcBef>
                        <a:spcAft>
                          <a:spcPts val="0"/>
                        </a:spcAft>
                        <a:buNone/>
                      </a:pPr>
                      <a:r>
                        <a:rPr lang="en" sz="1000">
                          <a:latin typeface="Calibri"/>
                          <a:ea typeface="Calibri"/>
                          <a:cs typeface="Calibri"/>
                          <a:sym typeface="Calibri"/>
                        </a:rPr>
                        <a:t>Holybro H-RTK F9P</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000">
                          <a:latin typeface="Calibri"/>
                          <a:ea typeface="Calibri"/>
                          <a:cs typeface="Calibri"/>
                          <a:sym typeface="Calibri"/>
                        </a:rPr>
                        <a:t>+/-0.01m</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000">
                          <a:latin typeface="Calibri"/>
                          <a:ea typeface="Calibri"/>
                          <a:cs typeface="Calibri"/>
                          <a:sym typeface="Calibri"/>
                        </a:rPr>
                        <a:t>Max 8Hz</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000">
                          <a:latin typeface="Calibri"/>
                          <a:ea typeface="Calibri"/>
                          <a:cs typeface="Calibri"/>
                          <a:sym typeface="Calibri"/>
                        </a:rPr>
                        <a:t>7.6cm x 7.6 cm x 2.0cm</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000">
                          <a:latin typeface="Calibri"/>
                          <a:ea typeface="Calibri"/>
                          <a:cs typeface="Calibri"/>
                          <a:sym typeface="Calibri"/>
                        </a:rPr>
                        <a:t>$400</a:t>
                      </a:r>
                      <a:endParaRPr sz="1000">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bl>
          </a:graphicData>
        </a:graphic>
      </p:graphicFrame>
      <p:sp>
        <p:nvSpPr>
          <p:cNvPr id="2097" name="Google Shape;2097;p12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114</a:t>
            </a:fld>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101"/>
        <p:cNvGrpSpPr/>
        <p:nvPr/>
      </p:nvGrpSpPr>
      <p:grpSpPr>
        <a:xfrm>
          <a:off x="0" y="0"/>
          <a:ext cx="0" cy="0"/>
          <a:chOff x="0" y="0"/>
          <a:chExt cx="0" cy="0"/>
        </a:xfrm>
      </p:grpSpPr>
      <p:sp>
        <p:nvSpPr>
          <p:cNvPr id="2102" name="Google Shape;2102;p128"/>
          <p:cNvSpPr txBox="1">
            <a:spLocks noGrp="1"/>
          </p:cNvSpPr>
          <p:nvPr>
            <p:ph type="title"/>
          </p:nvPr>
        </p:nvSpPr>
        <p:spPr>
          <a:xfrm>
            <a:off x="-186450" y="1911000"/>
            <a:ext cx="95682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674EA7"/>
                </a:solidFill>
              </a:rPr>
              <a:t>Controls</a:t>
            </a:r>
            <a:endParaRPr sz="4800" b="1">
              <a:solidFill>
                <a:srgbClr val="674EA7"/>
              </a:solidFill>
            </a:endParaRPr>
          </a:p>
        </p:txBody>
      </p:sp>
      <p:cxnSp>
        <p:nvCxnSpPr>
          <p:cNvPr id="2103" name="Google Shape;2103;p128"/>
          <p:cNvCxnSpPr/>
          <p:nvPr/>
        </p:nvCxnSpPr>
        <p:spPr>
          <a:xfrm>
            <a:off x="1831350" y="3371000"/>
            <a:ext cx="5481300" cy="0"/>
          </a:xfrm>
          <a:prstGeom prst="straightConnector1">
            <a:avLst/>
          </a:prstGeom>
          <a:noFill/>
          <a:ln w="114300" cap="flat" cmpd="sng">
            <a:solidFill>
              <a:schemeClr val="lt1"/>
            </a:solidFill>
            <a:prstDash val="solid"/>
            <a:round/>
            <a:headEnd type="none" w="med" len="med"/>
            <a:tailEnd type="none" w="med" len="med"/>
          </a:ln>
        </p:spPr>
      </p:cxnSp>
      <p:cxnSp>
        <p:nvCxnSpPr>
          <p:cNvPr id="2104" name="Google Shape;2104;p128"/>
          <p:cNvCxnSpPr/>
          <p:nvPr/>
        </p:nvCxnSpPr>
        <p:spPr>
          <a:xfrm>
            <a:off x="1831350" y="1693350"/>
            <a:ext cx="5481300" cy="0"/>
          </a:xfrm>
          <a:prstGeom prst="straightConnector1">
            <a:avLst/>
          </a:prstGeom>
          <a:noFill/>
          <a:ln w="114300" cap="flat" cmpd="sng">
            <a:solidFill>
              <a:schemeClr val="lt1"/>
            </a:solidFill>
            <a:prstDash val="solid"/>
            <a:round/>
            <a:headEnd type="none" w="med" len="med"/>
            <a:tailEnd type="none" w="med" len="med"/>
          </a:ln>
        </p:spPr>
      </p:cxnSp>
      <p:sp>
        <p:nvSpPr>
          <p:cNvPr id="2105" name="Google Shape;2105;p128"/>
          <p:cNvSpPr txBox="1">
            <a:spLocks noGrp="1"/>
          </p:cNvSpPr>
          <p:nvPr>
            <p:ph type="title"/>
          </p:nvPr>
        </p:nvSpPr>
        <p:spPr>
          <a:xfrm>
            <a:off x="507050" y="2677525"/>
            <a:ext cx="8325000" cy="62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u="sng">
                <a:solidFill>
                  <a:schemeClr val="hlink"/>
                </a:solidFill>
                <a:hlinkClick r:id="rId3" action="ppaction://hlinksldjump"/>
              </a:rPr>
              <a:t>Return to Supporting Materials Quick Links</a:t>
            </a:r>
            <a:endParaRPr sz="2400" b="1" u="sng">
              <a:solidFill>
                <a:srgbClr val="000000"/>
              </a:solidFill>
            </a:endParaRPr>
          </a:p>
        </p:txBody>
      </p:sp>
      <p:sp>
        <p:nvSpPr>
          <p:cNvPr id="2106" name="Google Shape;2106;p12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115</a:t>
            </a:fld>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110"/>
        <p:cNvGrpSpPr/>
        <p:nvPr/>
      </p:nvGrpSpPr>
      <p:grpSpPr>
        <a:xfrm>
          <a:off x="0" y="0"/>
          <a:ext cx="0" cy="0"/>
          <a:chOff x="0" y="0"/>
          <a:chExt cx="0" cy="0"/>
        </a:xfrm>
      </p:grpSpPr>
      <p:sp>
        <p:nvSpPr>
          <p:cNvPr id="2111" name="Google Shape;2111;p129"/>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29"/>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Simulink Modeling: Model Overview</a:t>
            </a:r>
            <a:endParaRPr b="1">
              <a:solidFill>
                <a:schemeClr val="dk1"/>
              </a:solidFill>
            </a:endParaRPr>
          </a:p>
        </p:txBody>
      </p:sp>
      <p:sp>
        <p:nvSpPr>
          <p:cNvPr id="2113" name="Google Shape;2113;p12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116</a:t>
            </a:fld>
            <a:endParaRPr/>
          </a:p>
        </p:txBody>
      </p:sp>
      <p:pic>
        <p:nvPicPr>
          <p:cNvPr id="2114" name="Google Shape;2114;p129"/>
          <p:cNvPicPr preferRelativeResize="0"/>
          <p:nvPr/>
        </p:nvPicPr>
        <p:blipFill>
          <a:blip r:embed="rId3">
            <a:alphaModFix/>
          </a:blip>
          <a:stretch>
            <a:fillRect/>
          </a:stretch>
        </p:blipFill>
        <p:spPr>
          <a:xfrm>
            <a:off x="432313" y="869975"/>
            <a:ext cx="8314234" cy="3692125"/>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118"/>
        <p:cNvGrpSpPr/>
        <p:nvPr/>
      </p:nvGrpSpPr>
      <p:grpSpPr>
        <a:xfrm>
          <a:off x="0" y="0"/>
          <a:ext cx="0" cy="0"/>
          <a:chOff x="0" y="0"/>
          <a:chExt cx="0" cy="0"/>
        </a:xfrm>
      </p:grpSpPr>
      <p:sp>
        <p:nvSpPr>
          <p:cNvPr id="2119" name="Google Shape;2119;p130"/>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30"/>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Simulink Modeling: Trajectory Block</a:t>
            </a:r>
            <a:endParaRPr b="1">
              <a:solidFill>
                <a:schemeClr val="dk1"/>
              </a:solidFill>
            </a:endParaRPr>
          </a:p>
        </p:txBody>
      </p:sp>
      <p:sp>
        <p:nvSpPr>
          <p:cNvPr id="2121" name="Google Shape;2121;p130"/>
          <p:cNvSpPr txBox="1">
            <a:spLocks noGrp="1"/>
          </p:cNvSpPr>
          <p:nvPr>
            <p:ph type="sldNum" idx="12"/>
          </p:nvPr>
        </p:nvSpPr>
        <p:spPr>
          <a:xfrm>
            <a:off x="5813350" y="1219450"/>
            <a:ext cx="3156000" cy="1368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a:solidFill>
                  <a:srgbClr val="333333"/>
                </a:solidFill>
              </a:rPr>
              <a:t>Trajectory generation</a:t>
            </a:r>
            <a:endParaRPr sz="1400">
              <a:solidFill>
                <a:srgbClr val="333333"/>
              </a:solidFill>
            </a:endParaRPr>
          </a:p>
          <a:p>
            <a:pPr marL="457200" lvl="0" indent="-317500" algn="l" rtl="0">
              <a:spcBef>
                <a:spcPts val="0"/>
              </a:spcBef>
              <a:spcAft>
                <a:spcPts val="0"/>
              </a:spcAft>
              <a:buClr>
                <a:srgbClr val="333333"/>
              </a:buClr>
              <a:buSzPts val="1400"/>
              <a:buChar char="-"/>
            </a:pPr>
            <a:r>
              <a:rPr lang="en" sz="1400">
                <a:solidFill>
                  <a:srgbClr val="333333"/>
                </a:solidFill>
              </a:rPr>
              <a:t>X,Y,Z trajectories as a function of time</a:t>
            </a:r>
            <a:endParaRPr sz="1400">
              <a:solidFill>
                <a:srgbClr val="333333"/>
              </a:solidFill>
            </a:endParaRPr>
          </a:p>
          <a:p>
            <a:pPr marL="0" lvl="0" indent="0" algn="l" rtl="0">
              <a:spcBef>
                <a:spcPts val="0"/>
              </a:spcBef>
              <a:spcAft>
                <a:spcPts val="0"/>
              </a:spcAft>
              <a:buNone/>
            </a:pPr>
            <a:r>
              <a:rPr lang="en"/>
              <a:t>c</a:t>
            </a:r>
            <a:endParaRPr/>
          </a:p>
        </p:txBody>
      </p:sp>
      <p:pic>
        <p:nvPicPr>
          <p:cNvPr id="2122" name="Google Shape;2122;p130"/>
          <p:cNvPicPr preferRelativeResize="0"/>
          <p:nvPr/>
        </p:nvPicPr>
        <p:blipFill>
          <a:blip r:embed="rId3">
            <a:alphaModFix/>
          </a:blip>
          <a:stretch>
            <a:fillRect/>
          </a:stretch>
        </p:blipFill>
        <p:spPr>
          <a:xfrm>
            <a:off x="209200" y="1219450"/>
            <a:ext cx="5238750" cy="3324225"/>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126"/>
        <p:cNvGrpSpPr/>
        <p:nvPr/>
      </p:nvGrpSpPr>
      <p:grpSpPr>
        <a:xfrm>
          <a:off x="0" y="0"/>
          <a:ext cx="0" cy="0"/>
          <a:chOff x="0" y="0"/>
          <a:chExt cx="0" cy="0"/>
        </a:xfrm>
      </p:grpSpPr>
      <p:sp>
        <p:nvSpPr>
          <p:cNvPr id="2127" name="Google Shape;2127;p131"/>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131"/>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Simulink Modeling: Control System Block</a:t>
            </a:r>
            <a:endParaRPr b="1">
              <a:solidFill>
                <a:schemeClr val="dk1"/>
              </a:solidFill>
            </a:endParaRPr>
          </a:p>
        </p:txBody>
      </p:sp>
      <p:sp>
        <p:nvSpPr>
          <p:cNvPr id="2129" name="Google Shape;2129;p13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118</a:t>
            </a:fld>
            <a:endParaRPr/>
          </a:p>
        </p:txBody>
      </p:sp>
      <p:pic>
        <p:nvPicPr>
          <p:cNvPr id="2130" name="Google Shape;2130;p131"/>
          <p:cNvPicPr preferRelativeResize="0"/>
          <p:nvPr/>
        </p:nvPicPr>
        <p:blipFill>
          <a:blip r:embed="rId3">
            <a:alphaModFix/>
          </a:blip>
          <a:stretch>
            <a:fillRect/>
          </a:stretch>
        </p:blipFill>
        <p:spPr>
          <a:xfrm>
            <a:off x="209188" y="1030400"/>
            <a:ext cx="6354124" cy="3692126"/>
          </a:xfrm>
          <a:prstGeom prst="rect">
            <a:avLst/>
          </a:prstGeom>
          <a:noFill/>
          <a:ln>
            <a:noFill/>
          </a:ln>
        </p:spPr>
      </p:pic>
      <p:sp>
        <p:nvSpPr>
          <p:cNvPr id="2131" name="Google Shape;2131;p131"/>
          <p:cNvSpPr txBox="1"/>
          <p:nvPr/>
        </p:nvSpPr>
        <p:spPr>
          <a:xfrm>
            <a:off x="6705525" y="1082250"/>
            <a:ext cx="22338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Control Architecture</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Takes in commanded trajectories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Outputs required control forces and moments</a:t>
            </a:r>
            <a:endParaRPr>
              <a:latin typeface="Calibri"/>
              <a:ea typeface="Calibri"/>
              <a:cs typeface="Calibri"/>
              <a:sym typeface="Calibri"/>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135"/>
        <p:cNvGrpSpPr/>
        <p:nvPr/>
      </p:nvGrpSpPr>
      <p:grpSpPr>
        <a:xfrm>
          <a:off x="0" y="0"/>
          <a:ext cx="0" cy="0"/>
          <a:chOff x="0" y="0"/>
          <a:chExt cx="0" cy="0"/>
        </a:xfrm>
      </p:grpSpPr>
      <p:sp>
        <p:nvSpPr>
          <p:cNvPr id="2136" name="Google Shape;2136;p132"/>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132"/>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Simulink Modeling: Control System Block</a:t>
            </a:r>
            <a:endParaRPr b="1">
              <a:solidFill>
                <a:schemeClr val="dk1"/>
              </a:solidFill>
            </a:endParaRPr>
          </a:p>
        </p:txBody>
      </p:sp>
      <p:sp>
        <p:nvSpPr>
          <p:cNvPr id="2138" name="Google Shape;2138;p13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119</a:t>
            </a:fld>
            <a:endParaRPr/>
          </a:p>
        </p:txBody>
      </p:sp>
      <p:pic>
        <p:nvPicPr>
          <p:cNvPr id="2139" name="Google Shape;2139;p132"/>
          <p:cNvPicPr preferRelativeResize="0"/>
          <p:nvPr/>
        </p:nvPicPr>
        <p:blipFill>
          <a:blip r:embed="rId3">
            <a:alphaModFix/>
          </a:blip>
          <a:stretch>
            <a:fillRect/>
          </a:stretch>
        </p:blipFill>
        <p:spPr>
          <a:xfrm>
            <a:off x="250800" y="1355550"/>
            <a:ext cx="8677100" cy="325814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25"/>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5"/>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Hardware: UAS 3D View</a:t>
            </a:r>
            <a:endParaRPr>
              <a:solidFill>
                <a:schemeClr val="dk1"/>
              </a:solidFill>
            </a:endParaRPr>
          </a:p>
        </p:txBody>
      </p:sp>
      <p:grpSp>
        <p:nvGrpSpPr>
          <p:cNvPr id="365" name="Google Shape;365;p25"/>
          <p:cNvGrpSpPr/>
          <p:nvPr/>
        </p:nvGrpSpPr>
        <p:grpSpPr>
          <a:xfrm>
            <a:off x="209271" y="4562106"/>
            <a:ext cx="8019720" cy="389149"/>
            <a:chOff x="209271" y="4562106"/>
            <a:chExt cx="8019720" cy="389149"/>
          </a:xfrm>
        </p:grpSpPr>
        <p:cxnSp>
          <p:nvCxnSpPr>
            <p:cNvPr id="366" name="Google Shape;366;p25"/>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367" name="Google Shape;367;p25"/>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5"/>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369" name="Google Shape;369;p25"/>
            <p:cNvSpPr/>
            <p:nvPr/>
          </p:nvSpPr>
          <p:spPr>
            <a:xfrm>
              <a:off x="1347291" y="4562106"/>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370" name="Google Shape;370;p25"/>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371" name="Google Shape;371;p25"/>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372" name="Google Shape;372;p25"/>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373" name="Google Shape;373;p25"/>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374" name="Google Shape;374;p25"/>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375" name="Google Shape;375;p2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12</a:t>
            </a:fld>
            <a:endParaRPr>
              <a:solidFill>
                <a:srgbClr val="202124"/>
              </a:solidFill>
            </a:endParaRPr>
          </a:p>
        </p:txBody>
      </p:sp>
      <p:pic>
        <p:nvPicPr>
          <p:cNvPr id="376" name="Google Shape;376;p25"/>
          <p:cNvPicPr preferRelativeResize="0"/>
          <p:nvPr/>
        </p:nvPicPr>
        <p:blipFill>
          <a:blip r:embed="rId3">
            <a:alphaModFix/>
          </a:blip>
          <a:stretch>
            <a:fillRect/>
          </a:stretch>
        </p:blipFill>
        <p:spPr>
          <a:xfrm>
            <a:off x="181100" y="1416275"/>
            <a:ext cx="4234076" cy="2682749"/>
          </a:xfrm>
          <a:prstGeom prst="rect">
            <a:avLst/>
          </a:prstGeom>
          <a:noFill/>
          <a:ln>
            <a:noFill/>
          </a:ln>
        </p:spPr>
      </p:pic>
      <p:sp>
        <p:nvSpPr>
          <p:cNvPr id="377" name="Google Shape;377;p25"/>
          <p:cNvSpPr txBox="1"/>
          <p:nvPr/>
        </p:nvSpPr>
        <p:spPr>
          <a:xfrm>
            <a:off x="530625" y="962200"/>
            <a:ext cx="290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Side View:</a:t>
            </a:r>
            <a:endParaRPr>
              <a:latin typeface="Calibri"/>
              <a:ea typeface="Calibri"/>
              <a:cs typeface="Calibri"/>
              <a:sym typeface="Calibri"/>
            </a:endParaRPr>
          </a:p>
        </p:txBody>
      </p:sp>
      <p:pic>
        <p:nvPicPr>
          <p:cNvPr id="378" name="Google Shape;378;p25"/>
          <p:cNvPicPr preferRelativeResize="0"/>
          <p:nvPr/>
        </p:nvPicPr>
        <p:blipFill>
          <a:blip r:embed="rId4">
            <a:alphaModFix/>
          </a:blip>
          <a:stretch>
            <a:fillRect/>
          </a:stretch>
        </p:blipFill>
        <p:spPr>
          <a:xfrm>
            <a:off x="4787450" y="1342325"/>
            <a:ext cx="3537399" cy="2830651"/>
          </a:xfrm>
          <a:prstGeom prst="rect">
            <a:avLst/>
          </a:prstGeom>
          <a:noFill/>
          <a:ln>
            <a:noFill/>
          </a:ln>
        </p:spPr>
      </p:pic>
      <p:sp>
        <p:nvSpPr>
          <p:cNvPr id="379" name="Google Shape;379;p25"/>
          <p:cNvSpPr txBox="1"/>
          <p:nvPr/>
        </p:nvSpPr>
        <p:spPr>
          <a:xfrm>
            <a:off x="4836050" y="962200"/>
            <a:ext cx="290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Top View:</a:t>
            </a:r>
            <a:endParaRPr>
              <a:latin typeface="Calibri"/>
              <a:ea typeface="Calibri"/>
              <a:cs typeface="Calibri"/>
              <a:sym typeface="Calibri"/>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143"/>
        <p:cNvGrpSpPr/>
        <p:nvPr/>
      </p:nvGrpSpPr>
      <p:grpSpPr>
        <a:xfrm>
          <a:off x="0" y="0"/>
          <a:ext cx="0" cy="0"/>
          <a:chOff x="0" y="0"/>
          <a:chExt cx="0" cy="0"/>
        </a:xfrm>
      </p:grpSpPr>
      <p:sp>
        <p:nvSpPr>
          <p:cNvPr id="2144" name="Google Shape;2144;p133"/>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133"/>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Simulink Modeling: Z Control Block</a:t>
            </a:r>
            <a:endParaRPr b="1">
              <a:solidFill>
                <a:schemeClr val="dk1"/>
              </a:solidFill>
            </a:endParaRPr>
          </a:p>
        </p:txBody>
      </p:sp>
      <p:sp>
        <p:nvSpPr>
          <p:cNvPr id="2146" name="Google Shape;2146;p13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120</a:t>
            </a:fld>
            <a:endParaRPr/>
          </a:p>
        </p:txBody>
      </p:sp>
      <p:pic>
        <p:nvPicPr>
          <p:cNvPr id="2147" name="Google Shape;2147;p133"/>
          <p:cNvPicPr preferRelativeResize="0"/>
          <p:nvPr/>
        </p:nvPicPr>
        <p:blipFill>
          <a:blip r:embed="rId3">
            <a:alphaModFix/>
          </a:blip>
          <a:stretch>
            <a:fillRect/>
          </a:stretch>
        </p:blipFill>
        <p:spPr>
          <a:xfrm>
            <a:off x="169750" y="2187400"/>
            <a:ext cx="8839198" cy="2749863"/>
          </a:xfrm>
          <a:prstGeom prst="rect">
            <a:avLst/>
          </a:prstGeom>
          <a:noFill/>
          <a:ln>
            <a:noFill/>
          </a:ln>
        </p:spPr>
      </p:pic>
      <p:sp>
        <p:nvSpPr>
          <p:cNvPr id="2148" name="Google Shape;2148;p133"/>
          <p:cNvSpPr txBox="1"/>
          <p:nvPr/>
        </p:nvSpPr>
        <p:spPr>
          <a:xfrm>
            <a:off x="290100" y="1082250"/>
            <a:ext cx="84795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Nested Feedback Loop</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Inner loop controls rate of change of Z position</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Outer loop controls Z position</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Outputs required thrust</a:t>
            </a:r>
            <a:endParaRPr>
              <a:latin typeface="Calibri"/>
              <a:ea typeface="Calibri"/>
              <a:cs typeface="Calibri"/>
              <a:sym typeface="Calibri"/>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152"/>
        <p:cNvGrpSpPr/>
        <p:nvPr/>
      </p:nvGrpSpPr>
      <p:grpSpPr>
        <a:xfrm>
          <a:off x="0" y="0"/>
          <a:ext cx="0" cy="0"/>
          <a:chOff x="0" y="0"/>
          <a:chExt cx="0" cy="0"/>
        </a:xfrm>
      </p:grpSpPr>
      <p:sp>
        <p:nvSpPr>
          <p:cNvPr id="2153" name="Google Shape;2153;p134"/>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134"/>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Simulink Modeling: Pitch/Roll Controller</a:t>
            </a:r>
            <a:endParaRPr b="1">
              <a:solidFill>
                <a:schemeClr val="dk1"/>
              </a:solidFill>
            </a:endParaRPr>
          </a:p>
        </p:txBody>
      </p:sp>
      <p:sp>
        <p:nvSpPr>
          <p:cNvPr id="2155" name="Google Shape;2155;p13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121</a:t>
            </a:fld>
            <a:endParaRPr/>
          </a:p>
        </p:txBody>
      </p:sp>
      <p:pic>
        <p:nvPicPr>
          <p:cNvPr id="2156" name="Google Shape;2156;p134"/>
          <p:cNvPicPr preferRelativeResize="0"/>
          <p:nvPr/>
        </p:nvPicPr>
        <p:blipFill>
          <a:blip r:embed="rId3">
            <a:alphaModFix/>
          </a:blip>
          <a:stretch>
            <a:fillRect/>
          </a:stretch>
        </p:blipFill>
        <p:spPr>
          <a:xfrm>
            <a:off x="546388" y="1082400"/>
            <a:ext cx="8085931" cy="3547954"/>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160"/>
        <p:cNvGrpSpPr/>
        <p:nvPr/>
      </p:nvGrpSpPr>
      <p:grpSpPr>
        <a:xfrm>
          <a:off x="0" y="0"/>
          <a:ext cx="0" cy="0"/>
          <a:chOff x="0" y="0"/>
          <a:chExt cx="0" cy="0"/>
        </a:xfrm>
      </p:grpSpPr>
      <p:sp>
        <p:nvSpPr>
          <p:cNvPr id="2161" name="Google Shape;2161;p135"/>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135"/>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1"/>
                </a:solidFill>
              </a:rPr>
              <a:t>Simulink Modeling: Position Control Block</a:t>
            </a:r>
            <a:endParaRPr b="1">
              <a:solidFill>
                <a:schemeClr val="dk1"/>
              </a:solidFill>
            </a:endParaRPr>
          </a:p>
        </p:txBody>
      </p:sp>
      <p:sp>
        <p:nvSpPr>
          <p:cNvPr id="2163" name="Google Shape;2163;p13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122</a:t>
            </a:fld>
            <a:endParaRPr/>
          </a:p>
        </p:txBody>
      </p:sp>
      <p:pic>
        <p:nvPicPr>
          <p:cNvPr id="2164" name="Google Shape;2164;p135"/>
          <p:cNvPicPr preferRelativeResize="0"/>
          <p:nvPr/>
        </p:nvPicPr>
        <p:blipFill>
          <a:blip r:embed="rId3">
            <a:alphaModFix/>
          </a:blip>
          <a:stretch>
            <a:fillRect/>
          </a:stretch>
        </p:blipFill>
        <p:spPr>
          <a:xfrm>
            <a:off x="529038" y="1528400"/>
            <a:ext cx="8085934" cy="3408864"/>
          </a:xfrm>
          <a:prstGeom prst="rect">
            <a:avLst/>
          </a:prstGeom>
          <a:noFill/>
          <a:ln>
            <a:noFill/>
          </a:ln>
        </p:spPr>
      </p:pic>
      <p:sp>
        <p:nvSpPr>
          <p:cNvPr id="2165" name="Google Shape;2165;p135"/>
          <p:cNvSpPr txBox="1"/>
          <p:nvPr/>
        </p:nvSpPr>
        <p:spPr>
          <a:xfrm>
            <a:off x="278925" y="1037625"/>
            <a:ext cx="8660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Returns desired pitch and roll angles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arcsin(velocity/g)</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Computation requires position controller</a:t>
            </a:r>
            <a:endParaRPr>
              <a:latin typeface="Calibri"/>
              <a:ea typeface="Calibri"/>
              <a:cs typeface="Calibri"/>
              <a:sym typeface="Calibri"/>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sp>
        <p:nvSpPr>
          <p:cNvPr id="2170" name="Google Shape;2170;p136"/>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36"/>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1"/>
                </a:solidFill>
              </a:rPr>
              <a:t>Simulink Modeling: Pitch/Roll Control Block</a:t>
            </a:r>
            <a:endParaRPr b="1">
              <a:solidFill>
                <a:schemeClr val="dk1"/>
              </a:solidFill>
            </a:endParaRPr>
          </a:p>
        </p:txBody>
      </p:sp>
      <p:sp>
        <p:nvSpPr>
          <p:cNvPr id="2172" name="Google Shape;2172;p13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123</a:t>
            </a:fld>
            <a:endParaRPr/>
          </a:p>
        </p:txBody>
      </p:sp>
      <p:pic>
        <p:nvPicPr>
          <p:cNvPr id="2173" name="Google Shape;2173;p136"/>
          <p:cNvPicPr preferRelativeResize="0"/>
          <p:nvPr/>
        </p:nvPicPr>
        <p:blipFill>
          <a:blip r:embed="rId3">
            <a:alphaModFix/>
          </a:blip>
          <a:stretch>
            <a:fillRect/>
          </a:stretch>
        </p:blipFill>
        <p:spPr>
          <a:xfrm>
            <a:off x="169750" y="2145950"/>
            <a:ext cx="8839200" cy="2791326"/>
          </a:xfrm>
          <a:prstGeom prst="rect">
            <a:avLst/>
          </a:prstGeom>
          <a:noFill/>
          <a:ln>
            <a:noFill/>
          </a:ln>
        </p:spPr>
      </p:pic>
      <p:sp>
        <p:nvSpPr>
          <p:cNvPr id="2174" name="Google Shape;2174;p136"/>
          <p:cNvSpPr txBox="1"/>
          <p:nvPr/>
        </p:nvSpPr>
        <p:spPr>
          <a:xfrm>
            <a:off x="290100" y="1115725"/>
            <a:ext cx="86493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Take in desired pitch and roll angle</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Get required pitch and roll moments</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Dynamics are the same so controller is the same</a:t>
            </a:r>
            <a:endParaRPr>
              <a:latin typeface="Calibri"/>
              <a:ea typeface="Calibri"/>
              <a:cs typeface="Calibri"/>
              <a:sym typeface="Calibri"/>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178"/>
        <p:cNvGrpSpPr/>
        <p:nvPr/>
      </p:nvGrpSpPr>
      <p:grpSpPr>
        <a:xfrm>
          <a:off x="0" y="0"/>
          <a:ext cx="0" cy="0"/>
          <a:chOff x="0" y="0"/>
          <a:chExt cx="0" cy="0"/>
        </a:xfrm>
      </p:grpSpPr>
      <p:sp>
        <p:nvSpPr>
          <p:cNvPr id="2179" name="Google Shape;2179;p137"/>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137"/>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Simulink Modeling: Yaw Control Block</a:t>
            </a:r>
            <a:endParaRPr b="1">
              <a:solidFill>
                <a:schemeClr val="dk1"/>
              </a:solidFill>
            </a:endParaRPr>
          </a:p>
        </p:txBody>
      </p:sp>
      <p:sp>
        <p:nvSpPr>
          <p:cNvPr id="2181" name="Google Shape;2181;p13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124</a:t>
            </a:fld>
            <a:endParaRPr/>
          </a:p>
        </p:txBody>
      </p:sp>
      <p:pic>
        <p:nvPicPr>
          <p:cNvPr id="2182" name="Google Shape;2182;p137"/>
          <p:cNvPicPr preferRelativeResize="0"/>
          <p:nvPr/>
        </p:nvPicPr>
        <p:blipFill>
          <a:blip r:embed="rId3">
            <a:alphaModFix/>
          </a:blip>
          <a:stretch>
            <a:fillRect/>
          </a:stretch>
        </p:blipFill>
        <p:spPr>
          <a:xfrm>
            <a:off x="169750" y="2231575"/>
            <a:ext cx="8839199" cy="2750849"/>
          </a:xfrm>
          <a:prstGeom prst="rect">
            <a:avLst/>
          </a:prstGeom>
          <a:noFill/>
          <a:ln>
            <a:noFill/>
          </a:ln>
        </p:spPr>
      </p:pic>
      <p:sp>
        <p:nvSpPr>
          <p:cNvPr id="2183" name="Google Shape;2183;p137"/>
          <p:cNvSpPr txBox="1"/>
          <p:nvPr/>
        </p:nvSpPr>
        <p:spPr>
          <a:xfrm>
            <a:off x="267775" y="1126875"/>
            <a:ext cx="8671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Take in desired yaw angle</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Return required yaw moment</a:t>
            </a:r>
            <a:endParaRPr>
              <a:latin typeface="Calibri"/>
              <a:ea typeface="Calibri"/>
              <a:cs typeface="Calibri"/>
              <a:sym typeface="Calibri"/>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187"/>
        <p:cNvGrpSpPr/>
        <p:nvPr/>
      </p:nvGrpSpPr>
      <p:grpSpPr>
        <a:xfrm>
          <a:off x="0" y="0"/>
          <a:ext cx="0" cy="0"/>
          <a:chOff x="0" y="0"/>
          <a:chExt cx="0" cy="0"/>
        </a:xfrm>
      </p:grpSpPr>
      <p:sp>
        <p:nvSpPr>
          <p:cNvPr id="2188" name="Google Shape;2188;p138"/>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138"/>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Simulink Modeling: Body Force Block</a:t>
            </a:r>
            <a:endParaRPr b="1">
              <a:solidFill>
                <a:schemeClr val="dk1"/>
              </a:solidFill>
            </a:endParaRPr>
          </a:p>
        </p:txBody>
      </p:sp>
      <p:sp>
        <p:nvSpPr>
          <p:cNvPr id="2190" name="Google Shape;2190;p13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125</a:t>
            </a:fld>
            <a:endParaRPr/>
          </a:p>
        </p:txBody>
      </p:sp>
      <p:pic>
        <p:nvPicPr>
          <p:cNvPr id="2191" name="Google Shape;2191;p138"/>
          <p:cNvPicPr preferRelativeResize="0"/>
          <p:nvPr/>
        </p:nvPicPr>
        <p:blipFill>
          <a:blip r:embed="rId3">
            <a:alphaModFix/>
          </a:blip>
          <a:stretch>
            <a:fillRect/>
          </a:stretch>
        </p:blipFill>
        <p:spPr>
          <a:xfrm>
            <a:off x="209200" y="1030400"/>
            <a:ext cx="5216849" cy="3808300"/>
          </a:xfrm>
          <a:prstGeom prst="rect">
            <a:avLst/>
          </a:prstGeom>
          <a:noFill/>
          <a:ln>
            <a:noFill/>
          </a:ln>
        </p:spPr>
      </p:pic>
      <p:sp>
        <p:nvSpPr>
          <p:cNvPr id="2192" name="Google Shape;2192;p138"/>
          <p:cNvSpPr txBox="1"/>
          <p:nvPr/>
        </p:nvSpPr>
        <p:spPr>
          <a:xfrm>
            <a:off x="5656725" y="1138050"/>
            <a:ext cx="32826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Convert force of gravity to body frame of reference with DCM</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Combine with thrust force to get total body force</a:t>
            </a:r>
            <a:endParaRPr>
              <a:latin typeface="Calibri"/>
              <a:ea typeface="Calibri"/>
              <a:cs typeface="Calibri"/>
              <a:sym typeface="Calibri"/>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196"/>
        <p:cNvGrpSpPr/>
        <p:nvPr/>
      </p:nvGrpSpPr>
      <p:grpSpPr>
        <a:xfrm>
          <a:off x="0" y="0"/>
          <a:ext cx="0" cy="0"/>
          <a:chOff x="0" y="0"/>
          <a:chExt cx="0" cy="0"/>
        </a:xfrm>
      </p:grpSpPr>
      <p:sp>
        <p:nvSpPr>
          <p:cNvPr id="2197" name="Google Shape;2197;p139"/>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139"/>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1"/>
                </a:solidFill>
              </a:rPr>
              <a:t>Simulink Modeling: Newton-Euler Plant Block</a:t>
            </a:r>
            <a:endParaRPr b="1">
              <a:solidFill>
                <a:schemeClr val="dk1"/>
              </a:solidFill>
            </a:endParaRPr>
          </a:p>
        </p:txBody>
      </p:sp>
      <p:sp>
        <p:nvSpPr>
          <p:cNvPr id="2199" name="Google Shape;2199;p13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126</a:t>
            </a:fld>
            <a:endParaRPr/>
          </a:p>
        </p:txBody>
      </p:sp>
      <p:pic>
        <p:nvPicPr>
          <p:cNvPr id="2200" name="Google Shape;2200;p139"/>
          <p:cNvPicPr preferRelativeResize="0"/>
          <p:nvPr/>
        </p:nvPicPr>
        <p:blipFill>
          <a:blip r:embed="rId3">
            <a:alphaModFix/>
          </a:blip>
          <a:stretch>
            <a:fillRect/>
          </a:stretch>
        </p:blipFill>
        <p:spPr>
          <a:xfrm>
            <a:off x="341513" y="1245150"/>
            <a:ext cx="8495667" cy="3692125"/>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204"/>
        <p:cNvGrpSpPr/>
        <p:nvPr/>
      </p:nvGrpSpPr>
      <p:grpSpPr>
        <a:xfrm>
          <a:off x="0" y="0"/>
          <a:ext cx="0" cy="0"/>
          <a:chOff x="0" y="0"/>
          <a:chExt cx="0" cy="0"/>
        </a:xfrm>
      </p:grpSpPr>
      <p:sp>
        <p:nvSpPr>
          <p:cNvPr id="2205" name="Google Shape;2205;p140"/>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40"/>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Simulink Modeling: Cross Correlation Lag</a:t>
            </a:r>
            <a:endParaRPr b="1">
              <a:solidFill>
                <a:schemeClr val="dk1"/>
              </a:solidFill>
            </a:endParaRPr>
          </a:p>
        </p:txBody>
      </p:sp>
      <p:sp>
        <p:nvSpPr>
          <p:cNvPr id="2207" name="Google Shape;2207;p14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127</a:t>
            </a:fld>
            <a:endParaRPr/>
          </a:p>
        </p:txBody>
      </p:sp>
      <p:pic>
        <p:nvPicPr>
          <p:cNvPr id="2208" name="Google Shape;2208;p140"/>
          <p:cNvPicPr preferRelativeResize="0"/>
          <p:nvPr/>
        </p:nvPicPr>
        <p:blipFill>
          <a:blip r:embed="rId3">
            <a:alphaModFix/>
          </a:blip>
          <a:stretch>
            <a:fillRect/>
          </a:stretch>
        </p:blipFill>
        <p:spPr>
          <a:xfrm>
            <a:off x="209200" y="981975"/>
            <a:ext cx="5056627" cy="3808301"/>
          </a:xfrm>
          <a:prstGeom prst="rect">
            <a:avLst/>
          </a:prstGeom>
          <a:noFill/>
          <a:ln>
            <a:noFill/>
          </a:ln>
        </p:spPr>
      </p:pic>
      <p:sp>
        <p:nvSpPr>
          <p:cNvPr id="2209" name="Google Shape;2209;p140"/>
          <p:cNvSpPr txBox="1"/>
          <p:nvPr/>
        </p:nvSpPr>
        <p:spPr>
          <a:xfrm>
            <a:off x="5388950" y="1004150"/>
            <a:ext cx="35505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Cross Correlation</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Function determines how well two signals represent each other at various lags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The max correlation corresponds to the lag that sets the signals on top of eachother</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Calculate the lag with timestep</a:t>
            </a:r>
            <a:endParaRPr>
              <a:latin typeface="Calibri"/>
              <a:ea typeface="Calibri"/>
              <a:cs typeface="Calibri"/>
              <a:sym typeface="Calibri"/>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213"/>
        <p:cNvGrpSpPr/>
        <p:nvPr/>
      </p:nvGrpSpPr>
      <p:grpSpPr>
        <a:xfrm>
          <a:off x="0" y="0"/>
          <a:ext cx="0" cy="0"/>
          <a:chOff x="0" y="0"/>
          <a:chExt cx="0" cy="0"/>
        </a:xfrm>
      </p:grpSpPr>
      <p:sp>
        <p:nvSpPr>
          <p:cNvPr id="2214" name="Google Shape;2214;p141"/>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141"/>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Ardupilot General FBD</a:t>
            </a:r>
            <a:endParaRPr b="1">
              <a:solidFill>
                <a:schemeClr val="dk1"/>
              </a:solidFill>
            </a:endParaRPr>
          </a:p>
        </p:txBody>
      </p:sp>
      <p:pic>
        <p:nvPicPr>
          <p:cNvPr id="2216" name="Google Shape;2216;p141"/>
          <p:cNvPicPr preferRelativeResize="0"/>
          <p:nvPr/>
        </p:nvPicPr>
        <p:blipFill rotWithShape="1">
          <a:blip r:embed="rId3">
            <a:alphaModFix/>
          </a:blip>
          <a:srcRect l="23413" t="23757" r="23924" b="12515"/>
          <a:stretch/>
        </p:blipFill>
        <p:spPr>
          <a:xfrm>
            <a:off x="1550648" y="869975"/>
            <a:ext cx="6042711" cy="4113101"/>
          </a:xfrm>
          <a:prstGeom prst="rect">
            <a:avLst/>
          </a:prstGeom>
          <a:noFill/>
          <a:ln>
            <a:noFill/>
          </a:ln>
        </p:spPr>
      </p:pic>
      <p:sp>
        <p:nvSpPr>
          <p:cNvPr id="2217" name="Google Shape;2217;p14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128</a:t>
            </a:fld>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142"/>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142"/>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Ardupilot Attitude Control FBD</a:t>
            </a:r>
            <a:endParaRPr b="1">
              <a:solidFill>
                <a:schemeClr val="dk1"/>
              </a:solidFill>
            </a:endParaRPr>
          </a:p>
        </p:txBody>
      </p:sp>
      <p:pic>
        <p:nvPicPr>
          <p:cNvPr id="2224" name="Google Shape;2224;p142"/>
          <p:cNvPicPr preferRelativeResize="0"/>
          <p:nvPr/>
        </p:nvPicPr>
        <p:blipFill rotWithShape="1">
          <a:blip r:embed="rId3">
            <a:alphaModFix/>
          </a:blip>
          <a:srcRect l="22240" t="22177" r="24065" b="25895"/>
          <a:stretch/>
        </p:blipFill>
        <p:spPr>
          <a:xfrm>
            <a:off x="968663" y="869975"/>
            <a:ext cx="7241375" cy="3938976"/>
          </a:xfrm>
          <a:prstGeom prst="rect">
            <a:avLst/>
          </a:prstGeom>
          <a:noFill/>
          <a:ln>
            <a:noFill/>
          </a:ln>
        </p:spPr>
      </p:pic>
      <p:sp>
        <p:nvSpPr>
          <p:cNvPr id="2225" name="Google Shape;2225;p14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129</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26"/>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6"/>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Software</a:t>
            </a:r>
            <a:endParaRPr>
              <a:solidFill>
                <a:schemeClr val="dk1"/>
              </a:solidFill>
            </a:endParaRPr>
          </a:p>
        </p:txBody>
      </p:sp>
      <p:grpSp>
        <p:nvGrpSpPr>
          <p:cNvPr id="386" name="Google Shape;386;p26"/>
          <p:cNvGrpSpPr/>
          <p:nvPr/>
        </p:nvGrpSpPr>
        <p:grpSpPr>
          <a:xfrm>
            <a:off x="209271" y="4562106"/>
            <a:ext cx="8019720" cy="389149"/>
            <a:chOff x="209271" y="4562106"/>
            <a:chExt cx="8019720" cy="389149"/>
          </a:xfrm>
        </p:grpSpPr>
        <p:cxnSp>
          <p:nvCxnSpPr>
            <p:cNvPr id="387" name="Google Shape;387;p26"/>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388" name="Google Shape;388;p26"/>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6"/>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390" name="Google Shape;390;p26"/>
            <p:cNvSpPr/>
            <p:nvPr/>
          </p:nvSpPr>
          <p:spPr>
            <a:xfrm>
              <a:off x="1347291" y="4562106"/>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391" name="Google Shape;391;p26"/>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392" name="Google Shape;392;p26"/>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393" name="Google Shape;393;p26"/>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394" name="Google Shape;394;p26"/>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395" name="Google Shape;395;p26"/>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396" name="Google Shape;396;p2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pic>
        <p:nvPicPr>
          <p:cNvPr id="397" name="Google Shape;397;p26"/>
          <p:cNvPicPr preferRelativeResize="0"/>
          <p:nvPr/>
        </p:nvPicPr>
        <p:blipFill rotWithShape="1">
          <a:blip r:embed="rId3">
            <a:alphaModFix/>
          </a:blip>
          <a:srcRect l="28637" t="15327" b="596"/>
          <a:stretch/>
        </p:blipFill>
        <p:spPr>
          <a:xfrm>
            <a:off x="280800" y="847477"/>
            <a:ext cx="2376376" cy="3772396"/>
          </a:xfrm>
          <a:prstGeom prst="rect">
            <a:avLst/>
          </a:prstGeom>
          <a:noFill/>
          <a:ln>
            <a:noFill/>
          </a:ln>
        </p:spPr>
      </p:pic>
      <p:graphicFrame>
        <p:nvGraphicFramePr>
          <p:cNvPr id="398" name="Google Shape;398;p26"/>
          <p:cNvGraphicFramePr/>
          <p:nvPr/>
        </p:nvGraphicFramePr>
        <p:xfrm>
          <a:off x="2955100" y="1103075"/>
          <a:ext cx="5435625" cy="3261210"/>
        </p:xfrm>
        <a:graphic>
          <a:graphicData uri="http://schemas.openxmlformats.org/drawingml/2006/table">
            <a:tbl>
              <a:tblPr>
                <a:noFill/>
                <a:tableStyleId>{CF5604F0-15FA-404D-BD85-CDFAB49F6FC7}</a:tableStyleId>
              </a:tblPr>
              <a:tblGrid>
                <a:gridCol w="1811875">
                  <a:extLst>
                    <a:ext uri="{9D8B030D-6E8A-4147-A177-3AD203B41FA5}">
                      <a16:colId xmlns:a16="http://schemas.microsoft.com/office/drawing/2014/main" val="20000"/>
                    </a:ext>
                  </a:extLst>
                </a:gridCol>
                <a:gridCol w="1811875">
                  <a:extLst>
                    <a:ext uri="{9D8B030D-6E8A-4147-A177-3AD203B41FA5}">
                      <a16:colId xmlns:a16="http://schemas.microsoft.com/office/drawing/2014/main" val="20001"/>
                    </a:ext>
                  </a:extLst>
                </a:gridCol>
                <a:gridCol w="1811875">
                  <a:extLst>
                    <a:ext uri="{9D8B030D-6E8A-4147-A177-3AD203B41FA5}">
                      <a16:colId xmlns:a16="http://schemas.microsoft.com/office/drawing/2014/main" val="20002"/>
                    </a:ext>
                  </a:extLst>
                </a:gridCol>
              </a:tblGrid>
              <a:tr h="395275">
                <a:tc>
                  <a:txBody>
                    <a:bodyPr/>
                    <a:lstStyle/>
                    <a:p>
                      <a:pPr marL="0" lvl="0" indent="0" algn="l" rtl="0">
                        <a:spcBef>
                          <a:spcPts val="0"/>
                        </a:spcBef>
                        <a:spcAft>
                          <a:spcPts val="0"/>
                        </a:spcAft>
                        <a:buNone/>
                      </a:pPr>
                      <a:r>
                        <a:rPr lang="en" b="1"/>
                        <a:t>Element</a:t>
                      </a:r>
                      <a:endParaRPr b="1"/>
                    </a:p>
                  </a:txBody>
                  <a:tcPr marL="91425" marR="91425" marT="91425" marB="91425"/>
                </a:tc>
                <a:tc>
                  <a:txBody>
                    <a:bodyPr/>
                    <a:lstStyle/>
                    <a:p>
                      <a:pPr marL="0" lvl="0" indent="0" algn="l" rtl="0">
                        <a:spcBef>
                          <a:spcPts val="0"/>
                        </a:spcBef>
                        <a:spcAft>
                          <a:spcPts val="0"/>
                        </a:spcAft>
                        <a:buNone/>
                      </a:pPr>
                      <a:r>
                        <a:rPr lang="en" b="1"/>
                        <a:t>Selection</a:t>
                      </a:r>
                      <a:endParaRPr b="1"/>
                    </a:p>
                  </a:txBody>
                  <a:tcPr marL="91425" marR="91425" marT="91425" marB="91425"/>
                </a:tc>
                <a:tc>
                  <a:txBody>
                    <a:bodyPr/>
                    <a:lstStyle/>
                    <a:p>
                      <a:pPr marL="0" lvl="0" indent="0" algn="l" rtl="0">
                        <a:spcBef>
                          <a:spcPts val="0"/>
                        </a:spcBef>
                        <a:spcAft>
                          <a:spcPts val="0"/>
                        </a:spcAft>
                        <a:buNone/>
                      </a:pPr>
                      <a:r>
                        <a:rPr lang="en" b="1"/>
                        <a:t>Reasoning</a:t>
                      </a:r>
                      <a:endParaRPr b="1"/>
                    </a:p>
                  </a:txBody>
                  <a:tcPr marL="91425" marR="91425" marT="91425" marB="91425"/>
                </a:tc>
                <a:extLst>
                  <a:ext uri="{0D108BD9-81ED-4DB2-BD59-A6C34878D82A}">
                    <a16:rowId xmlns:a16="http://schemas.microsoft.com/office/drawing/2014/main" val="10000"/>
                  </a:ext>
                </a:extLst>
              </a:tr>
              <a:tr h="395275">
                <a:tc>
                  <a:txBody>
                    <a:bodyPr/>
                    <a:lstStyle/>
                    <a:p>
                      <a:pPr marL="0" lvl="0" indent="0" algn="l" rtl="0">
                        <a:spcBef>
                          <a:spcPts val="0"/>
                        </a:spcBef>
                        <a:spcAft>
                          <a:spcPts val="0"/>
                        </a:spcAft>
                        <a:buNone/>
                      </a:pPr>
                      <a:r>
                        <a:rPr lang="en"/>
                        <a:t>Autopilot</a:t>
                      </a:r>
                      <a:endParaRPr/>
                    </a:p>
                  </a:txBody>
                  <a:tcPr marL="91425" marR="91425" marT="91425" marB="91425"/>
                </a:tc>
                <a:tc>
                  <a:txBody>
                    <a:bodyPr/>
                    <a:lstStyle/>
                    <a:p>
                      <a:pPr marL="0" lvl="0" indent="0" algn="l" rtl="0">
                        <a:spcBef>
                          <a:spcPts val="0"/>
                        </a:spcBef>
                        <a:spcAft>
                          <a:spcPts val="0"/>
                        </a:spcAft>
                        <a:buNone/>
                      </a:pPr>
                      <a:r>
                        <a:rPr lang="en"/>
                        <a:t>ArduPilot</a:t>
                      </a:r>
                      <a:endParaRPr/>
                    </a:p>
                  </a:txBody>
                  <a:tcPr marL="91425" marR="91425" marT="91425" marB="91425"/>
                </a:tc>
                <a:tc>
                  <a:txBody>
                    <a:bodyPr/>
                    <a:lstStyle/>
                    <a:p>
                      <a:pPr marL="0" lvl="0" indent="0" algn="l" rtl="0">
                        <a:spcBef>
                          <a:spcPts val="0"/>
                        </a:spcBef>
                        <a:spcAft>
                          <a:spcPts val="0"/>
                        </a:spcAft>
                        <a:buNone/>
                      </a:pPr>
                      <a:r>
                        <a:rPr lang="en"/>
                        <a:t>Open source, successfully built, modifiable</a:t>
                      </a:r>
                      <a:endParaRPr/>
                    </a:p>
                  </a:txBody>
                  <a:tcPr marL="91425" marR="91425" marT="91425" marB="91425"/>
                </a:tc>
                <a:extLst>
                  <a:ext uri="{0D108BD9-81ED-4DB2-BD59-A6C34878D82A}">
                    <a16:rowId xmlns:a16="http://schemas.microsoft.com/office/drawing/2014/main" val="10001"/>
                  </a:ext>
                </a:extLst>
              </a:tr>
              <a:tr h="395275">
                <a:tc>
                  <a:txBody>
                    <a:bodyPr/>
                    <a:lstStyle/>
                    <a:p>
                      <a:pPr marL="0" lvl="0" indent="0" algn="l" rtl="0">
                        <a:spcBef>
                          <a:spcPts val="0"/>
                        </a:spcBef>
                        <a:spcAft>
                          <a:spcPts val="0"/>
                        </a:spcAft>
                        <a:buNone/>
                      </a:pPr>
                      <a:r>
                        <a:rPr lang="en"/>
                        <a:t>Control System</a:t>
                      </a:r>
                      <a:endParaRPr/>
                    </a:p>
                  </a:txBody>
                  <a:tcPr marL="91425" marR="91425" marT="91425" marB="91425"/>
                </a:tc>
                <a:tc>
                  <a:txBody>
                    <a:bodyPr/>
                    <a:lstStyle/>
                    <a:p>
                      <a:pPr marL="0" lvl="0" indent="0" algn="l" rtl="0">
                        <a:spcBef>
                          <a:spcPts val="0"/>
                        </a:spcBef>
                        <a:spcAft>
                          <a:spcPts val="0"/>
                        </a:spcAft>
                        <a:buNone/>
                      </a:pPr>
                      <a:r>
                        <a:rPr lang="en"/>
                        <a:t>Nested Feedback</a:t>
                      </a:r>
                      <a:endParaRPr/>
                    </a:p>
                  </a:txBody>
                  <a:tcPr marL="91425" marR="91425" marT="91425" marB="91425"/>
                </a:tc>
                <a:tc>
                  <a:txBody>
                    <a:bodyPr/>
                    <a:lstStyle/>
                    <a:p>
                      <a:pPr marL="0" lvl="0" indent="0" algn="l" rtl="0">
                        <a:spcBef>
                          <a:spcPts val="0"/>
                        </a:spcBef>
                        <a:spcAft>
                          <a:spcPts val="0"/>
                        </a:spcAft>
                        <a:buNone/>
                      </a:pPr>
                      <a:r>
                        <a:rPr lang="en"/>
                        <a:t>Time and position control</a:t>
                      </a:r>
                      <a:endParaRPr/>
                    </a:p>
                  </a:txBody>
                  <a:tcPr marL="91425" marR="91425" marT="91425" marB="91425"/>
                </a:tc>
                <a:extLst>
                  <a:ext uri="{0D108BD9-81ED-4DB2-BD59-A6C34878D82A}">
                    <a16:rowId xmlns:a16="http://schemas.microsoft.com/office/drawing/2014/main" val="10002"/>
                  </a:ext>
                </a:extLst>
              </a:tr>
              <a:tr h="395275">
                <a:tc>
                  <a:txBody>
                    <a:bodyPr/>
                    <a:lstStyle/>
                    <a:p>
                      <a:pPr marL="0" lvl="0" indent="0" algn="l" rtl="0">
                        <a:spcBef>
                          <a:spcPts val="0"/>
                        </a:spcBef>
                        <a:spcAft>
                          <a:spcPts val="0"/>
                        </a:spcAft>
                        <a:buNone/>
                      </a:pPr>
                      <a:r>
                        <a:rPr lang="en"/>
                        <a:t>Simulation</a:t>
                      </a:r>
                      <a:endParaRPr/>
                    </a:p>
                  </a:txBody>
                  <a:tcPr marL="91425" marR="91425" marT="91425" marB="91425"/>
                </a:tc>
                <a:tc>
                  <a:txBody>
                    <a:bodyPr/>
                    <a:lstStyle/>
                    <a:p>
                      <a:pPr marL="0" lvl="0" indent="0" algn="l" rtl="0">
                        <a:spcBef>
                          <a:spcPts val="0"/>
                        </a:spcBef>
                        <a:spcAft>
                          <a:spcPts val="0"/>
                        </a:spcAft>
                        <a:buNone/>
                      </a:pPr>
                      <a:r>
                        <a:rPr lang="en"/>
                        <a:t>Native SITL</a:t>
                      </a:r>
                      <a:endParaRPr/>
                    </a:p>
                  </a:txBody>
                  <a:tcPr marL="91425" marR="91425" marT="91425" marB="91425"/>
                </a:tc>
                <a:tc>
                  <a:txBody>
                    <a:bodyPr/>
                    <a:lstStyle/>
                    <a:p>
                      <a:pPr marL="0" lvl="0" indent="0" algn="l" rtl="0">
                        <a:spcBef>
                          <a:spcPts val="0"/>
                        </a:spcBef>
                        <a:spcAft>
                          <a:spcPts val="0"/>
                        </a:spcAft>
                        <a:buNone/>
                      </a:pPr>
                      <a:r>
                        <a:rPr lang="en"/>
                        <a:t>Builds ArduPilot code, exports logs, modifiable</a:t>
                      </a:r>
                      <a:endParaRPr/>
                    </a:p>
                  </a:txBody>
                  <a:tcPr marL="91425" marR="91425" marT="91425" marB="91425"/>
                </a:tc>
                <a:extLst>
                  <a:ext uri="{0D108BD9-81ED-4DB2-BD59-A6C34878D82A}">
                    <a16:rowId xmlns:a16="http://schemas.microsoft.com/office/drawing/2014/main" val="10003"/>
                  </a:ext>
                </a:extLst>
              </a:tr>
              <a:tr h="395275">
                <a:tc>
                  <a:txBody>
                    <a:bodyPr/>
                    <a:lstStyle/>
                    <a:p>
                      <a:pPr marL="0" lvl="0" indent="0" algn="l" rtl="0">
                        <a:spcBef>
                          <a:spcPts val="0"/>
                        </a:spcBef>
                        <a:spcAft>
                          <a:spcPts val="0"/>
                        </a:spcAft>
                        <a:buNone/>
                      </a:pPr>
                      <a:r>
                        <a:rPr lang="en"/>
                        <a:t>Mission Planner</a:t>
                      </a:r>
                      <a:endParaRPr/>
                    </a:p>
                  </a:txBody>
                  <a:tcPr marL="91425" marR="91425" marT="91425" marB="91425"/>
                </a:tc>
                <a:tc>
                  <a:txBody>
                    <a:bodyPr/>
                    <a:lstStyle/>
                    <a:p>
                      <a:pPr marL="0" lvl="0" indent="0" algn="l" rtl="0">
                        <a:spcBef>
                          <a:spcPts val="0"/>
                        </a:spcBef>
                        <a:spcAft>
                          <a:spcPts val="0"/>
                        </a:spcAft>
                        <a:buNone/>
                      </a:pPr>
                      <a:r>
                        <a:rPr lang="en"/>
                        <a:t>QGroundControl</a:t>
                      </a:r>
                      <a:endParaRPr/>
                    </a:p>
                  </a:txBody>
                  <a:tcPr marL="91425" marR="91425" marT="91425" marB="91425"/>
                </a:tc>
                <a:tc>
                  <a:txBody>
                    <a:bodyPr/>
                    <a:lstStyle/>
                    <a:p>
                      <a:pPr marL="0" lvl="0" indent="0" algn="l" rtl="0">
                        <a:spcBef>
                          <a:spcPts val="0"/>
                        </a:spcBef>
                        <a:spcAft>
                          <a:spcPts val="0"/>
                        </a:spcAft>
                        <a:buNone/>
                      </a:pPr>
                      <a:r>
                        <a:rPr lang="en"/>
                        <a:t>Modifiable, takes in waypoint files</a:t>
                      </a:r>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0" name="Google Shape;2230;p143"/>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143"/>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Modifying Control Law Feasibility </a:t>
            </a:r>
            <a:endParaRPr b="1">
              <a:solidFill>
                <a:schemeClr val="dk1"/>
              </a:solidFill>
            </a:endParaRPr>
          </a:p>
        </p:txBody>
      </p:sp>
      <p:pic>
        <p:nvPicPr>
          <p:cNvPr id="2232" name="Google Shape;2232;p143" title="control_alg_feasabiliy_DEFAULT_CONTROL.mp4">
            <a:hlinkClick r:id="rId3"/>
          </p:cNvPr>
          <p:cNvPicPr preferRelativeResize="0"/>
          <p:nvPr/>
        </p:nvPicPr>
        <p:blipFill>
          <a:blip r:embed="rId4">
            <a:alphaModFix/>
          </a:blip>
          <a:stretch>
            <a:fillRect/>
          </a:stretch>
        </p:blipFill>
        <p:spPr>
          <a:xfrm>
            <a:off x="3124425" y="1261675"/>
            <a:ext cx="5470050" cy="3075050"/>
          </a:xfrm>
          <a:prstGeom prst="rect">
            <a:avLst/>
          </a:prstGeom>
          <a:noFill/>
          <a:ln>
            <a:noFill/>
          </a:ln>
        </p:spPr>
      </p:pic>
      <p:sp>
        <p:nvSpPr>
          <p:cNvPr id="2233" name="Google Shape;2233;p143"/>
          <p:cNvSpPr txBox="1"/>
          <p:nvPr/>
        </p:nvSpPr>
        <p:spPr>
          <a:xfrm>
            <a:off x="336800" y="933450"/>
            <a:ext cx="22998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Native SITL Simulation of </a:t>
            </a:r>
            <a:r>
              <a:rPr lang="en" b="1" u="sng">
                <a:latin typeface="Calibri"/>
                <a:ea typeface="Calibri"/>
                <a:cs typeface="Calibri"/>
                <a:sym typeface="Calibri"/>
              </a:rPr>
              <a:t>Default </a:t>
            </a:r>
            <a:r>
              <a:rPr lang="en" b="1">
                <a:latin typeface="Calibri"/>
                <a:ea typeface="Calibri"/>
                <a:cs typeface="Calibri"/>
                <a:sym typeface="Calibri"/>
              </a:rPr>
              <a:t>Control Algorithm</a:t>
            </a:r>
            <a:endParaRPr b="1">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Takes off to 50 m</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Travels to specified waypoint </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Travels back to takeoff position</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Lands at original position</a:t>
            </a:r>
            <a:endParaRPr>
              <a:latin typeface="Calibri"/>
              <a:ea typeface="Calibri"/>
              <a:cs typeface="Calibri"/>
              <a:sym typeface="Calibri"/>
            </a:endParaRPr>
          </a:p>
        </p:txBody>
      </p:sp>
      <p:graphicFrame>
        <p:nvGraphicFramePr>
          <p:cNvPr id="2234" name="Google Shape;2234;p143"/>
          <p:cNvGraphicFramePr/>
          <p:nvPr/>
        </p:nvGraphicFramePr>
        <p:xfrm>
          <a:off x="361550" y="3017500"/>
          <a:ext cx="3000000" cy="3000000"/>
        </p:xfrm>
        <a:graphic>
          <a:graphicData uri="http://schemas.openxmlformats.org/drawingml/2006/table">
            <a:tbl>
              <a:tblPr>
                <a:noFill/>
                <a:tableStyleId>{CF5604F0-15FA-404D-BD85-CDFAB49F6FC7}</a:tableStyleId>
              </a:tblPr>
              <a:tblGrid>
                <a:gridCol w="1125150">
                  <a:extLst>
                    <a:ext uri="{9D8B030D-6E8A-4147-A177-3AD203B41FA5}">
                      <a16:colId xmlns:a16="http://schemas.microsoft.com/office/drawing/2014/main" val="20000"/>
                    </a:ext>
                  </a:extLst>
                </a:gridCol>
                <a:gridCol w="1125150">
                  <a:extLst>
                    <a:ext uri="{9D8B030D-6E8A-4147-A177-3AD203B41FA5}">
                      <a16:colId xmlns:a16="http://schemas.microsoft.com/office/drawing/2014/main" val="20001"/>
                    </a:ext>
                  </a:extLst>
                </a:gridCol>
              </a:tblGrid>
              <a:tr h="391225">
                <a:tc>
                  <a:txBody>
                    <a:bodyPr/>
                    <a:lstStyle/>
                    <a:p>
                      <a:pPr marL="0" lvl="0" indent="0" algn="l" rtl="0">
                        <a:spcBef>
                          <a:spcPts val="0"/>
                        </a:spcBef>
                        <a:spcAft>
                          <a:spcPts val="0"/>
                        </a:spcAft>
                        <a:buNone/>
                      </a:pPr>
                      <a:r>
                        <a:rPr lang="en"/>
                        <a:t>Gain</a:t>
                      </a:r>
                      <a:endParaRPr/>
                    </a:p>
                  </a:txBody>
                  <a:tcPr marL="91425" marR="91425" marT="91425" marB="91425">
                    <a:solidFill>
                      <a:srgbClr val="D0E0E3"/>
                    </a:solidFill>
                  </a:tcPr>
                </a:tc>
                <a:tc>
                  <a:txBody>
                    <a:bodyPr/>
                    <a:lstStyle/>
                    <a:p>
                      <a:pPr marL="0" lvl="0" indent="0" algn="l" rtl="0">
                        <a:spcBef>
                          <a:spcPts val="0"/>
                        </a:spcBef>
                        <a:spcAft>
                          <a:spcPts val="0"/>
                        </a:spcAft>
                        <a:buNone/>
                      </a:pPr>
                      <a:r>
                        <a:rPr lang="en"/>
                        <a:t>Value</a:t>
                      </a:r>
                      <a:endParaRPr/>
                    </a:p>
                  </a:txBody>
                  <a:tcPr marL="91425" marR="91425" marT="91425" marB="91425">
                    <a:solidFill>
                      <a:srgbClr val="D0E0E3"/>
                    </a:solidFill>
                  </a:tcPr>
                </a:tc>
                <a:extLst>
                  <a:ext uri="{0D108BD9-81ED-4DB2-BD59-A6C34878D82A}">
                    <a16:rowId xmlns:a16="http://schemas.microsoft.com/office/drawing/2014/main" val="10000"/>
                  </a:ext>
                </a:extLst>
              </a:tr>
              <a:tr h="391225">
                <a:tc>
                  <a:txBody>
                    <a:bodyPr/>
                    <a:lstStyle/>
                    <a:p>
                      <a:pPr marL="0" lvl="0" indent="0" algn="l" rtl="0">
                        <a:spcBef>
                          <a:spcPts val="0"/>
                        </a:spcBef>
                        <a:spcAft>
                          <a:spcPts val="0"/>
                        </a:spcAft>
                        <a:buNone/>
                      </a:pPr>
                      <a:r>
                        <a:rPr lang="en">
                          <a:latin typeface="Calibri"/>
                          <a:ea typeface="Calibri"/>
                          <a:cs typeface="Calibri"/>
                          <a:sym typeface="Calibri"/>
                        </a:rPr>
                        <a:t>Pos P</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a:latin typeface="Calibri"/>
                          <a:ea typeface="Calibri"/>
                          <a:cs typeface="Calibri"/>
                          <a:sym typeface="Calibri"/>
                        </a:rPr>
                        <a:t>1.0</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91225">
                <a:tc>
                  <a:txBody>
                    <a:bodyPr/>
                    <a:lstStyle/>
                    <a:p>
                      <a:pPr marL="0" lvl="0" indent="0" algn="l" rtl="0">
                        <a:spcBef>
                          <a:spcPts val="0"/>
                        </a:spcBef>
                        <a:spcAft>
                          <a:spcPts val="0"/>
                        </a:spcAft>
                        <a:buNone/>
                      </a:pPr>
                      <a:r>
                        <a:rPr lang="en">
                          <a:latin typeface="Calibri"/>
                          <a:ea typeface="Calibri"/>
                          <a:cs typeface="Calibri"/>
                          <a:sym typeface="Calibri"/>
                        </a:rPr>
                        <a:t>Vel P</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a:latin typeface="Calibri"/>
                          <a:ea typeface="Calibri"/>
                          <a:cs typeface="Calibri"/>
                          <a:sym typeface="Calibri"/>
                        </a:rPr>
                        <a:t>2.0</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391225">
                <a:tc>
                  <a:txBody>
                    <a:bodyPr/>
                    <a:lstStyle/>
                    <a:p>
                      <a:pPr marL="0" lvl="0" indent="0" algn="l" rtl="0">
                        <a:spcBef>
                          <a:spcPts val="0"/>
                        </a:spcBef>
                        <a:spcAft>
                          <a:spcPts val="0"/>
                        </a:spcAft>
                        <a:buNone/>
                      </a:pPr>
                      <a:r>
                        <a:rPr lang="en">
                          <a:latin typeface="Calibri"/>
                          <a:ea typeface="Calibri"/>
                          <a:cs typeface="Calibri"/>
                          <a:sym typeface="Calibri"/>
                        </a:rPr>
                        <a:t>Vel I</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a:latin typeface="Calibri"/>
                          <a:ea typeface="Calibri"/>
                          <a:cs typeface="Calibri"/>
                          <a:sym typeface="Calibri"/>
                        </a:rPr>
                        <a:t>1.0</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r h="391225">
                <a:tc>
                  <a:txBody>
                    <a:bodyPr/>
                    <a:lstStyle/>
                    <a:p>
                      <a:pPr marL="0" lvl="0" indent="0" algn="l" rtl="0">
                        <a:spcBef>
                          <a:spcPts val="0"/>
                        </a:spcBef>
                        <a:spcAft>
                          <a:spcPts val="0"/>
                        </a:spcAft>
                        <a:buNone/>
                      </a:pPr>
                      <a:r>
                        <a:rPr lang="en">
                          <a:latin typeface="Calibri"/>
                          <a:ea typeface="Calibri"/>
                          <a:cs typeface="Calibri"/>
                          <a:sym typeface="Calibri"/>
                        </a:rPr>
                        <a:t>Vel D</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a:latin typeface="Calibri"/>
                          <a:ea typeface="Calibri"/>
                          <a:cs typeface="Calibri"/>
                          <a:sym typeface="Calibri"/>
                        </a:rPr>
                        <a:t>0.5</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4"/>
                  </a:ext>
                </a:extLst>
              </a:tr>
            </a:tbl>
          </a:graphicData>
        </a:graphic>
      </p:graphicFrame>
      <p:sp>
        <p:nvSpPr>
          <p:cNvPr id="2235" name="Google Shape;2235;p14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32"/>
                                        </p:tgtEl>
                                        <p:attrNameLst>
                                          <p:attrName>style.visibility</p:attrName>
                                        </p:attrNameLst>
                                      </p:cBhvr>
                                      <p:to>
                                        <p:strVal val="visible"/>
                                      </p:to>
                                    </p:set>
                                    <p:animEffect transition="in" filter="fade">
                                      <p:cBhvr>
                                        <p:cTn id="7" dur="1000"/>
                                        <p:tgtEl>
                                          <p:spTgt spid="2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2239"/>
        <p:cNvGrpSpPr/>
        <p:nvPr/>
      </p:nvGrpSpPr>
      <p:grpSpPr>
        <a:xfrm>
          <a:off x="0" y="0"/>
          <a:ext cx="0" cy="0"/>
          <a:chOff x="0" y="0"/>
          <a:chExt cx="0" cy="0"/>
        </a:xfrm>
      </p:grpSpPr>
      <p:sp>
        <p:nvSpPr>
          <p:cNvPr id="2240" name="Google Shape;2240;p144"/>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144"/>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Modifying Control Law Feasibility </a:t>
            </a:r>
            <a:endParaRPr b="1">
              <a:solidFill>
                <a:schemeClr val="dk1"/>
              </a:solidFill>
            </a:endParaRPr>
          </a:p>
        </p:txBody>
      </p:sp>
      <p:sp>
        <p:nvSpPr>
          <p:cNvPr id="2242" name="Google Shape;2242;p144"/>
          <p:cNvSpPr txBox="1"/>
          <p:nvPr/>
        </p:nvSpPr>
        <p:spPr>
          <a:xfrm>
            <a:off x="336800" y="933450"/>
            <a:ext cx="22998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Native SITL Simulation of Control Algorithm </a:t>
            </a:r>
            <a:r>
              <a:rPr lang="en" b="1" u="sng">
                <a:latin typeface="Calibri"/>
                <a:ea typeface="Calibri"/>
                <a:cs typeface="Calibri"/>
                <a:sym typeface="Calibri"/>
              </a:rPr>
              <a:t>without velocity control and exaggerated position proportional control</a:t>
            </a:r>
            <a:endParaRPr b="1" u="sng">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Same exact mission planned from the previous slide</a:t>
            </a:r>
            <a:endParaRPr>
              <a:latin typeface="Calibri"/>
              <a:ea typeface="Calibri"/>
              <a:cs typeface="Calibri"/>
              <a:sym typeface="Calibri"/>
            </a:endParaRPr>
          </a:p>
        </p:txBody>
      </p:sp>
      <p:graphicFrame>
        <p:nvGraphicFramePr>
          <p:cNvPr id="2243" name="Google Shape;2243;p144"/>
          <p:cNvGraphicFramePr/>
          <p:nvPr/>
        </p:nvGraphicFramePr>
        <p:xfrm>
          <a:off x="361550" y="3017500"/>
          <a:ext cx="3000000" cy="3000000"/>
        </p:xfrm>
        <a:graphic>
          <a:graphicData uri="http://schemas.openxmlformats.org/drawingml/2006/table">
            <a:tbl>
              <a:tblPr>
                <a:noFill/>
                <a:tableStyleId>{CF5604F0-15FA-404D-BD85-CDFAB49F6FC7}</a:tableStyleId>
              </a:tblPr>
              <a:tblGrid>
                <a:gridCol w="1125150">
                  <a:extLst>
                    <a:ext uri="{9D8B030D-6E8A-4147-A177-3AD203B41FA5}">
                      <a16:colId xmlns:a16="http://schemas.microsoft.com/office/drawing/2014/main" val="20000"/>
                    </a:ext>
                  </a:extLst>
                </a:gridCol>
                <a:gridCol w="1125150">
                  <a:extLst>
                    <a:ext uri="{9D8B030D-6E8A-4147-A177-3AD203B41FA5}">
                      <a16:colId xmlns:a16="http://schemas.microsoft.com/office/drawing/2014/main" val="20001"/>
                    </a:ext>
                  </a:extLst>
                </a:gridCol>
              </a:tblGrid>
              <a:tr h="391225">
                <a:tc>
                  <a:txBody>
                    <a:bodyPr/>
                    <a:lstStyle/>
                    <a:p>
                      <a:pPr marL="0" lvl="0" indent="0" algn="l" rtl="0">
                        <a:spcBef>
                          <a:spcPts val="0"/>
                        </a:spcBef>
                        <a:spcAft>
                          <a:spcPts val="0"/>
                        </a:spcAft>
                        <a:buNone/>
                      </a:pPr>
                      <a:r>
                        <a:rPr lang="en"/>
                        <a:t>Gain</a:t>
                      </a:r>
                      <a:endParaRPr/>
                    </a:p>
                  </a:txBody>
                  <a:tcPr marL="91425" marR="91425" marT="91425" marB="91425">
                    <a:solidFill>
                      <a:srgbClr val="D0E0E3"/>
                    </a:solidFill>
                  </a:tcPr>
                </a:tc>
                <a:tc>
                  <a:txBody>
                    <a:bodyPr/>
                    <a:lstStyle/>
                    <a:p>
                      <a:pPr marL="0" lvl="0" indent="0" algn="l" rtl="0">
                        <a:spcBef>
                          <a:spcPts val="0"/>
                        </a:spcBef>
                        <a:spcAft>
                          <a:spcPts val="0"/>
                        </a:spcAft>
                        <a:buNone/>
                      </a:pPr>
                      <a:r>
                        <a:rPr lang="en"/>
                        <a:t>Value</a:t>
                      </a:r>
                      <a:endParaRPr/>
                    </a:p>
                  </a:txBody>
                  <a:tcPr marL="91425" marR="91425" marT="91425" marB="91425">
                    <a:solidFill>
                      <a:srgbClr val="D0E0E3"/>
                    </a:solidFill>
                  </a:tcPr>
                </a:tc>
                <a:extLst>
                  <a:ext uri="{0D108BD9-81ED-4DB2-BD59-A6C34878D82A}">
                    <a16:rowId xmlns:a16="http://schemas.microsoft.com/office/drawing/2014/main" val="10000"/>
                  </a:ext>
                </a:extLst>
              </a:tr>
              <a:tr h="391225">
                <a:tc>
                  <a:txBody>
                    <a:bodyPr/>
                    <a:lstStyle/>
                    <a:p>
                      <a:pPr marL="0" lvl="0" indent="0" algn="l" rtl="0">
                        <a:spcBef>
                          <a:spcPts val="0"/>
                        </a:spcBef>
                        <a:spcAft>
                          <a:spcPts val="0"/>
                        </a:spcAft>
                        <a:buNone/>
                      </a:pPr>
                      <a:r>
                        <a:rPr lang="en">
                          <a:latin typeface="Calibri"/>
                          <a:ea typeface="Calibri"/>
                          <a:cs typeface="Calibri"/>
                          <a:sym typeface="Calibri"/>
                        </a:rPr>
                        <a:t>Pos P</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a:latin typeface="Calibri"/>
                          <a:ea typeface="Calibri"/>
                          <a:cs typeface="Calibri"/>
                          <a:sym typeface="Calibri"/>
                        </a:rPr>
                        <a:t>2.0 (Max)</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91225">
                <a:tc>
                  <a:txBody>
                    <a:bodyPr/>
                    <a:lstStyle/>
                    <a:p>
                      <a:pPr marL="0" lvl="0" indent="0" algn="l" rtl="0">
                        <a:spcBef>
                          <a:spcPts val="0"/>
                        </a:spcBef>
                        <a:spcAft>
                          <a:spcPts val="0"/>
                        </a:spcAft>
                        <a:buNone/>
                      </a:pPr>
                      <a:r>
                        <a:rPr lang="en">
                          <a:latin typeface="Calibri"/>
                          <a:ea typeface="Calibri"/>
                          <a:cs typeface="Calibri"/>
                          <a:sym typeface="Calibri"/>
                        </a:rPr>
                        <a:t>Vel P</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a:latin typeface="Calibri"/>
                          <a:ea typeface="Calibri"/>
                          <a:cs typeface="Calibri"/>
                          <a:sym typeface="Calibri"/>
                        </a:rPr>
                        <a:t>0.1 (Min)</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391225">
                <a:tc>
                  <a:txBody>
                    <a:bodyPr/>
                    <a:lstStyle/>
                    <a:p>
                      <a:pPr marL="0" lvl="0" indent="0" algn="l" rtl="0">
                        <a:spcBef>
                          <a:spcPts val="0"/>
                        </a:spcBef>
                        <a:spcAft>
                          <a:spcPts val="0"/>
                        </a:spcAft>
                        <a:buNone/>
                      </a:pPr>
                      <a:r>
                        <a:rPr lang="en">
                          <a:latin typeface="Calibri"/>
                          <a:ea typeface="Calibri"/>
                          <a:cs typeface="Calibri"/>
                          <a:sym typeface="Calibri"/>
                        </a:rPr>
                        <a:t>Vel I</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a:latin typeface="Calibri"/>
                          <a:ea typeface="Calibri"/>
                          <a:cs typeface="Calibri"/>
                          <a:sym typeface="Calibri"/>
                        </a:rPr>
                        <a:t>0.02 (Min)</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r h="391225">
                <a:tc>
                  <a:txBody>
                    <a:bodyPr/>
                    <a:lstStyle/>
                    <a:p>
                      <a:pPr marL="0" lvl="0" indent="0" algn="l" rtl="0">
                        <a:spcBef>
                          <a:spcPts val="0"/>
                        </a:spcBef>
                        <a:spcAft>
                          <a:spcPts val="0"/>
                        </a:spcAft>
                        <a:buNone/>
                      </a:pPr>
                      <a:r>
                        <a:rPr lang="en">
                          <a:latin typeface="Calibri"/>
                          <a:ea typeface="Calibri"/>
                          <a:cs typeface="Calibri"/>
                          <a:sym typeface="Calibri"/>
                        </a:rPr>
                        <a:t>Vel D</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a:latin typeface="Calibri"/>
                          <a:ea typeface="Calibri"/>
                          <a:cs typeface="Calibri"/>
                          <a:sym typeface="Calibri"/>
                        </a:rPr>
                        <a:t>0.0 (Min)</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4"/>
                  </a:ext>
                </a:extLst>
              </a:tr>
            </a:tbl>
          </a:graphicData>
        </a:graphic>
      </p:graphicFrame>
      <p:pic>
        <p:nvPicPr>
          <p:cNvPr id="2244" name="Google Shape;2244;p144" title="control_alg_feasabiliy_NO_VEL_CONTROL.mp4">
            <a:hlinkClick r:id="rId3"/>
          </p:cNvPr>
          <p:cNvPicPr preferRelativeResize="0"/>
          <p:nvPr/>
        </p:nvPicPr>
        <p:blipFill>
          <a:blip r:embed="rId4">
            <a:alphaModFix/>
          </a:blip>
          <a:stretch>
            <a:fillRect/>
          </a:stretch>
        </p:blipFill>
        <p:spPr>
          <a:xfrm>
            <a:off x="3127248" y="1261872"/>
            <a:ext cx="5468110" cy="3072383"/>
          </a:xfrm>
          <a:prstGeom prst="rect">
            <a:avLst/>
          </a:prstGeom>
          <a:noFill/>
          <a:ln>
            <a:noFill/>
          </a:ln>
        </p:spPr>
      </p:pic>
      <p:sp>
        <p:nvSpPr>
          <p:cNvPr id="2245" name="Google Shape;2245;p14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131</a:t>
            </a:fld>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2249"/>
        <p:cNvGrpSpPr/>
        <p:nvPr/>
      </p:nvGrpSpPr>
      <p:grpSpPr>
        <a:xfrm>
          <a:off x="0" y="0"/>
          <a:ext cx="0" cy="0"/>
          <a:chOff x="0" y="0"/>
          <a:chExt cx="0" cy="0"/>
        </a:xfrm>
      </p:grpSpPr>
      <p:sp>
        <p:nvSpPr>
          <p:cNvPr id="2250" name="Google Shape;2250;p145"/>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145"/>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Extended Kalman Filter</a:t>
            </a:r>
            <a:endParaRPr b="1">
              <a:solidFill>
                <a:schemeClr val="dk1"/>
              </a:solidFill>
            </a:endParaRPr>
          </a:p>
        </p:txBody>
      </p:sp>
      <p:sp>
        <p:nvSpPr>
          <p:cNvPr id="2252" name="Google Shape;2252;p145"/>
          <p:cNvSpPr txBox="1"/>
          <p:nvPr/>
        </p:nvSpPr>
        <p:spPr>
          <a:xfrm>
            <a:off x="267775" y="1138050"/>
            <a:ext cx="8701800" cy="259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Theory</a:t>
            </a:r>
            <a:endParaRPr>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AutoNum type="arabicPeriod"/>
            </a:pPr>
            <a:r>
              <a:rPr lang="en">
                <a:latin typeface="Calibri"/>
                <a:ea typeface="Calibri"/>
                <a:cs typeface="Calibri"/>
                <a:sym typeface="Calibri"/>
              </a:rPr>
              <a:t>IMU angular rates are integrated to calculate the angular position</a:t>
            </a:r>
            <a:endParaRPr>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AutoNum type="arabicPeriod"/>
            </a:pPr>
            <a:r>
              <a:rPr lang="en">
                <a:latin typeface="Calibri"/>
                <a:ea typeface="Calibri"/>
                <a:cs typeface="Calibri"/>
                <a:sym typeface="Calibri"/>
              </a:rPr>
              <a:t>IMU accelerations are converted to earth NED axes and corrected for gravity</a:t>
            </a:r>
            <a:endParaRPr>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AutoNum type="arabicPeriod"/>
            </a:pPr>
            <a:r>
              <a:rPr lang="en">
                <a:latin typeface="Calibri"/>
                <a:ea typeface="Calibri"/>
                <a:cs typeface="Calibri"/>
                <a:sym typeface="Calibri"/>
              </a:rPr>
              <a:t>Accelerations are integrated to calculate the velocity</a:t>
            </a:r>
            <a:endParaRPr>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AutoNum type="arabicPeriod"/>
            </a:pPr>
            <a:r>
              <a:rPr lang="en">
                <a:latin typeface="Calibri"/>
                <a:ea typeface="Calibri"/>
                <a:cs typeface="Calibri"/>
                <a:sym typeface="Calibri"/>
              </a:rPr>
              <a:t>Velocity is integrated to calculate the position</a:t>
            </a:r>
            <a:endParaRPr>
              <a:latin typeface="Calibri"/>
              <a:ea typeface="Calibri"/>
              <a:cs typeface="Calibri"/>
              <a:sym typeface="Calibri"/>
            </a:endParaRPr>
          </a:p>
          <a:p>
            <a:pPr marL="457200" lvl="0" indent="-317500" algn="l" rtl="0">
              <a:lnSpc>
                <a:spcPct val="115000"/>
              </a:lnSpc>
              <a:spcBef>
                <a:spcPts val="0"/>
              </a:spcBef>
              <a:spcAft>
                <a:spcPts val="0"/>
              </a:spcAft>
              <a:buSzPts val="1400"/>
              <a:buFont typeface="Lato"/>
              <a:buAutoNum type="arabicPeriod"/>
            </a:pPr>
            <a:r>
              <a:rPr lang="en">
                <a:latin typeface="Calibri"/>
                <a:ea typeface="Calibri"/>
                <a:cs typeface="Calibri"/>
                <a:sym typeface="Calibri"/>
              </a:rPr>
              <a:t>Estimated gyro and accelerometer noise (EKF_GYRO_NOISE and EKF_ACC_NOISE) are used to estimate the growth in error in the angles, velocities and position calculated using IMU data. </a:t>
            </a:r>
            <a:endParaRPr>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AutoNum type="arabicPeriod"/>
            </a:pPr>
            <a:r>
              <a:rPr lang="en">
                <a:latin typeface="Calibri"/>
                <a:ea typeface="Calibri"/>
                <a:cs typeface="Calibri"/>
                <a:sym typeface="Calibri"/>
              </a:rPr>
              <a:t>Difference between predicted position and GPS position</a:t>
            </a:r>
            <a:endParaRPr>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AutoNum type="arabicPeriod"/>
            </a:pPr>
            <a:r>
              <a:rPr lang="en">
                <a:latin typeface="Calibri"/>
                <a:ea typeface="Calibri"/>
                <a:cs typeface="Calibri"/>
                <a:sym typeface="Calibri"/>
              </a:rPr>
              <a:t>State correction from using calculations from 5) and 6)</a:t>
            </a:r>
            <a:endParaRPr>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AutoNum type="arabicPeriod"/>
            </a:pPr>
            <a:r>
              <a:rPr lang="en">
                <a:latin typeface="Calibri"/>
                <a:ea typeface="Calibri"/>
                <a:cs typeface="Calibri"/>
                <a:sym typeface="Calibri"/>
              </a:rPr>
              <a:t>Calculate uncertainty reduction return to step 1</a:t>
            </a:r>
            <a:endParaRPr>
              <a:latin typeface="Calibri"/>
              <a:ea typeface="Calibri"/>
              <a:cs typeface="Calibri"/>
              <a:sym typeface="Calibri"/>
            </a:endParaRPr>
          </a:p>
        </p:txBody>
      </p:sp>
      <p:sp>
        <p:nvSpPr>
          <p:cNvPr id="2253" name="Google Shape;2253;p14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132</a:t>
            </a:fld>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2257"/>
        <p:cNvGrpSpPr/>
        <p:nvPr/>
      </p:nvGrpSpPr>
      <p:grpSpPr>
        <a:xfrm>
          <a:off x="0" y="0"/>
          <a:ext cx="0" cy="0"/>
          <a:chOff x="0" y="0"/>
          <a:chExt cx="0" cy="0"/>
        </a:xfrm>
      </p:grpSpPr>
      <p:sp>
        <p:nvSpPr>
          <p:cNvPr id="2258" name="Google Shape;2258;p146"/>
          <p:cNvSpPr txBox="1">
            <a:spLocks noGrp="1"/>
          </p:cNvSpPr>
          <p:nvPr>
            <p:ph type="title"/>
          </p:nvPr>
        </p:nvSpPr>
        <p:spPr>
          <a:xfrm>
            <a:off x="-186450" y="1911000"/>
            <a:ext cx="95682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674EA7"/>
                </a:solidFill>
              </a:rPr>
              <a:t>Software</a:t>
            </a:r>
            <a:endParaRPr sz="4800" b="1">
              <a:solidFill>
                <a:srgbClr val="674EA7"/>
              </a:solidFill>
            </a:endParaRPr>
          </a:p>
        </p:txBody>
      </p:sp>
      <p:cxnSp>
        <p:nvCxnSpPr>
          <p:cNvPr id="2259" name="Google Shape;2259;p146"/>
          <p:cNvCxnSpPr/>
          <p:nvPr/>
        </p:nvCxnSpPr>
        <p:spPr>
          <a:xfrm>
            <a:off x="1831350" y="3371000"/>
            <a:ext cx="5481300" cy="0"/>
          </a:xfrm>
          <a:prstGeom prst="straightConnector1">
            <a:avLst/>
          </a:prstGeom>
          <a:noFill/>
          <a:ln w="114300" cap="flat" cmpd="sng">
            <a:solidFill>
              <a:schemeClr val="lt1"/>
            </a:solidFill>
            <a:prstDash val="solid"/>
            <a:round/>
            <a:headEnd type="none" w="med" len="med"/>
            <a:tailEnd type="none" w="med" len="med"/>
          </a:ln>
        </p:spPr>
      </p:cxnSp>
      <p:cxnSp>
        <p:nvCxnSpPr>
          <p:cNvPr id="2260" name="Google Shape;2260;p146"/>
          <p:cNvCxnSpPr/>
          <p:nvPr/>
        </p:nvCxnSpPr>
        <p:spPr>
          <a:xfrm>
            <a:off x="1831350" y="1693350"/>
            <a:ext cx="5481300" cy="0"/>
          </a:xfrm>
          <a:prstGeom prst="straightConnector1">
            <a:avLst/>
          </a:prstGeom>
          <a:noFill/>
          <a:ln w="114300" cap="flat" cmpd="sng">
            <a:solidFill>
              <a:schemeClr val="lt1"/>
            </a:solidFill>
            <a:prstDash val="solid"/>
            <a:round/>
            <a:headEnd type="none" w="med" len="med"/>
            <a:tailEnd type="none" w="med" len="med"/>
          </a:ln>
        </p:spPr>
      </p:cxnSp>
      <p:sp>
        <p:nvSpPr>
          <p:cNvPr id="2261" name="Google Shape;2261;p146"/>
          <p:cNvSpPr txBox="1">
            <a:spLocks noGrp="1"/>
          </p:cNvSpPr>
          <p:nvPr>
            <p:ph type="title"/>
          </p:nvPr>
        </p:nvSpPr>
        <p:spPr>
          <a:xfrm>
            <a:off x="507050" y="2677525"/>
            <a:ext cx="8325000" cy="62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u="sng">
                <a:solidFill>
                  <a:schemeClr val="hlink"/>
                </a:solidFill>
                <a:hlinkClick r:id="rId3" action="ppaction://hlinksldjump"/>
              </a:rPr>
              <a:t>Return to Supporting Materials Quick Links</a:t>
            </a:r>
            <a:endParaRPr sz="2400" b="1" u="sng">
              <a:solidFill>
                <a:srgbClr val="000000"/>
              </a:solidFill>
            </a:endParaRPr>
          </a:p>
        </p:txBody>
      </p:sp>
      <p:sp>
        <p:nvSpPr>
          <p:cNvPr id="2262" name="Google Shape;2262;p14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133</a:t>
            </a:fld>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2266"/>
        <p:cNvGrpSpPr/>
        <p:nvPr/>
      </p:nvGrpSpPr>
      <p:grpSpPr>
        <a:xfrm>
          <a:off x="0" y="0"/>
          <a:ext cx="0" cy="0"/>
          <a:chOff x="0" y="0"/>
          <a:chExt cx="0" cy="0"/>
        </a:xfrm>
      </p:grpSpPr>
      <p:sp>
        <p:nvSpPr>
          <p:cNvPr id="2267" name="Google Shape;2267;p147"/>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147"/>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IRISS Previous Work and Motivation</a:t>
            </a:r>
            <a:endParaRPr>
              <a:solidFill>
                <a:schemeClr val="dk1"/>
              </a:solidFill>
            </a:endParaRPr>
          </a:p>
        </p:txBody>
      </p:sp>
      <p:sp>
        <p:nvSpPr>
          <p:cNvPr id="2269" name="Google Shape;2269;p147"/>
          <p:cNvSpPr txBox="1">
            <a:spLocks noGrp="1"/>
          </p:cNvSpPr>
          <p:nvPr>
            <p:ph type="body" idx="1"/>
          </p:nvPr>
        </p:nvSpPr>
        <p:spPr>
          <a:xfrm>
            <a:off x="4793950" y="1097500"/>
            <a:ext cx="3530700" cy="3036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rgbClr val="000000"/>
                </a:solidFill>
              </a:rPr>
              <a:t>Previous Method:</a:t>
            </a:r>
            <a:endParaRPr sz="1800">
              <a:solidFill>
                <a:srgbClr val="000000"/>
              </a:solidFill>
            </a:endParaRPr>
          </a:p>
          <a:p>
            <a:pPr marL="457200" lvl="0" indent="-342900" algn="l" rtl="0">
              <a:spcBef>
                <a:spcPts val="1200"/>
              </a:spcBef>
              <a:spcAft>
                <a:spcPts val="0"/>
              </a:spcAft>
              <a:buClr>
                <a:srgbClr val="000000"/>
              </a:buClr>
              <a:buSzPts val="1800"/>
              <a:buChar char="●"/>
            </a:pPr>
            <a:r>
              <a:rPr lang="en" sz="1800">
                <a:solidFill>
                  <a:srgbClr val="000000"/>
                </a:solidFill>
              </a:rPr>
              <a:t>Take LEO sky track in Az-EL</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Convert to XYZ waypoints</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Pre-calculate velocities to reach waypoints at desired times</a:t>
            </a:r>
            <a:endParaRPr sz="1800">
              <a:solidFill>
                <a:srgbClr val="000000"/>
              </a:solidFill>
            </a:endParaRPr>
          </a:p>
        </p:txBody>
      </p:sp>
      <p:grpSp>
        <p:nvGrpSpPr>
          <p:cNvPr id="2270" name="Google Shape;2270;p147"/>
          <p:cNvGrpSpPr/>
          <p:nvPr/>
        </p:nvGrpSpPr>
        <p:grpSpPr>
          <a:xfrm>
            <a:off x="209271" y="4562106"/>
            <a:ext cx="8019720" cy="389149"/>
            <a:chOff x="209271" y="4562106"/>
            <a:chExt cx="8019720" cy="389149"/>
          </a:xfrm>
        </p:grpSpPr>
        <p:cxnSp>
          <p:nvCxnSpPr>
            <p:cNvPr id="2271" name="Google Shape;2271;p147"/>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2272" name="Google Shape;2272;p147"/>
            <p:cNvSpPr/>
            <p:nvPr/>
          </p:nvSpPr>
          <p:spPr>
            <a:xfrm>
              <a:off x="209271" y="4562106"/>
              <a:ext cx="1070400" cy="384300"/>
            </a:xfrm>
            <a:prstGeom prst="homePlate">
              <a:avLst>
                <a:gd name="adj" fmla="val 50000"/>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147"/>
            <p:cNvSpPr/>
            <p:nvPr/>
          </p:nvSpPr>
          <p:spPr>
            <a:xfrm>
              <a:off x="212617" y="4562106"/>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2274" name="Google Shape;2274;p147"/>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2275" name="Google Shape;2275;p147"/>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2276" name="Google Shape;2276;p147"/>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2277" name="Google Shape;2277;p147"/>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2278" name="Google Shape;2278;p147"/>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2"/>
                  </a:solidFill>
                  <a:latin typeface="Trebuchet MS"/>
                  <a:ea typeface="Trebuchet MS"/>
                  <a:cs typeface="Trebuchet MS"/>
                  <a:sym typeface="Trebuchet MS"/>
                </a:rPr>
                <a:t>Future Work</a:t>
              </a:r>
              <a:endParaRPr sz="1000">
                <a:solidFill>
                  <a:schemeClr val="dk2"/>
                </a:solidFill>
                <a:latin typeface="Trebuchet MS"/>
                <a:ea typeface="Trebuchet MS"/>
                <a:cs typeface="Trebuchet MS"/>
                <a:sym typeface="Trebuchet MS"/>
              </a:endParaRPr>
            </a:p>
          </p:txBody>
        </p:sp>
        <p:sp>
          <p:nvSpPr>
            <p:cNvPr id="2279" name="Google Shape;2279;p147"/>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pic>
        <p:nvPicPr>
          <p:cNvPr id="2280" name="Google Shape;2280;p147"/>
          <p:cNvPicPr preferRelativeResize="0"/>
          <p:nvPr/>
        </p:nvPicPr>
        <p:blipFill>
          <a:blip r:embed="rId3">
            <a:alphaModFix/>
          </a:blip>
          <a:stretch>
            <a:fillRect/>
          </a:stretch>
        </p:blipFill>
        <p:spPr>
          <a:xfrm>
            <a:off x="289725" y="1002350"/>
            <a:ext cx="4302541" cy="3226906"/>
          </a:xfrm>
          <a:prstGeom prst="rect">
            <a:avLst/>
          </a:prstGeom>
          <a:noFill/>
          <a:ln>
            <a:noFill/>
          </a:ln>
        </p:spPr>
      </p:pic>
      <p:sp>
        <p:nvSpPr>
          <p:cNvPr id="2281" name="Google Shape;2281;p14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134</a:t>
            </a:fld>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2285"/>
        <p:cNvGrpSpPr/>
        <p:nvPr/>
      </p:nvGrpSpPr>
      <p:grpSpPr>
        <a:xfrm>
          <a:off x="0" y="0"/>
          <a:ext cx="0" cy="0"/>
          <a:chOff x="0" y="0"/>
          <a:chExt cx="0" cy="0"/>
        </a:xfrm>
      </p:grpSpPr>
      <p:sp>
        <p:nvSpPr>
          <p:cNvPr id="2286" name="Google Shape;2286;p148"/>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148"/>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IRISS Summer Results</a:t>
            </a:r>
            <a:endParaRPr b="1">
              <a:solidFill>
                <a:schemeClr val="dk1"/>
              </a:solidFill>
            </a:endParaRPr>
          </a:p>
        </p:txBody>
      </p:sp>
      <p:sp>
        <p:nvSpPr>
          <p:cNvPr id="2288" name="Google Shape;2288;p14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135</a:t>
            </a:fld>
            <a:endParaRPr/>
          </a:p>
        </p:txBody>
      </p:sp>
      <p:pic>
        <p:nvPicPr>
          <p:cNvPr id="2289" name="Google Shape;2289;p148"/>
          <p:cNvPicPr preferRelativeResize="0"/>
          <p:nvPr/>
        </p:nvPicPr>
        <p:blipFill>
          <a:blip r:embed="rId3">
            <a:alphaModFix/>
          </a:blip>
          <a:stretch>
            <a:fillRect/>
          </a:stretch>
        </p:blipFill>
        <p:spPr>
          <a:xfrm>
            <a:off x="3247125" y="1030400"/>
            <a:ext cx="5077733" cy="3808300"/>
          </a:xfrm>
          <a:prstGeom prst="rect">
            <a:avLst/>
          </a:prstGeom>
          <a:noFill/>
          <a:ln>
            <a:noFill/>
          </a:ln>
        </p:spPr>
      </p:pic>
      <p:sp>
        <p:nvSpPr>
          <p:cNvPr id="2290" name="Google Shape;2290;p148"/>
          <p:cNvSpPr txBox="1"/>
          <p:nvPr/>
        </p:nvSpPr>
        <p:spPr>
          <a:xfrm>
            <a:off x="707225" y="1468050"/>
            <a:ext cx="2207400" cy="29970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Average"/>
              <a:buChar char="●"/>
            </a:pPr>
            <a:r>
              <a:rPr lang="en">
                <a:latin typeface="Average"/>
                <a:ea typeface="Average"/>
                <a:cs typeface="Average"/>
                <a:sym typeface="Average"/>
              </a:rPr>
              <a:t>06/22/21 IRISS autonomous mode test 1</a:t>
            </a:r>
            <a:endParaRPr>
              <a:latin typeface="Average"/>
              <a:ea typeface="Average"/>
              <a:cs typeface="Average"/>
              <a:sym typeface="Average"/>
            </a:endParaRPr>
          </a:p>
          <a:p>
            <a:pPr marL="0" lvl="0" indent="0" algn="l" rtl="0">
              <a:spcBef>
                <a:spcPts val="0"/>
              </a:spcBef>
              <a:spcAft>
                <a:spcPts val="0"/>
              </a:spcAft>
              <a:buNone/>
            </a:pPr>
            <a:r>
              <a:rPr lang="en">
                <a:latin typeface="Average"/>
                <a:ea typeface="Average"/>
                <a:cs typeface="Average"/>
                <a:sym typeface="Average"/>
              </a:rPr>
              <a:t>IRISS Methodology:</a:t>
            </a:r>
            <a:endParaRPr>
              <a:latin typeface="Average"/>
              <a:ea typeface="Average"/>
              <a:cs typeface="Average"/>
              <a:sym typeface="Average"/>
            </a:endParaRPr>
          </a:p>
          <a:p>
            <a:pPr marL="457200" lvl="0" indent="-317500" algn="l" rtl="0">
              <a:lnSpc>
                <a:spcPct val="115000"/>
              </a:lnSpc>
              <a:spcBef>
                <a:spcPts val="0"/>
              </a:spcBef>
              <a:spcAft>
                <a:spcPts val="0"/>
              </a:spcAft>
              <a:buSzPts val="1400"/>
              <a:buFont typeface="Average"/>
              <a:buChar char="●"/>
            </a:pPr>
            <a:r>
              <a:rPr lang="en">
                <a:latin typeface="Average"/>
                <a:ea typeface="Average"/>
                <a:cs typeface="Average"/>
                <a:sym typeface="Average"/>
              </a:rPr>
              <a:t>Take LEO sky track in Az-EL</a:t>
            </a:r>
            <a:endParaRPr>
              <a:latin typeface="Average"/>
              <a:ea typeface="Average"/>
              <a:cs typeface="Average"/>
              <a:sym typeface="Average"/>
            </a:endParaRPr>
          </a:p>
          <a:p>
            <a:pPr marL="457200" lvl="0" indent="-317500" algn="l" rtl="0">
              <a:lnSpc>
                <a:spcPct val="115000"/>
              </a:lnSpc>
              <a:spcBef>
                <a:spcPts val="0"/>
              </a:spcBef>
              <a:spcAft>
                <a:spcPts val="0"/>
              </a:spcAft>
              <a:buSzPts val="1400"/>
              <a:buFont typeface="Average"/>
              <a:buChar char="●"/>
            </a:pPr>
            <a:r>
              <a:rPr lang="en">
                <a:latin typeface="Average"/>
                <a:ea typeface="Average"/>
                <a:cs typeface="Average"/>
                <a:sym typeface="Average"/>
              </a:rPr>
              <a:t>Convert to XYZ waypoints</a:t>
            </a:r>
            <a:endParaRPr>
              <a:latin typeface="Average"/>
              <a:ea typeface="Average"/>
              <a:cs typeface="Average"/>
              <a:sym typeface="Average"/>
            </a:endParaRPr>
          </a:p>
          <a:p>
            <a:pPr marL="457200" lvl="0" indent="-317500" algn="l" rtl="0">
              <a:lnSpc>
                <a:spcPct val="115000"/>
              </a:lnSpc>
              <a:spcBef>
                <a:spcPts val="0"/>
              </a:spcBef>
              <a:spcAft>
                <a:spcPts val="0"/>
              </a:spcAft>
              <a:buSzPts val="1400"/>
              <a:buFont typeface="Average"/>
              <a:buChar char="●"/>
            </a:pPr>
            <a:r>
              <a:rPr lang="en">
                <a:latin typeface="Average"/>
                <a:ea typeface="Average"/>
                <a:cs typeface="Average"/>
                <a:sym typeface="Average"/>
              </a:rPr>
              <a:t>Pre-calculate velocities to reach waypoints at desired times</a:t>
            </a:r>
            <a:endParaRPr>
              <a:latin typeface="Average"/>
              <a:ea typeface="Average"/>
              <a:cs typeface="Average"/>
              <a:sym typeface="Average"/>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2294"/>
        <p:cNvGrpSpPr/>
        <p:nvPr/>
      </p:nvGrpSpPr>
      <p:grpSpPr>
        <a:xfrm>
          <a:off x="0" y="0"/>
          <a:ext cx="0" cy="0"/>
          <a:chOff x="0" y="0"/>
          <a:chExt cx="0" cy="0"/>
        </a:xfrm>
      </p:grpSpPr>
      <p:sp>
        <p:nvSpPr>
          <p:cNvPr id="2295" name="Google Shape;2295;p149"/>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149"/>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IRISS Summer Results</a:t>
            </a:r>
            <a:endParaRPr b="1">
              <a:solidFill>
                <a:schemeClr val="dk1"/>
              </a:solidFill>
            </a:endParaRPr>
          </a:p>
        </p:txBody>
      </p:sp>
      <p:sp>
        <p:nvSpPr>
          <p:cNvPr id="2297" name="Google Shape;2297;p14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136</a:t>
            </a:fld>
            <a:endParaRPr/>
          </a:p>
        </p:txBody>
      </p:sp>
      <p:pic>
        <p:nvPicPr>
          <p:cNvPr id="2298" name="Google Shape;2298;p149"/>
          <p:cNvPicPr preferRelativeResize="0"/>
          <p:nvPr/>
        </p:nvPicPr>
        <p:blipFill>
          <a:blip r:embed="rId3">
            <a:alphaModFix/>
          </a:blip>
          <a:stretch>
            <a:fillRect/>
          </a:stretch>
        </p:blipFill>
        <p:spPr>
          <a:xfrm>
            <a:off x="683400" y="968475"/>
            <a:ext cx="7811899" cy="3808301"/>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2302"/>
        <p:cNvGrpSpPr/>
        <p:nvPr/>
      </p:nvGrpSpPr>
      <p:grpSpPr>
        <a:xfrm>
          <a:off x="0" y="0"/>
          <a:ext cx="0" cy="0"/>
          <a:chOff x="0" y="0"/>
          <a:chExt cx="0" cy="0"/>
        </a:xfrm>
      </p:grpSpPr>
      <p:sp>
        <p:nvSpPr>
          <p:cNvPr id="2303" name="Google Shape;2303;p150"/>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150"/>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IRISS Summer Results</a:t>
            </a:r>
            <a:endParaRPr b="1">
              <a:solidFill>
                <a:schemeClr val="dk1"/>
              </a:solidFill>
            </a:endParaRPr>
          </a:p>
        </p:txBody>
      </p:sp>
      <p:sp>
        <p:nvSpPr>
          <p:cNvPr id="2305" name="Google Shape;2305;p15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137</a:t>
            </a:fld>
            <a:endParaRPr/>
          </a:p>
        </p:txBody>
      </p:sp>
      <p:pic>
        <p:nvPicPr>
          <p:cNvPr id="2306" name="Google Shape;2306;p150"/>
          <p:cNvPicPr preferRelativeResize="0"/>
          <p:nvPr/>
        </p:nvPicPr>
        <p:blipFill rotWithShape="1">
          <a:blip r:embed="rId3">
            <a:alphaModFix/>
          </a:blip>
          <a:srcRect/>
          <a:stretch/>
        </p:blipFill>
        <p:spPr>
          <a:xfrm>
            <a:off x="2539600" y="968475"/>
            <a:ext cx="6354374" cy="3808301"/>
          </a:xfrm>
          <a:prstGeom prst="rect">
            <a:avLst/>
          </a:prstGeom>
          <a:noFill/>
          <a:ln>
            <a:noFill/>
          </a:ln>
        </p:spPr>
      </p:pic>
      <p:sp>
        <p:nvSpPr>
          <p:cNvPr id="2307" name="Google Shape;2307;p150"/>
          <p:cNvSpPr txBox="1"/>
          <p:nvPr/>
        </p:nvSpPr>
        <p:spPr>
          <a:xfrm>
            <a:off x="707225" y="1468050"/>
            <a:ext cx="2207400" cy="16932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Calibri"/>
              <a:buChar char="●"/>
            </a:pPr>
            <a:r>
              <a:rPr lang="en">
                <a:latin typeface="Calibri"/>
                <a:ea typeface="Calibri"/>
                <a:cs typeface="Calibri"/>
                <a:sym typeface="Calibri"/>
              </a:rPr>
              <a:t>Note: Relative altitude is taken by subtracting the first GPS value from commanded data to compare to BARO and CTUN</a:t>
            </a:r>
            <a:endParaRPr>
              <a:latin typeface="Calibri"/>
              <a:ea typeface="Calibri"/>
              <a:cs typeface="Calibri"/>
              <a:sym typeface="Calibri"/>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2311"/>
        <p:cNvGrpSpPr/>
        <p:nvPr/>
      </p:nvGrpSpPr>
      <p:grpSpPr>
        <a:xfrm>
          <a:off x="0" y="0"/>
          <a:ext cx="0" cy="0"/>
          <a:chOff x="0" y="0"/>
          <a:chExt cx="0" cy="0"/>
        </a:xfrm>
      </p:grpSpPr>
      <p:sp>
        <p:nvSpPr>
          <p:cNvPr id="2312" name="Google Shape;2312;p151"/>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151"/>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IRISS Summer Results</a:t>
            </a:r>
            <a:endParaRPr b="1">
              <a:solidFill>
                <a:schemeClr val="dk1"/>
              </a:solidFill>
            </a:endParaRPr>
          </a:p>
        </p:txBody>
      </p:sp>
      <p:sp>
        <p:nvSpPr>
          <p:cNvPr id="2314" name="Google Shape;2314;p15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138</a:t>
            </a:fld>
            <a:endParaRPr/>
          </a:p>
        </p:txBody>
      </p:sp>
      <p:pic>
        <p:nvPicPr>
          <p:cNvPr id="2315" name="Google Shape;2315;p151"/>
          <p:cNvPicPr preferRelativeResize="0"/>
          <p:nvPr/>
        </p:nvPicPr>
        <p:blipFill>
          <a:blip r:embed="rId3">
            <a:alphaModFix/>
          </a:blip>
          <a:stretch>
            <a:fillRect/>
          </a:stretch>
        </p:blipFill>
        <p:spPr>
          <a:xfrm>
            <a:off x="666050" y="1030400"/>
            <a:ext cx="7811899" cy="3808301"/>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320" name="Google Shape;2320;p152"/>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152"/>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IRISS Summer Results</a:t>
            </a:r>
            <a:endParaRPr b="1">
              <a:solidFill>
                <a:schemeClr val="dk1"/>
              </a:solidFill>
            </a:endParaRPr>
          </a:p>
        </p:txBody>
      </p:sp>
      <p:sp>
        <p:nvSpPr>
          <p:cNvPr id="2322" name="Google Shape;2322;p15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139</a:t>
            </a:fld>
            <a:endParaRPr/>
          </a:p>
        </p:txBody>
      </p:sp>
      <p:sp>
        <p:nvSpPr>
          <p:cNvPr id="2323" name="Google Shape;2323;p152"/>
          <p:cNvSpPr txBox="1"/>
          <p:nvPr/>
        </p:nvSpPr>
        <p:spPr>
          <a:xfrm>
            <a:off x="257175" y="1030400"/>
            <a:ext cx="8682300" cy="409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latin typeface="Calibri"/>
                <a:ea typeface="Calibri"/>
                <a:cs typeface="Calibri"/>
                <a:sym typeface="Calibri"/>
              </a:rPr>
              <a:t>Standard Error Calculation Methodology:</a:t>
            </a:r>
            <a:endParaRPr sz="2000" b="1">
              <a:latin typeface="Calibri"/>
              <a:ea typeface="Calibri"/>
              <a:cs typeface="Calibri"/>
              <a:sym typeface="Calibri"/>
            </a:endParaRPr>
          </a:p>
          <a:p>
            <a:pPr marL="457200" lvl="0" indent="-342900" algn="l" rtl="0">
              <a:spcBef>
                <a:spcPts val="0"/>
              </a:spcBef>
              <a:spcAft>
                <a:spcPts val="0"/>
              </a:spcAft>
              <a:buSzPts val="1800"/>
              <a:buFont typeface="Calibri"/>
              <a:buAutoNum type="arabicPeriod"/>
            </a:pPr>
            <a:r>
              <a:rPr lang="en" sz="1800">
                <a:latin typeface="Calibri"/>
                <a:ea typeface="Calibri"/>
                <a:cs typeface="Calibri"/>
                <a:sym typeface="Calibri"/>
              </a:rPr>
              <a:t>Convert commanded and flight data trajectory data to East(X), North(Y), and Up(Z) components from latitude, longitude, and altitude.</a:t>
            </a:r>
            <a:endParaRPr sz="1800">
              <a:latin typeface="Calibri"/>
              <a:ea typeface="Calibri"/>
              <a:cs typeface="Calibri"/>
              <a:sym typeface="Calibri"/>
            </a:endParaRPr>
          </a:p>
          <a:p>
            <a:pPr marL="457200" lvl="0" indent="-342900" algn="l" rtl="0">
              <a:spcBef>
                <a:spcPts val="0"/>
              </a:spcBef>
              <a:spcAft>
                <a:spcPts val="0"/>
              </a:spcAft>
              <a:buSzPts val="1800"/>
              <a:buFont typeface="Calibri"/>
              <a:buAutoNum type="arabicPeriod"/>
            </a:pPr>
            <a:r>
              <a:rPr lang="en" sz="1800">
                <a:latin typeface="Calibri"/>
                <a:ea typeface="Calibri"/>
                <a:cs typeface="Calibri"/>
                <a:sym typeface="Calibri"/>
              </a:rPr>
              <a:t>Interpolate flight data linearly to add points to increase resolution</a:t>
            </a:r>
            <a:endParaRPr sz="1800">
              <a:latin typeface="Calibri"/>
              <a:ea typeface="Calibri"/>
              <a:cs typeface="Calibri"/>
              <a:sym typeface="Calibri"/>
            </a:endParaRPr>
          </a:p>
          <a:p>
            <a:pPr marL="457200" lvl="0" indent="-342900" algn="l" rtl="0">
              <a:spcBef>
                <a:spcPts val="0"/>
              </a:spcBef>
              <a:spcAft>
                <a:spcPts val="0"/>
              </a:spcAft>
              <a:buSzPts val="1800"/>
              <a:buFont typeface="Calibri"/>
              <a:buAutoNum type="arabicPeriod"/>
            </a:pPr>
            <a:r>
              <a:rPr lang="en" sz="1800">
                <a:latin typeface="Calibri"/>
                <a:ea typeface="Calibri"/>
                <a:cs typeface="Calibri"/>
                <a:sym typeface="Calibri"/>
              </a:rPr>
              <a:t>Determine the </a:t>
            </a:r>
            <a:r>
              <a:rPr lang="en" sz="1800" b="1">
                <a:latin typeface="Calibri"/>
                <a:ea typeface="Calibri"/>
                <a:cs typeface="Calibri"/>
                <a:sym typeface="Calibri"/>
              </a:rPr>
              <a:t>position</a:t>
            </a:r>
            <a:r>
              <a:rPr lang="en" sz="1800">
                <a:latin typeface="Calibri"/>
                <a:ea typeface="Calibri"/>
                <a:cs typeface="Calibri"/>
                <a:sym typeface="Calibri"/>
              </a:rPr>
              <a:t> error between each commanded point to every flight data point.</a:t>
            </a:r>
            <a:endParaRPr sz="1800">
              <a:latin typeface="Calibri"/>
              <a:ea typeface="Calibri"/>
              <a:cs typeface="Calibri"/>
              <a:sym typeface="Calibri"/>
            </a:endParaRPr>
          </a:p>
          <a:p>
            <a:pPr marL="914400" lvl="1" indent="-342900" algn="l" rtl="0">
              <a:spcBef>
                <a:spcPts val="0"/>
              </a:spcBef>
              <a:spcAft>
                <a:spcPts val="0"/>
              </a:spcAft>
              <a:buSzPts val="1800"/>
              <a:buFont typeface="Calibri"/>
              <a:buAutoNum type="alphaLcPeriod"/>
            </a:pPr>
            <a:r>
              <a:rPr lang="en" sz="1800">
                <a:latin typeface="Calibri"/>
                <a:ea typeface="Calibri"/>
                <a:cs typeface="Calibri"/>
                <a:sym typeface="Calibri"/>
              </a:rPr>
              <a:t>Each flight data point associated with the minimum error between a respective commanded point is stored.</a:t>
            </a:r>
            <a:endParaRPr sz="1800">
              <a:latin typeface="Calibri"/>
              <a:ea typeface="Calibri"/>
              <a:cs typeface="Calibri"/>
              <a:sym typeface="Calibri"/>
            </a:endParaRPr>
          </a:p>
          <a:p>
            <a:pPr marL="914400" lvl="1" indent="-342900" algn="l" rtl="0">
              <a:spcBef>
                <a:spcPts val="0"/>
              </a:spcBef>
              <a:spcAft>
                <a:spcPts val="0"/>
              </a:spcAft>
              <a:buSzPts val="1800"/>
              <a:buFont typeface="Calibri"/>
              <a:buAutoNum type="alphaLcPeriod"/>
            </a:pPr>
            <a:r>
              <a:rPr lang="en" sz="1800">
                <a:latin typeface="Calibri"/>
                <a:ea typeface="Calibri"/>
                <a:cs typeface="Calibri"/>
                <a:sym typeface="Calibri"/>
              </a:rPr>
              <a:t>These are the points where the “waypoints are met” </a:t>
            </a:r>
            <a:endParaRPr sz="1800">
              <a:latin typeface="Calibri"/>
              <a:ea typeface="Calibri"/>
              <a:cs typeface="Calibri"/>
              <a:sym typeface="Calibri"/>
            </a:endParaRPr>
          </a:p>
          <a:p>
            <a:pPr marL="457200" lvl="0" indent="-342900" algn="l" rtl="0">
              <a:spcBef>
                <a:spcPts val="0"/>
              </a:spcBef>
              <a:spcAft>
                <a:spcPts val="0"/>
              </a:spcAft>
              <a:buSzPts val="1800"/>
              <a:buFont typeface="Calibri"/>
              <a:buAutoNum type="arabicPeriod"/>
            </a:pPr>
            <a:r>
              <a:rPr lang="en" sz="1800">
                <a:latin typeface="Calibri"/>
                <a:ea typeface="Calibri"/>
                <a:cs typeface="Calibri"/>
                <a:sym typeface="Calibri"/>
              </a:rPr>
              <a:t>RMS error of the East, North, and Up components are calculated</a:t>
            </a:r>
            <a:endParaRPr sz="1800">
              <a:latin typeface="Calibri"/>
              <a:ea typeface="Calibri"/>
              <a:cs typeface="Calibri"/>
              <a:sym typeface="Calibri"/>
            </a:endParaRPr>
          </a:p>
          <a:p>
            <a:pPr marL="457200" lvl="0" indent="-342900" algn="l" rtl="0">
              <a:spcBef>
                <a:spcPts val="0"/>
              </a:spcBef>
              <a:spcAft>
                <a:spcPts val="0"/>
              </a:spcAft>
              <a:buSzPts val="1800"/>
              <a:buFont typeface="Calibri"/>
              <a:buAutoNum type="arabicPeriod"/>
            </a:pPr>
            <a:r>
              <a:rPr lang="en" sz="1800">
                <a:latin typeface="Calibri"/>
                <a:ea typeface="Calibri"/>
                <a:cs typeface="Calibri"/>
                <a:sym typeface="Calibri"/>
              </a:rPr>
              <a:t>RMS error of time error is calculated</a:t>
            </a:r>
            <a:endParaRPr sz="1800">
              <a:latin typeface="Calibri"/>
              <a:ea typeface="Calibri"/>
              <a:cs typeface="Calibri"/>
              <a:sym typeface="Calibri"/>
            </a:endParaRPr>
          </a:p>
          <a:p>
            <a:pPr marL="0" lvl="0" indent="0" algn="l" rtl="0">
              <a:spcBef>
                <a:spcPts val="0"/>
              </a:spcBef>
              <a:spcAft>
                <a:spcPts val="0"/>
              </a:spcAft>
              <a:buNone/>
            </a:pPr>
            <a:br>
              <a:rPr lang="en" sz="1800">
                <a:latin typeface="Calibri"/>
                <a:ea typeface="Calibri"/>
                <a:cs typeface="Calibri"/>
                <a:sym typeface="Calibri"/>
              </a:rPr>
            </a:br>
            <a:r>
              <a:rPr lang="en" sz="1800">
                <a:latin typeface="Calibri"/>
                <a:ea typeface="Calibri"/>
                <a:cs typeface="Calibri"/>
                <a:sym typeface="Calibri"/>
              </a:rPr>
              <a:t>Note: these calculations were after extracting the flight trajectory data during the timespan of commanded data. This is true for both error calculation methodologies.</a:t>
            </a:r>
            <a:endParaRPr sz="18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27"/>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7"/>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Payload: Ground Truth System</a:t>
            </a:r>
            <a:endParaRPr>
              <a:solidFill>
                <a:schemeClr val="dk1"/>
              </a:solidFill>
            </a:endParaRPr>
          </a:p>
        </p:txBody>
      </p:sp>
      <p:grpSp>
        <p:nvGrpSpPr>
          <p:cNvPr id="405" name="Google Shape;405;p27"/>
          <p:cNvGrpSpPr/>
          <p:nvPr/>
        </p:nvGrpSpPr>
        <p:grpSpPr>
          <a:xfrm>
            <a:off x="209271" y="4562106"/>
            <a:ext cx="8019720" cy="389149"/>
            <a:chOff x="209271" y="4562106"/>
            <a:chExt cx="8019720" cy="389149"/>
          </a:xfrm>
        </p:grpSpPr>
        <p:cxnSp>
          <p:nvCxnSpPr>
            <p:cNvPr id="406" name="Google Shape;406;p27"/>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407" name="Google Shape;407;p27"/>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7"/>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409" name="Google Shape;409;p27"/>
            <p:cNvSpPr/>
            <p:nvPr/>
          </p:nvSpPr>
          <p:spPr>
            <a:xfrm>
              <a:off x="1347291" y="4562106"/>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410" name="Google Shape;410;p27"/>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411" name="Google Shape;411;p27"/>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412" name="Google Shape;412;p27"/>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413" name="Google Shape;413;p27"/>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414" name="Google Shape;414;p27"/>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415" name="Google Shape;415;p2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pic>
        <p:nvPicPr>
          <p:cNvPr id="416" name="Google Shape;416;p27"/>
          <p:cNvPicPr preferRelativeResize="0"/>
          <p:nvPr/>
        </p:nvPicPr>
        <p:blipFill>
          <a:blip r:embed="rId3">
            <a:alphaModFix/>
          </a:blip>
          <a:stretch>
            <a:fillRect/>
          </a:stretch>
        </p:blipFill>
        <p:spPr>
          <a:xfrm>
            <a:off x="320575" y="1325151"/>
            <a:ext cx="4094148" cy="2493201"/>
          </a:xfrm>
          <a:prstGeom prst="rect">
            <a:avLst/>
          </a:prstGeom>
          <a:noFill/>
          <a:ln>
            <a:noFill/>
          </a:ln>
        </p:spPr>
      </p:pic>
      <p:sp>
        <p:nvSpPr>
          <p:cNvPr id="417" name="Google Shape;417;p27"/>
          <p:cNvSpPr txBox="1"/>
          <p:nvPr/>
        </p:nvSpPr>
        <p:spPr>
          <a:xfrm>
            <a:off x="4414725" y="1065150"/>
            <a:ext cx="4524600" cy="27705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SzPts val="2000"/>
              <a:buFont typeface="Calibri"/>
              <a:buChar char="●"/>
            </a:pPr>
            <a:r>
              <a:rPr lang="en" sz="2000" b="1">
                <a:latin typeface="Calibri"/>
                <a:ea typeface="Calibri"/>
                <a:cs typeface="Calibri"/>
                <a:sym typeface="Calibri"/>
              </a:rPr>
              <a:t>Dimensions</a:t>
            </a:r>
            <a:r>
              <a:rPr lang="en" sz="2000">
                <a:latin typeface="Calibri"/>
                <a:ea typeface="Calibri"/>
                <a:cs typeface="Calibri"/>
                <a:sym typeface="Calibri"/>
              </a:rPr>
              <a:t>: 6.7 x 9.6 x 3.6cm</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en" sz="2000" b="1">
                <a:latin typeface="Calibri"/>
                <a:ea typeface="Calibri"/>
                <a:cs typeface="Calibri"/>
                <a:sym typeface="Calibri"/>
              </a:rPr>
              <a:t>Components:</a:t>
            </a:r>
            <a:endParaRPr sz="2000" b="1">
              <a:latin typeface="Calibri"/>
              <a:ea typeface="Calibri"/>
              <a:cs typeface="Calibri"/>
              <a:sym typeface="Calibri"/>
            </a:endParaRPr>
          </a:p>
          <a:p>
            <a:pPr marL="914400" lvl="1" indent="-355600" algn="l" rtl="0">
              <a:spcBef>
                <a:spcPts val="0"/>
              </a:spcBef>
              <a:spcAft>
                <a:spcPts val="0"/>
              </a:spcAft>
              <a:buSzPts val="2000"/>
              <a:buFont typeface="Calibri"/>
              <a:buChar char="○"/>
            </a:pPr>
            <a:r>
              <a:rPr lang="en" sz="2000">
                <a:latin typeface="Calibri"/>
                <a:ea typeface="Calibri"/>
                <a:cs typeface="Calibri"/>
                <a:sym typeface="Calibri"/>
              </a:rPr>
              <a:t>Ardusimple simpleRTK2B GPS receiver </a:t>
            </a:r>
            <a:endParaRPr sz="2000">
              <a:latin typeface="Calibri"/>
              <a:ea typeface="Calibri"/>
              <a:cs typeface="Calibri"/>
              <a:sym typeface="Calibri"/>
            </a:endParaRPr>
          </a:p>
          <a:p>
            <a:pPr marL="914400" lvl="1" indent="-355600" algn="l" rtl="0">
              <a:spcBef>
                <a:spcPts val="0"/>
              </a:spcBef>
              <a:spcAft>
                <a:spcPts val="0"/>
              </a:spcAft>
              <a:buSzPts val="2000"/>
              <a:buFont typeface="Calibri"/>
              <a:buChar char="○"/>
            </a:pPr>
            <a:r>
              <a:rPr lang="en" sz="2000">
                <a:latin typeface="Calibri"/>
                <a:ea typeface="Calibri"/>
                <a:cs typeface="Calibri"/>
                <a:sym typeface="Calibri"/>
              </a:rPr>
              <a:t>4.8V, 900mAh NiMH battery pack</a:t>
            </a:r>
            <a:endParaRPr sz="2000">
              <a:latin typeface="Calibri"/>
              <a:ea typeface="Calibri"/>
              <a:cs typeface="Calibri"/>
              <a:sym typeface="Calibri"/>
            </a:endParaRPr>
          </a:p>
          <a:p>
            <a:pPr marL="914400" lvl="1" indent="-355600" algn="l" rtl="0">
              <a:spcBef>
                <a:spcPts val="0"/>
              </a:spcBef>
              <a:spcAft>
                <a:spcPts val="0"/>
              </a:spcAft>
              <a:buSzPts val="2000"/>
              <a:buFont typeface="Calibri"/>
              <a:buChar char="○"/>
            </a:pPr>
            <a:r>
              <a:rPr lang="en" sz="2000">
                <a:latin typeface="Calibri"/>
                <a:ea typeface="Calibri"/>
                <a:cs typeface="Calibri"/>
                <a:sym typeface="Calibri"/>
              </a:rPr>
              <a:t>3d printed plastic housing</a:t>
            </a:r>
            <a:endParaRPr sz="2000">
              <a:latin typeface="Calibri"/>
              <a:ea typeface="Calibri"/>
              <a:cs typeface="Calibri"/>
              <a:sym typeface="Calibri"/>
            </a:endParaRPr>
          </a:p>
          <a:p>
            <a:pPr marL="457200" lvl="0" indent="0" algn="l" rtl="0">
              <a:spcBef>
                <a:spcPts val="0"/>
              </a:spcBef>
              <a:spcAft>
                <a:spcPts val="0"/>
              </a:spcAft>
              <a:buNone/>
            </a:pPr>
            <a:endParaRPr sz="20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2327"/>
        <p:cNvGrpSpPr/>
        <p:nvPr/>
      </p:nvGrpSpPr>
      <p:grpSpPr>
        <a:xfrm>
          <a:off x="0" y="0"/>
          <a:ext cx="0" cy="0"/>
          <a:chOff x="0" y="0"/>
          <a:chExt cx="0" cy="0"/>
        </a:xfrm>
      </p:grpSpPr>
      <p:sp>
        <p:nvSpPr>
          <p:cNvPr id="2328" name="Google Shape;2328;p153"/>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153"/>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IRISS Summer Results - Standard Error</a:t>
            </a:r>
            <a:endParaRPr b="1">
              <a:solidFill>
                <a:schemeClr val="dk1"/>
              </a:solidFill>
            </a:endParaRPr>
          </a:p>
        </p:txBody>
      </p:sp>
      <p:sp>
        <p:nvSpPr>
          <p:cNvPr id="2330" name="Google Shape;2330;p15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140</a:t>
            </a:fld>
            <a:endParaRPr/>
          </a:p>
        </p:txBody>
      </p:sp>
      <p:pic>
        <p:nvPicPr>
          <p:cNvPr id="2331" name="Google Shape;2331;p153"/>
          <p:cNvPicPr preferRelativeResize="0"/>
          <p:nvPr/>
        </p:nvPicPr>
        <p:blipFill rotWithShape="1">
          <a:blip r:embed="rId3">
            <a:alphaModFix/>
          </a:blip>
          <a:srcRect/>
          <a:stretch/>
        </p:blipFill>
        <p:spPr>
          <a:xfrm>
            <a:off x="2446138" y="869975"/>
            <a:ext cx="4251725" cy="3188800"/>
          </a:xfrm>
          <a:prstGeom prst="rect">
            <a:avLst/>
          </a:prstGeom>
          <a:noFill/>
          <a:ln>
            <a:noFill/>
          </a:ln>
        </p:spPr>
      </p:pic>
      <p:graphicFrame>
        <p:nvGraphicFramePr>
          <p:cNvPr id="2332" name="Google Shape;2332;p153"/>
          <p:cNvGraphicFramePr/>
          <p:nvPr/>
        </p:nvGraphicFramePr>
        <p:xfrm>
          <a:off x="899025" y="4058770"/>
          <a:ext cx="3000000" cy="3000000"/>
        </p:xfrm>
        <a:graphic>
          <a:graphicData uri="http://schemas.openxmlformats.org/drawingml/2006/table">
            <a:tbl>
              <a:tblPr>
                <a:noFill/>
                <a:tableStyleId>{CF5604F0-15FA-404D-BD85-CDFAB49F6FC7}</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0">
                <a:tc>
                  <a:txBody>
                    <a:bodyPr/>
                    <a:lstStyle/>
                    <a:p>
                      <a:pPr marL="0" lvl="0" indent="0" algn="l" rtl="0">
                        <a:spcBef>
                          <a:spcPts val="0"/>
                        </a:spcBef>
                        <a:spcAft>
                          <a:spcPts val="0"/>
                        </a:spcAft>
                        <a:buNone/>
                      </a:pPr>
                      <a:r>
                        <a:rPr lang="en"/>
                        <a:t>RMS Error North</a:t>
                      </a:r>
                      <a:endParaRPr/>
                    </a:p>
                  </a:txBody>
                  <a:tcPr marL="91425" marR="91425" marT="91425" marB="91425"/>
                </a:tc>
                <a:tc>
                  <a:txBody>
                    <a:bodyPr/>
                    <a:lstStyle/>
                    <a:p>
                      <a:pPr marL="0" lvl="0" indent="0" algn="l" rtl="0">
                        <a:spcBef>
                          <a:spcPts val="0"/>
                        </a:spcBef>
                        <a:spcAft>
                          <a:spcPts val="0"/>
                        </a:spcAft>
                        <a:buNone/>
                      </a:pPr>
                      <a:r>
                        <a:rPr lang="en"/>
                        <a:t>RMS Error East</a:t>
                      </a:r>
                      <a:endParaRPr/>
                    </a:p>
                  </a:txBody>
                  <a:tcPr marL="91425" marR="91425" marT="91425" marB="91425"/>
                </a:tc>
                <a:tc>
                  <a:txBody>
                    <a:bodyPr/>
                    <a:lstStyle/>
                    <a:p>
                      <a:pPr marL="0" lvl="0" indent="0" algn="l" rtl="0">
                        <a:spcBef>
                          <a:spcPts val="0"/>
                        </a:spcBef>
                        <a:spcAft>
                          <a:spcPts val="0"/>
                        </a:spcAft>
                        <a:buNone/>
                      </a:pPr>
                      <a:r>
                        <a:rPr lang="en"/>
                        <a:t>RMS Error Up</a:t>
                      </a:r>
                      <a:endParaRPr/>
                    </a:p>
                  </a:txBody>
                  <a:tcPr marL="91425" marR="91425" marT="91425" marB="91425"/>
                </a:tc>
                <a:tc>
                  <a:txBody>
                    <a:bodyPr/>
                    <a:lstStyle/>
                    <a:p>
                      <a:pPr marL="0" lvl="0" indent="0" algn="l" rtl="0">
                        <a:spcBef>
                          <a:spcPts val="0"/>
                        </a:spcBef>
                        <a:spcAft>
                          <a:spcPts val="0"/>
                        </a:spcAft>
                        <a:buNone/>
                      </a:pPr>
                      <a:r>
                        <a:rPr lang="en"/>
                        <a:t>RMS Timing Error</a:t>
                      </a:r>
                      <a:endParaRPr/>
                    </a:p>
                  </a:txBody>
                  <a:tcPr marL="91425" marR="91425" marT="91425" marB="91425"/>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a:t>3.2m</a:t>
                      </a:r>
                      <a:endParaRPr/>
                    </a:p>
                  </a:txBody>
                  <a:tcPr marL="91425" marR="91425" marT="91425" marB="91425"/>
                </a:tc>
                <a:tc>
                  <a:txBody>
                    <a:bodyPr/>
                    <a:lstStyle/>
                    <a:p>
                      <a:pPr marL="0" lvl="0" indent="0" algn="l" rtl="0">
                        <a:spcBef>
                          <a:spcPts val="0"/>
                        </a:spcBef>
                        <a:spcAft>
                          <a:spcPts val="0"/>
                        </a:spcAft>
                        <a:buNone/>
                      </a:pPr>
                      <a:r>
                        <a:rPr lang="en"/>
                        <a:t>2.7m</a:t>
                      </a:r>
                      <a:endParaRPr/>
                    </a:p>
                  </a:txBody>
                  <a:tcPr marL="91425" marR="91425" marT="91425" marB="91425"/>
                </a:tc>
                <a:tc>
                  <a:txBody>
                    <a:bodyPr/>
                    <a:lstStyle/>
                    <a:p>
                      <a:pPr marL="0" lvl="0" indent="0" algn="l" rtl="0">
                        <a:spcBef>
                          <a:spcPts val="0"/>
                        </a:spcBef>
                        <a:spcAft>
                          <a:spcPts val="0"/>
                        </a:spcAft>
                        <a:buNone/>
                      </a:pPr>
                      <a:r>
                        <a:rPr lang="en"/>
                        <a:t>9.3m</a:t>
                      </a:r>
                      <a:endParaRPr/>
                    </a:p>
                  </a:txBody>
                  <a:tcPr marL="91425" marR="91425" marT="91425" marB="91425"/>
                </a:tc>
                <a:tc>
                  <a:txBody>
                    <a:bodyPr/>
                    <a:lstStyle/>
                    <a:p>
                      <a:pPr marL="0" lvl="0" indent="0" algn="l" rtl="0">
                        <a:spcBef>
                          <a:spcPts val="0"/>
                        </a:spcBef>
                        <a:spcAft>
                          <a:spcPts val="0"/>
                        </a:spcAft>
                        <a:buNone/>
                      </a:pPr>
                      <a:r>
                        <a:rPr lang="en"/>
                        <a:t>8.2s</a:t>
                      </a:r>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154"/>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154"/>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IRISS Summer Results</a:t>
            </a:r>
            <a:endParaRPr b="1">
              <a:solidFill>
                <a:schemeClr val="dk1"/>
              </a:solidFill>
            </a:endParaRPr>
          </a:p>
        </p:txBody>
      </p:sp>
      <p:sp>
        <p:nvSpPr>
          <p:cNvPr id="2339" name="Google Shape;2339;p15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141</a:t>
            </a:fld>
            <a:endParaRPr/>
          </a:p>
        </p:txBody>
      </p:sp>
      <p:sp>
        <p:nvSpPr>
          <p:cNvPr id="2340" name="Google Shape;2340;p154"/>
          <p:cNvSpPr txBox="1"/>
          <p:nvPr/>
        </p:nvSpPr>
        <p:spPr>
          <a:xfrm>
            <a:off x="257175" y="1030400"/>
            <a:ext cx="8682300" cy="381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latin typeface="Calibri"/>
                <a:ea typeface="Calibri"/>
                <a:cs typeface="Calibri"/>
                <a:sym typeface="Calibri"/>
              </a:rPr>
              <a:t>Alternate Error Calculation Methodology:</a:t>
            </a:r>
            <a:endParaRPr sz="2000" b="1">
              <a:latin typeface="Calibri"/>
              <a:ea typeface="Calibri"/>
              <a:cs typeface="Calibri"/>
              <a:sym typeface="Calibri"/>
            </a:endParaRPr>
          </a:p>
          <a:p>
            <a:pPr marL="457200" lvl="0" indent="-342900" algn="l" rtl="0">
              <a:spcBef>
                <a:spcPts val="0"/>
              </a:spcBef>
              <a:spcAft>
                <a:spcPts val="0"/>
              </a:spcAft>
              <a:buSzPts val="1800"/>
              <a:buFont typeface="Calibri"/>
              <a:buAutoNum type="arabicPeriod"/>
            </a:pPr>
            <a:r>
              <a:rPr lang="en" sz="1800">
                <a:latin typeface="Calibri"/>
                <a:ea typeface="Calibri"/>
                <a:cs typeface="Calibri"/>
                <a:sym typeface="Calibri"/>
              </a:rPr>
              <a:t>Convert commanded and flight data trajectory data to East(X), North(Y), and Up(Z) components from latitude, longitude, and altitude.</a:t>
            </a:r>
            <a:endParaRPr sz="1800">
              <a:latin typeface="Calibri"/>
              <a:ea typeface="Calibri"/>
              <a:cs typeface="Calibri"/>
              <a:sym typeface="Calibri"/>
            </a:endParaRPr>
          </a:p>
          <a:p>
            <a:pPr marL="457200" lvl="0" indent="-342900" algn="l" rtl="0">
              <a:spcBef>
                <a:spcPts val="0"/>
              </a:spcBef>
              <a:spcAft>
                <a:spcPts val="0"/>
              </a:spcAft>
              <a:buSzPts val="1800"/>
              <a:buFont typeface="Calibri"/>
              <a:buAutoNum type="arabicPeriod"/>
            </a:pPr>
            <a:r>
              <a:rPr lang="en" sz="1800">
                <a:latin typeface="Calibri"/>
                <a:ea typeface="Calibri"/>
                <a:cs typeface="Calibri"/>
                <a:sym typeface="Calibri"/>
              </a:rPr>
              <a:t>Interpolate flight data linearly to add points to increase resolution</a:t>
            </a:r>
            <a:endParaRPr sz="1800">
              <a:latin typeface="Calibri"/>
              <a:ea typeface="Calibri"/>
              <a:cs typeface="Calibri"/>
              <a:sym typeface="Calibri"/>
            </a:endParaRPr>
          </a:p>
          <a:p>
            <a:pPr marL="457200" lvl="0" indent="-342900" algn="l" rtl="0">
              <a:spcBef>
                <a:spcPts val="0"/>
              </a:spcBef>
              <a:spcAft>
                <a:spcPts val="0"/>
              </a:spcAft>
              <a:buSzPts val="1800"/>
              <a:buFont typeface="Calibri"/>
              <a:buAutoNum type="arabicPeriod"/>
            </a:pPr>
            <a:r>
              <a:rPr lang="en" sz="1800">
                <a:latin typeface="Calibri"/>
                <a:ea typeface="Calibri"/>
                <a:cs typeface="Calibri"/>
                <a:sym typeface="Calibri"/>
              </a:rPr>
              <a:t>Determine the </a:t>
            </a:r>
            <a:r>
              <a:rPr lang="en" sz="1800" b="1">
                <a:latin typeface="Calibri"/>
                <a:ea typeface="Calibri"/>
                <a:cs typeface="Calibri"/>
                <a:sym typeface="Calibri"/>
              </a:rPr>
              <a:t>timing</a:t>
            </a:r>
            <a:r>
              <a:rPr lang="en" sz="1800">
                <a:latin typeface="Calibri"/>
                <a:ea typeface="Calibri"/>
                <a:cs typeface="Calibri"/>
                <a:sym typeface="Calibri"/>
              </a:rPr>
              <a:t> error between each commanded point to every flight data point.</a:t>
            </a:r>
            <a:endParaRPr sz="1800">
              <a:latin typeface="Calibri"/>
              <a:ea typeface="Calibri"/>
              <a:cs typeface="Calibri"/>
              <a:sym typeface="Calibri"/>
            </a:endParaRPr>
          </a:p>
          <a:p>
            <a:pPr marL="914400" lvl="1" indent="-342900" algn="l" rtl="0">
              <a:spcBef>
                <a:spcPts val="0"/>
              </a:spcBef>
              <a:spcAft>
                <a:spcPts val="0"/>
              </a:spcAft>
              <a:buSzPts val="1800"/>
              <a:buFont typeface="Calibri"/>
              <a:buAutoNum type="alphaLcPeriod"/>
            </a:pPr>
            <a:r>
              <a:rPr lang="en" sz="1800">
                <a:latin typeface="Calibri"/>
                <a:ea typeface="Calibri"/>
                <a:cs typeface="Calibri"/>
                <a:sym typeface="Calibri"/>
              </a:rPr>
              <a:t>Each flight data point associated with the minimum error between a respective commanded point is stored.</a:t>
            </a:r>
            <a:endParaRPr sz="1800">
              <a:latin typeface="Calibri"/>
              <a:ea typeface="Calibri"/>
              <a:cs typeface="Calibri"/>
              <a:sym typeface="Calibri"/>
            </a:endParaRPr>
          </a:p>
          <a:p>
            <a:pPr marL="914400" lvl="1" indent="-342900" algn="l" rtl="0">
              <a:spcBef>
                <a:spcPts val="0"/>
              </a:spcBef>
              <a:spcAft>
                <a:spcPts val="0"/>
              </a:spcAft>
              <a:buSzPts val="1800"/>
              <a:buFont typeface="Calibri"/>
              <a:buAutoNum type="alphaLcPeriod"/>
            </a:pPr>
            <a:r>
              <a:rPr lang="en" sz="1800">
                <a:latin typeface="Calibri"/>
                <a:ea typeface="Calibri"/>
                <a:cs typeface="Calibri"/>
                <a:sym typeface="Calibri"/>
              </a:rPr>
              <a:t>These are the points where the “waypoints are met” </a:t>
            </a:r>
            <a:endParaRPr sz="1800">
              <a:latin typeface="Calibri"/>
              <a:ea typeface="Calibri"/>
              <a:cs typeface="Calibri"/>
              <a:sym typeface="Calibri"/>
            </a:endParaRPr>
          </a:p>
          <a:p>
            <a:pPr marL="457200" lvl="0" indent="-342900" algn="l" rtl="0">
              <a:spcBef>
                <a:spcPts val="0"/>
              </a:spcBef>
              <a:spcAft>
                <a:spcPts val="0"/>
              </a:spcAft>
              <a:buSzPts val="1800"/>
              <a:buFont typeface="Calibri"/>
              <a:buAutoNum type="arabicPeriod"/>
            </a:pPr>
            <a:r>
              <a:rPr lang="en" sz="1800">
                <a:latin typeface="Calibri"/>
                <a:ea typeface="Calibri"/>
                <a:cs typeface="Calibri"/>
                <a:sym typeface="Calibri"/>
              </a:rPr>
              <a:t>RMS error of the East, North, and Up components are calculated</a:t>
            </a:r>
            <a:endParaRPr sz="1800">
              <a:latin typeface="Calibri"/>
              <a:ea typeface="Calibri"/>
              <a:cs typeface="Calibri"/>
              <a:sym typeface="Calibri"/>
            </a:endParaRPr>
          </a:p>
          <a:p>
            <a:pPr marL="457200" lvl="0" indent="-342900" algn="l" rtl="0">
              <a:spcBef>
                <a:spcPts val="0"/>
              </a:spcBef>
              <a:spcAft>
                <a:spcPts val="0"/>
              </a:spcAft>
              <a:buSzPts val="1800"/>
              <a:buFont typeface="Calibri"/>
              <a:buAutoNum type="arabicPeriod"/>
            </a:pPr>
            <a:r>
              <a:rPr lang="en" sz="1800">
                <a:latin typeface="Calibri"/>
                <a:ea typeface="Calibri"/>
                <a:cs typeface="Calibri"/>
                <a:sym typeface="Calibri"/>
              </a:rPr>
              <a:t>RMS error of time error is calculated</a:t>
            </a: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r>
              <a:rPr lang="en" sz="1800">
                <a:latin typeface="Calibri"/>
                <a:ea typeface="Calibri"/>
                <a:cs typeface="Calibri"/>
                <a:sym typeface="Calibri"/>
              </a:rPr>
              <a:t>This essentially shows what the drone’s positioning error is with time aligned.</a:t>
            </a:r>
            <a:endParaRPr sz="1800">
              <a:latin typeface="Calibri"/>
              <a:ea typeface="Calibri"/>
              <a:cs typeface="Calibri"/>
              <a:sym typeface="Calibri"/>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2344"/>
        <p:cNvGrpSpPr/>
        <p:nvPr/>
      </p:nvGrpSpPr>
      <p:grpSpPr>
        <a:xfrm>
          <a:off x="0" y="0"/>
          <a:ext cx="0" cy="0"/>
          <a:chOff x="0" y="0"/>
          <a:chExt cx="0" cy="0"/>
        </a:xfrm>
      </p:grpSpPr>
      <p:sp>
        <p:nvSpPr>
          <p:cNvPr id="2345" name="Google Shape;2345;p155"/>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155"/>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IRISS Summer Results - Alternate Error</a:t>
            </a:r>
            <a:endParaRPr b="1">
              <a:solidFill>
                <a:schemeClr val="dk1"/>
              </a:solidFill>
            </a:endParaRPr>
          </a:p>
        </p:txBody>
      </p:sp>
      <p:sp>
        <p:nvSpPr>
          <p:cNvPr id="2347" name="Google Shape;2347;p15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142</a:t>
            </a:fld>
            <a:endParaRPr/>
          </a:p>
        </p:txBody>
      </p:sp>
      <p:pic>
        <p:nvPicPr>
          <p:cNvPr id="2348" name="Google Shape;2348;p155"/>
          <p:cNvPicPr preferRelativeResize="0"/>
          <p:nvPr/>
        </p:nvPicPr>
        <p:blipFill rotWithShape="1">
          <a:blip r:embed="rId3">
            <a:alphaModFix/>
          </a:blip>
          <a:srcRect/>
          <a:stretch/>
        </p:blipFill>
        <p:spPr>
          <a:xfrm>
            <a:off x="2446138" y="869975"/>
            <a:ext cx="4251725" cy="3188800"/>
          </a:xfrm>
          <a:prstGeom prst="rect">
            <a:avLst/>
          </a:prstGeom>
          <a:noFill/>
          <a:ln>
            <a:noFill/>
          </a:ln>
        </p:spPr>
      </p:pic>
      <p:graphicFrame>
        <p:nvGraphicFramePr>
          <p:cNvPr id="2349" name="Google Shape;2349;p155"/>
          <p:cNvGraphicFramePr/>
          <p:nvPr/>
        </p:nvGraphicFramePr>
        <p:xfrm>
          <a:off x="1857375" y="3983745"/>
          <a:ext cx="3000000" cy="3000000"/>
        </p:xfrm>
        <a:graphic>
          <a:graphicData uri="http://schemas.openxmlformats.org/drawingml/2006/table">
            <a:tbl>
              <a:tblPr>
                <a:noFill/>
                <a:tableStyleId>{CF5604F0-15FA-404D-BD85-CDFAB49F6FC7}</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tblGrid>
              <a:tr h="0">
                <a:tc>
                  <a:txBody>
                    <a:bodyPr/>
                    <a:lstStyle/>
                    <a:p>
                      <a:pPr marL="0" lvl="0" indent="0" algn="l" rtl="0">
                        <a:spcBef>
                          <a:spcPts val="0"/>
                        </a:spcBef>
                        <a:spcAft>
                          <a:spcPts val="0"/>
                        </a:spcAft>
                        <a:buNone/>
                      </a:pPr>
                      <a:r>
                        <a:rPr lang="en"/>
                        <a:t>RMS Error North</a:t>
                      </a:r>
                      <a:endParaRPr/>
                    </a:p>
                  </a:txBody>
                  <a:tcPr marL="91425" marR="91425" marT="91425" marB="91425"/>
                </a:tc>
                <a:tc>
                  <a:txBody>
                    <a:bodyPr/>
                    <a:lstStyle/>
                    <a:p>
                      <a:pPr marL="0" lvl="0" indent="0" algn="l" rtl="0">
                        <a:spcBef>
                          <a:spcPts val="0"/>
                        </a:spcBef>
                        <a:spcAft>
                          <a:spcPts val="0"/>
                        </a:spcAft>
                        <a:buNone/>
                      </a:pPr>
                      <a:r>
                        <a:rPr lang="en"/>
                        <a:t>RMS Error East</a:t>
                      </a:r>
                      <a:endParaRPr/>
                    </a:p>
                  </a:txBody>
                  <a:tcPr marL="91425" marR="91425" marT="91425" marB="91425"/>
                </a:tc>
                <a:tc>
                  <a:txBody>
                    <a:bodyPr/>
                    <a:lstStyle/>
                    <a:p>
                      <a:pPr marL="0" lvl="0" indent="0" algn="l" rtl="0">
                        <a:spcBef>
                          <a:spcPts val="0"/>
                        </a:spcBef>
                        <a:spcAft>
                          <a:spcPts val="0"/>
                        </a:spcAft>
                        <a:buNone/>
                      </a:pPr>
                      <a:r>
                        <a:rPr lang="en"/>
                        <a:t>RMS Error Up</a:t>
                      </a:r>
                      <a:endParaRPr/>
                    </a:p>
                  </a:txBody>
                  <a:tcPr marL="91425" marR="91425" marT="91425" marB="91425"/>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a:t>0.1m</a:t>
                      </a:r>
                      <a:endParaRPr/>
                    </a:p>
                  </a:txBody>
                  <a:tcPr marL="91425" marR="91425" marT="91425" marB="91425"/>
                </a:tc>
                <a:tc>
                  <a:txBody>
                    <a:bodyPr/>
                    <a:lstStyle/>
                    <a:p>
                      <a:pPr marL="0" lvl="0" indent="0" algn="l" rtl="0">
                        <a:spcBef>
                          <a:spcPts val="0"/>
                        </a:spcBef>
                        <a:spcAft>
                          <a:spcPts val="0"/>
                        </a:spcAft>
                        <a:buNone/>
                      </a:pPr>
                      <a:r>
                        <a:rPr lang="en"/>
                        <a:t>0.1m</a:t>
                      </a:r>
                      <a:endParaRPr/>
                    </a:p>
                  </a:txBody>
                  <a:tcPr marL="91425" marR="91425" marT="91425" marB="91425"/>
                </a:tc>
                <a:tc>
                  <a:txBody>
                    <a:bodyPr/>
                    <a:lstStyle/>
                    <a:p>
                      <a:pPr marL="0" lvl="0" indent="0" algn="l" rtl="0">
                        <a:spcBef>
                          <a:spcPts val="0"/>
                        </a:spcBef>
                        <a:spcAft>
                          <a:spcPts val="0"/>
                        </a:spcAft>
                        <a:buNone/>
                      </a:pPr>
                      <a:r>
                        <a:rPr lang="en"/>
                        <a:t>12.1m</a:t>
                      </a:r>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sp>
        <p:nvSpPr>
          <p:cNvPr id="2354" name="Google Shape;2354;p156"/>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156"/>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LEO Track Simulation Plots</a:t>
            </a:r>
            <a:endParaRPr b="1">
              <a:solidFill>
                <a:schemeClr val="dk1"/>
              </a:solidFill>
            </a:endParaRPr>
          </a:p>
        </p:txBody>
      </p:sp>
      <p:pic>
        <p:nvPicPr>
          <p:cNvPr id="2356" name="Google Shape;2356;p156"/>
          <p:cNvPicPr preferRelativeResize="0"/>
          <p:nvPr/>
        </p:nvPicPr>
        <p:blipFill>
          <a:blip r:embed="rId3">
            <a:alphaModFix/>
          </a:blip>
          <a:stretch>
            <a:fillRect/>
          </a:stretch>
        </p:blipFill>
        <p:spPr>
          <a:xfrm>
            <a:off x="209200" y="1756600"/>
            <a:ext cx="2235150" cy="1676375"/>
          </a:xfrm>
          <a:prstGeom prst="rect">
            <a:avLst/>
          </a:prstGeom>
          <a:noFill/>
          <a:ln>
            <a:noFill/>
          </a:ln>
        </p:spPr>
      </p:pic>
      <p:pic>
        <p:nvPicPr>
          <p:cNvPr id="2357" name="Google Shape;2357;p156"/>
          <p:cNvPicPr preferRelativeResize="0"/>
          <p:nvPr/>
        </p:nvPicPr>
        <p:blipFill>
          <a:blip r:embed="rId4">
            <a:alphaModFix/>
          </a:blip>
          <a:stretch>
            <a:fillRect/>
          </a:stretch>
        </p:blipFill>
        <p:spPr>
          <a:xfrm>
            <a:off x="2495600" y="1485200"/>
            <a:ext cx="3145535" cy="2359152"/>
          </a:xfrm>
          <a:prstGeom prst="rect">
            <a:avLst/>
          </a:prstGeom>
          <a:noFill/>
          <a:ln>
            <a:noFill/>
          </a:ln>
        </p:spPr>
      </p:pic>
      <p:pic>
        <p:nvPicPr>
          <p:cNvPr id="2358" name="Google Shape;2358;p156"/>
          <p:cNvPicPr preferRelativeResize="0"/>
          <p:nvPr/>
        </p:nvPicPr>
        <p:blipFill>
          <a:blip r:embed="rId5">
            <a:alphaModFix/>
          </a:blip>
          <a:stretch>
            <a:fillRect/>
          </a:stretch>
        </p:blipFill>
        <p:spPr>
          <a:xfrm>
            <a:off x="5536938" y="1485200"/>
            <a:ext cx="3145176" cy="2358875"/>
          </a:xfrm>
          <a:prstGeom prst="rect">
            <a:avLst/>
          </a:prstGeom>
          <a:noFill/>
          <a:ln>
            <a:noFill/>
          </a:ln>
        </p:spPr>
      </p:pic>
      <p:sp>
        <p:nvSpPr>
          <p:cNvPr id="2359" name="Google Shape;2359;p15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143</a:t>
            </a:fld>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2363"/>
        <p:cNvGrpSpPr/>
        <p:nvPr/>
      </p:nvGrpSpPr>
      <p:grpSpPr>
        <a:xfrm>
          <a:off x="0" y="0"/>
          <a:ext cx="0" cy="0"/>
          <a:chOff x="0" y="0"/>
          <a:chExt cx="0" cy="0"/>
        </a:xfrm>
      </p:grpSpPr>
      <p:pic>
        <p:nvPicPr>
          <p:cNvPr id="2364" name="Google Shape;2364;p157"/>
          <p:cNvPicPr preferRelativeResize="0"/>
          <p:nvPr/>
        </p:nvPicPr>
        <p:blipFill>
          <a:blip r:embed="rId3">
            <a:alphaModFix/>
          </a:blip>
          <a:stretch>
            <a:fillRect/>
          </a:stretch>
        </p:blipFill>
        <p:spPr>
          <a:xfrm>
            <a:off x="2495600" y="1485200"/>
            <a:ext cx="3145535" cy="2359152"/>
          </a:xfrm>
          <a:prstGeom prst="rect">
            <a:avLst/>
          </a:prstGeom>
          <a:noFill/>
          <a:ln>
            <a:noFill/>
          </a:ln>
        </p:spPr>
      </p:pic>
      <p:pic>
        <p:nvPicPr>
          <p:cNvPr id="2365" name="Google Shape;2365;p157"/>
          <p:cNvPicPr preferRelativeResize="0"/>
          <p:nvPr/>
        </p:nvPicPr>
        <p:blipFill>
          <a:blip r:embed="rId4">
            <a:alphaModFix/>
          </a:blip>
          <a:stretch>
            <a:fillRect/>
          </a:stretch>
        </p:blipFill>
        <p:spPr>
          <a:xfrm>
            <a:off x="5536938" y="1485200"/>
            <a:ext cx="3145176" cy="2358875"/>
          </a:xfrm>
          <a:prstGeom prst="rect">
            <a:avLst/>
          </a:prstGeom>
          <a:noFill/>
          <a:ln>
            <a:noFill/>
          </a:ln>
        </p:spPr>
      </p:pic>
      <p:pic>
        <p:nvPicPr>
          <p:cNvPr id="2366" name="Google Shape;2366;p157"/>
          <p:cNvPicPr preferRelativeResize="0"/>
          <p:nvPr/>
        </p:nvPicPr>
        <p:blipFill>
          <a:blip r:embed="rId5">
            <a:alphaModFix/>
          </a:blip>
          <a:stretch>
            <a:fillRect/>
          </a:stretch>
        </p:blipFill>
        <p:spPr>
          <a:xfrm>
            <a:off x="209200" y="1827963"/>
            <a:ext cx="2231137" cy="1673352"/>
          </a:xfrm>
          <a:prstGeom prst="rect">
            <a:avLst/>
          </a:prstGeom>
          <a:noFill/>
          <a:ln>
            <a:noFill/>
          </a:ln>
        </p:spPr>
      </p:pic>
      <p:pic>
        <p:nvPicPr>
          <p:cNvPr id="2367" name="Google Shape;2367;p157"/>
          <p:cNvPicPr preferRelativeResize="0"/>
          <p:nvPr/>
        </p:nvPicPr>
        <p:blipFill>
          <a:blip r:embed="rId6">
            <a:alphaModFix/>
          </a:blip>
          <a:stretch>
            <a:fillRect/>
          </a:stretch>
        </p:blipFill>
        <p:spPr>
          <a:xfrm>
            <a:off x="2495600" y="1485063"/>
            <a:ext cx="3145535" cy="2359152"/>
          </a:xfrm>
          <a:prstGeom prst="rect">
            <a:avLst/>
          </a:prstGeom>
          <a:noFill/>
          <a:ln>
            <a:noFill/>
          </a:ln>
        </p:spPr>
      </p:pic>
      <p:pic>
        <p:nvPicPr>
          <p:cNvPr id="2368" name="Google Shape;2368;p157"/>
          <p:cNvPicPr preferRelativeResize="0"/>
          <p:nvPr/>
        </p:nvPicPr>
        <p:blipFill>
          <a:blip r:embed="rId7">
            <a:alphaModFix/>
          </a:blip>
          <a:stretch>
            <a:fillRect/>
          </a:stretch>
        </p:blipFill>
        <p:spPr>
          <a:xfrm>
            <a:off x="5536775" y="1485200"/>
            <a:ext cx="3145535" cy="2359152"/>
          </a:xfrm>
          <a:prstGeom prst="rect">
            <a:avLst/>
          </a:prstGeom>
          <a:noFill/>
          <a:ln>
            <a:noFill/>
          </a:ln>
        </p:spPr>
      </p:pic>
      <p:sp>
        <p:nvSpPr>
          <p:cNvPr id="2369" name="Google Shape;2369;p157"/>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157"/>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1"/>
                </a:solidFill>
              </a:rPr>
              <a:t>LEO Track Simulation Plots with Waypoints</a:t>
            </a:r>
            <a:endParaRPr b="1">
              <a:solidFill>
                <a:schemeClr val="dk1"/>
              </a:solidFill>
            </a:endParaRPr>
          </a:p>
        </p:txBody>
      </p:sp>
      <p:pic>
        <p:nvPicPr>
          <p:cNvPr id="2371" name="Google Shape;2371;p157"/>
          <p:cNvPicPr preferRelativeResize="0"/>
          <p:nvPr/>
        </p:nvPicPr>
        <p:blipFill>
          <a:blip r:embed="rId8">
            <a:alphaModFix/>
          </a:blip>
          <a:stretch>
            <a:fillRect/>
          </a:stretch>
        </p:blipFill>
        <p:spPr>
          <a:xfrm>
            <a:off x="209200" y="1828100"/>
            <a:ext cx="2231137" cy="1673352"/>
          </a:xfrm>
          <a:prstGeom prst="rect">
            <a:avLst/>
          </a:prstGeom>
          <a:noFill/>
          <a:ln>
            <a:noFill/>
          </a:ln>
        </p:spPr>
      </p:pic>
      <p:sp>
        <p:nvSpPr>
          <p:cNvPr id="2372" name="Google Shape;2372;p15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144</a:t>
            </a:fld>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2376"/>
        <p:cNvGrpSpPr/>
        <p:nvPr/>
      </p:nvGrpSpPr>
      <p:grpSpPr>
        <a:xfrm>
          <a:off x="0" y="0"/>
          <a:ext cx="0" cy="0"/>
          <a:chOff x="0" y="0"/>
          <a:chExt cx="0" cy="0"/>
        </a:xfrm>
      </p:grpSpPr>
      <p:sp>
        <p:nvSpPr>
          <p:cNvPr id="2377" name="Google Shape;2377;p158"/>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158"/>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Custom Track Simulation Plots</a:t>
            </a:r>
            <a:endParaRPr b="1">
              <a:solidFill>
                <a:schemeClr val="dk1"/>
              </a:solidFill>
            </a:endParaRPr>
          </a:p>
        </p:txBody>
      </p:sp>
      <p:pic>
        <p:nvPicPr>
          <p:cNvPr id="2379" name="Google Shape;2379;p158"/>
          <p:cNvPicPr preferRelativeResize="0"/>
          <p:nvPr/>
        </p:nvPicPr>
        <p:blipFill>
          <a:blip r:embed="rId3">
            <a:alphaModFix/>
          </a:blip>
          <a:stretch>
            <a:fillRect/>
          </a:stretch>
        </p:blipFill>
        <p:spPr>
          <a:xfrm>
            <a:off x="209200" y="1756600"/>
            <a:ext cx="2235150" cy="1676375"/>
          </a:xfrm>
          <a:prstGeom prst="rect">
            <a:avLst/>
          </a:prstGeom>
          <a:noFill/>
          <a:ln>
            <a:noFill/>
          </a:ln>
        </p:spPr>
      </p:pic>
      <p:pic>
        <p:nvPicPr>
          <p:cNvPr id="2380" name="Google Shape;2380;p158"/>
          <p:cNvPicPr preferRelativeResize="0"/>
          <p:nvPr/>
        </p:nvPicPr>
        <p:blipFill>
          <a:blip r:embed="rId4">
            <a:alphaModFix/>
          </a:blip>
          <a:stretch>
            <a:fillRect/>
          </a:stretch>
        </p:blipFill>
        <p:spPr>
          <a:xfrm>
            <a:off x="2495600" y="1485200"/>
            <a:ext cx="3145535" cy="2359152"/>
          </a:xfrm>
          <a:prstGeom prst="rect">
            <a:avLst/>
          </a:prstGeom>
          <a:noFill/>
          <a:ln>
            <a:noFill/>
          </a:ln>
        </p:spPr>
      </p:pic>
      <p:pic>
        <p:nvPicPr>
          <p:cNvPr id="2381" name="Google Shape;2381;p158"/>
          <p:cNvPicPr preferRelativeResize="0"/>
          <p:nvPr/>
        </p:nvPicPr>
        <p:blipFill>
          <a:blip r:embed="rId5">
            <a:alphaModFix/>
          </a:blip>
          <a:stretch>
            <a:fillRect/>
          </a:stretch>
        </p:blipFill>
        <p:spPr>
          <a:xfrm>
            <a:off x="5536938" y="1485200"/>
            <a:ext cx="3145176" cy="2358875"/>
          </a:xfrm>
          <a:prstGeom prst="rect">
            <a:avLst/>
          </a:prstGeom>
          <a:noFill/>
          <a:ln>
            <a:noFill/>
          </a:ln>
        </p:spPr>
      </p:pic>
      <p:pic>
        <p:nvPicPr>
          <p:cNvPr id="2382" name="Google Shape;2382;p158"/>
          <p:cNvPicPr preferRelativeResize="0"/>
          <p:nvPr/>
        </p:nvPicPr>
        <p:blipFill>
          <a:blip r:embed="rId6">
            <a:alphaModFix/>
          </a:blip>
          <a:stretch>
            <a:fillRect/>
          </a:stretch>
        </p:blipFill>
        <p:spPr>
          <a:xfrm>
            <a:off x="2495600" y="1485200"/>
            <a:ext cx="3145535" cy="2359152"/>
          </a:xfrm>
          <a:prstGeom prst="rect">
            <a:avLst/>
          </a:prstGeom>
          <a:noFill/>
          <a:ln>
            <a:noFill/>
          </a:ln>
        </p:spPr>
      </p:pic>
      <p:pic>
        <p:nvPicPr>
          <p:cNvPr id="2383" name="Google Shape;2383;p158"/>
          <p:cNvPicPr preferRelativeResize="0"/>
          <p:nvPr/>
        </p:nvPicPr>
        <p:blipFill>
          <a:blip r:embed="rId7">
            <a:alphaModFix/>
          </a:blip>
          <a:stretch>
            <a:fillRect/>
          </a:stretch>
        </p:blipFill>
        <p:spPr>
          <a:xfrm>
            <a:off x="5536775" y="1485200"/>
            <a:ext cx="3145535" cy="2359152"/>
          </a:xfrm>
          <a:prstGeom prst="rect">
            <a:avLst/>
          </a:prstGeom>
          <a:noFill/>
          <a:ln>
            <a:noFill/>
          </a:ln>
        </p:spPr>
      </p:pic>
      <p:pic>
        <p:nvPicPr>
          <p:cNvPr id="2384" name="Google Shape;2384;p158"/>
          <p:cNvPicPr preferRelativeResize="0"/>
          <p:nvPr/>
        </p:nvPicPr>
        <p:blipFill>
          <a:blip r:embed="rId8">
            <a:alphaModFix/>
          </a:blip>
          <a:stretch>
            <a:fillRect/>
          </a:stretch>
        </p:blipFill>
        <p:spPr>
          <a:xfrm>
            <a:off x="211213" y="1758113"/>
            <a:ext cx="2231137" cy="1673352"/>
          </a:xfrm>
          <a:prstGeom prst="rect">
            <a:avLst/>
          </a:prstGeom>
          <a:noFill/>
          <a:ln>
            <a:noFill/>
          </a:ln>
        </p:spPr>
      </p:pic>
      <p:sp>
        <p:nvSpPr>
          <p:cNvPr id="2385" name="Google Shape;2385;p15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145</a:t>
            </a:fld>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2389"/>
        <p:cNvGrpSpPr/>
        <p:nvPr/>
      </p:nvGrpSpPr>
      <p:grpSpPr>
        <a:xfrm>
          <a:off x="0" y="0"/>
          <a:ext cx="0" cy="0"/>
          <a:chOff x="0" y="0"/>
          <a:chExt cx="0" cy="0"/>
        </a:xfrm>
      </p:grpSpPr>
      <p:sp>
        <p:nvSpPr>
          <p:cNvPr id="2390" name="Google Shape;2390;p159"/>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159"/>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Simulating GPS Failure</a:t>
            </a:r>
            <a:endParaRPr b="1">
              <a:solidFill>
                <a:schemeClr val="dk1"/>
              </a:solidFill>
            </a:endParaRPr>
          </a:p>
        </p:txBody>
      </p:sp>
      <p:pic>
        <p:nvPicPr>
          <p:cNvPr id="2392" name="Google Shape;2392;p159"/>
          <p:cNvPicPr preferRelativeResize="0"/>
          <p:nvPr/>
        </p:nvPicPr>
        <p:blipFill rotWithShape="1">
          <a:blip r:embed="rId3">
            <a:alphaModFix/>
          </a:blip>
          <a:srcRect l="9845" t="14947" r="5929" b="20176"/>
          <a:stretch/>
        </p:blipFill>
        <p:spPr>
          <a:xfrm>
            <a:off x="242650" y="928375"/>
            <a:ext cx="8656550" cy="3750924"/>
          </a:xfrm>
          <a:prstGeom prst="rect">
            <a:avLst/>
          </a:prstGeom>
          <a:noFill/>
          <a:ln>
            <a:noFill/>
          </a:ln>
        </p:spPr>
      </p:pic>
      <p:sp>
        <p:nvSpPr>
          <p:cNvPr id="2393" name="Google Shape;2393;p15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146</a:t>
            </a:fld>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2397"/>
        <p:cNvGrpSpPr/>
        <p:nvPr/>
      </p:nvGrpSpPr>
      <p:grpSpPr>
        <a:xfrm>
          <a:off x="0" y="0"/>
          <a:ext cx="0" cy="0"/>
          <a:chOff x="0" y="0"/>
          <a:chExt cx="0" cy="0"/>
        </a:xfrm>
      </p:grpSpPr>
      <p:sp>
        <p:nvSpPr>
          <p:cNvPr id="2398" name="Google Shape;2398;p160"/>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160"/>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1"/>
                </a:solidFill>
              </a:rPr>
              <a:t>Gazebo Physics Engine and First Principles</a:t>
            </a:r>
            <a:endParaRPr b="1">
              <a:solidFill>
                <a:schemeClr val="dk1"/>
              </a:solidFill>
            </a:endParaRPr>
          </a:p>
        </p:txBody>
      </p:sp>
      <p:sp>
        <p:nvSpPr>
          <p:cNvPr id="2400" name="Google Shape;2400;p160"/>
          <p:cNvSpPr txBox="1"/>
          <p:nvPr/>
        </p:nvSpPr>
        <p:spPr>
          <a:xfrm>
            <a:off x="209200" y="869975"/>
            <a:ext cx="4362900" cy="416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rebuchet MS"/>
                <a:ea typeface="Trebuchet MS"/>
                <a:cs typeface="Trebuchet MS"/>
                <a:sym typeface="Trebuchet MS"/>
              </a:rPr>
              <a:t>1st Principles Quadrotor Dynamics </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Assume Symmetrical Quadrotor </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Assume point mass</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F = f_grav + f_aero + f_cntrl</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m = m_aero + m_cntrl </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No lift force</a:t>
            </a:r>
            <a:endParaRPr>
              <a:latin typeface="Trebuchet MS"/>
              <a:ea typeface="Trebuchet MS"/>
              <a:cs typeface="Trebuchet MS"/>
              <a:sym typeface="Trebuchet MS"/>
            </a:endParaRPr>
          </a:p>
          <a:p>
            <a:pPr marL="914400" lvl="1" indent="-317500" algn="l" rtl="0">
              <a:spcBef>
                <a:spcPts val="0"/>
              </a:spcBef>
              <a:spcAft>
                <a:spcPts val="0"/>
              </a:spcAft>
              <a:buSzPts val="1400"/>
              <a:buFont typeface="Trebuchet MS"/>
              <a:buChar char="○"/>
            </a:pPr>
            <a:r>
              <a:rPr lang="en">
                <a:latin typeface="Trebuchet MS"/>
                <a:ea typeface="Trebuchet MS"/>
                <a:cs typeface="Trebuchet MS"/>
                <a:sym typeface="Trebuchet MS"/>
              </a:rPr>
              <a:t>Lift force is treated as thrust not an aerodynamic force </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Drag is the only aerodynamic force </a:t>
            </a:r>
            <a:endParaRPr>
              <a:latin typeface="Trebuchet MS"/>
              <a:ea typeface="Trebuchet MS"/>
              <a:cs typeface="Trebuchet MS"/>
              <a:sym typeface="Trebuchet MS"/>
            </a:endParaRPr>
          </a:p>
          <a:p>
            <a:pPr marL="914400" lvl="1" indent="-317500" algn="l" rtl="0">
              <a:spcBef>
                <a:spcPts val="0"/>
              </a:spcBef>
              <a:spcAft>
                <a:spcPts val="0"/>
              </a:spcAft>
              <a:buSzPts val="1400"/>
              <a:buFont typeface="Trebuchet MS"/>
              <a:buChar char="○"/>
            </a:pPr>
            <a:r>
              <a:rPr lang="en">
                <a:latin typeface="Trebuchet MS"/>
                <a:ea typeface="Trebuchet MS"/>
                <a:cs typeface="Trebuchet MS"/>
                <a:sym typeface="Trebuchet MS"/>
              </a:rPr>
              <a:t>Drag acts exactly opposite of air-relative velocity </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Approximates relative wetted area for drag </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Idealizes rotors/mechanical systems </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Would require rederivation of equations of motion if rotor configuration would change </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Linearlized: Small Disturbance Theory </a:t>
            </a:r>
            <a:endParaRPr>
              <a:latin typeface="Trebuchet MS"/>
              <a:ea typeface="Trebuchet MS"/>
              <a:cs typeface="Trebuchet MS"/>
              <a:sym typeface="Trebuchet MS"/>
            </a:endParaRPr>
          </a:p>
          <a:p>
            <a:pPr marL="914400" lvl="1" indent="-317500" algn="l" rtl="0">
              <a:spcBef>
                <a:spcPts val="0"/>
              </a:spcBef>
              <a:spcAft>
                <a:spcPts val="0"/>
              </a:spcAft>
              <a:buSzPts val="1400"/>
              <a:buFont typeface="Trebuchet MS"/>
              <a:buChar char="○"/>
            </a:pPr>
            <a:r>
              <a:rPr lang="en">
                <a:latin typeface="Trebuchet MS"/>
                <a:ea typeface="Trebuchet MS"/>
                <a:cs typeface="Trebuchet MS"/>
                <a:sym typeface="Trebuchet MS"/>
              </a:rPr>
              <a:t>Defines variables wrt hover state </a:t>
            </a:r>
            <a:endParaRPr>
              <a:latin typeface="Trebuchet MS"/>
              <a:ea typeface="Trebuchet MS"/>
              <a:cs typeface="Trebuchet MS"/>
              <a:sym typeface="Trebuchet MS"/>
            </a:endParaRPr>
          </a:p>
          <a:p>
            <a:pPr marL="914400" lvl="1" indent="-317500" algn="l" rtl="0">
              <a:spcBef>
                <a:spcPts val="0"/>
              </a:spcBef>
              <a:spcAft>
                <a:spcPts val="0"/>
              </a:spcAft>
              <a:buSzPts val="1400"/>
              <a:buFont typeface="Trebuchet MS"/>
              <a:buChar char="○"/>
            </a:pPr>
            <a:r>
              <a:rPr lang="en">
                <a:latin typeface="Trebuchet MS"/>
                <a:ea typeface="Trebuchet MS"/>
                <a:cs typeface="Trebuchet MS"/>
                <a:sym typeface="Trebuchet MS"/>
              </a:rPr>
              <a:t>Does not accurately model each variable response to a disturbance </a:t>
            </a:r>
            <a:endParaRPr>
              <a:latin typeface="Trebuchet MS"/>
              <a:ea typeface="Trebuchet MS"/>
              <a:cs typeface="Trebuchet MS"/>
              <a:sym typeface="Trebuchet MS"/>
            </a:endParaRPr>
          </a:p>
        </p:txBody>
      </p:sp>
      <p:sp>
        <p:nvSpPr>
          <p:cNvPr id="2401" name="Google Shape;2401;p160"/>
          <p:cNvSpPr txBox="1"/>
          <p:nvPr/>
        </p:nvSpPr>
        <p:spPr>
          <a:xfrm>
            <a:off x="4713150" y="869975"/>
            <a:ext cx="4362900" cy="364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rebuchet MS"/>
                <a:ea typeface="Trebuchet MS"/>
                <a:cs typeface="Trebuchet MS"/>
                <a:sym typeface="Trebuchet MS"/>
              </a:rPr>
              <a:t>Gazebo UAS Dynamics </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Extracts rotor configuration from ardupilot  </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Forces &amp; moments are modeled directly from rotors and across the UAS</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Lift and drag are treated as aerodynamic forces separate from motor forces</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Drag is calculated from drone configuration as the UAS moves throughout simulated world </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Able to adapt to various configurations/disturbances </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endParaRPr>
              <a:latin typeface="Trebuchet MS"/>
              <a:ea typeface="Trebuchet MS"/>
              <a:cs typeface="Trebuchet MS"/>
              <a:sym typeface="Trebuchet MS"/>
            </a:endParaRPr>
          </a:p>
        </p:txBody>
      </p:sp>
      <p:sp>
        <p:nvSpPr>
          <p:cNvPr id="2402" name="Google Shape;2402;p16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147</a:t>
            </a:fld>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2406"/>
        <p:cNvGrpSpPr/>
        <p:nvPr/>
      </p:nvGrpSpPr>
      <p:grpSpPr>
        <a:xfrm>
          <a:off x="0" y="0"/>
          <a:ext cx="0" cy="0"/>
          <a:chOff x="0" y="0"/>
          <a:chExt cx="0" cy="0"/>
        </a:xfrm>
      </p:grpSpPr>
      <p:sp>
        <p:nvSpPr>
          <p:cNvPr id="2407" name="Google Shape;2407;p161"/>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161"/>
          <p:cNvSpPr txBox="1">
            <a:spLocks noGrp="1"/>
          </p:cNvSpPr>
          <p:nvPr>
            <p:ph type="title"/>
          </p:nvPr>
        </p:nvSpPr>
        <p:spPr>
          <a:xfrm>
            <a:off x="209200" y="195200"/>
            <a:ext cx="8760300" cy="835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1"/>
                </a:solidFill>
              </a:rPr>
              <a:t>Gazebo Physics Engine and First Principles Cont.</a:t>
            </a:r>
            <a:endParaRPr b="1">
              <a:solidFill>
                <a:schemeClr val="dk1"/>
              </a:solidFill>
            </a:endParaRPr>
          </a:p>
        </p:txBody>
      </p:sp>
      <p:sp>
        <p:nvSpPr>
          <p:cNvPr id="2409" name="Google Shape;2409;p161"/>
          <p:cNvSpPr txBox="1"/>
          <p:nvPr/>
        </p:nvSpPr>
        <p:spPr>
          <a:xfrm>
            <a:off x="764375" y="869975"/>
            <a:ext cx="3095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Trebuchet MS"/>
                <a:ea typeface="Trebuchet MS"/>
                <a:cs typeface="Trebuchet MS"/>
                <a:sym typeface="Trebuchet MS"/>
              </a:rPr>
              <a:t>1st Principles EOM</a:t>
            </a:r>
            <a:endParaRPr b="1">
              <a:latin typeface="Trebuchet MS"/>
              <a:ea typeface="Trebuchet MS"/>
              <a:cs typeface="Trebuchet MS"/>
              <a:sym typeface="Trebuchet MS"/>
            </a:endParaRPr>
          </a:p>
        </p:txBody>
      </p:sp>
      <p:sp>
        <p:nvSpPr>
          <p:cNvPr id="2410" name="Google Shape;2410;p161"/>
          <p:cNvSpPr txBox="1"/>
          <p:nvPr/>
        </p:nvSpPr>
        <p:spPr>
          <a:xfrm>
            <a:off x="4794800" y="869975"/>
            <a:ext cx="4029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Trebuchet MS"/>
                <a:ea typeface="Trebuchet MS"/>
                <a:cs typeface="Trebuchet MS"/>
                <a:sym typeface="Trebuchet MS"/>
              </a:rPr>
              <a:t>Quadrotor Response to Disturbances Example </a:t>
            </a:r>
            <a:endParaRPr b="1">
              <a:latin typeface="Trebuchet MS"/>
              <a:ea typeface="Trebuchet MS"/>
              <a:cs typeface="Trebuchet MS"/>
              <a:sym typeface="Trebuchet MS"/>
            </a:endParaRPr>
          </a:p>
        </p:txBody>
      </p:sp>
      <p:pic>
        <p:nvPicPr>
          <p:cNvPr id="2411" name="Google Shape;2411;p161"/>
          <p:cNvPicPr preferRelativeResize="0"/>
          <p:nvPr/>
        </p:nvPicPr>
        <p:blipFill>
          <a:blip r:embed="rId3">
            <a:alphaModFix/>
          </a:blip>
          <a:stretch>
            <a:fillRect/>
          </a:stretch>
        </p:blipFill>
        <p:spPr>
          <a:xfrm>
            <a:off x="209200" y="1430600"/>
            <a:ext cx="4091151" cy="2896125"/>
          </a:xfrm>
          <a:prstGeom prst="rect">
            <a:avLst/>
          </a:prstGeom>
          <a:noFill/>
          <a:ln>
            <a:noFill/>
          </a:ln>
        </p:spPr>
      </p:pic>
      <p:pic>
        <p:nvPicPr>
          <p:cNvPr id="2412" name="Google Shape;2412;p161"/>
          <p:cNvPicPr preferRelativeResize="0"/>
          <p:nvPr/>
        </p:nvPicPr>
        <p:blipFill>
          <a:blip r:embed="rId4">
            <a:alphaModFix/>
          </a:blip>
          <a:stretch>
            <a:fillRect/>
          </a:stretch>
        </p:blipFill>
        <p:spPr>
          <a:xfrm>
            <a:off x="4430651" y="1430600"/>
            <a:ext cx="4538849" cy="2967492"/>
          </a:xfrm>
          <a:prstGeom prst="rect">
            <a:avLst/>
          </a:prstGeom>
          <a:noFill/>
          <a:ln>
            <a:noFill/>
          </a:ln>
        </p:spPr>
      </p:pic>
      <p:sp>
        <p:nvSpPr>
          <p:cNvPr id="2413" name="Google Shape;2413;p16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148</a:t>
            </a:fld>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2417"/>
        <p:cNvGrpSpPr/>
        <p:nvPr/>
      </p:nvGrpSpPr>
      <p:grpSpPr>
        <a:xfrm>
          <a:off x="0" y="0"/>
          <a:ext cx="0" cy="0"/>
          <a:chOff x="0" y="0"/>
          <a:chExt cx="0" cy="0"/>
        </a:xfrm>
      </p:grpSpPr>
      <p:sp>
        <p:nvSpPr>
          <p:cNvPr id="2418" name="Google Shape;2418;p162"/>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162"/>
          <p:cNvSpPr txBox="1">
            <a:spLocks noGrp="1"/>
          </p:cNvSpPr>
          <p:nvPr>
            <p:ph type="title"/>
          </p:nvPr>
        </p:nvSpPr>
        <p:spPr>
          <a:xfrm>
            <a:off x="209200" y="195200"/>
            <a:ext cx="8760300" cy="835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1"/>
                </a:solidFill>
              </a:rPr>
              <a:t>Gazebo Physics Engine and First Principles Cont.</a:t>
            </a:r>
            <a:endParaRPr b="1">
              <a:solidFill>
                <a:schemeClr val="dk1"/>
              </a:solidFill>
            </a:endParaRPr>
          </a:p>
        </p:txBody>
      </p:sp>
      <p:sp>
        <p:nvSpPr>
          <p:cNvPr id="2420" name="Google Shape;2420;p162"/>
          <p:cNvSpPr txBox="1"/>
          <p:nvPr/>
        </p:nvSpPr>
        <p:spPr>
          <a:xfrm>
            <a:off x="209200" y="869975"/>
            <a:ext cx="8760300" cy="383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rebuchet MS"/>
                <a:ea typeface="Trebuchet MS"/>
                <a:cs typeface="Trebuchet MS"/>
                <a:sym typeface="Trebuchet MS"/>
              </a:rPr>
              <a:t>Gazebo ODE Architecture</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Uses a Physics SDK Engine to perform dynamics (rigid-body, flexible-body, fluid, particle) simulation </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Simulation of Equations of Motion </a:t>
            </a:r>
            <a:endParaRPr>
              <a:latin typeface="Trebuchet MS"/>
              <a:ea typeface="Trebuchet MS"/>
              <a:cs typeface="Trebuchet MS"/>
              <a:sym typeface="Trebuchet MS"/>
            </a:endParaRPr>
          </a:p>
          <a:p>
            <a:pPr marL="914400" lvl="1" indent="-317500" algn="l" rtl="0">
              <a:spcBef>
                <a:spcPts val="0"/>
              </a:spcBef>
              <a:spcAft>
                <a:spcPts val="0"/>
              </a:spcAft>
              <a:buSzPts val="1400"/>
              <a:buFont typeface="Trebuchet MS"/>
              <a:buChar char="○"/>
            </a:pPr>
            <a:r>
              <a:rPr lang="en">
                <a:latin typeface="Trebuchet MS"/>
                <a:ea typeface="Trebuchet MS"/>
                <a:cs typeface="Trebuchet MS"/>
                <a:sym typeface="Trebuchet MS"/>
              </a:rPr>
              <a:t>Lagrange Multiplier - state space model which accounts for accounts for all body degrees of freedom and models forces explicitly</a:t>
            </a:r>
            <a:endParaRPr>
              <a:latin typeface="Trebuchet MS"/>
              <a:ea typeface="Trebuchet MS"/>
              <a:cs typeface="Trebuchet MS"/>
              <a:sym typeface="Trebuchet MS"/>
            </a:endParaRPr>
          </a:p>
          <a:p>
            <a:pPr marL="914400" lvl="1" indent="-317500" algn="l" rtl="0">
              <a:spcBef>
                <a:spcPts val="0"/>
              </a:spcBef>
              <a:spcAft>
                <a:spcPts val="0"/>
              </a:spcAft>
              <a:buSzPts val="1400"/>
              <a:buFont typeface="Trebuchet MS"/>
              <a:buChar char="○"/>
            </a:pPr>
            <a:r>
              <a:rPr lang="en">
                <a:latin typeface="Trebuchet MS"/>
                <a:ea typeface="Trebuchet MS"/>
                <a:cs typeface="Trebuchet MS"/>
                <a:sym typeface="Trebuchet MS"/>
              </a:rPr>
              <a:t>Reduced Coordinate - system of tracking bodies without tracking every variable of the body</a:t>
            </a:r>
            <a:endParaRPr>
              <a:latin typeface="Trebuchet MS"/>
              <a:ea typeface="Trebuchet MS"/>
              <a:cs typeface="Trebuchet MS"/>
              <a:sym typeface="Trebuchet MS"/>
            </a:endParaRPr>
          </a:p>
          <a:p>
            <a:pPr marL="914400" lvl="1" indent="-317500" algn="l" rtl="0">
              <a:spcBef>
                <a:spcPts val="0"/>
              </a:spcBef>
              <a:spcAft>
                <a:spcPts val="0"/>
              </a:spcAft>
              <a:buSzPts val="1400"/>
              <a:buFont typeface="Trebuchet MS"/>
              <a:buChar char="○"/>
            </a:pPr>
            <a:r>
              <a:rPr lang="en">
                <a:latin typeface="Trebuchet MS"/>
                <a:ea typeface="Trebuchet MS"/>
                <a:cs typeface="Trebuchet MS"/>
                <a:sym typeface="Trebuchet MS"/>
              </a:rPr>
              <a:t>Implements a hybrid system to take advantage of variables Lagrange tracks and the speed with the reduced coordinate system has</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Integration of EOM</a:t>
            </a:r>
            <a:endParaRPr>
              <a:latin typeface="Trebuchet MS"/>
              <a:ea typeface="Trebuchet MS"/>
              <a:cs typeface="Trebuchet MS"/>
              <a:sym typeface="Trebuchet MS"/>
            </a:endParaRPr>
          </a:p>
          <a:p>
            <a:pPr marL="914400" lvl="1" indent="-317500" algn="l" rtl="0">
              <a:spcBef>
                <a:spcPts val="0"/>
              </a:spcBef>
              <a:spcAft>
                <a:spcPts val="0"/>
              </a:spcAft>
              <a:buSzPts val="1400"/>
              <a:buFont typeface="Trebuchet MS"/>
              <a:buChar char="○"/>
            </a:pPr>
            <a:r>
              <a:rPr lang="en">
                <a:latin typeface="Trebuchet MS"/>
                <a:ea typeface="Trebuchet MS"/>
                <a:cs typeface="Trebuchet MS"/>
                <a:sym typeface="Trebuchet MS"/>
              </a:rPr>
              <a:t> Solves the EOM over time using implicit integration </a:t>
            </a:r>
            <a:endParaRPr>
              <a:latin typeface="Trebuchet MS"/>
              <a:ea typeface="Trebuchet MS"/>
              <a:cs typeface="Trebuchet MS"/>
              <a:sym typeface="Trebuchet MS"/>
            </a:endParaRPr>
          </a:p>
          <a:p>
            <a:pPr marL="1371600" lvl="2" indent="-317500" algn="l" rtl="0">
              <a:spcBef>
                <a:spcPts val="0"/>
              </a:spcBef>
              <a:spcAft>
                <a:spcPts val="0"/>
              </a:spcAft>
              <a:buSzPts val="1400"/>
              <a:buFont typeface="Trebuchet MS"/>
              <a:buChar char="■"/>
            </a:pPr>
            <a:r>
              <a:rPr lang="en">
                <a:latin typeface="Trebuchet MS"/>
                <a:ea typeface="Trebuchet MS"/>
                <a:cs typeface="Trebuchet MS"/>
                <a:sym typeface="Trebuchet MS"/>
              </a:rPr>
              <a:t>Acceleration as a function of future forces. Causes numerical dampling = more stable </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Constraint Based Modeling </a:t>
            </a:r>
            <a:endParaRPr>
              <a:latin typeface="Trebuchet MS"/>
              <a:ea typeface="Trebuchet MS"/>
              <a:cs typeface="Trebuchet MS"/>
              <a:sym typeface="Trebuchet MS"/>
            </a:endParaRPr>
          </a:p>
          <a:p>
            <a:pPr marL="914400" lvl="1" indent="-317500" algn="l" rtl="0">
              <a:spcBef>
                <a:spcPts val="0"/>
              </a:spcBef>
              <a:spcAft>
                <a:spcPts val="0"/>
              </a:spcAft>
              <a:buSzPts val="1400"/>
              <a:buFont typeface="Trebuchet MS"/>
              <a:buChar char="○"/>
            </a:pPr>
            <a:r>
              <a:rPr lang="en">
                <a:latin typeface="Trebuchet MS"/>
                <a:ea typeface="Trebuchet MS"/>
                <a:cs typeface="Trebuchet MS"/>
                <a:sym typeface="Trebuchet MS"/>
              </a:rPr>
              <a:t>1st principles uses constraint force modeling - user calculated forces applied to bodies  </a:t>
            </a:r>
            <a:endParaRPr>
              <a:latin typeface="Trebuchet MS"/>
              <a:ea typeface="Trebuchet MS"/>
              <a:cs typeface="Trebuchet MS"/>
              <a:sym typeface="Trebuchet MS"/>
            </a:endParaRPr>
          </a:p>
          <a:p>
            <a:pPr marL="1371600" lvl="2" indent="-317500" algn="l" rtl="0">
              <a:spcBef>
                <a:spcPts val="0"/>
              </a:spcBef>
              <a:spcAft>
                <a:spcPts val="0"/>
              </a:spcAft>
              <a:buSzPts val="1400"/>
              <a:buFont typeface="Trebuchet MS"/>
              <a:buChar char="■"/>
            </a:pPr>
            <a:r>
              <a:rPr lang="en">
                <a:latin typeface="Trebuchet MS"/>
                <a:ea typeface="Trebuchet MS"/>
                <a:cs typeface="Trebuchet MS"/>
                <a:sym typeface="Trebuchet MS"/>
              </a:rPr>
              <a:t>Lots of parameters to tune, harder to achieve/model desired effects</a:t>
            </a:r>
            <a:endParaRPr>
              <a:latin typeface="Trebuchet MS"/>
              <a:ea typeface="Trebuchet MS"/>
              <a:cs typeface="Trebuchet MS"/>
              <a:sym typeface="Trebuchet MS"/>
            </a:endParaRPr>
          </a:p>
          <a:p>
            <a:pPr marL="914400" lvl="1" indent="-317500" algn="l" rtl="0">
              <a:spcBef>
                <a:spcPts val="0"/>
              </a:spcBef>
              <a:spcAft>
                <a:spcPts val="0"/>
              </a:spcAft>
              <a:buSzPts val="1400"/>
              <a:buFont typeface="Trebuchet MS"/>
              <a:buChar char="○"/>
            </a:pPr>
            <a:r>
              <a:rPr lang="en">
                <a:latin typeface="Trebuchet MS"/>
                <a:ea typeface="Trebuchet MS"/>
                <a:cs typeface="Trebuchet MS"/>
                <a:sym typeface="Trebuchet MS"/>
              </a:rPr>
              <a:t>Gazebo uses constraint based modeling - velocity/acceleration constraints for EOM </a:t>
            </a:r>
            <a:endParaRPr>
              <a:latin typeface="Trebuchet MS"/>
              <a:ea typeface="Trebuchet MS"/>
              <a:cs typeface="Trebuchet MS"/>
              <a:sym typeface="Trebuchet MS"/>
            </a:endParaRPr>
          </a:p>
          <a:p>
            <a:pPr marL="1371600" lvl="2" indent="-317500" algn="l" rtl="0">
              <a:spcBef>
                <a:spcPts val="0"/>
              </a:spcBef>
              <a:spcAft>
                <a:spcPts val="0"/>
              </a:spcAft>
              <a:buSzPts val="1400"/>
              <a:buFont typeface="Trebuchet MS"/>
              <a:buChar char="■"/>
            </a:pPr>
            <a:r>
              <a:rPr lang="en">
                <a:latin typeface="Trebuchet MS"/>
                <a:ea typeface="Trebuchet MS"/>
                <a:cs typeface="Trebuchet MS"/>
                <a:sym typeface="Trebuchet MS"/>
              </a:rPr>
              <a:t>More versatile system that more accurately models the behavior of complex systems</a:t>
            </a:r>
            <a:endParaRPr>
              <a:latin typeface="Trebuchet MS"/>
              <a:ea typeface="Trebuchet MS"/>
              <a:cs typeface="Trebuchet MS"/>
              <a:sym typeface="Trebuchet MS"/>
            </a:endParaRPr>
          </a:p>
        </p:txBody>
      </p:sp>
      <p:sp>
        <p:nvSpPr>
          <p:cNvPr id="2421" name="Google Shape;2421;p16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149</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28"/>
          <p:cNvSpPr txBox="1">
            <a:spLocks noGrp="1"/>
          </p:cNvSpPr>
          <p:nvPr>
            <p:ph type="title"/>
          </p:nvPr>
        </p:nvSpPr>
        <p:spPr>
          <a:xfrm>
            <a:off x="819150" y="1921950"/>
            <a:ext cx="75057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400" b="1">
                <a:solidFill>
                  <a:srgbClr val="674EA7"/>
                </a:solidFill>
              </a:rPr>
              <a:t>CPE’s and FR’s</a:t>
            </a:r>
            <a:endParaRPr sz="6400" b="1">
              <a:solidFill>
                <a:srgbClr val="674EA7"/>
              </a:solidFill>
            </a:endParaRPr>
          </a:p>
        </p:txBody>
      </p:sp>
      <p:cxnSp>
        <p:nvCxnSpPr>
          <p:cNvPr id="423" name="Google Shape;423;p28"/>
          <p:cNvCxnSpPr/>
          <p:nvPr/>
        </p:nvCxnSpPr>
        <p:spPr>
          <a:xfrm>
            <a:off x="1831350" y="3371000"/>
            <a:ext cx="5481300" cy="0"/>
          </a:xfrm>
          <a:prstGeom prst="straightConnector1">
            <a:avLst/>
          </a:prstGeom>
          <a:noFill/>
          <a:ln w="114300" cap="flat" cmpd="sng">
            <a:solidFill>
              <a:schemeClr val="lt1"/>
            </a:solidFill>
            <a:prstDash val="solid"/>
            <a:round/>
            <a:headEnd type="none" w="med" len="med"/>
            <a:tailEnd type="none" w="med" len="med"/>
          </a:ln>
        </p:spPr>
      </p:cxnSp>
      <p:cxnSp>
        <p:nvCxnSpPr>
          <p:cNvPr id="424" name="Google Shape;424;p28"/>
          <p:cNvCxnSpPr/>
          <p:nvPr/>
        </p:nvCxnSpPr>
        <p:spPr>
          <a:xfrm>
            <a:off x="1831350" y="1693350"/>
            <a:ext cx="5481300" cy="0"/>
          </a:xfrm>
          <a:prstGeom prst="straightConnector1">
            <a:avLst/>
          </a:prstGeom>
          <a:noFill/>
          <a:ln w="114300" cap="flat" cmpd="sng">
            <a:solidFill>
              <a:schemeClr val="lt1"/>
            </a:solidFill>
            <a:prstDash val="solid"/>
            <a:round/>
            <a:headEnd type="none" w="med" len="med"/>
            <a:tailEnd type="none" w="med" len="med"/>
          </a:ln>
        </p:spPr>
      </p:cxnSp>
      <p:sp>
        <p:nvSpPr>
          <p:cNvPr id="425" name="Google Shape;425;p2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2425"/>
        <p:cNvGrpSpPr/>
        <p:nvPr/>
      </p:nvGrpSpPr>
      <p:grpSpPr>
        <a:xfrm>
          <a:off x="0" y="0"/>
          <a:ext cx="0" cy="0"/>
          <a:chOff x="0" y="0"/>
          <a:chExt cx="0" cy="0"/>
        </a:xfrm>
      </p:grpSpPr>
      <p:sp>
        <p:nvSpPr>
          <p:cNvPr id="2426" name="Google Shape;2426;p163"/>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163"/>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ArduPilot Flight Modes</a:t>
            </a:r>
            <a:endParaRPr b="1">
              <a:solidFill>
                <a:schemeClr val="dk1"/>
              </a:solidFill>
            </a:endParaRPr>
          </a:p>
        </p:txBody>
      </p:sp>
      <p:sp>
        <p:nvSpPr>
          <p:cNvPr id="2428" name="Google Shape;2428;p163"/>
          <p:cNvSpPr txBox="1"/>
          <p:nvPr/>
        </p:nvSpPr>
        <p:spPr>
          <a:xfrm>
            <a:off x="693375" y="1740450"/>
            <a:ext cx="42861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Stabilize</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Self leveling roll and pitch axis</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Alt Hold</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Hold Altitude and self level roll and pitch</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Loiter</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Hold altitude and position, use GPS for movement</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Return to launch</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Return to take off location</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Auto</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Follow predetermined waypoints</a:t>
            </a:r>
            <a:endParaRPr>
              <a:latin typeface="Calibri"/>
              <a:ea typeface="Calibri"/>
              <a:cs typeface="Calibri"/>
              <a:sym typeface="Calibri"/>
            </a:endParaRPr>
          </a:p>
        </p:txBody>
      </p:sp>
      <p:sp>
        <p:nvSpPr>
          <p:cNvPr id="2429" name="Google Shape;2429;p163"/>
          <p:cNvSpPr txBox="1"/>
          <p:nvPr/>
        </p:nvSpPr>
        <p:spPr>
          <a:xfrm>
            <a:off x="693375" y="1224500"/>
            <a:ext cx="7261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Basic Flight Modes							Advanced Flight Modes</a:t>
            </a:r>
            <a:endParaRPr>
              <a:latin typeface="Calibri"/>
              <a:ea typeface="Calibri"/>
              <a:cs typeface="Calibri"/>
              <a:sym typeface="Calibri"/>
            </a:endParaRPr>
          </a:p>
        </p:txBody>
      </p:sp>
      <p:sp>
        <p:nvSpPr>
          <p:cNvPr id="2430" name="Google Shape;2430;p163"/>
          <p:cNvSpPr txBox="1"/>
          <p:nvPr/>
        </p:nvSpPr>
        <p:spPr>
          <a:xfrm>
            <a:off x="4834025" y="1740450"/>
            <a:ext cx="39963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Guided</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Navigate to single points commanded by GCS</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Auto tune</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Automated pitch and bank maneuvers to improve control loops</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Follow</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Follows another vehicle</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Land</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Reduces altitude to ground level, goes straight down</a:t>
            </a:r>
            <a:endParaRPr>
              <a:latin typeface="Calibri"/>
              <a:ea typeface="Calibri"/>
              <a:cs typeface="Calibri"/>
              <a:sym typeface="Calibri"/>
            </a:endParaRPr>
          </a:p>
        </p:txBody>
      </p:sp>
      <p:sp>
        <p:nvSpPr>
          <p:cNvPr id="2431" name="Google Shape;2431;p16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150</a:t>
            </a:fld>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2435"/>
        <p:cNvGrpSpPr/>
        <p:nvPr/>
      </p:nvGrpSpPr>
      <p:grpSpPr>
        <a:xfrm>
          <a:off x="0" y="0"/>
          <a:ext cx="0" cy="0"/>
          <a:chOff x="0" y="0"/>
          <a:chExt cx="0" cy="0"/>
        </a:xfrm>
      </p:grpSpPr>
      <p:sp>
        <p:nvSpPr>
          <p:cNvPr id="2436" name="Google Shape;2436;p164"/>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164"/>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Technical Sources</a:t>
            </a:r>
            <a:endParaRPr b="1">
              <a:solidFill>
                <a:schemeClr val="dk1"/>
              </a:solidFill>
            </a:endParaRPr>
          </a:p>
        </p:txBody>
      </p:sp>
      <p:sp>
        <p:nvSpPr>
          <p:cNvPr id="2438" name="Google Shape;2438;p16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151</a:t>
            </a:fld>
            <a:endParaRPr/>
          </a:p>
        </p:txBody>
      </p:sp>
      <p:sp>
        <p:nvSpPr>
          <p:cNvPr id="2439" name="Google Shape;2439;p164"/>
          <p:cNvSpPr txBox="1"/>
          <p:nvPr/>
        </p:nvSpPr>
        <p:spPr>
          <a:xfrm>
            <a:off x="568650" y="1030400"/>
            <a:ext cx="80067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[1] “Static Testing of Micro Propellers” Selig, Michael et al., University of Illinois at Urbana-Champaign, August 2008.</a:t>
            </a:r>
            <a:endParaRPr sz="1200"/>
          </a:p>
          <a:p>
            <a:pPr marL="0" lvl="0" indent="0" algn="l" rtl="0">
              <a:spcBef>
                <a:spcPts val="0"/>
              </a:spcBef>
              <a:spcAft>
                <a:spcPts val="0"/>
              </a:spcAft>
              <a:buNone/>
            </a:pPr>
            <a:r>
              <a:rPr lang="en" sz="1200"/>
              <a:t>[2] “Theory of Aerospace Propulsion”, Pasquale M. Sforza, Butterworth-Heinemann, 2017.</a:t>
            </a:r>
            <a:endParaRPr sz="1200"/>
          </a:p>
          <a:p>
            <a:pPr marL="0" lvl="0" indent="0" algn="l" rtl="0">
              <a:spcBef>
                <a:spcPts val="0"/>
              </a:spcBef>
              <a:spcAft>
                <a:spcPts val="0"/>
              </a:spcAft>
              <a:buNone/>
            </a:pPr>
            <a:r>
              <a:rPr lang="en" sz="1200"/>
              <a:t>[3] “Calculation of Constant Power Lithium Battery Discharge Curves”, Lance W. Traub, Embry Riddle Aeronautical University, February 2016</a:t>
            </a: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29"/>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9"/>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Critical Project Elements</a:t>
            </a:r>
            <a:endParaRPr>
              <a:solidFill>
                <a:schemeClr val="dk1"/>
              </a:solidFill>
            </a:endParaRPr>
          </a:p>
        </p:txBody>
      </p:sp>
      <p:graphicFrame>
        <p:nvGraphicFramePr>
          <p:cNvPr id="432" name="Google Shape;432;p29"/>
          <p:cNvGraphicFramePr/>
          <p:nvPr/>
        </p:nvGraphicFramePr>
        <p:xfrm>
          <a:off x="265363" y="905200"/>
          <a:ext cx="8735775" cy="3288425"/>
        </p:xfrm>
        <a:graphic>
          <a:graphicData uri="http://schemas.openxmlformats.org/drawingml/2006/table">
            <a:tbl>
              <a:tblPr>
                <a:noFill/>
                <a:tableStyleId>{CF5604F0-15FA-404D-BD85-CDFAB49F6FC7}</a:tableStyleId>
              </a:tblPr>
              <a:tblGrid>
                <a:gridCol w="553800">
                  <a:extLst>
                    <a:ext uri="{9D8B030D-6E8A-4147-A177-3AD203B41FA5}">
                      <a16:colId xmlns:a16="http://schemas.microsoft.com/office/drawing/2014/main" val="20000"/>
                    </a:ext>
                  </a:extLst>
                </a:gridCol>
                <a:gridCol w="1649775">
                  <a:extLst>
                    <a:ext uri="{9D8B030D-6E8A-4147-A177-3AD203B41FA5}">
                      <a16:colId xmlns:a16="http://schemas.microsoft.com/office/drawing/2014/main" val="20001"/>
                    </a:ext>
                  </a:extLst>
                </a:gridCol>
                <a:gridCol w="6532200">
                  <a:extLst>
                    <a:ext uri="{9D8B030D-6E8A-4147-A177-3AD203B41FA5}">
                      <a16:colId xmlns:a16="http://schemas.microsoft.com/office/drawing/2014/main" val="20002"/>
                    </a:ext>
                  </a:extLst>
                </a:gridCol>
              </a:tblGrid>
              <a:tr h="286425">
                <a:tc>
                  <a:txBody>
                    <a:bodyPr/>
                    <a:lstStyle/>
                    <a:p>
                      <a:pPr marL="0" lvl="0" indent="0" algn="l" rtl="0">
                        <a:spcBef>
                          <a:spcPts val="0"/>
                        </a:spcBef>
                        <a:spcAft>
                          <a:spcPts val="0"/>
                        </a:spcAft>
                        <a:buNone/>
                      </a:pPr>
                      <a:r>
                        <a:rPr lang="en" sz="1200" b="1"/>
                        <a:t>CPE</a:t>
                      </a:r>
                      <a:endParaRPr sz="1200" b="1"/>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200" b="1"/>
                        <a:t>Name</a:t>
                      </a:r>
                      <a:endParaRPr sz="1200" b="1"/>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200" b="1"/>
                        <a:t>Description</a:t>
                      </a:r>
                      <a:endParaRPr sz="1200" b="1"/>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429675">
                <a:tc>
                  <a:txBody>
                    <a:bodyPr/>
                    <a:lstStyle/>
                    <a:p>
                      <a:pPr marL="0" lvl="0" indent="0" algn="l" rtl="0">
                        <a:spcBef>
                          <a:spcPts val="0"/>
                        </a:spcBef>
                        <a:spcAft>
                          <a:spcPts val="0"/>
                        </a:spcAft>
                        <a:buNone/>
                      </a:pPr>
                      <a:r>
                        <a:rPr lang="en" sz="1200"/>
                        <a:t>E1</a:t>
                      </a:r>
                      <a:endParaRPr sz="12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200"/>
                        <a:t>Guidance</a:t>
                      </a:r>
                      <a:endParaRPr sz="12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100"/>
                        <a:t>The multirotor mission planning software shall accept XYZT waypoints, and a feasible flight trajectory shall be passed to the control algorithm.</a:t>
                      </a:r>
                      <a:endParaRPr sz="11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extLst>
                  <a:ext uri="{0D108BD9-81ED-4DB2-BD59-A6C34878D82A}">
                    <a16:rowId xmlns:a16="http://schemas.microsoft.com/office/drawing/2014/main" val="10001"/>
                  </a:ext>
                </a:extLst>
              </a:tr>
              <a:tr h="572900">
                <a:tc>
                  <a:txBody>
                    <a:bodyPr/>
                    <a:lstStyle/>
                    <a:p>
                      <a:pPr marL="0" lvl="0" indent="0" algn="l" rtl="0">
                        <a:spcBef>
                          <a:spcPts val="0"/>
                        </a:spcBef>
                        <a:spcAft>
                          <a:spcPts val="0"/>
                        </a:spcAft>
                        <a:buNone/>
                      </a:pPr>
                      <a:r>
                        <a:rPr lang="en" sz="1200"/>
                        <a:t>E2</a:t>
                      </a:r>
                      <a:endParaRPr sz="12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200">
                          <a:highlight>
                            <a:schemeClr val="dk1"/>
                          </a:highlight>
                        </a:rPr>
                        <a:t>Control</a:t>
                      </a:r>
                      <a:endParaRPr sz="1200">
                        <a:highlight>
                          <a:schemeClr val="dk1"/>
                        </a:highlight>
                      </a:endParaRPr>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100">
                          <a:highlight>
                            <a:schemeClr val="dk1"/>
                          </a:highlight>
                        </a:rPr>
                        <a:t>The XYZT control algorithm shall be integrated into an already existing autopilot </a:t>
                      </a:r>
                      <a:r>
                        <a:rPr lang="en" sz="1100"/>
                        <a:t>to adjust its flight velocity while maintaining XYZ accuracy to reach each waypoint within 1 second of the desired time</a:t>
                      </a:r>
                      <a:r>
                        <a:rPr lang="en" sz="1100">
                          <a:highlight>
                            <a:schemeClr val="dk1"/>
                          </a:highlight>
                        </a:rPr>
                        <a:t>.</a:t>
                      </a:r>
                      <a:endParaRPr sz="1100">
                        <a:highlight>
                          <a:schemeClr val="dk1"/>
                        </a:highlight>
                      </a:endParaRPr>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extLst>
                  <a:ext uri="{0D108BD9-81ED-4DB2-BD59-A6C34878D82A}">
                    <a16:rowId xmlns:a16="http://schemas.microsoft.com/office/drawing/2014/main" val="10002"/>
                  </a:ext>
                </a:extLst>
              </a:tr>
              <a:tr h="429675">
                <a:tc>
                  <a:txBody>
                    <a:bodyPr/>
                    <a:lstStyle/>
                    <a:p>
                      <a:pPr marL="0" lvl="0" indent="0" algn="l" rtl="0">
                        <a:spcBef>
                          <a:spcPts val="0"/>
                        </a:spcBef>
                        <a:spcAft>
                          <a:spcPts val="0"/>
                        </a:spcAft>
                        <a:buNone/>
                      </a:pPr>
                      <a:r>
                        <a:rPr lang="en" sz="1200"/>
                        <a:t>E3</a:t>
                      </a:r>
                      <a:endParaRPr sz="12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200"/>
                        <a:t>Airframe</a:t>
                      </a:r>
                      <a:endParaRPr sz="12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100"/>
                        <a:t>The UAS must be able to be controlled via an autopilot system containing the XYZT control system.</a:t>
                      </a:r>
                      <a:endParaRPr sz="11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extLst>
                  <a:ext uri="{0D108BD9-81ED-4DB2-BD59-A6C34878D82A}">
                    <a16:rowId xmlns:a16="http://schemas.microsoft.com/office/drawing/2014/main" val="10003"/>
                  </a:ext>
                </a:extLst>
              </a:tr>
              <a:tr h="429675">
                <a:tc>
                  <a:txBody>
                    <a:bodyPr/>
                    <a:lstStyle/>
                    <a:p>
                      <a:pPr marL="0" lvl="0" indent="0" algn="l" rtl="0">
                        <a:spcBef>
                          <a:spcPts val="0"/>
                        </a:spcBef>
                        <a:spcAft>
                          <a:spcPts val="0"/>
                        </a:spcAft>
                        <a:buNone/>
                      </a:pPr>
                      <a:r>
                        <a:rPr lang="en" sz="1200"/>
                        <a:t>E4</a:t>
                      </a:r>
                      <a:endParaRPr sz="12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200"/>
                        <a:t>Simulation</a:t>
                      </a:r>
                      <a:endParaRPr sz="12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100"/>
                        <a:t>The simulation software must be able to accurately determine whether the selected UAS is capable of completing the mission that is desired.</a:t>
                      </a:r>
                      <a:endParaRPr sz="11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extLst>
                  <a:ext uri="{0D108BD9-81ED-4DB2-BD59-A6C34878D82A}">
                    <a16:rowId xmlns:a16="http://schemas.microsoft.com/office/drawing/2014/main" val="10004"/>
                  </a:ext>
                </a:extLst>
              </a:tr>
              <a:tr h="429675">
                <a:tc>
                  <a:txBody>
                    <a:bodyPr/>
                    <a:lstStyle/>
                    <a:p>
                      <a:pPr marL="0" lvl="0" indent="0" algn="l" rtl="0">
                        <a:spcBef>
                          <a:spcPts val="0"/>
                        </a:spcBef>
                        <a:spcAft>
                          <a:spcPts val="0"/>
                        </a:spcAft>
                        <a:buNone/>
                      </a:pPr>
                      <a:r>
                        <a:rPr lang="en" sz="1200"/>
                        <a:t>E5</a:t>
                      </a:r>
                      <a:endParaRPr sz="12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200"/>
                        <a:t>Ground Truth System</a:t>
                      </a:r>
                      <a:endParaRPr sz="12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100"/>
                        <a:t>The Ground Truth System must be capable of accurately determining the position of the UAS with respect to space and time and evaluating control algorithm performance.</a:t>
                      </a:r>
                      <a:endParaRPr sz="11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extLst>
                  <a:ext uri="{0D108BD9-81ED-4DB2-BD59-A6C34878D82A}">
                    <a16:rowId xmlns:a16="http://schemas.microsoft.com/office/drawing/2014/main" val="10005"/>
                  </a:ext>
                </a:extLst>
              </a:tr>
              <a:tr h="286425">
                <a:tc>
                  <a:txBody>
                    <a:bodyPr/>
                    <a:lstStyle/>
                    <a:p>
                      <a:pPr marL="0" lvl="0" indent="0" algn="l" rtl="0">
                        <a:spcBef>
                          <a:spcPts val="0"/>
                        </a:spcBef>
                        <a:spcAft>
                          <a:spcPts val="0"/>
                        </a:spcAft>
                        <a:buNone/>
                      </a:pPr>
                      <a:r>
                        <a:rPr lang="en" sz="1200"/>
                        <a:t>E6</a:t>
                      </a:r>
                      <a:endParaRPr sz="12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200"/>
                        <a:t>Operations &amp; Testing</a:t>
                      </a:r>
                      <a:endParaRPr sz="12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100"/>
                        <a:t>The XYZT control system must be able to be implemented on a UAS.</a:t>
                      </a:r>
                      <a:endParaRPr sz="11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grpSp>
        <p:nvGrpSpPr>
          <p:cNvPr id="433" name="Google Shape;433;p29"/>
          <p:cNvGrpSpPr/>
          <p:nvPr/>
        </p:nvGrpSpPr>
        <p:grpSpPr>
          <a:xfrm>
            <a:off x="209271" y="4562106"/>
            <a:ext cx="8019720" cy="389149"/>
            <a:chOff x="209271" y="4562106"/>
            <a:chExt cx="8019720" cy="389149"/>
          </a:xfrm>
        </p:grpSpPr>
        <p:cxnSp>
          <p:nvCxnSpPr>
            <p:cNvPr id="434" name="Google Shape;434;p29"/>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435" name="Google Shape;435;p29"/>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9"/>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437" name="Google Shape;437;p29"/>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438" name="Google Shape;438;p29"/>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439" name="Google Shape;439;p29"/>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440" name="Google Shape;440;p29"/>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441" name="Google Shape;441;p29"/>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442" name="Google Shape;442;p29"/>
            <p:cNvSpPr/>
            <p:nvPr/>
          </p:nvSpPr>
          <p:spPr>
            <a:xfrm>
              <a:off x="2490241" y="4562106"/>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443" name="Google Shape;443;p2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16</a:t>
            </a:fld>
            <a:endParaRPr>
              <a:solidFill>
                <a:srgbClr val="202124"/>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graphicFrame>
        <p:nvGraphicFramePr>
          <p:cNvPr id="448" name="Google Shape;448;p30"/>
          <p:cNvGraphicFramePr/>
          <p:nvPr/>
        </p:nvGraphicFramePr>
        <p:xfrm>
          <a:off x="247200" y="940022"/>
          <a:ext cx="8684300" cy="3338550"/>
        </p:xfrm>
        <a:graphic>
          <a:graphicData uri="http://schemas.openxmlformats.org/drawingml/2006/table">
            <a:tbl>
              <a:tblPr>
                <a:noFill/>
                <a:tableStyleId>{CF5604F0-15FA-404D-BD85-CDFAB49F6FC7}</a:tableStyleId>
              </a:tblPr>
              <a:tblGrid>
                <a:gridCol w="1339000">
                  <a:extLst>
                    <a:ext uri="{9D8B030D-6E8A-4147-A177-3AD203B41FA5}">
                      <a16:colId xmlns:a16="http://schemas.microsoft.com/office/drawing/2014/main" val="20000"/>
                    </a:ext>
                  </a:extLst>
                </a:gridCol>
                <a:gridCol w="7345300">
                  <a:extLst>
                    <a:ext uri="{9D8B030D-6E8A-4147-A177-3AD203B41FA5}">
                      <a16:colId xmlns:a16="http://schemas.microsoft.com/office/drawing/2014/main" val="20001"/>
                    </a:ext>
                  </a:extLst>
                </a:gridCol>
              </a:tblGrid>
              <a:tr h="535500">
                <a:tc>
                  <a:txBody>
                    <a:bodyPr/>
                    <a:lstStyle/>
                    <a:p>
                      <a:pPr marL="0" lvl="0" indent="0" algn="l" rtl="0">
                        <a:spcBef>
                          <a:spcPts val="0"/>
                        </a:spcBef>
                        <a:spcAft>
                          <a:spcPts val="0"/>
                        </a:spcAft>
                        <a:buNone/>
                      </a:pPr>
                      <a:r>
                        <a:rPr lang="en" sz="1100" b="1">
                          <a:latin typeface="Trebuchet MS"/>
                          <a:ea typeface="Trebuchet MS"/>
                          <a:cs typeface="Trebuchet MS"/>
                          <a:sym typeface="Trebuchet MS"/>
                        </a:rPr>
                        <a:t>Functional Requirement:</a:t>
                      </a:r>
                      <a:endParaRPr sz="1100" b="1">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b="1">
                          <a:latin typeface="Trebuchet MS"/>
                          <a:ea typeface="Trebuchet MS"/>
                          <a:cs typeface="Trebuchet MS"/>
                          <a:sym typeface="Trebuchet MS"/>
                        </a:rPr>
                        <a:t>Description:</a:t>
                      </a:r>
                      <a:endParaRPr sz="1100" b="1">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62275">
                <a:tc>
                  <a:txBody>
                    <a:bodyPr/>
                    <a:lstStyle/>
                    <a:p>
                      <a:pPr marL="0" lvl="0" indent="0" algn="l" rtl="0">
                        <a:spcBef>
                          <a:spcPts val="0"/>
                        </a:spcBef>
                        <a:spcAft>
                          <a:spcPts val="0"/>
                        </a:spcAft>
                        <a:buNone/>
                      </a:pPr>
                      <a:r>
                        <a:rPr lang="en" sz="1100" b="1">
                          <a:latin typeface="Trebuchet MS"/>
                          <a:ea typeface="Trebuchet MS"/>
                          <a:cs typeface="Trebuchet MS"/>
                          <a:sym typeface="Trebuchet MS"/>
                        </a:rPr>
                        <a:t>FR1</a:t>
                      </a:r>
                      <a:endParaRPr sz="1100" b="1">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Trebuchet MS"/>
                          <a:ea typeface="Trebuchet MS"/>
                          <a:cs typeface="Trebuchet MS"/>
                          <a:sym typeface="Trebuchet MS"/>
                        </a:rPr>
                        <a:t>The control algorithm shall be able to command the multirotor to XYZT coordinates within 1 second. </a:t>
                      </a:r>
                      <a:endParaRPr sz="10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62275">
                <a:tc>
                  <a:txBody>
                    <a:bodyPr/>
                    <a:lstStyle/>
                    <a:p>
                      <a:pPr marL="0" lvl="0" indent="0" algn="l" rtl="0">
                        <a:spcBef>
                          <a:spcPts val="0"/>
                        </a:spcBef>
                        <a:spcAft>
                          <a:spcPts val="0"/>
                        </a:spcAft>
                        <a:buNone/>
                      </a:pPr>
                      <a:r>
                        <a:rPr lang="en" sz="1100" b="1">
                          <a:latin typeface="Trebuchet MS"/>
                          <a:ea typeface="Trebuchet MS"/>
                          <a:cs typeface="Trebuchet MS"/>
                          <a:sym typeface="Trebuchet MS"/>
                        </a:rPr>
                        <a:t>FR2</a:t>
                      </a:r>
                      <a:endParaRPr sz="1100" b="1">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Trebuchet MS"/>
                          <a:ea typeface="Trebuchet MS"/>
                          <a:cs typeface="Trebuchet MS"/>
                          <a:sym typeface="Trebuchet MS"/>
                        </a:rPr>
                        <a:t>The control algorithm shall be integrated with an existing autopilot software.</a:t>
                      </a:r>
                      <a:endParaRPr sz="10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62275">
                <a:tc>
                  <a:txBody>
                    <a:bodyPr/>
                    <a:lstStyle/>
                    <a:p>
                      <a:pPr marL="0" lvl="0" indent="0" algn="l" rtl="0">
                        <a:spcBef>
                          <a:spcPts val="0"/>
                        </a:spcBef>
                        <a:spcAft>
                          <a:spcPts val="0"/>
                        </a:spcAft>
                        <a:buNone/>
                      </a:pPr>
                      <a:r>
                        <a:rPr lang="en" sz="1100" b="1">
                          <a:latin typeface="Trebuchet MS"/>
                          <a:ea typeface="Trebuchet MS"/>
                          <a:cs typeface="Trebuchet MS"/>
                          <a:sym typeface="Trebuchet MS"/>
                        </a:rPr>
                        <a:t>FR3</a:t>
                      </a:r>
                      <a:endParaRPr sz="1100" b="1">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Trebuchet MS"/>
                          <a:ea typeface="Trebuchet MS"/>
                          <a:cs typeface="Trebuchet MS"/>
                          <a:sym typeface="Trebuchet MS"/>
                        </a:rPr>
                        <a:t>The UAS and its testing shall adhere to FAA and CU Boulder Guidelines.</a:t>
                      </a:r>
                      <a:endParaRPr sz="10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04025">
                <a:tc>
                  <a:txBody>
                    <a:bodyPr/>
                    <a:lstStyle/>
                    <a:p>
                      <a:pPr marL="0" lvl="0" indent="0" algn="l" rtl="0">
                        <a:spcBef>
                          <a:spcPts val="0"/>
                        </a:spcBef>
                        <a:spcAft>
                          <a:spcPts val="0"/>
                        </a:spcAft>
                        <a:buNone/>
                      </a:pPr>
                      <a:r>
                        <a:rPr lang="en" sz="1100" b="1">
                          <a:latin typeface="Trebuchet MS"/>
                          <a:ea typeface="Trebuchet MS"/>
                          <a:cs typeface="Trebuchet MS"/>
                          <a:sym typeface="Trebuchet MS"/>
                        </a:rPr>
                        <a:t>FR4</a:t>
                      </a:r>
                      <a:endParaRPr sz="1100" b="1">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Trebuchet MS"/>
                          <a:ea typeface="Trebuchet MS"/>
                          <a:cs typeface="Trebuchet MS"/>
                          <a:sym typeface="Trebuchet MS"/>
                        </a:rPr>
                        <a:t>The modified mission planning software shall allow input XYZT coordinates that will support integration of the control algorithm.</a:t>
                      </a:r>
                      <a:endParaRPr sz="10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62275">
                <a:tc>
                  <a:txBody>
                    <a:bodyPr/>
                    <a:lstStyle/>
                    <a:p>
                      <a:pPr marL="0" lvl="0" indent="0" algn="l" rtl="0">
                        <a:spcBef>
                          <a:spcPts val="0"/>
                        </a:spcBef>
                        <a:spcAft>
                          <a:spcPts val="0"/>
                        </a:spcAft>
                        <a:buNone/>
                      </a:pPr>
                      <a:r>
                        <a:rPr lang="en" sz="1100" b="1">
                          <a:latin typeface="Trebuchet MS"/>
                          <a:ea typeface="Trebuchet MS"/>
                          <a:cs typeface="Trebuchet MS"/>
                          <a:sym typeface="Trebuchet MS"/>
                        </a:rPr>
                        <a:t>FR5</a:t>
                      </a:r>
                      <a:endParaRPr sz="1100" b="1">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Trebuchet MS"/>
                          <a:ea typeface="Trebuchet MS"/>
                          <a:cs typeface="Trebuchet MS"/>
                          <a:sym typeface="Trebuchet MS"/>
                        </a:rPr>
                        <a:t>The simulation software shall be capable of simulating desired trajectory and determining its feasibility.</a:t>
                      </a:r>
                      <a:endParaRPr sz="10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62275">
                <a:tc>
                  <a:txBody>
                    <a:bodyPr/>
                    <a:lstStyle/>
                    <a:p>
                      <a:pPr marL="0" lvl="0" indent="0" algn="l" rtl="0">
                        <a:spcBef>
                          <a:spcPts val="0"/>
                        </a:spcBef>
                        <a:spcAft>
                          <a:spcPts val="0"/>
                        </a:spcAft>
                        <a:buNone/>
                      </a:pPr>
                      <a:r>
                        <a:rPr lang="en" sz="1100" b="1">
                          <a:latin typeface="Trebuchet MS"/>
                          <a:ea typeface="Trebuchet MS"/>
                          <a:cs typeface="Trebuchet MS"/>
                          <a:sym typeface="Trebuchet MS"/>
                        </a:rPr>
                        <a:t>FR6</a:t>
                      </a:r>
                      <a:endParaRPr sz="1100" b="1">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Trebuchet MS"/>
                          <a:ea typeface="Trebuchet MS"/>
                          <a:cs typeface="Trebuchet MS"/>
                          <a:sym typeface="Trebuchet MS"/>
                        </a:rPr>
                        <a:t>Test vehicle shall have sufficient flight capabilities for use in demonstrating and evaluating control algorithm performance.</a:t>
                      </a:r>
                      <a:endParaRPr sz="10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62275">
                <a:tc>
                  <a:txBody>
                    <a:bodyPr/>
                    <a:lstStyle/>
                    <a:p>
                      <a:pPr marL="0" lvl="0" indent="0" algn="l" rtl="0">
                        <a:spcBef>
                          <a:spcPts val="0"/>
                        </a:spcBef>
                        <a:spcAft>
                          <a:spcPts val="0"/>
                        </a:spcAft>
                        <a:buNone/>
                      </a:pPr>
                      <a:r>
                        <a:rPr lang="en" sz="1100" b="1">
                          <a:latin typeface="Trebuchet MS"/>
                          <a:ea typeface="Trebuchet MS"/>
                          <a:cs typeface="Trebuchet MS"/>
                          <a:sym typeface="Trebuchet MS"/>
                        </a:rPr>
                        <a:t>FR7</a:t>
                      </a:r>
                      <a:endParaRPr sz="1100" b="1">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Trebuchet MS"/>
                          <a:ea typeface="Trebuchet MS"/>
                          <a:cs typeface="Trebuchet MS"/>
                          <a:sym typeface="Trebuchet MS"/>
                        </a:rPr>
                        <a:t>Ground Truth System must be able to detect and record the flight trajectory of the test vehicle to 10cm</a:t>
                      </a:r>
                      <a:r>
                        <a:rPr lang="en" sz="1000">
                          <a:solidFill>
                            <a:srgbClr val="FF0000"/>
                          </a:solidFill>
                          <a:latin typeface="Trebuchet MS"/>
                          <a:ea typeface="Trebuchet MS"/>
                          <a:cs typeface="Trebuchet MS"/>
                          <a:sym typeface="Trebuchet MS"/>
                        </a:rPr>
                        <a:t> </a:t>
                      </a:r>
                      <a:r>
                        <a:rPr lang="en" sz="1000">
                          <a:latin typeface="Trebuchet MS"/>
                          <a:ea typeface="Trebuchet MS"/>
                          <a:cs typeface="Trebuchet MS"/>
                          <a:sym typeface="Trebuchet MS"/>
                        </a:rPr>
                        <a:t>and evaluate performance of control algorithm. </a:t>
                      </a:r>
                      <a:endParaRPr sz="10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449" name="Google Shape;449;p30"/>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0"/>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Functional Requirements</a:t>
            </a:r>
            <a:endParaRPr>
              <a:solidFill>
                <a:schemeClr val="dk1"/>
              </a:solidFill>
            </a:endParaRPr>
          </a:p>
        </p:txBody>
      </p:sp>
      <p:cxnSp>
        <p:nvCxnSpPr>
          <p:cNvPr id="451" name="Google Shape;451;p30"/>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452" name="Google Shape;452;p30"/>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0"/>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454" name="Google Shape;454;p30"/>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455" name="Google Shape;455;p30"/>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456" name="Google Shape;456;p30"/>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457" name="Google Shape;457;p30"/>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458" name="Google Shape;458;p30"/>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459" name="Google Shape;459;p30"/>
          <p:cNvSpPr/>
          <p:nvPr/>
        </p:nvSpPr>
        <p:spPr>
          <a:xfrm>
            <a:off x="2490241" y="4562106"/>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sp>
        <p:nvSpPr>
          <p:cNvPr id="460" name="Google Shape;460;p3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17</a:t>
            </a:fld>
            <a:endParaRPr>
              <a:solidFill>
                <a:srgbClr val="202124"/>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31"/>
          <p:cNvSpPr txBox="1">
            <a:spLocks noGrp="1"/>
          </p:cNvSpPr>
          <p:nvPr>
            <p:ph type="title"/>
          </p:nvPr>
        </p:nvSpPr>
        <p:spPr>
          <a:xfrm>
            <a:off x="104225" y="1921950"/>
            <a:ext cx="89721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400" b="1">
                <a:solidFill>
                  <a:srgbClr val="674EA7"/>
                </a:solidFill>
              </a:rPr>
              <a:t>Design Requirements</a:t>
            </a:r>
            <a:endParaRPr sz="6400" b="1">
              <a:solidFill>
                <a:srgbClr val="674EA7"/>
              </a:solidFill>
            </a:endParaRPr>
          </a:p>
        </p:txBody>
      </p:sp>
      <p:cxnSp>
        <p:nvCxnSpPr>
          <p:cNvPr id="466" name="Google Shape;466;p31"/>
          <p:cNvCxnSpPr/>
          <p:nvPr/>
        </p:nvCxnSpPr>
        <p:spPr>
          <a:xfrm>
            <a:off x="1831350" y="3371000"/>
            <a:ext cx="5481300" cy="0"/>
          </a:xfrm>
          <a:prstGeom prst="straightConnector1">
            <a:avLst/>
          </a:prstGeom>
          <a:noFill/>
          <a:ln w="114300" cap="flat" cmpd="sng">
            <a:solidFill>
              <a:schemeClr val="lt1"/>
            </a:solidFill>
            <a:prstDash val="solid"/>
            <a:round/>
            <a:headEnd type="none" w="med" len="med"/>
            <a:tailEnd type="none" w="med" len="med"/>
          </a:ln>
        </p:spPr>
      </p:cxnSp>
      <p:cxnSp>
        <p:nvCxnSpPr>
          <p:cNvPr id="467" name="Google Shape;467;p31"/>
          <p:cNvCxnSpPr/>
          <p:nvPr/>
        </p:nvCxnSpPr>
        <p:spPr>
          <a:xfrm>
            <a:off x="1831350" y="1693350"/>
            <a:ext cx="5481300" cy="0"/>
          </a:xfrm>
          <a:prstGeom prst="straightConnector1">
            <a:avLst/>
          </a:prstGeom>
          <a:noFill/>
          <a:ln w="114300" cap="flat" cmpd="sng">
            <a:solidFill>
              <a:schemeClr val="lt1"/>
            </a:solidFill>
            <a:prstDash val="solid"/>
            <a:round/>
            <a:headEnd type="none" w="med" len="med"/>
            <a:tailEnd type="none" w="med" len="med"/>
          </a:ln>
        </p:spPr>
      </p:cxnSp>
      <p:sp>
        <p:nvSpPr>
          <p:cNvPr id="468" name="Google Shape;468;p3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2"/>
          <p:cNvSpPr txBox="1">
            <a:spLocks noGrp="1"/>
          </p:cNvSpPr>
          <p:nvPr>
            <p:ph type="title"/>
          </p:nvPr>
        </p:nvSpPr>
        <p:spPr>
          <a:xfrm>
            <a:off x="819150" y="15800"/>
            <a:ext cx="7505700" cy="954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3900" b="1"/>
              <a:t>Design Requirement</a:t>
            </a:r>
            <a:r>
              <a:rPr lang="en" sz="3900" b="1">
                <a:latin typeface="Trebuchet MS"/>
                <a:ea typeface="Trebuchet MS"/>
                <a:cs typeface="Trebuchet MS"/>
                <a:sym typeface="Trebuchet MS"/>
              </a:rPr>
              <a:t> Breakdown:</a:t>
            </a:r>
            <a:endParaRPr sz="3900" b="1">
              <a:latin typeface="Trebuchet MS"/>
              <a:ea typeface="Trebuchet MS"/>
              <a:cs typeface="Trebuchet MS"/>
              <a:sym typeface="Trebuchet MS"/>
            </a:endParaRPr>
          </a:p>
          <a:p>
            <a:pPr marL="0" lvl="0" indent="0" algn="ctr" rtl="0">
              <a:spcBef>
                <a:spcPts val="0"/>
              </a:spcBef>
              <a:spcAft>
                <a:spcPts val="0"/>
              </a:spcAft>
              <a:buNone/>
            </a:pPr>
            <a:endParaRPr sz="3900" b="1">
              <a:latin typeface="Trebuchet MS"/>
              <a:ea typeface="Trebuchet MS"/>
              <a:cs typeface="Trebuchet MS"/>
              <a:sym typeface="Trebuchet MS"/>
            </a:endParaRPr>
          </a:p>
        </p:txBody>
      </p:sp>
      <p:sp>
        <p:nvSpPr>
          <p:cNvPr id="474" name="Google Shape;474;p32"/>
          <p:cNvSpPr/>
          <p:nvPr/>
        </p:nvSpPr>
        <p:spPr>
          <a:xfrm>
            <a:off x="1905725" y="1730475"/>
            <a:ext cx="611100" cy="4776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2"/>
          <p:cNvSpPr/>
          <p:nvPr/>
        </p:nvSpPr>
        <p:spPr>
          <a:xfrm>
            <a:off x="1905725" y="2940300"/>
            <a:ext cx="611100" cy="4776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2"/>
          <p:cNvSpPr/>
          <p:nvPr/>
        </p:nvSpPr>
        <p:spPr>
          <a:xfrm>
            <a:off x="1919675" y="3542775"/>
            <a:ext cx="611100" cy="4776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2"/>
          <p:cNvSpPr/>
          <p:nvPr/>
        </p:nvSpPr>
        <p:spPr>
          <a:xfrm>
            <a:off x="2661250" y="2953800"/>
            <a:ext cx="4554900" cy="4641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2"/>
          <p:cNvSpPr txBox="1">
            <a:spLocks noGrp="1"/>
          </p:cNvSpPr>
          <p:nvPr>
            <p:ph type="title"/>
          </p:nvPr>
        </p:nvSpPr>
        <p:spPr>
          <a:xfrm>
            <a:off x="2683375" y="1733850"/>
            <a:ext cx="2714100" cy="47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010">
                <a:solidFill>
                  <a:schemeClr val="dk1"/>
                </a:solidFill>
              </a:rPr>
              <a:t>Simulation</a:t>
            </a:r>
            <a:endParaRPr sz="2010">
              <a:solidFill>
                <a:schemeClr val="dk1"/>
              </a:solidFill>
              <a:latin typeface="Trebuchet MS"/>
              <a:ea typeface="Trebuchet MS"/>
              <a:cs typeface="Trebuchet MS"/>
              <a:sym typeface="Trebuchet MS"/>
            </a:endParaRPr>
          </a:p>
          <a:p>
            <a:pPr marL="0" lvl="0" indent="0" algn="l" rtl="0">
              <a:spcBef>
                <a:spcPts val="0"/>
              </a:spcBef>
              <a:spcAft>
                <a:spcPts val="0"/>
              </a:spcAft>
              <a:buSzPts val="990"/>
              <a:buNone/>
            </a:pPr>
            <a:endParaRPr sz="2510">
              <a:solidFill>
                <a:schemeClr val="dk1"/>
              </a:solidFill>
              <a:latin typeface="Trebuchet MS"/>
              <a:ea typeface="Trebuchet MS"/>
              <a:cs typeface="Trebuchet MS"/>
              <a:sym typeface="Trebuchet MS"/>
            </a:endParaRPr>
          </a:p>
        </p:txBody>
      </p:sp>
      <p:sp>
        <p:nvSpPr>
          <p:cNvPr id="479" name="Google Shape;479;p32"/>
          <p:cNvSpPr txBox="1">
            <a:spLocks noGrp="1"/>
          </p:cNvSpPr>
          <p:nvPr>
            <p:ph type="title"/>
          </p:nvPr>
        </p:nvSpPr>
        <p:spPr>
          <a:xfrm>
            <a:off x="2661250" y="2955300"/>
            <a:ext cx="4554900" cy="47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010">
                <a:solidFill>
                  <a:schemeClr val="dk1"/>
                </a:solidFill>
              </a:rPr>
              <a:t>Airframe/Operations and Testing</a:t>
            </a:r>
            <a:endParaRPr sz="2010">
              <a:solidFill>
                <a:schemeClr val="dk1"/>
              </a:solidFill>
              <a:latin typeface="Trebuchet MS"/>
              <a:ea typeface="Trebuchet MS"/>
              <a:cs typeface="Trebuchet MS"/>
              <a:sym typeface="Trebuchet MS"/>
            </a:endParaRPr>
          </a:p>
          <a:p>
            <a:pPr marL="0" lvl="0" indent="0" algn="l" rtl="0">
              <a:spcBef>
                <a:spcPts val="0"/>
              </a:spcBef>
              <a:spcAft>
                <a:spcPts val="0"/>
              </a:spcAft>
              <a:buSzPts val="990"/>
              <a:buNone/>
            </a:pPr>
            <a:endParaRPr sz="2510">
              <a:solidFill>
                <a:schemeClr val="dk1"/>
              </a:solidFill>
              <a:latin typeface="Trebuchet MS"/>
              <a:ea typeface="Trebuchet MS"/>
              <a:cs typeface="Trebuchet MS"/>
              <a:sym typeface="Trebuchet MS"/>
            </a:endParaRPr>
          </a:p>
        </p:txBody>
      </p:sp>
      <p:sp>
        <p:nvSpPr>
          <p:cNvPr id="480" name="Google Shape;480;p32"/>
          <p:cNvSpPr txBox="1"/>
          <p:nvPr/>
        </p:nvSpPr>
        <p:spPr>
          <a:xfrm>
            <a:off x="2051000" y="1646025"/>
            <a:ext cx="3885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solidFill>
                  <a:schemeClr val="dk1"/>
                </a:solidFill>
                <a:latin typeface="Trebuchet MS"/>
                <a:ea typeface="Trebuchet MS"/>
                <a:cs typeface="Trebuchet MS"/>
                <a:sym typeface="Trebuchet MS"/>
              </a:rPr>
              <a:t>B</a:t>
            </a:r>
            <a:endParaRPr sz="3000">
              <a:solidFill>
                <a:schemeClr val="dk1"/>
              </a:solidFill>
              <a:latin typeface="Trebuchet MS"/>
              <a:ea typeface="Trebuchet MS"/>
              <a:cs typeface="Trebuchet MS"/>
              <a:sym typeface="Trebuchet MS"/>
            </a:endParaRPr>
          </a:p>
        </p:txBody>
      </p:sp>
      <p:sp>
        <p:nvSpPr>
          <p:cNvPr id="481" name="Google Shape;481;p32"/>
          <p:cNvSpPr txBox="1"/>
          <p:nvPr/>
        </p:nvSpPr>
        <p:spPr>
          <a:xfrm>
            <a:off x="2051000" y="2855850"/>
            <a:ext cx="3885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solidFill>
                  <a:schemeClr val="dk1"/>
                </a:solidFill>
                <a:latin typeface="Trebuchet MS"/>
                <a:ea typeface="Trebuchet MS"/>
                <a:cs typeface="Trebuchet MS"/>
                <a:sym typeface="Trebuchet MS"/>
              </a:rPr>
              <a:t>D</a:t>
            </a:r>
            <a:endParaRPr sz="3000">
              <a:solidFill>
                <a:schemeClr val="dk1"/>
              </a:solidFill>
              <a:latin typeface="Trebuchet MS"/>
              <a:ea typeface="Trebuchet MS"/>
              <a:cs typeface="Trebuchet MS"/>
              <a:sym typeface="Trebuchet MS"/>
            </a:endParaRPr>
          </a:p>
        </p:txBody>
      </p:sp>
      <p:sp>
        <p:nvSpPr>
          <p:cNvPr id="482" name="Google Shape;482;p32"/>
          <p:cNvSpPr txBox="1"/>
          <p:nvPr/>
        </p:nvSpPr>
        <p:spPr>
          <a:xfrm>
            <a:off x="2064950" y="3458325"/>
            <a:ext cx="3885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solidFill>
                  <a:schemeClr val="dk1"/>
                </a:solidFill>
                <a:latin typeface="Trebuchet MS"/>
                <a:ea typeface="Trebuchet MS"/>
                <a:cs typeface="Trebuchet MS"/>
                <a:sym typeface="Trebuchet MS"/>
              </a:rPr>
              <a:t>E</a:t>
            </a:r>
            <a:endParaRPr sz="3000">
              <a:solidFill>
                <a:schemeClr val="dk1"/>
              </a:solidFill>
              <a:latin typeface="Trebuchet MS"/>
              <a:ea typeface="Trebuchet MS"/>
              <a:cs typeface="Trebuchet MS"/>
              <a:sym typeface="Trebuchet MS"/>
            </a:endParaRPr>
          </a:p>
        </p:txBody>
      </p:sp>
      <p:sp>
        <p:nvSpPr>
          <p:cNvPr id="483" name="Google Shape;483;p32"/>
          <p:cNvSpPr/>
          <p:nvPr/>
        </p:nvSpPr>
        <p:spPr>
          <a:xfrm>
            <a:off x="1905725" y="2337813"/>
            <a:ext cx="611100" cy="4776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2"/>
          <p:cNvSpPr txBox="1"/>
          <p:nvPr/>
        </p:nvSpPr>
        <p:spPr>
          <a:xfrm>
            <a:off x="2051000" y="2253363"/>
            <a:ext cx="3885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solidFill>
                  <a:schemeClr val="dk1"/>
                </a:solidFill>
                <a:latin typeface="Trebuchet MS"/>
                <a:ea typeface="Trebuchet MS"/>
                <a:cs typeface="Trebuchet MS"/>
                <a:sym typeface="Trebuchet MS"/>
              </a:rPr>
              <a:t>C</a:t>
            </a:r>
            <a:endParaRPr sz="3000">
              <a:solidFill>
                <a:schemeClr val="dk1"/>
              </a:solidFill>
              <a:latin typeface="Trebuchet MS"/>
              <a:ea typeface="Trebuchet MS"/>
              <a:cs typeface="Trebuchet MS"/>
              <a:sym typeface="Trebuchet MS"/>
            </a:endParaRPr>
          </a:p>
        </p:txBody>
      </p:sp>
      <p:sp>
        <p:nvSpPr>
          <p:cNvPr id="485" name="Google Shape;485;p32"/>
          <p:cNvSpPr/>
          <p:nvPr/>
        </p:nvSpPr>
        <p:spPr>
          <a:xfrm>
            <a:off x="1905725" y="1123125"/>
            <a:ext cx="611100" cy="4776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2"/>
          <p:cNvSpPr txBox="1"/>
          <p:nvPr/>
        </p:nvSpPr>
        <p:spPr>
          <a:xfrm>
            <a:off x="2051000" y="1038675"/>
            <a:ext cx="3885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solidFill>
                  <a:schemeClr val="dk1"/>
                </a:solidFill>
                <a:latin typeface="Trebuchet MS"/>
                <a:ea typeface="Trebuchet MS"/>
                <a:cs typeface="Trebuchet MS"/>
                <a:sym typeface="Trebuchet MS"/>
              </a:rPr>
              <a:t>A</a:t>
            </a:r>
            <a:endParaRPr sz="3000">
              <a:solidFill>
                <a:schemeClr val="dk1"/>
              </a:solidFill>
              <a:latin typeface="Trebuchet MS"/>
              <a:ea typeface="Trebuchet MS"/>
              <a:cs typeface="Trebuchet MS"/>
              <a:sym typeface="Trebuchet MS"/>
            </a:endParaRPr>
          </a:p>
        </p:txBody>
      </p:sp>
      <p:sp>
        <p:nvSpPr>
          <p:cNvPr id="487" name="Google Shape;487;p3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333333"/>
                </a:solidFill>
              </a:rPr>
              <a:t>19</a:t>
            </a:fld>
            <a:endParaRPr>
              <a:solidFill>
                <a:srgbClr val="333333"/>
              </a:solidFill>
            </a:endParaRPr>
          </a:p>
        </p:txBody>
      </p:sp>
      <p:sp>
        <p:nvSpPr>
          <p:cNvPr id="488" name="Google Shape;488;p32"/>
          <p:cNvSpPr/>
          <p:nvPr/>
        </p:nvSpPr>
        <p:spPr>
          <a:xfrm>
            <a:off x="2661250" y="2348888"/>
            <a:ext cx="4554900" cy="4641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2"/>
          <p:cNvSpPr/>
          <p:nvPr/>
        </p:nvSpPr>
        <p:spPr>
          <a:xfrm>
            <a:off x="2661250" y="1744450"/>
            <a:ext cx="4554900" cy="4641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2"/>
          <p:cNvSpPr/>
          <p:nvPr/>
        </p:nvSpPr>
        <p:spPr>
          <a:xfrm>
            <a:off x="2683375" y="1132300"/>
            <a:ext cx="4554900" cy="4641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2"/>
          <p:cNvSpPr/>
          <p:nvPr/>
        </p:nvSpPr>
        <p:spPr>
          <a:xfrm>
            <a:off x="2661250" y="3575200"/>
            <a:ext cx="4554900" cy="4641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2"/>
          <p:cNvSpPr txBox="1">
            <a:spLocks noGrp="1"/>
          </p:cNvSpPr>
          <p:nvPr>
            <p:ph type="title"/>
          </p:nvPr>
        </p:nvSpPr>
        <p:spPr>
          <a:xfrm>
            <a:off x="2683375" y="3575200"/>
            <a:ext cx="4554900" cy="47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010">
                <a:solidFill>
                  <a:schemeClr val="dk1"/>
                </a:solidFill>
              </a:rPr>
              <a:t>Ground Truth</a:t>
            </a:r>
            <a:endParaRPr sz="2010">
              <a:solidFill>
                <a:schemeClr val="dk1"/>
              </a:solidFill>
              <a:latin typeface="Trebuchet MS"/>
              <a:ea typeface="Trebuchet MS"/>
              <a:cs typeface="Trebuchet MS"/>
              <a:sym typeface="Trebuchet MS"/>
            </a:endParaRPr>
          </a:p>
          <a:p>
            <a:pPr marL="0" lvl="0" indent="0" algn="l" rtl="0">
              <a:spcBef>
                <a:spcPts val="0"/>
              </a:spcBef>
              <a:spcAft>
                <a:spcPts val="0"/>
              </a:spcAft>
              <a:buSzPts val="990"/>
              <a:buNone/>
            </a:pPr>
            <a:endParaRPr sz="2510">
              <a:solidFill>
                <a:schemeClr val="dk1"/>
              </a:solidFill>
              <a:latin typeface="Trebuchet MS"/>
              <a:ea typeface="Trebuchet MS"/>
              <a:cs typeface="Trebuchet MS"/>
              <a:sym typeface="Trebuchet MS"/>
            </a:endParaRPr>
          </a:p>
        </p:txBody>
      </p:sp>
      <p:sp>
        <p:nvSpPr>
          <p:cNvPr id="493" name="Google Shape;493;p32"/>
          <p:cNvSpPr txBox="1">
            <a:spLocks noGrp="1"/>
          </p:cNvSpPr>
          <p:nvPr>
            <p:ph type="title"/>
          </p:nvPr>
        </p:nvSpPr>
        <p:spPr>
          <a:xfrm>
            <a:off x="2661250" y="2344575"/>
            <a:ext cx="4554900" cy="47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010">
                <a:solidFill>
                  <a:schemeClr val="dk1"/>
                </a:solidFill>
              </a:rPr>
              <a:t>Control Algorithm</a:t>
            </a:r>
            <a:endParaRPr sz="2010">
              <a:solidFill>
                <a:schemeClr val="dk1"/>
              </a:solidFill>
              <a:latin typeface="Trebuchet MS"/>
              <a:ea typeface="Trebuchet MS"/>
              <a:cs typeface="Trebuchet MS"/>
              <a:sym typeface="Trebuchet MS"/>
            </a:endParaRPr>
          </a:p>
          <a:p>
            <a:pPr marL="0" lvl="0" indent="0" algn="l" rtl="0">
              <a:spcBef>
                <a:spcPts val="0"/>
              </a:spcBef>
              <a:spcAft>
                <a:spcPts val="0"/>
              </a:spcAft>
              <a:buSzPts val="990"/>
              <a:buNone/>
            </a:pPr>
            <a:endParaRPr sz="2510">
              <a:solidFill>
                <a:schemeClr val="dk1"/>
              </a:solidFill>
              <a:latin typeface="Trebuchet MS"/>
              <a:ea typeface="Trebuchet MS"/>
              <a:cs typeface="Trebuchet MS"/>
              <a:sym typeface="Trebuchet MS"/>
            </a:endParaRPr>
          </a:p>
        </p:txBody>
      </p:sp>
      <p:sp>
        <p:nvSpPr>
          <p:cNvPr id="494" name="Google Shape;494;p32"/>
          <p:cNvSpPr txBox="1">
            <a:spLocks noGrp="1"/>
          </p:cNvSpPr>
          <p:nvPr>
            <p:ph type="title"/>
          </p:nvPr>
        </p:nvSpPr>
        <p:spPr>
          <a:xfrm>
            <a:off x="2683375" y="1775775"/>
            <a:ext cx="4554900" cy="47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010">
                <a:solidFill>
                  <a:schemeClr val="dk1"/>
                </a:solidFill>
              </a:rPr>
              <a:t>Simulation</a:t>
            </a:r>
            <a:endParaRPr sz="2010">
              <a:solidFill>
                <a:schemeClr val="dk1"/>
              </a:solidFill>
              <a:latin typeface="Trebuchet MS"/>
              <a:ea typeface="Trebuchet MS"/>
              <a:cs typeface="Trebuchet MS"/>
              <a:sym typeface="Trebuchet MS"/>
            </a:endParaRPr>
          </a:p>
          <a:p>
            <a:pPr marL="0" lvl="0" indent="0" algn="l" rtl="0">
              <a:spcBef>
                <a:spcPts val="0"/>
              </a:spcBef>
              <a:spcAft>
                <a:spcPts val="0"/>
              </a:spcAft>
              <a:buSzPts val="990"/>
              <a:buNone/>
            </a:pPr>
            <a:endParaRPr sz="2510">
              <a:solidFill>
                <a:schemeClr val="dk1"/>
              </a:solidFill>
              <a:latin typeface="Trebuchet MS"/>
              <a:ea typeface="Trebuchet MS"/>
              <a:cs typeface="Trebuchet MS"/>
              <a:sym typeface="Trebuchet MS"/>
            </a:endParaRPr>
          </a:p>
        </p:txBody>
      </p:sp>
      <p:sp>
        <p:nvSpPr>
          <p:cNvPr id="495" name="Google Shape;495;p32"/>
          <p:cNvSpPr txBox="1">
            <a:spLocks noGrp="1"/>
          </p:cNvSpPr>
          <p:nvPr>
            <p:ph type="title"/>
          </p:nvPr>
        </p:nvSpPr>
        <p:spPr>
          <a:xfrm>
            <a:off x="2683375" y="1123125"/>
            <a:ext cx="4554900" cy="47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010">
                <a:solidFill>
                  <a:schemeClr val="dk1"/>
                </a:solidFill>
              </a:rPr>
              <a:t>Mission Planner</a:t>
            </a:r>
            <a:endParaRPr sz="2010">
              <a:solidFill>
                <a:schemeClr val="dk1"/>
              </a:solidFill>
              <a:latin typeface="Trebuchet MS"/>
              <a:ea typeface="Trebuchet MS"/>
              <a:cs typeface="Trebuchet MS"/>
              <a:sym typeface="Trebuchet MS"/>
            </a:endParaRPr>
          </a:p>
          <a:p>
            <a:pPr marL="0" lvl="0" indent="0" algn="l" rtl="0">
              <a:spcBef>
                <a:spcPts val="0"/>
              </a:spcBef>
              <a:spcAft>
                <a:spcPts val="0"/>
              </a:spcAft>
              <a:buSzPts val="990"/>
              <a:buNone/>
            </a:pPr>
            <a:endParaRPr sz="2510">
              <a:solidFill>
                <a:schemeClr val="dk1"/>
              </a:solidFill>
              <a:latin typeface="Trebuchet MS"/>
              <a:ea typeface="Trebuchet MS"/>
              <a:cs typeface="Trebuchet MS"/>
              <a:sym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4"/>
          <p:cNvSpPr txBox="1">
            <a:spLocks noGrp="1"/>
          </p:cNvSpPr>
          <p:nvPr>
            <p:ph type="title"/>
          </p:nvPr>
        </p:nvSpPr>
        <p:spPr>
          <a:xfrm>
            <a:off x="819150" y="15800"/>
            <a:ext cx="7505700" cy="954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3900" b="1">
                <a:latin typeface="Trebuchet MS"/>
                <a:ea typeface="Trebuchet MS"/>
                <a:cs typeface="Trebuchet MS"/>
                <a:sym typeface="Trebuchet MS"/>
              </a:rPr>
              <a:t>Presentation Breakdown:</a:t>
            </a:r>
            <a:endParaRPr sz="3900" b="1">
              <a:latin typeface="Trebuchet MS"/>
              <a:ea typeface="Trebuchet MS"/>
              <a:cs typeface="Trebuchet MS"/>
              <a:sym typeface="Trebuchet MS"/>
            </a:endParaRPr>
          </a:p>
          <a:p>
            <a:pPr marL="0" lvl="0" indent="0" algn="ctr" rtl="0">
              <a:spcBef>
                <a:spcPts val="0"/>
              </a:spcBef>
              <a:spcAft>
                <a:spcPts val="0"/>
              </a:spcAft>
              <a:buNone/>
            </a:pPr>
            <a:endParaRPr sz="3900" b="1">
              <a:latin typeface="Trebuchet MS"/>
              <a:ea typeface="Trebuchet MS"/>
              <a:cs typeface="Trebuchet MS"/>
              <a:sym typeface="Trebuchet MS"/>
            </a:endParaRPr>
          </a:p>
        </p:txBody>
      </p:sp>
      <p:sp>
        <p:nvSpPr>
          <p:cNvPr id="125" name="Google Shape;125;p14"/>
          <p:cNvSpPr/>
          <p:nvPr/>
        </p:nvSpPr>
        <p:spPr>
          <a:xfrm>
            <a:off x="2879125" y="1337000"/>
            <a:ext cx="611100" cy="4776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4"/>
          <p:cNvSpPr/>
          <p:nvPr/>
        </p:nvSpPr>
        <p:spPr>
          <a:xfrm>
            <a:off x="2879125" y="2546825"/>
            <a:ext cx="611100" cy="4776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4"/>
          <p:cNvSpPr/>
          <p:nvPr/>
        </p:nvSpPr>
        <p:spPr>
          <a:xfrm>
            <a:off x="2893075" y="3149300"/>
            <a:ext cx="611100" cy="4776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4"/>
          <p:cNvSpPr/>
          <p:nvPr/>
        </p:nvSpPr>
        <p:spPr>
          <a:xfrm>
            <a:off x="2893075" y="3751775"/>
            <a:ext cx="611100" cy="4776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4"/>
          <p:cNvSpPr/>
          <p:nvPr/>
        </p:nvSpPr>
        <p:spPr>
          <a:xfrm>
            <a:off x="3634650" y="1350500"/>
            <a:ext cx="3210600" cy="4641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4"/>
          <p:cNvSpPr/>
          <p:nvPr/>
        </p:nvSpPr>
        <p:spPr>
          <a:xfrm>
            <a:off x="3634650" y="2560325"/>
            <a:ext cx="3210600" cy="4641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4"/>
          <p:cNvSpPr/>
          <p:nvPr/>
        </p:nvSpPr>
        <p:spPr>
          <a:xfrm>
            <a:off x="3634650" y="3169550"/>
            <a:ext cx="3210600" cy="4641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4"/>
          <p:cNvSpPr/>
          <p:nvPr/>
        </p:nvSpPr>
        <p:spPr>
          <a:xfrm>
            <a:off x="3634656" y="3776875"/>
            <a:ext cx="3210600" cy="4641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4"/>
          <p:cNvSpPr txBox="1">
            <a:spLocks noGrp="1"/>
          </p:cNvSpPr>
          <p:nvPr>
            <p:ph type="title"/>
          </p:nvPr>
        </p:nvSpPr>
        <p:spPr>
          <a:xfrm>
            <a:off x="3662550" y="3765275"/>
            <a:ext cx="3144300" cy="47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010">
                <a:solidFill>
                  <a:schemeClr val="dk1"/>
                </a:solidFill>
              </a:rPr>
              <a:t>Verification/Validation</a:t>
            </a:r>
            <a:endParaRPr sz="2510">
              <a:solidFill>
                <a:schemeClr val="dk1"/>
              </a:solidFill>
            </a:endParaRPr>
          </a:p>
          <a:p>
            <a:pPr marL="0" lvl="0" indent="0" algn="l" rtl="0">
              <a:spcBef>
                <a:spcPts val="0"/>
              </a:spcBef>
              <a:spcAft>
                <a:spcPts val="0"/>
              </a:spcAft>
              <a:buSzPts val="990"/>
              <a:buNone/>
            </a:pPr>
            <a:endParaRPr sz="2010">
              <a:solidFill>
                <a:schemeClr val="dk1"/>
              </a:solidFill>
            </a:endParaRPr>
          </a:p>
          <a:p>
            <a:pPr marL="0" lvl="0" indent="0" algn="l" rtl="0">
              <a:spcBef>
                <a:spcPts val="0"/>
              </a:spcBef>
              <a:spcAft>
                <a:spcPts val="0"/>
              </a:spcAft>
              <a:buSzPts val="990"/>
              <a:buNone/>
            </a:pPr>
            <a:endParaRPr sz="2510">
              <a:solidFill>
                <a:schemeClr val="dk1"/>
              </a:solidFill>
              <a:latin typeface="Trebuchet MS"/>
              <a:ea typeface="Trebuchet MS"/>
              <a:cs typeface="Trebuchet MS"/>
              <a:sym typeface="Trebuchet MS"/>
            </a:endParaRPr>
          </a:p>
        </p:txBody>
      </p:sp>
      <p:sp>
        <p:nvSpPr>
          <p:cNvPr id="134" name="Google Shape;134;p14"/>
          <p:cNvSpPr txBox="1">
            <a:spLocks noGrp="1"/>
          </p:cNvSpPr>
          <p:nvPr>
            <p:ph type="title"/>
          </p:nvPr>
        </p:nvSpPr>
        <p:spPr>
          <a:xfrm>
            <a:off x="3656775" y="1340375"/>
            <a:ext cx="3174600" cy="47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010">
                <a:solidFill>
                  <a:schemeClr val="dk1"/>
                </a:solidFill>
              </a:rPr>
              <a:t>Design Solution</a:t>
            </a:r>
            <a:endParaRPr sz="2010">
              <a:solidFill>
                <a:schemeClr val="dk1"/>
              </a:solidFill>
              <a:latin typeface="Trebuchet MS"/>
              <a:ea typeface="Trebuchet MS"/>
              <a:cs typeface="Trebuchet MS"/>
              <a:sym typeface="Trebuchet MS"/>
            </a:endParaRPr>
          </a:p>
          <a:p>
            <a:pPr marL="0" lvl="0" indent="0" algn="l" rtl="0">
              <a:spcBef>
                <a:spcPts val="0"/>
              </a:spcBef>
              <a:spcAft>
                <a:spcPts val="0"/>
              </a:spcAft>
              <a:buSzPts val="990"/>
              <a:buNone/>
            </a:pPr>
            <a:endParaRPr sz="2510">
              <a:solidFill>
                <a:schemeClr val="dk1"/>
              </a:solidFill>
              <a:latin typeface="Trebuchet MS"/>
              <a:ea typeface="Trebuchet MS"/>
              <a:cs typeface="Trebuchet MS"/>
              <a:sym typeface="Trebuchet MS"/>
            </a:endParaRPr>
          </a:p>
        </p:txBody>
      </p:sp>
      <p:sp>
        <p:nvSpPr>
          <p:cNvPr id="135" name="Google Shape;135;p14"/>
          <p:cNvSpPr txBox="1">
            <a:spLocks noGrp="1"/>
          </p:cNvSpPr>
          <p:nvPr>
            <p:ph type="title"/>
          </p:nvPr>
        </p:nvSpPr>
        <p:spPr>
          <a:xfrm>
            <a:off x="3656775" y="2556950"/>
            <a:ext cx="3174600" cy="47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010">
                <a:solidFill>
                  <a:schemeClr val="dk1"/>
                </a:solidFill>
              </a:rPr>
              <a:t>Design Requirements</a:t>
            </a:r>
            <a:endParaRPr sz="2010">
              <a:solidFill>
                <a:schemeClr val="dk1"/>
              </a:solidFill>
              <a:latin typeface="Trebuchet MS"/>
              <a:ea typeface="Trebuchet MS"/>
              <a:cs typeface="Trebuchet MS"/>
              <a:sym typeface="Trebuchet MS"/>
            </a:endParaRPr>
          </a:p>
          <a:p>
            <a:pPr marL="0" lvl="0" indent="0" algn="l" rtl="0">
              <a:spcBef>
                <a:spcPts val="0"/>
              </a:spcBef>
              <a:spcAft>
                <a:spcPts val="0"/>
              </a:spcAft>
              <a:buSzPts val="990"/>
              <a:buNone/>
            </a:pPr>
            <a:endParaRPr sz="2510">
              <a:solidFill>
                <a:schemeClr val="dk1"/>
              </a:solidFill>
              <a:latin typeface="Trebuchet MS"/>
              <a:ea typeface="Trebuchet MS"/>
              <a:cs typeface="Trebuchet MS"/>
              <a:sym typeface="Trebuchet MS"/>
            </a:endParaRPr>
          </a:p>
        </p:txBody>
      </p:sp>
      <p:sp>
        <p:nvSpPr>
          <p:cNvPr id="136" name="Google Shape;136;p14"/>
          <p:cNvSpPr txBox="1">
            <a:spLocks noGrp="1"/>
          </p:cNvSpPr>
          <p:nvPr>
            <p:ph type="title"/>
          </p:nvPr>
        </p:nvSpPr>
        <p:spPr>
          <a:xfrm>
            <a:off x="3648600" y="3161125"/>
            <a:ext cx="3174600" cy="47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010">
                <a:solidFill>
                  <a:schemeClr val="dk1"/>
                </a:solidFill>
              </a:rPr>
              <a:t>Project Risks</a:t>
            </a:r>
            <a:endParaRPr sz="2510">
              <a:solidFill>
                <a:schemeClr val="dk1"/>
              </a:solidFill>
            </a:endParaRPr>
          </a:p>
        </p:txBody>
      </p:sp>
      <p:sp>
        <p:nvSpPr>
          <p:cNvPr id="137" name="Google Shape;137;p14"/>
          <p:cNvSpPr txBox="1"/>
          <p:nvPr/>
        </p:nvSpPr>
        <p:spPr>
          <a:xfrm>
            <a:off x="3024400" y="1252550"/>
            <a:ext cx="3885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solidFill>
                  <a:schemeClr val="dk1"/>
                </a:solidFill>
                <a:latin typeface="Trebuchet MS"/>
                <a:ea typeface="Trebuchet MS"/>
                <a:cs typeface="Trebuchet MS"/>
                <a:sym typeface="Trebuchet MS"/>
              </a:rPr>
              <a:t>2</a:t>
            </a:r>
            <a:endParaRPr sz="3000">
              <a:solidFill>
                <a:schemeClr val="dk1"/>
              </a:solidFill>
              <a:latin typeface="Trebuchet MS"/>
              <a:ea typeface="Trebuchet MS"/>
              <a:cs typeface="Trebuchet MS"/>
              <a:sym typeface="Trebuchet MS"/>
            </a:endParaRPr>
          </a:p>
        </p:txBody>
      </p:sp>
      <p:sp>
        <p:nvSpPr>
          <p:cNvPr id="138" name="Google Shape;138;p14"/>
          <p:cNvSpPr txBox="1"/>
          <p:nvPr/>
        </p:nvSpPr>
        <p:spPr>
          <a:xfrm>
            <a:off x="3024400" y="2462375"/>
            <a:ext cx="3885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solidFill>
                  <a:schemeClr val="dk1"/>
                </a:solidFill>
                <a:latin typeface="Trebuchet MS"/>
                <a:ea typeface="Trebuchet MS"/>
                <a:cs typeface="Trebuchet MS"/>
                <a:sym typeface="Trebuchet MS"/>
              </a:rPr>
              <a:t>4</a:t>
            </a:r>
            <a:endParaRPr sz="3000">
              <a:solidFill>
                <a:schemeClr val="dk1"/>
              </a:solidFill>
              <a:latin typeface="Trebuchet MS"/>
              <a:ea typeface="Trebuchet MS"/>
              <a:cs typeface="Trebuchet MS"/>
              <a:sym typeface="Trebuchet MS"/>
            </a:endParaRPr>
          </a:p>
        </p:txBody>
      </p:sp>
      <p:sp>
        <p:nvSpPr>
          <p:cNvPr id="139" name="Google Shape;139;p14"/>
          <p:cNvSpPr txBox="1"/>
          <p:nvPr/>
        </p:nvSpPr>
        <p:spPr>
          <a:xfrm>
            <a:off x="3038350" y="3064850"/>
            <a:ext cx="3885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solidFill>
                  <a:schemeClr val="dk1"/>
                </a:solidFill>
                <a:latin typeface="Trebuchet MS"/>
                <a:ea typeface="Trebuchet MS"/>
                <a:cs typeface="Trebuchet MS"/>
                <a:sym typeface="Trebuchet MS"/>
              </a:rPr>
              <a:t>5</a:t>
            </a:r>
            <a:endParaRPr sz="3000">
              <a:solidFill>
                <a:schemeClr val="dk1"/>
              </a:solidFill>
              <a:latin typeface="Trebuchet MS"/>
              <a:ea typeface="Trebuchet MS"/>
              <a:cs typeface="Trebuchet MS"/>
              <a:sym typeface="Trebuchet MS"/>
            </a:endParaRPr>
          </a:p>
        </p:txBody>
      </p:sp>
      <p:sp>
        <p:nvSpPr>
          <p:cNvPr id="140" name="Google Shape;140;p14"/>
          <p:cNvSpPr txBox="1"/>
          <p:nvPr/>
        </p:nvSpPr>
        <p:spPr>
          <a:xfrm>
            <a:off x="3038350" y="3667325"/>
            <a:ext cx="3885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solidFill>
                  <a:schemeClr val="dk1"/>
                </a:solidFill>
                <a:latin typeface="Trebuchet MS"/>
                <a:ea typeface="Trebuchet MS"/>
                <a:cs typeface="Trebuchet MS"/>
                <a:sym typeface="Trebuchet MS"/>
              </a:rPr>
              <a:t>6</a:t>
            </a:r>
            <a:endParaRPr sz="3000">
              <a:solidFill>
                <a:schemeClr val="dk1"/>
              </a:solidFill>
              <a:latin typeface="Trebuchet MS"/>
              <a:ea typeface="Trebuchet MS"/>
              <a:cs typeface="Trebuchet MS"/>
              <a:sym typeface="Trebuchet MS"/>
            </a:endParaRPr>
          </a:p>
        </p:txBody>
      </p:sp>
      <p:sp>
        <p:nvSpPr>
          <p:cNvPr id="141" name="Google Shape;141;p14"/>
          <p:cNvSpPr/>
          <p:nvPr/>
        </p:nvSpPr>
        <p:spPr>
          <a:xfrm>
            <a:off x="2893075" y="4354250"/>
            <a:ext cx="611100" cy="4776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4"/>
          <p:cNvSpPr/>
          <p:nvPr/>
        </p:nvSpPr>
        <p:spPr>
          <a:xfrm>
            <a:off x="3634656" y="4379350"/>
            <a:ext cx="3210600" cy="4641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txBox="1">
            <a:spLocks noGrp="1"/>
          </p:cNvSpPr>
          <p:nvPr>
            <p:ph type="title"/>
          </p:nvPr>
        </p:nvSpPr>
        <p:spPr>
          <a:xfrm>
            <a:off x="3662550" y="4367750"/>
            <a:ext cx="2325000" cy="47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010">
                <a:solidFill>
                  <a:schemeClr val="dk1"/>
                </a:solidFill>
              </a:rPr>
              <a:t>Project Planning</a:t>
            </a:r>
            <a:endParaRPr sz="2010">
              <a:solidFill>
                <a:schemeClr val="dk1"/>
              </a:solidFill>
              <a:latin typeface="Trebuchet MS"/>
              <a:ea typeface="Trebuchet MS"/>
              <a:cs typeface="Trebuchet MS"/>
              <a:sym typeface="Trebuchet MS"/>
            </a:endParaRPr>
          </a:p>
          <a:p>
            <a:pPr marL="0" lvl="0" indent="0" algn="l" rtl="0">
              <a:spcBef>
                <a:spcPts val="0"/>
              </a:spcBef>
              <a:spcAft>
                <a:spcPts val="0"/>
              </a:spcAft>
              <a:buSzPts val="990"/>
              <a:buNone/>
            </a:pPr>
            <a:endParaRPr sz="2510">
              <a:solidFill>
                <a:schemeClr val="dk1"/>
              </a:solidFill>
              <a:latin typeface="Trebuchet MS"/>
              <a:ea typeface="Trebuchet MS"/>
              <a:cs typeface="Trebuchet MS"/>
              <a:sym typeface="Trebuchet MS"/>
            </a:endParaRPr>
          </a:p>
        </p:txBody>
      </p:sp>
      <p:sp>
        <p:nvSpPr>
          <p:cNvPr id="144" name="Google Shape;144;p14"/>
          <p:cNvSpPr txBox="1"/>
          <p:nvPr/>
        </p:nvSpPr>
        <p:spPr>
          <a:xfrm>
            <a:off x="3038350" y="4269800"/>
            <a:ext cx="3885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solidFill>
                  <a:schemeClr val="dk1"/>
                </a:solidFill>
                <a:latin typeface="Trebuchet MS"/>
                <a:ea typeface="Trebuchet MS"/>
                <a:cs typeface="Trebuchet MS"/>
                <a:sym typeface="Trebuchet MS"/>
              </a:rPr>
              <a:t>7</a:t>
            </a:r>
            <a:endParaRPr sz="3000">
              <a:solidFill>
                <a:schemeClr val="dk1"/>
              </a:solidFill>
              <a:latin typeface="Trebuchet MS"/>
              <a:ea typeface="Trebuchet MS"/>
              <a:cs typeface="Trebuchet MS"/>
              <a:sym typeface="Trebuchet MS"/>
            </a:endParaRPr>
          </a:p>
        </p:txBody>
      </p:sp>
      <p:sp>
        <p:nvSpPr>
          <p:cNvPr id="145" name="Google Shape;145;p14"/>
          <p:cNvSpPr/>
          <p:nvPr/>
        </p:nvSpPr>
        <p:spPr>
          <a:xfrm>
            <a:off x="2879125" y="1944338"/>
            <a:ext cx="611100" cy="4776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4"/>
          <p:cNvSpPr/>
          <p:nvPr/>
        </p:nvSpPr>
        <p:spPr>
          <a:xfrm>
            <a:off x="3634650" y="1957838"/>
            <a:ext cx="3210600" cy="4641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4"/>
          <p:cNvSpPr txBox="1">
            <a:spLocks noGrp="1"/>
          </p:cNvSpPr>
          <p:nvPr>
            <p:ph type="title"/>
          </p:nvPr>
        </p:nvSpPr>
        <p:spPr>
          <a:xfrm>
            <a:off x="3656775" y="1947713"/>
            <a:ext cx="3174600" cy="47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010">
                <a:solidFill>
                  <a:schemeClr val="dk1"/>
                </a:solidFill>
              </a:rPr>
              <a:t>CPE’s</a:t>
            </a:r>
            <a:endParaRPr sz="2010">
              <a:solidFill>
                <a:schemeClr val="dk1"/>
              </a:solidFill>
              <a:latin typeface="Trebuchet MS"/>
              <a:ea typeface="Trebuchet MS"/>
              <a:cs typeface="Trebuchet MS"/>
              <a:sym typeface="Trebuchet MS"/>
            </a:endParaRPr>
          </a:p>
          <a:p>
            <a:pPr marL="0" lvl="0" indent="0" algn="l" rtl="0">
              <a:spcBef>
                <a:spcPts val="0"/>
              </a:spcBef>
              <a:spcAft>
                <a:spcPts val="0"/>
              </a:spcAft>
              <a:buSzPts val="990"/>
              <a:buNone/>
            </a:pPr>
            <a:endParaRPr sz="2510">
              <a:solidFill>
                <a:schemeClr val="dk1"/>
              </a:solidFill>
              <a:latin typeface="Trebuchet MS"/>
              <a:ea typeface="Trebuchet MS"/>
              <a:cs typeface="Trebuchet MS"/>
              <a:sym typeface="Trebuchet MS"/>
            </a:endParaRPr>
          </a:p>
        </p:txBody>
      </p:sp>
      <p:sp>
        <p:nvSpPr>
          <p:cNvPr id="148" name="Google Shape;148;p14"/>
          <p:cNvSpPr txBox="1"/>
          <p:nvPr/>
        </p:nvSpPr>
        <p:spPr>
          <a:xfrm>
            <a:off x="3024400" y="1859888"/>
            <a:ext cx="3885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solidFill>
                  <a:schemeClr val="dk1"/>
                </a:solidFill>
                <a:latin typeface="Trebuchet MS"/>
                <a:ea typeface="Trebuchet MS"/>
                <a:cs typeface="Trebuchet MS"/>
                <a:sym typeface="Trebuchet MS"/>
              </a:rPr>
              <a:t>3</a:t>
            </a:r>
            <a:endParaRPr sz="3000">
              <a:solidFill>
                <a:schemeClr val="dk1"/>
              </a:solidFill>
              <a:latin typeface="Trebuchet MS"/>
              <a:ea typeface="Trebuchet MS"/>
              <a:cs typeface="Trebuchet MS"/>
              <a:sym typeface="Trebuchet MS"/>
            </a:endParaRPr>
          </a:p>
        </p:txBody>
      </p:sp>
      <p:sp>
        <p:nvSpPr>
          <p:cNvPr id="149" name="Google Shape;149;p14"/>
          <p:cNvSpPr/>
          <p:nvPr/>
        </p:nvSpPr>
        <p:spPr>
          <a:xfrm>
            <a:off x="2879125" y="729650"/>
            <a:ext cx="611100" cy="4776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4"/>
          <p:cNvSpPr/>
          <p:nvPr/>
        </p:nvSpPr>
        <p:spPr>
          <a:xfrm>
            <a:off x="3634650" y="743150"/>
            <a:ext cx="3210600" cy="4641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4"/>
          <p:cNvSpPr txBox="1">
            <a:spLocks noGrp="1"/>
          </p:cNvSpPr>
          <p:nvPr>
            <p:ph type="title"/>
          </p:nvPr>
        </p:nvSpPr>
        <p:spPr>
          <a:xfrm>
            <a:off x="3656775" y="733025"/>
            <a:ext cx="3174600" cy="47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010">
                <a:solidFill>
                  <a:schemeClr val="dk1"/>
                </a:solidFill>
              </a:rPr>
              <a:t>Project Overview</a:t>
            </a:r>
            <a:endParaRPr sz="2010">
              <a:solidFill>
                <a:schemeClr val="dk1"/>
              </a:solidFill>
              <a:latin typeface="Trebuchet MS"/>
              <a:ea typeface="Trebuchet MS"/>
              <a:cs typeface="Trebuchet MS"/>
              <a:sym typeface="Trebuchet MS"/>
            </a:endParaRPr>
          </a:p>
          <a:p>
            <a:pPr marL="0" lvl="0" indent="0" algn="l" rtl="0">
              <a:spcBef>
                <a:spcPts val="0"/>
              </a:spcBef>
              <a:spcAft>
                <a:spcPts val="0"/>
              </a:spcAft>
              <a:buSzPts val="990"/>
              <a:buNone/>
            </a:pPr>
            <a:endParaRPr sz="2510">
              <a:solidFill>
                <a:schemeClr val="dk1"/>
              </a:solidFill>
              <a:latin typeface="Trebuchet MS"/>
              <a:ea typeface="Trebuchet MS"/>
              <a:cs typeface="Trebuchet MS"/>
              <a:sym typeface="Trebuchet MS"/>
            </a:endParaRPr>
          </a:p>
        </p:txBody>
      </p:sp>
      <p:sp>
        <p:nvSpPr>
          <p:cNvPr id="152" name="Google Shape;152;p14"/>
          <p:cNvSpPr txBox="1"/>
          <p:nvPr/>
        </p:nvSpPr>
        <p:spPr>
          <a:xfrm>
            <a:off x="3024400" y="645200"/>
            <a:ext cx="3885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solidFill>
                  <a:schemeClr val="dk1"/>
                </a:solidFill>
                <a:latin typeface="Trebuchet MS"/>
                <a:ea typeface="Trebuchet MS"/>
                <a:cs typeface="Trebuchet MS"/>
                <a:sym typeface="Trebuchet MS"/>
              </a:rPr>
              <a:t>1</a:t>
            </a:r>
            <a:endParaRPr sz="3000">
              <a:solidFill>
                <a:schemeClr val="dk1"/>
              </a:solidFill>
              <a:latin typeface="Trebuchet MS"/>
              <a:ea typeface="Trebuchet MS"/>
              <a:cs typeface="Trebuchet MS"/>
              <a:sym typeface="Trebuchet MS"/>
            </a:endParaRPr>
          </a:p>
        </p:txBody>
      </p:sp>
      <p:sp>
        <p:nvSpPr>
          <p:cNvPr id="153" name="Google Shape;153;p1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333333"/>
                </a:solidFill>
              </a:rPr>
              <a:t>2</a:t>
            </a:fld>
            <a:endParaRPr>
              <a:solidFill>
                <a:srgbClr val="333333"/>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33"/>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3"/>
          <p:cNvSpPr txBox="1">
            <a:spLocks noGrp="1"/>
          </p:cNvSpPr>
          <p:nvPr>
            <p:ph type="title"/>
          </p:nvPr>
        </p:nvSpPr>
        <p:spPr>
          <a:xfrm>
            <a:off x="209275" y="195200"/>
            <a:ext cx="8760300" cy="835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1"/>
                </a:solidFill>
              </a:rPr>
              <a:t>Mission Planner (E1,FR4)</a:t>
            </a:r>
            <a:endParaRPr>
              <a:solidFill>
                <a:schemeClr val="dk1"/>
              </a:solidFill>
            </a:endParaRPr>
          </a:p>
          <a:p>
            <a:pPr marL="0" lvl="0" indent="0" algn="ctr" rtl="0">
              <a:spcBef>
                <a:spcPts val="0"/>
              </a:spcBef>
              <a:spcAft>
                <a:spcPts val="0"/>
              </a:spcAft>
              <a:buNone/>
            </a:pPr>
            <a:endParaRPr b="1">
              <a:solidFill>
                <a:schemeClr val="dk1"/>
              </a:solidFill>
            </a:endParaRPr>
          </a:p>
        </p:txBody>
      </p:sp>
      <p:sp>
        <p:nvSpPr>
          <p:cNvPr id="502" name="Google Shape;502;p3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20</a:t>
            </a:fld>
            <a:endParaRPr>
              <a:solidFill>
                <a:srgbClr val="202124"/>
              </a:solidFill>
            </a:endParaRPr>
          </a:p>
        </p:txBody>
      </p:sp>
      <p:graphicFrame>
        <p:nvGraphicFramePr>
          <p:cNvPr id="503" name="Google Shape;503;p33"/>
          <p:cNvGraphicFramePr/>
          <p:nvPr/>
        </p:nvGraphicFramePr>
        <p:xfrm>
          <a:off x="206925" y="1377434"/>
          <a:ext cx="8730150" cy="2669375"/>
        </p:xfrm>
        <a:graphic>
          <a:graphicData uri="http://schemas.openxmlformats.org/drawingml/2006/table">
            <a:tbl>
              <a:tblPr>
                <a:noFill/>
                <a:tableStyleId>{CF5604F0-15FA-404D-BD85-CDFAB49F6FC7}</a:tableStyleId>
              </a:tblPr>
              <a:tblGrid>
                <a:gridCol w="6409525">
                  <a:extLst>
                    <a:ext uri="{9D8B030D-6E8A-4147-A177-3AD203B41FA5}">
                      <a16:colId xmlns:a16="http://schemas.microsoft.com/office/drawing/2014/main" val="20000"/>
                    </a:ext>
                  </a:extLst>
                </a:gridCol>
                <a:gridCol w="2320625">
                  <a:extLst>
                    <a:ext uri="{9D8B030D-6E8A-4147-A177-3AD203B41FA5}">
                      <a16:colId xmlns:a16="http://schemas.microsoft.com/office/drawing/2014/main" val="20001"/>
                    </a:ext>
                  </a:extLst>
                </a:gridCol>
              </a:tblGrid>
              <a:tr h="453750">
                <a:tc gridSpan="2">
                  <a:txBody>
                    <a:bodyPr/>
                    <a:lstStyle/>
                    <a:p>
                      <a:pPr marL="0" lvl="0" indent="0" algn="ctr" rtl="0">
                        <a:spcBef>
                          <a:spcPts val="0"/>
                        </a:spcBef>
                        <a:spcAft>
                          <a:spcPts val="0"/>
                        </a:spcAft>
                        <a:buNone/>
                      </a:pPr>
                      <a:r>
                        <a:rPr lang="en" sz="2400">
                          <a:solidFill>
                            <a:schemeClr val="dk2"/>
                          </a:solidFill>
                          <a:latin typeface="Trebuchet MS"/>
                          <a:ea typeface="Trebuchet MS"/>
                          <a:cs typeface="Trebuchet MS"/>
                          <a:sym typeface="Trebuchet MS"/>
                        </a:rPr>
                        <a:t>Solution: QGroundControl</a:t>
                      </a:r>
                      <a:r>
                        <a:rPr lang="en">
                          <a:solidFill>
                            <a:schemeClr val="dk2"/>
                          </a:solidFill>
                          <a:latin typeface="Trebuchet MS"/>
                          <a:ea typeface="Trebuchet MS"/>
                          <a:cs typeface="Trebuchet MS"/>
                          <a:sym typeface="Trebuchet MS"/>
                        </a:rPr>
                        <a:t> </a:t>
                      </a:r>
                      <a:endParaRPr>
                        <a:solidFill>
                          <a:schemeClr val="dk2"/>
                        </a:solidFill>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rgbClr val="674EA7"/>
                    </a:solidFill>
                  </a:tcPr>
                </a:tc>
                <a:tc hMerge="1">
                  <a:txBody>
                    <a:bodyPr/>
                    <a:lstStyle/>
                    <a:p>
                      <a:endParaRPr lang="en-US"/>
                    </a:p>
                  </a:txBody>
                  <a:tcPr/>
                </a:tc>
                <a:extLst>
                  <a:ext uri="{0D108BD9-81ED-4DB2-BD59-A6C34878D82A}">
                    <a16:rowId xmlns:a16="http://schemas.microsoft.com/office/drawing/2014/main" val="10000"/>
                  </a:ext>
                </a:extLst>
              </a:tr>
              <a:tr h="546025">
                <a:tc>
                  <a:txBody>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Key Design Solution Elements </a:t>
                      </a:r>
                      <a:endParaRPr b="1">
                        <a:solidFill>
                          <a:schemeClr val="dk1"/>
                        </a:solidFill>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Compliance</a:t>
                      </a:r>
                      <a:r>
                        <a:rPr lang="en">
                          <a:solidFill>
                            <a:schemeClr val="dk1"/>
                          </a:solidFill>
                          <a:latin typeface="Trebuchet MS"/>
                          <a:ea typeface="Trebuchet MS"/>
                          <a:cs typeface="Trebuchet MS"/>
                          <a:sym typeface="Trebuchet MS"/>
                        </a:rPr>
                        <a:t> </a:t>
                      </a:r>
                      <a:endParaRPr>
                        <a:solidFill>
                          <a:schemeClr val="dk1"/>
                        </a:solidFill>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72650">
                <a:tc>
                  <a:txBody>
                    <a:bodyPr/>
                    <a:lstStyle/>
                    <a:p>
                      <a:pPr marL="0" lvl="0" indent="0" algn="l" rtl="0">
                        <a:lnSpc>
                          <a:spcPct val="115000"/>
                        </a:lnSpc>
                        <a:spcBef>
                          <a:spcPts val="0"/>
                        </a:spcBef>
                        <a:spcAft>
                          <a:spcPts val="1200"/>
                        </a:spcAft>
                        <a:buNone/>
                      </a:pPr>
                      <a:r>
                        <a:rPr lang="en" sz="1800" b="1">
                          <a:latin typeface="Trebuchet MS"/>
                          <a:ea typeface="Trebuchet MS"/>
                          <a:cs typeface="Trebuchet MS"/>
                          <a:sym typeface="Trebuchet MS"/>
                        </a:rPr>
                        <a:t>DR 4.1</a:t>
                      </a:r>
                      <a:r>
                        <a:rPr lang="en" sz="1800">
                          <a:latin typeface="Trebuchet MS"/>
                          <a:ea typeface="Trebuchet MS"/>
                          <a:cs typeface="Trebuchet MS"/>
                          <a:sym typeface="Trebuchet MS"/>
                        </a:rPr>
                        <a:t> Mission planning software shall be capable of accepting XYZT waypoints</a:t>
                      </a:r>
                      <a:endParaRPr sz="1800" b="1">
                        <a:latin typeface="Trebuchet MS"/>
                        <a:ea typeface="Trebuchet MS"/>
                        <a:cs typeface="Trebuchet MS"/>
                        <a:sym typeface="Trebuchet MS"/>
                      </a:endParaRPr>
                    </a:p>
                  </a:txBody>
                  <a:tcPr marL="91425" marR="91425" marT="91425" marB="91425">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Trebuchet MS"/>
                          <a:ea typeface="Trebuchet MS"/>
                          <a:cs typeface="Trebuchet MS"/>
                          <a:sym typeface="Trebuchet MS"/>
                        </a:rPr>
                        <a:t>?</a:t>
                      </a:r>
                      <a:endParaRPr>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675950">
                <a:tc>
                  <a:txBody>
                    <a:bodyPr/>
                    <a:lstStyle/>
                    <a:p>
                      <a:pPr marL="0" lvl="0" indent="0" algn="l" rtl="0">
                        <a:lnSpc>
                          <a:spcPct val="115000"/>
                        </a:lnSpc>
                        <a:spcBef>
                          <a:spcPts val="0"/>
                        </a:spcBef>
                        <a:spcAft>
                          <a:spcPts val="1200"/>
                        </a:spcAft>
                        <a:buNone/>
                      </a:pPr>
                      <a:r>
                        <a:rPr lang="en" sz="1800" b="1">
                          <a:latin typeface="Trebuchet MS"/>
                          <a:ea typeface="Trebuchet MS"/>
                          <a:cs typeface="Trebuchet MS"/>
                          <a:sym typeface="Trebuchet MS"/>
                        </a:rPr>
                        <a:t>DR 4.2</a:t>
                      </a:r>
                      <a:r>
                        <a:rPr lang="en" sz="1800">
                          <a:latin typeface="Trebuchet MS"/>
                          <a:ea typeface="Trebuchet MS"/>
                          <a:cs typeface="Trebuchet MS"/>
                          <a:sym typeface="Trebuchet MS"/>
                        </a:rPr>
                        <a:t> Mission planning software shall be able to output XYZT waypoints to autopilot</a:t>
                      </a:r>
                      <a:endParaRPr sz="1800" b="1">
                        <a:latin typeface="Trebuchet MS"/>
                        <a:ea typeface="Trebuchet MS"/>
                        <a:cs typeface="Trebuchet MS"/>
                        <a:sym typeface="Trebuchet MS"/>
                      </a:endParaRPr>
                    </a:p>
                  </a:txBody>
                  <a:tcPr marL="91425" marR="91425" marT="91425" marB="91425">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Trebuchet MS"/>
                          <a:ea typeface="Trebuchet MS"/>
                          <a:cs typeface="Trebuchet MS"/>
                          <a:sym typeface="Trebuchet MS"/>
                        </a:rPr>
                        <a:t>?</a:t>
                      </a:r>
                      <a:endParaRPr>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chemeClr val="lt2"/>
                    </a:solidFill>
                  </a:tcPr>
                </a:tc>
                <a:extLst>
                  <a:ext uri="{0D108BD9-81ED-4DB2-BD59-A6C34878D82A}">
                    <a16:rowId xmlns:a16="http://schemas.microsoft.com/office/drawing/2014/main" val="10003"/>
                  </a:ext>
                </a:extLst>
              </a:tr>
            </a:tbl>
          </a:graphicData>
        </a:graphic>
      </p:graphicFrame>
      <p:grpSp>
        <p:nvGrpSpPr>
          <p:cNvPr id="504" name="Google Shape;504;p33"/>
          <p:cNvGrpSpPr/>
          <p:nvPr/>
        </p:nvGrpSpPr>
        <p:grpSpPr>
          <a:xfrm>
            <a:off x="209271" y="4562106"/>
            <a:ext cx="8465995" cy="389099"/>
            <a:chOff x="209271" y="4562106"/>
            <a:chExt cx="8465995" cy="389099"/>
          </a:xfrm>
        </p:grpSpPr>
        <p:cxnSp>
          <p:nvCxnSpPr>
            <p:cNvPr id="505" name="Google Shape;505;p33"/>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506" name="Google Shape;506;p33"/>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3"/>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508" name="Google Shape;508;p33"/>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509" name="Google Shape;509;p33"/>
            <p:cNvSpPr/>
            <p:nvPr/>
          </p:nvSpPr>
          <p:spPr>
            <a:xfrm>
              <a:off x="537219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510" name="Google Shape;510;p33"/>
            <p:cNvSpPr/>
            <p:nvPr/>
          </p:nvSpPr>
          <p:spPr>
            <a:xfrm>
              <a:off x="6515141"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511" name="Google Shape;511;p33"/>
            <p:cNvSpPr/>
            <p:nvPr/>
          </p:nvSpPr>
          <p:spPr>
            <a:xfrm>
              <a:off x="7604866" y="456690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512" name="Google Shape;512;p33"/>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513" name="Google Shape;513;p33"/>
          <p:cNvSpPr txBox="1"/>
          <p:nvPr/>
        </p:nvSpPr>
        <p:spPr>
          <a:xfrm>
            <a:off x="3811825" y="4309375"/>
            <a:ext cx="1260900" cy="2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Calibri"/>
                <a:ea typeface="Calibri"/>
                <a:cs typeface="Calibri"/>
                <a:sym typeface="Calibri"/>
              </a:rPr>
              <a:t>Design Requirements</a:t>
            </a:r>
            <a:endParaRPr sz="1000">
              <a:solidFill>
                <a:schemeClr val="lt1"/>
              </a:solidFill>
              <a:latin typeface="Calibri"/>
              <a:ea typeface="Calibri"/>
              <a:cs typeface="Calibri"/>
              <a:sym typeface="Calibri"/>
            </a:endParaRPr>
          </a:p>
        </p:txBody>
      </p:sp>
      <p:sp>
        <p:nvSpPr>
          <p:cNvPr id="514" name="Google Shape;514;p33"/>
          <p:cNvSpPr/>
          <p:nvPr/>
        </p:nvSpPr>
        <p:spPr>
          <a:xfrm>
            <a:off x="3790169" y="4562100"/>
            <a:ext cx="3687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A</a:t>
            </a:r>
            <a:endParaRPr sz="1010">
              <a:solidFill>
                <a:schemeClr val="dk1"/>
              </a:solidFill>
              <a:latin typeface="Trebuchet MS"/>
              <a:ea typeface="Trebuchet MS"/>
              <a:cs typeface="Trebuchet MS"/>
              <a:sym typeface="Trebuchet MS"/>
            </a:endParaRPr>
          </a:p>
        </p:txBody>
      </p:sp>
      <p:sp>
        <p:nvSpPr>
          <p:cNvPr id="515" name="Google Shape;515;p33"/>
          <p:cNvSpPr/>
          <p:nvPr/>
        </p:nvSpPr>
        <p:spPr>
          <a:xfrm>
            <a:off x="4286794" y="4562088"/>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a:t>
            </a:r>
            <a:endParaRPr sz="1010">
              <a:solidFill>
                <a:schemeClr val="dk1"/>
              </a:solidFill>
              <a:latin typeface="Trebuchet MS"/>
              <a:ea typeface="Trebuchet MS"/>
              <a:cs typeface="Trebuchet MS"/>
              <a:sym typeface="Trebuchet MS"/>
            </a:endParaRPr>
          </a:p>
        </p:txBody>
      </p:sp>
      <p:sp>
        <p:nvSpPr>
          <p:cNvPr id="516" name="Google Shape;516;p33"/>
          <p:cNvSpPr/>
          <p:nvPr/>
        </p:nvSpPr>
        <p:spPr>
          <a:xfrm>
            <a:off x="4543894"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a:t>
            </a:r>
            <a:endParaRPr sz="1010">
              <a:solidFill>
                <a:schemeClr val="dk1"/>
              </a:solidFill>
              <a:latin typeface="Trebuchet MS"/>
              <a:ea typeface="Trebuchet MS"/>
              <a:cs typeface="Trebuchet MS"/>
              <a:sym typeface="Trebuchet MS"/>
            </a:endParaRPr>
          </a:p>
        </p:txBody>
      </p:sp>
      <p:sp>
        <p:nvSpPr>
          <p:cNvPr id="517" name="Google Shape;517;p33"/>
          <p:cNvSpPr/>
          <p:nvPr/>
        </p:nvSpPr>
        <p:spPr>
          <a:xfrm>
            <a:off x="40385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t>
            </a:r>
            <a:endParaRPr sz="1010">
              <a:solidFill>
                <a:schemeClr val="dk1"/>
              </a:solidFill>
              <a:latin typeface="Trebuchet MS"/>
              <a:ea typeface="Trebuchet MS"/>
              <a:cs typeface="Trebuchet MS"/>
              <a:sym typeface="Trebuchet MS"/>
            </a:endParaRPr>
          </a:p>
        </p:txBody>
      </p:sp>
      <p:sp>
        <p:nvSpPr>
          <p:cNvPr id="518" name="Google Shape;518;p33"/>
          <p:cNvSpPr/>
          <p:nvPr/>
        </p:nvSpPr>
        <p:spPr>
          <a:xfrm>
            <a:off x="47978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E</a:t>
            </a:r>
            <a:endParaRPr sz="1010">
              <a:solidFill>
                <a:schemeClr val="dk1"/>
              </a:solidFill>
              <a:latin typeface="Trebuchet MS"/>
              <a:ea typeface="Trebuchet MS"/>
              <a:cs typeface="Trebuchet MS"/>
              <a:sym typeface="Trebuchet M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34"/>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4"/>
          <p:cNvSpPr txBox="1">
            <a:spLocks noGrp="1"/>
          </p:cNvSpPr>
          <p:nvPr>
            <p:ph type="title"/>
          </p:nvPr>
        </p:nvSpPr>
        <p:spPr>
          <a:xfrm>
            <a:off x="209275" y="195200"/>
            <a:ext cx="87603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Mission Planner (E1,FR4)</a:t>
            </a:r>
            <a:endParaRPr>
              <a:solidFill>
                <a:schemeClr val="dk1"/>
              </a:solidFill>
            </a:endParaRPr>
          </a:p>
        </p:txBody>
      </p:sp>
      <p:pic>
        <p:nvPicPr>
          <p:cNvPr id="525" name="Google Shape;525;p34"/>
          <p:cNvPicPr preferRelativeResize="0"/>
          <p:nvPr/>
        </p:nvPicPr>
        <p:blipFill>
          <a:blip r:embed="rId3">
            <a:alphaModFix/>
          </a:blip>
          <a:stretch>
            <a:fillRect/>
          </a:stretch>
        </p:blipFill>
        <p:spPr>
          <a:xfrm>
            <a:off x="4302351" y="1575537"/>
            <a:ext cx="4562924" cy="2738212"/>
          </a:xfrm>
          <a:prstGeom prst="rect">
            <a:avLst/>
          </a:prstGeom>
          <a:noFill/>
          <a:ln>
            <a:noFill/>
          </a:ln>
        </p:spPr>
      </p:pic>
      <p:sp>
        <p:nvSpPr>
          <p:cNvPr id="526" name="Google Shape;526;p34"/>
          <p:cNvSpPr txBox="1">
            <a:spLocks noGrp="1"/>
          </p:cNvSpPr>
          <p:nvPr>
            <p:ph type="body" idx="1"/>
          </p:nvPr>
        </p:nvSpPr>
        <p:spPr>
          <a:xfrm>
            <a:off x="903250" y="869975"/>
            <a:ext cx="7505700" cy="5877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1200">
                <a:solidFill>
                  <a:srgbClr val="000000"/>
                </a:solidFill>
                <a:latin typeface="Trebuchet MS"/>
                <a:ea typeface="Trebuchet MS"/>
                <a:cs typeface="Trebuchet MS"/>
                <a:sym typeface="Trebuchet MS"/>
              </a:rPr>
              <a:t>DR4.1: Mission planning software shall be capable of accepting XYZT waypoints</a:t>
            </a:r>
            <a:endParaRPr sz="1200">
              <a:solidFill>
                <a:srgbClr val="000000"/>
              </a:solidFill>
              <a:latin typeface="Trebuchet MS"/>
              <a:ea typeface="Trebuchet MS"/>
              <a:cs typeface="Trebuchet MS"/>
              <a:sym typeface="Trebuchet MS"/>
            </a:endParaRPr>
          </a:p>
          <a:p>
            <a:pPr marL="0" lvl="0" indent="0" algn="l" rtl="0">
              <a:lnSpc>
                <a:spcPct val="100000"/>
              </a:lnSpc>
              <a:spcBef>
                <a:spcPts val="0"/>
              </a:spcBef>
              <a:spcAft>
                <a:spcPts val="0"/>
              </a:spcAft>
              <a:buNone/>
            </a:pPr>
            <a:r>
              <a:rPr lang="en" sz="1200">
                <a:solidFill>
                  <a:srgbClr val="000000"/>
                </a:solidFill>
                <a:latin typeface="Trebuchet MS"/>
                <a:ea typeface="Trebuchet MS"/>
                <a:cs typeface="Trebuchet MS"/>
                <a:sym typeface="Trebuchet MS"/>
              </a:rPr>
              <a:t>DR4.2: Mission planning software shall be able to output XYZT waypoints to autopilot</a:t>
            </a:r>
            <a:endParaRPr sz="1900">
              <a:solidFill>
                <a:srgbClr val="000000"/>
              </a:solidFill>
              <a:latin typeface="Trebuchet MS"/>
              <a:ea typeface="Trebuchet MS"/>
              <a:cs typeface="Trebuchet MS"/>
              <a:sym typeface="Trebuchet MS"/>
            </a:endParaRPr>
          </a:p>
        </p:txBody>
      </p:sp>
      <p:sp>
        <p:nvSpPr>
          <p:cNvPr id="527" name="Google Shape;527;p34"/>
          <p:cNvSpPr txBox="1">
            <a:spLocks noGrp="1"/>
          </p:cNvSpPr>
          <p:nvPr>
            <p:ph type="body" idx="1"/>
          </p:nvPr>
        </p:nvSpPr>
        <p:spPr>
          <a:xfrm>
            <a:off x="209200" y="1533875"/>
            <a:ext cx="3967200" cy="28716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Clr>
                <a:srgbClr val="000000"/>
              </a:buClr>
              <a:buSzPts val="1400"/>
              <a:buChar char="●"/>
            </a:pPr>
            <a:r>
              <a:rPr lang="en" sz="1400">
                <a:solidFill>
                  <a:srgbClr val="000000"/>
                </a:solidFill>
              </a:rPr>
              <a:t>Selected mission planning software: </a:t>
            </a:r>
            <a:r>
              <a:rPr lang="en" sz="1400" b="1">
                <a:solidFill>
                  <a:srgbClr val="000000"/>
                </a:solidFill>
              </a:rPr>
              <a:t>QGroundControl (QGC)</a:t>
            </a:r>
            <a:endParaRPr sz="1400" b="1">
              <a:solidFill>
                <a:srgbClr val="000000"/>
              </a:solidFill>
            </a:endParaRPr>
          </a:p>
          <a:p>
            <a:pPr marL="914400" lvl="1" indent="-304800" algn="l" rtl="0">
              <a:spcBef>
                <a:spcPts val="0"/>
              </a:spcBef>
              <a:spcAft>
                <a:spcPts val="0"/>
              </a:spcAft>
              <a:buClr>
                <a:srgbClr val="000000"/>
              </a:buClr>
              <a:buSzPts val="1200"/>
              <a:buChar char="○"/>
            </a:pPr>
            <a:r>
              <a:rPr lang="en" sz="1200">
                <a:solidFill>
                  <a:srgbClr val="000000"/>
                </a:solidFill>
              </a:rPr>
              <a:t>Responsible for accepting input waypoint flight path and collecting flight data</a:t>
            </a:r>
            <a:endParaRPr sz="1200">
              <a:solidFill>
                <a:srgbClr val="000000"/>
              </a:solidFill>
            </a:endParaRPr>
          </a:p>
          <a:p>
            <a:pPr marL="457200" lvl="0" indent="-317500" algn="l" rtl="0">
              <a:spcBef>
                <a:spcPts val="0"/>
              </a:spcBef>
              <a:spcAft>
                <a:spcPts val="0"/>
              </a:spcAft>
              <a:buClr>
                <a:srgbClr val="000000"/>
              </a:buClr>
              <a:buSzPts val="1400"/>
              <a:buChar char="●"/>
            </a:pPr>
            <a:r>
              <a:rPr lang="en" sz="1400">
                <a:solidFill>
                  <a:srgbClr val="000000"/>
                </a:solidFill>
              </a:rPr>
              <a:t>QGC accepts a list of waypoints and corresponding parameters with an input .waypoints file</a:t>
            </a:r>
            <a:endParaRPr sz="1400">
              <a:solidFill>
                <a:srgbClr val="000000"/>
              </a:solidFill>
            </a:endParaRPr>
          </a:p>
          <a:p>
            <a:pPr marL="457200" lvl="0" indent="-317500" algn="l" rtl="0">
              <a:spcBef>
                <a:spcPts val="0"/>
              </a:spcBef>
              <a:spcAft>
                <a:spcPts val="0"/>
              </a:spcAft>
              <a:buClr>
                <a:srgbClr val="000000"/>
              </a:buClr>
              <a:buSzPts val="1400"/>
              <a:buChar char="●"/>
            </a:pPr>
            <a:r>
              <a:rPr lang="en" sz="1400">
                <a:solidFill>
                  <a:srgbClr val="000000"/>
                </a:solidFill>
              </a:rPr>
              <a:t>One parameter will be modified to “Time”</a:t>
            </a:r>
            <a:endParaRPr sz="1400">
              <a:solidFill>
                <a:srgbClr val="000000"/>
              </a:solidFill>
            </a:endParaRPr>
          </a:p>
          <a:p>
            <a:pPr marL="457200" lvl="0" indent="-317500" algn="l" rtl="0">
              <a:spcBef>
                <a:spcPts val="0"/>
              </a:spcBef>
              <a:spcAft>
                <a:spcPts val="0"/>
              </a:spcAft>
              <a:buClr>
                <a:srgbClr val="000000"/>
              </a:buClr>
              <a:buSzPts val="1400"/>
              <a:buChar char="●"/>
            </a:pPr>
            <a:r>
              <a:rPr lang="en" sz="1400">
                <a:solidFill>
                  <a:srgbClr val="000000"/>
                </a:solidFill>
              </a:rPr>
              <a:t>Parameters will be flashed to the modified Ardupilot (autopilot) code via MAVLINK protocol</a:t>
            </a:r>
            <a:endParaRPr sz="1400">
              <a:solidFill>
                <a:srgbClr val="000000"/>
              </a:solidFill>
            </a:endParaRPr>
          </a:p>
        </p:txBody>
      </p:sp>
      <p:sp>
        <p:nvSpPr>
          <p:cNvPr id="528" name="Google Shape;528;p3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21</a:t>
            </a:fld>
            <a:endParaRPr>
              <a:solidFill>
                <a:srgbClr val="202124"/>
              </a:solidFill>
            </a:endParaRPr>
          </a:p>
        </p:txBody>
      </p:sp>
      <p:grpSp>
        <p:nvGrpSpPr>
          <p:cNvPr id="529" name="Google Shape;529;p34"/>
          <p:cNvGrpSpPr/>
          <p:nvPr/>
        </p:nvGrpSpPr>
        <p:grpSpPr>
          <a:xfrm>
            <a:off x="209271" y="4562106"/>
            <a:ext cx="8465995" cy="389099"/>
            <a:chOff x="209271" y="4562106"/>
            <a:chExt cx="8465995" cy="389099"/>
          </a:xfrm>
        </p:grpSpPr>
        <p:cxnSp>
          <p:nvCxnSpPr>
            <p:cNvPr id="530" name="Google Shape;530;p34"/>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531" name="Google Shape;531;p34"/>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4"/>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533" name="Google Shape;533;p34"/>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534" name="Google Shape;534;p34"/>
            <p:cNvSpPr/>
            <p:nvPr/>
          </p:nvSpPr>
          <p:spPr>
            <a:xfrm>
              <a:off x="537219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535" name="Google Shape;535;p34"/>
            <p:cNvSpPr/>
            <p:nvPr/>
          </p:nvSpPr>
          <p:spPr>
            <a:xfrm>
              <a:off x="6515141"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536" name="Google Shape;536;p34"/>
            <p:cNvSpPr/>
            <p:nvPr/>
          </p:nvSpPr>
          <p:spPr>
            <a:xfrm>
              <a:off x="7604866" y="456690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537" name="Google Shape;537;p34"/>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538" name="Google Shape;538;p34"/>
          <p:cNvSpPr txBox="1"/>
          <p:nvPr/>
        </p:nvSpPr>
        <p:spPr>
          <a:xfrm>
            <a:off x="3811825" y="4309375"/>
            <a:ext cx="1260900" cy="2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Calibri"/>
                <a:ea typeface="Calibri"/>
                <a:cs typeface="Calibri"/>
                <a:sym typeface="Calibri"/>
              </a:rPr>
              <a:t>Design Requirements</a:t>
            </a:r>
            <a:endParaRPr sz="1000">
              <a:solidFill>
                <a:schemeClr val="lt1"/>
              </a:solidFill>
              <a:latin typeface="Calibri"/>
              <a:ea typeface="Calibri"/>
              <a:cs typeface="Calibri"/>
              <a:sym typeface="Calibri"/>
            </a:endParaRPr>
          </a:p>
        </p:txBody>
      </p:sp>
      <p:sp>
        <p:nvSpPr>
          <p:cNvPr id="539" name="Google Shape;539;p34"/>
          <p:cNvSpPr/>
          <p:nvPr/>
        </p:nvSpPr>
        <p:spPr>
          <a:xfrm>
            <a:off x="3790169" y="4562100"/>
            <a:ext cx="3687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A</a:t>
            </a:r>
            <a:endParaRPr sz="1010">
              <a:solidFill>
                <a:schemeClr val="dk1"/>
              </a:solidFill>
              <a:latin typeface="Trebuchet MS"/>
              <a:ea typeface="Trebuchet MS"/>
              <a:cs typeface="Trebuchet MS"/>
              <a:sym typeface="Trebuchet MS"/>
            </a:endParaRPr>
          </a:p>
        </p:txBody>
      </p:sp>
      <p:sp>
        <p:nvSpPr>
          <p:cNvPr id="540" name="Google Shape;540;p34"/>
          <p:cNvSpPr/>
          <p:nvPr/>
        </p:nvSpPr>
        <p:spPr>
          <a:xfrm>
            <a:off x="4286794" y="4562088"/>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a:t>
            </a:r>
            <a:endParaRPr sz="1010">
              <a:solidFill>
                <a:schemeClr val="dk1"/>
              </a:solidFill>
              <a:latin typeface="Trebuchet MS"/>
              <a:ea typeface="Trebuchet MS"/>
              <a:cs typeface="Trebuchet MS"/>
              <a:sym typeface="Trebuchet MS"/>
            </a:endParaRPr>
          </a:p>
        </p:txBody>
      </p:sp>
      <p:sp>
        <p:nvSpPr>
          <p:cNvPr id="541" name="Google Shape;541;p34"/>
          <p:cNvSpPr/>
          <p:nvPr/>
        </p:nvSpPr>
        <p:spPr>
          <a:xfrm>
            <a:off x="4543894"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a:t>
            </a:r>
            <a:endParaRPr sz="1010">
              <a:solidFill>
                <a:schemeClr val="dk1"/>
              </a:solidFill>
              <a:latin typeface="Trebuchet MS"/>
              <a:ea typeface="Trebuchet MS"/>
              <a:cs typeface="Trebuchet MS"/>
              <a:sym typeface="Trebuchet MS"/>
            </a:endParaRPr>
          </a:p>
        </p:txBody>
      </p:sp>
      <p:sp>
        <p:nvSpPr>
          <p:cNvPr id="542" name="Google Shape;542;p34"/>
          <p:cNvSpPr/>
          <p:nvPr/>
        </p:nvSpPr>
        <p:spPr>
          <a:xfrm>
            <a:off x="40385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t>
            </a:r>
            <a:endParaRPr sz="1010">
              <a:solidFill>
                <a:schemeClr val="dk1"/>
              </a:solidFill>
              <a:latin typeface="Trebuchet MS"/>
              <a:ea typeface="Trebuchet MS"/>
              <a:cs typeface="Trebuchet MS"/>
              <a:sym typeface="Trebuchet MS"/>
            </a:endParaRPr>
          </a:p>
        </p:txBody>
      </p:sp>
      <p:sp>
        <p:nvSpPr>
          <p:cNvPr id="543" name="Google Shape;543;p34"/>
          <p:cNvSpPr/>
          <p:nvPr/>
        </p:nvSpPr>
        <p:spPr>
          <a:xfrm>
            <a:off x="47978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E</a:t>
            </a:r>
            <a:endParaRPr sz="1010">
              <a:solidFill>
                <a:schemeClr val="dk1"/>
              </a:solidFill>
              <a:latin typeface="Trebuchet MS"/>
              <a:ea typeface="Trebuchet MS"/>
              <a:cs typeface="Trebuchet MS"/>
              <a:sym typeface="Trebuchet M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35"/>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5"/>
          <p:cNvSpPr txBox="1">
            <a:spLocks noGrp="1"/>
          </p:cNvSpPr>
          <p:nvPr>
            <p:ph type="title"/>
          </p:nvPr>
        </p:nvSpPr>
        <p:spPr>
          <a:xfrm>
            <a:off x="209275" y="195200"/>
            <a:ext cx="8760300" cy="835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1"/>
                </a:solidFill>
              </a:rPr>
              <a:t>Mission Planner (E1,FR4)</a:t>
            </a:r>
            <a:endParaRPr>
              <a:solidFill>
                <a:schemeClr val="dk1"/>
              </a:solidFill>
            </a:endParaRPr>
          </a:p>
          <a:p>
            <a:pPr marL="0" lvl="0" indent="0" algn="ctr" rtl="0">
              <a:spcBef>
                <a:spcPts val="0"/>
              </a:spcBef>
              <a:spcAft>
                <a:spcPts val="0"/>
              </a:spcAft>
              <a:buNone/>
            </a:pPr>
            <a:endParaRPr b="1">
              <a:solidFill>
                <a:schemeClr val="dk1"/>
              </a:solidFill>
            </a:endParaRPr>
          </a:p>
        </p:txBody>
      </p:sp>
      <p:sp>
        <p:nvSpPr>
          <p:cNvPr id="550" name="Google Shape;550;p3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22</a:t>
            </a:fld>
            <a:endParaRPr>
              <a:solidFill>
                <a:srgbClr val="202124"/>
              </a:solidFill>
            </a:endParaRPr>
          </a:p>
        </p:txBody>
      </p:sp>
      <p:graphicFrame>
        <p:nvGraphicFramePr>
          <p:cNvPr id="551" name="Google Shape;551;p35"/>
          <p:cNvGraphicFramePr/>
          <p:nvPr/>
        </p:nvGraphicFramePr>
        <p:xfrm>
          <a:off x="206925" y="1377434"/>
          <a:ext cx="8730150" cy="2669375"/>
        </p:xfrm>
        <a:graphic>
          <a:graphicData uri="http://schemas.openxmlformats.org/drawingml/2006/table">
            <a:tbl>
              <a:tblPr>
                <a:noFill/>
                <a:tableStyleId>{CF5604F0-15FA-404D-BD85-CDFAB49F6FC7}</a:tableStyleId>
              </a:tblPr>
              <a:tblGrid>
                <a:gridCol w="6409525">
                  <a:extLst>
                    <a:ext uri="{9D8B030D-6E8A-4147-A177-3AD203B41FA5}">
                      <a16:colId xmlns:a16="http://schemas.microsoft.com/office/drawing/2014/main" val="20000"/>
                    </a:ext>
                  </a:extLst>
                </a:gridCol>
                <a:gridCol w="2320625">
                  <a:extLst>
                    <a:ext uri="{9D8B030D-6E8A-4147-A177-3AD203B41FA5}">
                      <a16:colId xmlns:a16="http://schemas.microsoft.com/office/drawing/2014/main" val="20001"/>
                    </a:ext>
                  </a:extLst>
                </a:gridCol>
              </a:tblGrid>
              <a:tr h="453750">
                <a:tc gridSpan="2">
                  <a:txBody>
                    <a:bodyPr/>
                    <a:lstStyle/>
                    <a:p>
                      <a:pPr marL="0" lvl="0" indent="0" algn="ctr" rtl="0">
                        <a:spcBef>
                          <a:spcPts val="0"/>
                        </a:spcBef>
                        <a:spcAft>
                          <a:spcPts val="0"/>
                        </a:spcAft>
                        <a:buNone/>
                      </a:pPr>
                      <a:r>
                        <a:rPr lang="en" sz="2400">
                          <a:solidFill>
                            <a:schemeClr val="dk2"/>
                          </a:solidFill>
                          <a:latin typeface="Trebuchet MS"/>
                          <a:ea typeface="Trebuchet MS"/>
                          <a:cs typeface="Trebuchet MS"/>
                          <a:sym typeface="Trebuchet MS"/>
                        </a:rPr>
                        <a:t>Solution: QGroundControl</a:t>
                      </a:r>
                      <a:r>
                        <a:rPr lang="en">
                          <a:solidFill>
                            <a:schemeClr val="dk2"/>
                          </a:solidFill>
                          <a:latin typeface="Trebuchet MS"/>
                          <a:ea typeface="Trebuchet MS"/>
                          <a:cs typeface="Trebuchet MS"/>
                          <a:sym typeface="Trebuchet MS"/>
                        </a:rPr>
                        <a:t> </a:t>
                      </a:r>
                      <a:endParaRPr>
                        <a:solidFill>
                          <a:schemeClr val="dk2"/>
                        </a:solidFill>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rgbClr val="674EA7"/>
                    </a:solidFill>
                  </a:tcPr>
                </a:tc>
                <a:tc hMerge="1">
                  <a:txBody>
                    <a:bodyPr/>
                    <a:lstStyle/>
                    <a:p>
                      <a:endParaRPr lang="en-US"/>
                    </a:p>
                  </a:txBody>
                  <a:tcPr/>
                </a:tc>
                <a:extLst>
                  <a:ext uri="{0D108BD9-81ED-4DB2-BD59-A6C34878D82A}">
                    <a16:rowId xmlns:a16="http://schemas.microsoft.com/office/drawing/2014/main" val="10000"/>
                  </a:ext>
                </a:extLst>
              </a:tr>
              <a:tr h="546025">
                <a:tc>
                  <a:txBody>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Key Design Solution Elements </a:t>
                      </a:r>
                      <a:endParaRPr b="1">
                        <a:solidFill>
                          <a:schemeClr val="dk1"/>
                        </a:solidFill>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Compliance</a:t>
                      </a:r>
                      <a:r>
                        <a:rPr lang="en">
                          <a:solidFill>
                            <a:schemeClr val="dk1"/>
                          </a:solidFill>
                          <a:latin typeface="Trebuchet MS"/>
                          <a:ea typeface="Trebuchet MS"/>
                          <a:cs typeface="Trebuchet MS"/>
                          <a:sym typeface="Trebuchet MS"/>
                        </a:rPr>
                        <a:t> </a:t>
                      </a:r>
                      <a:endParaRPr>
                        <a:solidFill>
                          <a:schemeClr val="dk1"/>
                        </a:solidFill>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72650">
                <a:tc>
                  <a:txBody>
                    <a:bodyPr/>
                    <a:lstStyle/>
                    <a:p>
                      <a:pPr marL="0" lvl="0" indent="0" algn="l" rtl="0">
                        <a:lnSpc>
                          <a:spcPct val="115000"/>
                        </a:lnSpc>
                        <a:spcBef>
                          <a:spcPts val="0"/>
                        </a:spcBef>
                        <a:spcAft>
                          <a:spcPts val="1200"/>
                        </a:spcAft>
                        <a:buNone/>
                      </a:pPr>
                      <a:r>
                        <a:rPr lang="en" sz="1800" b="1">
                          <a:latin typeface="Trebuchet MS"/>
                          <a:ea typeface="Trebuchet MS"/>
                          <a:cs typeface="Trebuchet MS"/>
                          <a:sym typeface="Trebuchet MS"/>
                        </a:rPr>
                        <a:t>DR 4.1</a:t>
                      </a:r>
                      <a:r>
                        <a:rPr lang="en" sz="1800">
                          <a:latin typeface="Trebuchet MS"/>
                          <a:ea typeface="Trebuchet MS"/>
                          <a:cs typeface="Trebuchet MS"/>
                          <a:sym typeface="Trebuchet MS"/>
                        </a:rPr>
                        <a:t> Mission planning software shall be capable of accepting XYZT waypoints</a:t>
                      </a:r>
                      <a:endParaRPr sz="1800" b="1">
                        <a:latin typeface="Trebuchet MS"/>
                        <a:ea typeface="Trebuchet MS"/>
                        <a:cs typeface="Trebuchet MS"/>
                        <a:sym typeface="Trebuchet MS"/>
                      </a:endParaRPr>
                    </a:p>
                  </a:txBody>
                  <a:tcPr marL="91425" marR="91425" marT="91425" marB="91425">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Trebuchet MS"/>
                          <a:ea typeface="Trebuchet MS"/>
                          <a:cs typeface="Trebuchet MS"/>
                          <a:sym typeface="Trebuchet MS"/>
                        </a:rPr>
                        <a:t>In Compliance</a:t>
                      </a:r>
                      <a:endParaRPr>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rgbClr val="B6D7A8"/>
                    </a:solidFill>
                  </a:tcPr>
                </a:tc>
                <a:extLst>
                  <a:ext uri="{0D108BD9-81ED-4DB2-BD59-A6C34878D82A}">
                    <a16:rowId xmlns:a16="http://schemas.microsoft.com/office/drawing/2014/main" val="10002"/>
                  </a:ext>
                </a:extLst>
              </a:tr>
              <a:tr h="675950">
                <a:tc>
                  <a:txBody>
                    <a:bodyPr/>
                    <a:lstStyle/>
                    <a:p>
                      <a:pPr marL="0" lvl="0" indent="0" algn="l" rtl="0">
                        <a:lnSpc>
                          <a:spcPct val="115000"/>
                        </a:lnSpc>
                        <a:spcBef>
                          <a:spcPts val="0"/>
                        </a:spcBef>
                        <a:spcAft>
                          <a:spcPts val="1200"/>
                        </a:spcAft>
                        <a:buNone/>
                      </a:pPr>
                      <a:r>
                        <a:rPr lang="en" sz="1800" b="1">
                          <a:latin typeface="Trebuchet MS"/>
                          <a:ea typeface="Trebuchet MS"/>
                          <a:cs typeface="Trebuchet MS"/>
                          <a:sym typeface="Trebuchet MS"/>
                        </a:rPr>
                        <a:t>DR 4.2</a:t>
                      </a:r>
                      <a:r>
                        <a:rPr lang="en" sz="1800">
                          <a:latin typeface="Trebuchet MS"/>
                          <a:ea typeface="Trebuchet MS"/>
                          <a:cs typeface="Trebuchet MS"/>
                          <a:sym typeface="Trebuchet MS"/>
                        </a:rPr>
                        <a:t> Mission planning software shall be able to output XYZT waypoints to autopilot</a:t>
                      </a:r>
                      <a:endParaRPr sz="1800" b="1">
                        <a:latin typeface="Trebuchet MS"/>
                        <a:ea typeface="Trebuchet MS"/>
                        <a:cs typeface="Trebuchet MS"/>
                        <a:sym typeface="Trebuchet MS"/>
                      </a:endParaRPr>
                    </a:p>
                  </a:txBody>
                  <a:tcPr marL="91425" marR="91425" marT="91425" marB="91425">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Trebuchet MS"/>
                          <a:ea typeface="Trebuchet MS"/>
                          <a:cs typeface="Trebuchet MS"/>
                          <a:sym typeface="Trebuchet MS"/>
                        </a:rPr>
                        <a:t>In Compliance</a:t>
                      </a:r>
                      <a:endParaRPr>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rgbClr val="B6D7A8"/>
                    </a:solidFill>
                  </a:tcPr>
                </a:tc>
                <a:extLst>
                  <a:ext uri="{0D108BD9-81ED-4DB2-BD59-A6C34878D82A}">
                    <a16:rowId xmlns:a16="http://schemas.microsoft.com/office/drawing/2014/main" val="10003"/>
                  </a:ext>
                </a:extLst>
              </a:tr>
            </a:tbl>
          </a:graphicData>
        </a:graphic>
      </p:graphicFrame>
      <p:grpSp>
        <p:nvGrpSpPr>
          <p:cNvPr id="552" name="Google Shape;552;p35"/>
          <p:cNvGrpSpPr/>
          <p:nvPr/>
        </p:nvGrpSpPr>
        <p:grpSpPr>
          <a:xfrm>
            <a:off x="209271" y="4562106"/>
            <a:ext cx="8465995" cy="389099"/>
            <a:chOff x="209271" y="4562106"/>
            <a:chExt cx="8465995" cy="389099"/>
          </a:xfrm>
        </p:grpSpPr>
        <p:cxnSp>
          <p:nvCxnSpPr>
            <p:cNvPr id="553" name="Google Shape;553;p35"/>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554" name="Google Shape;554;p35"/>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5"/>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556" name="Google Shape;556;p35"/>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557" name="Google Shape;557;p35"/>
            <p:cNvSpPr/>
            <p:nvPr/>
          </p:nvSpPr>
          <p:spPr>
            <a:xfrm>
              <a:off x="537219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558" name="Google Shape;558;p35"/>
            <p:cNvSpPr/>
            <p:nvPr/>
          </p:nvSpPr>
          <p:spPr>
            <a:xfrm>
              <a:off x="6515141"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559" name="Google Shape;559;p35"/>
            <p:cNvSpPr/>
            <p:nvPr/>
          </p:nvSpPr>
          <p:spPr>
            <a:xfrm>
              <a:off x="7604866" y="456690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560" name="Google Shape;560;p35"/>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561" name="Google Shape;561;p35"/>
          <p:cNvSpPr txBox="1"/>
          <p:nvPr/>
        </p:nvSpPr>
        <p:spPr>
          <a:xfrm>
            <a:off x="3811825" y="4309375"/>
            <a:ext cx="1260900" cy="2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Calibri"/>
                <a:ea typeface="Calibri"/>
                <a:cs typeface="Calibri"/>
                <a:sym typeface="Calibri"/>
              </a:rPr>
              <a:t>Design Requirements</a:t>
            </a:r>
            <a:endParaRPr sz="1000">
              <a:solidFill>
                <a:schemeClr val="lt1"/>
              </a:solidFill>
              <a:latin typeface="Calibri"/>
              <a:ea typeface="Calibri"/>
              <a:cs typeface="Calibri"/>
              <a:sym typeface="Calibri"/>
            </a:endParaRPr>
          </a:p>
        </p:txBody>
      </p:sp>
      <p:sp>
        <p:nvSpPr>
          <p:cNvPr id="562" name="Google Shape;562;p35"/>
          <p:cNvSpPr/>
          <p:nvPr/>
        </p:nvSpPr>
        <p:spPr>
          <a:xfrm>
            <a:off x="3790169" y="4562100"/>
            <a:ext cx="3687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A</a:t>
            </a:r>
            <a:endParaRPr sz="1010">
              <a:solidFill>
                <a:schemeClr val="dk1"/>
              </a:solidFill>
              <a:latin typeface="Trebuchet MS"/>
              <a:ea typeface="Trebuchet MS"/>
              <a:cs typeface="Trebuchet MS"/>
              <a:sym typeface="Trebuchet MS"/>
            </a:endParaRPr>
          </a:p>
        </p:txBody>
      </p:sp>
      <p:sp>
        <p:nvSpPr>
          <p:cNvPr id="563" name="Google Shape;563;p35"/>
          <p:cNvSpPr/>
          <p:nvPr/>
        </p:nvSpPr>
        <p:spPr>
          <a:xfrm>
            <a:off x="4286794" y="4562088"/>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a:t>
            </a:r>
            <a:endParaRPr sz="1010">
              <a:solidFill>
                <a:schemeClr val="dk1"/>
              </a:solidFill>
              <a:latin typeface="Trebuchet MS"/>
              <a:ea typeface="Trebuchet MS"/>
              <a:cs typeface="Trebuchet MS"/>
              <a:sym typeface="Trebuchet MS"/>
            </a:endParaRPr>
          </a:p>
        </p:txBody>
      </p:sp>
      <p:sp>
        <p:nvSpPr>
          <p:cNvPr id="564" name="Google Shape;564;p35"/>
          <p:cNvSpPr/>
          <p:nvPr/>
        </p:nvSpPr>
        <p:spPr>
          <a:xfrm>
            <a:off x="4543894"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a:t>
            </a:r>
            <a:endParaRPr sz="1010">
              <a:solidFill>
                <a:schemeClr val="dk1"/>
              </a:solidFill>
              <a:latin typeface="Trebuchet MS"/>
              <a:ea typeface="Trebuchet MS"/>
              <a:cs typeface="Trebuchet MS"/>
              <a:sym typeface="Trebuchet MS"/>
            </a:endParaRPr>
          </a:p>
        </p:txBody>
      </p:sp>
      <p:sp>
        <p:nvSpPr>
          <p:cNvPr id="565" name="Google Shape;565;p35"/>
          <p:cNvSpPr/>
          <p:nvPr/>
        </p:nvSpPr>
        <p:spPr>
          <a:xfrm>
            <a:off x="40385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t>
            </a:r>
            <a:endParaRPr sz="1010">
              <a:solidFill>
                <a:schemeClr val="dk1"/>
              </a:solidFill>
              <a:latin typeface="Trebuchet MS"/>
              <a:ea typeface="Trebuchet MS"/>
              <a:cs typeface="Trebuchet MS"/>
              <a:sym typeface="Trebuchet MS"/>
            </a:endParaRPr>
          </a:p>
        </p:txBody>
      </p:sp>
      <p:sp>
        <p:nvSpPr>
          <p:cNvPr id="566" name="Google Shape;566;p35"/>
          <p:cNvSpPr/>
          <p:nvPr/>
        </p:nvSpPr>
        <p:spPr>
          <a:xfrm>
            <a:off x="47978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E</a:t>
            </a:r>
            <a:endParaRPr sz="1010">
              <a:solidFill>
                <a:schemeClr val="dk1"/>
              </a:solidFill>
              <a:latin typeface="Trebuchet MS"/>
              <a:ea typeface="Trebuchet MS"/>
              <a:cs typeface="Trebuchet MS"/>
              <a:sym typeface="Trebuchet M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36"/>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6"/>
          <p:cNvSpPr txBox="1">
            <a:spLocks noGrp="1"/>
          </p:cNvSpPr>
          <p:nvPr>
            <p:ph type="title"/>
          </p:nvPr>
        </p:nvSpPr>
        <p:spPr>
          <a:xfrm>
            <a:off x="209275" y="195200"/>
            <a:ext cx="87603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Simulation (E4,FR5)</a:t>
            </a:r>
            <a:endParaRPr>
              <a:solidFill>
                <a:schemeClr val="dk1"/>
              </a:solidFill>
            </a:endParaRPr>
          </a:p>
        </p:txBody>
      </p:sp>
      <p:sp>
        <p:nvSpPr>
          <p:cNvPr id="573" name="Google Shape;573;p3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23</a:t>
            </a:fld>
            <a:endParaRPr>
              <a:solidFill>
                <a:srgbClr val="202124"/>
              </a:solidFill>
            </a:endParaRPr>
          </a:p>
        </p:txBody>
      </p:sp>
      <p:graphicFrame>
        <p:nvGraphicFramePr>
          <p:cNvPr id="574" name="Google Shape;574;p36"/>
          <p:cNvGraphicFramePr/>
          <p:nvPr/>
        </p:nvGraphicFramePr>
        <p:xfrm>
          <a:off x="206925" y="1377434"/>
          <a:ext cx="8730150" cy="2557955"/>
        </p:xfrm>
        <a:graphic>
          <a:graphicData uri="http://schemas.openxmlformats.org/drawingml/2006/table">
            <a:tbl>
              <a:tblPr>
                <a:noFill/>
                <a:tableStyleId>{CF5604F0-15FA-404D-BD85-CDFAB49F6FC7}</a:tableStyleId>
              </a:tblPr>
              <a:tblGrid>
                <a:gridCol w="6409525">
                  <a:extLst>
                    <a:ext uri="{9D8B030D-6E8A-4147-A177-3AD203B41FA5}">
                      <a16:colId xmlns:a16="http://schemas.microsoft.com/office/drawing/2014/main" val="20000"/>
                    </a:ext>
                  </a:extLst>
                </a:gridCol>
                <a:gridCol w="2320625">
                  <a:extLst>
                    <a:ext uri="{9D8B030D-6E8A-4147-A177-3AD203B41FA5}">
                      <a16:colId xmlns:a16="http://schemas.microsoft.com/office/drawing/2014/main" val="20001"/>
                    </a:ext>
                  </a:extLst>
                </a:gridCol>
              </a:tblGrid>
              <a:tr h="453750">
                <a:tc gridSpan="2">
                  <a:txBody>
                    <a:bodyPr/>
                    <a:lstStyle/>
                    <a:p>
                      <a:pPr marL="0" lvl="0" indent="0" algn="ctr" rtl="0">
                        <a:spcBef>
                          <a:spcPts val="0"/>
                        </a:spcBef>
                        <a:spcAft>
                          <a:spcPts val="0"/>
                        </a:spcAft>
                        <a:buNone/>
                      </a:pPr>
                      <a:r>
                        <a:rPr lang="en" sz="2400">
                          <a:solidFill>
                            <a:schemeClr val="dk2"/>
                          </a:solidFill>
                          <a:latin typeface="Trebuchet MS"/>
                          <a:ea typeface="Trebuchet MS"/>
                          <a:cs typeface="Trebuchet MS"/>
                          <a:sym typeface="Trebuchet MS"/>
                        </a:rPr>
                        <a:t>Solution: Native SITL Simulation Software</a:t>
                      </a:r>
                      <a:r>
                        <a:rPr lang="en">
                          <a:solidFill>
                            <a:schemeClr val="dk2"/>
                          </a:solidFill>
                          <a:latin typeface="Trebuchet MS"/>
                          <a:ea typeface="Trebuchet MS"/>
                          <a:cs typeface="Trebuchet MS"/>
                          <a:sym typeface="Trebuchet MS"/>
                        </a:rPr>
                        <a:t> </a:t>
                      </a:r>
                      <a:endParaRPr>
                        <a:solidFill>
                          <a:schemeClr val="dk2"/>
                        </a:solidFill>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rgbClr val="674EA7"/>
                    </a:solidFill>
                  </a:tcPr>
                </a:tc>
                <a:tc hMerge="1">
                  <a:txBody>
                    <a:bodyPr/>
                    <a:lstStyle/>
                    <a:p>
                      <a:endParaRPr lang="en-US"/>
                    </a:p>
                  </a:txBody>
                  <a:tcPr/>
                </a:tc>
                <a:extLst>
                  <a:ext uri="{0D108BD9-81ED-4DB2-BD59-A6C34878D82A}">
                    <a16:rowId xmlns:a16="http://schemas.microsoft.com/office/drawing/2014/main" val="10000"/>
                  </a:ext>
                </a:extLst>
              </a:tr>
              <a:tr h="546025">
                <a:tc>
                  <a:txBody>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Key Design Solution Elements </a:t>
                      </a:r>
                      <a:endParaRPr b="1">
                        <a:solidFill>
                          <a:schemeClr val="dk1"/>
                        </a:solidFill>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Compliance</a:t>
                      </a:r>
                      <a:r>
                        <a:rPr lang="en">
                          <a:solidFill>
                            <a:schemeClr val="dk1"/>
                          </a:solidFill>
                          <a:latin typeface="Trebuchet MS"/>
                          <a:ea typeface="Trebuchet MS"/>
                          <a:cs typeface="Trebuchet MS"/>
                          <a:sym typeface="Trebuchet MS"/>
                        </a:rPr>
                        <a:t> </a:t>
                      </a:r>
                      <a:endParaRPr>
                        <a:solidFill>
                          <a:schemeClr val="dk1"/>
                        </a:solidFill>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72650">
                <a:tc>
                  <a:txBody>
                    <a:bodyPr/>
                    <a:lstStyle/>
                    <a:p>
                      <a:pPr marL="0" lvl="0" indent="0" algn="l" rtl="0">
                        <a:lnSpc>
                          <a:spcPct val="115000"/>
                        </a:lnSpc>
                        <a:spcBef>
                          <a:spcPts val="0"/>
                        </a:spcBef>
                        <a:spcAft>
                          <a:spcPts val="1200"/>
                        </a:spcAft>
                        <a:buNone/>
                      </a:pPr>
                      <a:r>
                        <a:rPr lang="en" sz="1800" b="1">
                          <a:latin typeface="Trebuchet MS"/>
                          <a:ea typeface="Trebuchet MS"/>
                          <a:cs typeface="Trebuchet MS"/>
                          <a:sym typeface="Trebuchet MS"/>
                        </a:rPr>
                        <a:t>DR 5.2 </a:t>
                      </a:r>
                      <a:r>
                        <a:rPr lang="en" sz="1800">
                          <a:latin typeface="Trebuchet MS"/>
                          <a:ea typeface="Trebuchet MS"/>
                          <a:cs typeface="Trebuchet MS"/>
                          <a:sym typeface="Trebuchet MS"/>
                        </a:rPr>
                        <a:t>Simulation system shall be capable of modeling forces that act on UAS during flight </a:t>
                      </a:r>
                      <a:endParaRPr>
                        <a:latin typeface="Trebuchet MS"/>
                        <a:ea typeface="Trebuchet MS"/>
                        <a:cs typeface="Trebuchet MS"/>
                        <a:sym typeface="Trebuchet MS"/>
                      </a:endParaRPr>
                    </a:p>
                  </a:txBody>
                  <a:tcPr marL="91425" marR="91425" marT="91425" marB="91425">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Trebuchet MS"/>
                          <a:ea typeface="Trebuchet MS"/>
                          <a:cs typeface="Trebuchet MS"/>
                          <a:sym typeface="Trebuchet MS"/>
                        </a:rPr>
                        <a:t>?</a:t>
                      </a:r>
                      <a:endParaRPr>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675950">
                <a:tc>
                  <a:txBody>
                    <a:bodyPr/>
                    <a:lstStyle/>
                    <a:p>
                      <a:pPr marL="0" lvl="0" indent="0" algn="l" rtl="0">
                        <a:lnSpc>
                          <a:spcPct val="115000"/>
                        </a:lnSpc>
                        <a:spcBef>
                          <a:spcPts val="0"/>
                        </a:spcBef>
                        <a:spcAft>
                          <a:spcPts val="0"/>
                        </a:spcAft>
                        <a:buNone/>
                      </a:pPr>
                      <a:r>
                        <a:rPr lang="en" sz="1800" b="1">
                          <a:latin typeface="Trebuchet MS"/>
                          <a:ea typeface="Trebuchet MS"/>
                          <a:cs typeface="Trebuchet MS"/>
                          <a:sym typeface="Trebuchet MS"/>
                        </a:rPr>
                        <a:t>DR 5.4</a:t>
                      </a:r>
                      <a:r>
                        <a:rPr lang="en" sz="1800">
                          <a:latin typeface="Trebuchet MS"/>
                          <a:ea typeface="Trebuchet MS"/>
                          <a:cs typeface="Trebuchet MS"/>
                          <a:sym typeface="Trebuchet MS"/>
                        </a:rPr>
                        <a:t> Simulation must be capable of exporting data</a:t>
                      </a:r>
                      <a:endParaRPr sz="1800">
                        <a:latin typeface="Trebuchet MS"/>
                        <a:ea typeface="Trebuchet MS"/>
                        <a:cs typeface="Trebuchet MS"/>
                        <a:sym typeface="Trebuchet MS"/>
                      </a:endParaRPr>
                    </a:p>
                  </a:txBody>
                  <a:tcPr marL="91425" marR="91425" marT="91425" marB="91425">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Trebuchet MS"/>
                          <a:ea typeface="Trebuchet MS"/>
                          <a:cs typeface="Trebuchet MS"/>
                          <a:sym typeface="Trebuchet MS"/>
                        </a:rPr>
                        <a:t>?</a:t>
                      </a:r>
                      <a:endParaRPr>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chemeClr val="lt2"/>
                    </a:solidFill>
                  </a:tcPr>
                </a:tc>
                <a:extLst>
                  <a:ext uri="{0D108BD9-81ED-4DB2-BD59-A6C34878D82A}">
                    <a16:rowId xmlns:a16="http://schemas.microsoft.com/office/drawing/2014/main" val="10003"/>
                  </a:ext>
                </a:extLst>
              </a:tr>
            </a:tbl>
          </a:graphicData>
        </a:graphic>
      </p:graphicFrame>
      <p:grpSp>
        <p:nvGrpSpPr>
          <p:cNvPr id="575" name="Google Shape;575;p36"/>
          <p:cNvGrpSpPr/>
          <p:nvPr/>
        </p:nvGrpSpPr>
        <p:grpSpPr>
          <a:xfrm>
            <a:off x="209271" y="4562106"/>
            <a:ext cx="8465995" cy="389099"/>
            <a:chOff x="209271" y="4562106"/>
            <a:chExt cx="8465995" cy="389099"/>
          </a:xfrm>
        </p:grpSpPr>
        <p:cxnSp>
          <p:nvCxnSpPr>
            <p:cNvPr id="576" name="Google Shape;576;p36"/>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577" name="Google Shape;577;p36"/>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6"/>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579" name="Google Shape;579;p36"/>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580" name="Google Shape;580;p36"/>
            <p:cNvSpPr/>
            <p:nvPr/>
          </p:nvSpPr>
          <p:spPr>
            <a:xfrm>
              <a:off x="537219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581" name="Google Shape;581;p36"/>
            <p:cNvSpPr/>
            <p:nvPr/>
          </p:nvSpPr>
          <p:spPr>
            <a:xfrm>
              <a:off x="6515141"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582" name="Google Shape;582;p36"/>
            <p:cNvSpPr/>
            <p:nvPr/>
          </p:nvSpPr>
          <p:spPr>
            <a:xfrm>
              <a:off x="7604866" y="456690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583" name="Google Shape;583;p36"/>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584" name="Google Shape;584;p36"/>
          <p:cNvSpPr txBox="1"/>
          <p:nvPr/>
        </p:nvSpPr>
        <p:spPr>
          <a:xfrm>
            <a:off x="3811825" y="4309375"/>
            <a:ext cx="1260900" cy="2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Calibri"/>
                <a:ea typeface="Calibri"/>
                <a:cs typeface="Calibri"/>
                <a:sym typeface="Calibri"/>
              </a:rPr>
              <a:t>Design Requirements</a:t>
            </a:r>
            <a:endParaRPr sz="1000">
              <a:solidFill>
                <a:schemeClr val="lt1"/>
              </a:solidFill>
              <a:latin typeface="Calibri"/>
              <a:ea typeface="Calibri"/>
              <a:cs typeface="Calibri"/>
              <a:sym typeface="Calibri"/>
            </a:endParaRPr>
          </a:p>
        </p:txBody>
      </p:sp>
      <p:sp>
        <p:nvSpPr>
          <p:cNvPr id="585" name="Google Shape;585;p36"/>
          <p:cNvSpPr/>
          <p:nvPr/>
        </p:nvSpPr>
        <p:spPr>
          <a:xfrm>
            <a:off x="37901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A</a:t>
            </a:r>
            <a:endParaRPr sz="1010">
              <a:solidFill>
                <a:schemeClr val="dk1"/>
              </a:solidFill>
              <a:latin typeface="Trebuchet MS"/>
              <a:ea typeface="Trebuchet MS"/>
              <a:cs typeface="Trebuchet MS"/>
              <a:sym typeface="Trebuchet MS"/>
            </a:endParaRPr>
          </a:p>
        </p:txBody>
      </p:sp>
      <p:sp>
        <p:nvSpPr>
          <p:cNvPr id="586" name="Google Shape;586;p36"/>
          <p:cNvSpPr/>
          <p:nvPr/>
        </p:nvSpPr>
        <p:spPr>
          <a:xfrm>
            <a:off x="4286794" y="4562088"/>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a:t>
            </a:r>
            <a:endParaRPr sz="1010">
              <a:solidFill>
                <a:schemeClr val="dk1"/>
              </a:solidFill>
              <a:latin typeface="Trebuchet MS"/>
              <a:ea typeface="Trebuchet MS"/>
              <a:cs typeface="Trebuchet MS"/>
              <a:sym typeface="Trebuchet MS"/>
            </a:endParaRPr>
          </a:p>
        </p:txBody>
      </p:sp>
      <p:sp>
        <p:nvSpPr>
          <p:cNvPr id="587" name="Google Shape;587;p36"/>
          <p:cNvSpPr/>
          <p:nvPr/>
        </p:nvSpPr>
        <p:spPr>
          <a:xfrm>
            <a:off x="4543894"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a:t>
            </a:r>
            <a:endParaRPr sz="1010">
              <a:solidFill>
                <a:schemeClr val="dk1"/>
              </a:solidFill>
              <a:latin typeface="Trebuchet MS"/>
              <a:ea typeface="Trebuchet MS"/>
              <a:cs typeface="Trebuchet MS"/>
              <a:sym typeface="Trebuchet MS"/>
            </a:endParaRPr>
          </a:p>
        </p:txBody>
      </p:sp>
      <p:sp>
        <p:nvSpPr>
          <p:cNvPr id="588" name="Google Shape;588;p36"/>
          <p:cNvSpPr/>
          <p:nvPr/>
        </p:nvSpPr>
        <p:spPr>
          <a:xfrm>
            <a:off x="4038569" y="4562100"/>
            <a:ext cx="3687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t>
            </a:r>
            <a:endParaRPr sz="1010">
              <a:solidFill>
                <a:schemeClr val="dk1"/>
              </a:solidFill>
              <a:latin typeface="Trebuchet MS"/>
              <a:ea typeface="Trebuchet MS"/>
              <a:cs typeface="Trebuchet MS"/>
              <a:sym typeface="Trebuchet MS"/>
            </a:endParaRPr>
          </a:p>
        </p:txBody>
      </p:sp>
      <p:sp>
        <p:nvSpPr>
          <p:cNvPr id="589" name="Google Shape;589;p36"/>
          <p:cNvSpPr/>
          <p:nvPr/>
        </p:nvSpPr>
        <p:spPr>
          <a:xfrm>
            <a:off x="47978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E</a:t>
            </a:r>
            <a:endParaRPr sz="1010">
              <a:solidFill>
                <a:schemeClr val="dk1"/>
              </a:solidFill>
              <a:latin typeface="Trebuchet MS"/>
              <a:ea typeface="Trebuchet MS"/>
              <a:cs typeface="Trebuchet MS"/>
              <a:sym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37"/>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7"/>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Simulation (E4, FR5)</a:t>
            </a:r>
            <a:endParaRPr>
              <a:solidFill>
                <a:schemeClr val="dk1"/>
              </a:solidFill>
            </a:endParaRPr>
          </a:p>
        </p:txBody>
      </p:sp>
      <p:sp>
        <p:nvSpPr>
          <p:cNvPr id="596" name="Google Shape;596;p37"/>
          <p:cNvSpPr txBox="1">
            <a:spLocks noGrp="1"/>
          </p:cNvSpPr>
          <p:nvPr>
            <p:ph type="body" idx="1"/>
          </p:nvPr>
        </p:nvSpPr>
        <p:spPr>
          <a:xfrm>
            <a:off x="386450" y="1622838"/>
            <a:ext cx="3753000" cy="2186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Clr>
                <a:srgbClr val="000000"/>
              </a:buClr>
              <a:buSzPts val="1600"/>
              <a:buFont typeface="Trebuchet MS"/>
              <a:buChar char="-"/>
            </a:pPr>
            <a:r>
              <a:rPr lang="en" sz="1600">
                <a:solidFill>
                  <a:srgbClr val="000000"/>
                </a:solidFill>
                <a:latin typeface="Trebuchet MS"/>
                <a:ea typeface="Trebuchet MS"/>
                <a:cs typeface="Trebuchet MS"/>
                <a:sym typeface="Trebuchet MS"/>
              </a:rPr>
              <a:t>Native SITL simulation paired with QGC and Ardupilot will be used to verify code and path </a:t>
            </a:r>
            <a:endParaRPr sz="1600">
              <a:solidFill>
                <a:srgbClr val="000000"/>
              </a:solidFill>
              <a:latin typeface="Trebuchet MS"/>
              <a:ea typeface="Trebuchet MS"/>
              <a:cs typeface="Trebuchet MS"/>
              <a:sym typeface="Trebuchet MS"/>
            </a:endParaRPr>
          </a:p>
          <a:p>
            <a:pPr marL="457200" lvl="0" indent="-330200" algn="l" rtl="0">
              <a:spcBef>
                <a:spcPts val="0"/>
              </a:spcBef>
              <a:spcAft>
                <a:spcPts val="0"/>
              </a:spcAft>
              <a:buClr>
                <a:srgbClr val="000000"/>
              </a:buClr>
              <a:buSzPts val="1600"/>
              <a:buFont typeface="Trebuchet MS"/>
              <a:buChar char="-"/>
            </a:pPr>
            <a:r>
              <a:rPr lang="en" sz="1600">
                <a:solidFill>
                  <a:srgbClr val="000000"/>
                </a:solidFill>
                <a:latin typeface="Trebuchet MS"/>
                <a:ea typeface="Trebuchet MS"/>
                <a:cs typeface="Trebuchet MS"/>
                <a:sym typeface="Trebuchet MS"/>
              </a:rPr>
              <a:t>Simulation has been run with preliminary flight tests </a:t>
            </a:r>
            <a:endParaRPr sz="1600">
              <a:solidFill>
                <a:srgbClr val="000000"/>
              </a:solidFill>
              <a:latin typeface="Trebuchet MS"/>
              <a:ea typeface="Trebuchet MS"/>
              <a:cs typeface="Trebuchet MS"/>
              <a:sym typeface="Trebuchet MS"/>
            </a:endParaRPr>
          </a:p>
          <a:p>
            <a:pPr marL="0" lvl="0" indent="0" algn="l" rtl="0">
              <a:spcBef>
                <a:spcPts val="1200"/>
              </a:spcBef>
              <a:spcAft>
                <a:spcPts val="1200"/>
              </a:spcAft>
              <a:buNone/>
            </a:pPr>
            <a:endParaRPr sz="1600">
              <a:solidFill>
                <a:srgbClr val="000000"/>
              </a:solidFill>
              <a:latin typeface="Trebuchet MS"/>
              <a:ea typeface="Trebuchet MS"/>
              <a:cs typeface="Trebuchet MS"/>
              <a:sym typeface="Trebuchet MS"/>
            </a:endParaRPr>
          </a:p>
        </p:txBody>
      </p:sp>
      <p:sp>
        <p:nvSpPr>
          <p:cNvPr id="597" name="Google Shape;597;p37"/>
          <p:cNvSpPr txBox="1">
            <a:spLocks noGrp="1"/>
          </p:cNvSpPr>
          <p:nvPr>
            <p:ph type="body" idx="1"/>
          </p:nvPr>
        </p:nvSpPr>
        <p:spPr>
          <a:xfrm>
            <a:off x="819150" y="869975"/>
            <a:ext cx="7505700" cy="8352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1200">
                <a:solidFill>
                  <a:srgbClr val="000000"/>
                </a:solidFill>
                <a:latin typeface="Trebuchet MS"/>
                <a:ea typeface="Trebuchet MS"/>
                <a:cs typeface="Trebuchet MS"/>
                <a:sym typeface="Trebuchet MS"/>
              </a:rPr>
              <a:t>DR5.2 Simulation system shall be capable of modeling forces that act on UAS during flight </a:t>
            </a:r>
            <a:endParaRPr sz="1200">
              <a:solidFill>
                <a:srgbClr val="000000"/>
              </a:solidFill>
              <a:latin typeface="Trebuchet MS"/>
              <a:ea typeface="Trebuchet MS"/>
              <a:cs typeface="Trebuchet MS"/>
              <a:sym typeface="Trebuchet MS"/>
            </a:endParaRPr>
          </a:p>
          <a:p>
            <a:pPr marL="0" lvl="0" indent="0" algn="l" rtl="0">
              <a:lnSpc>
                <a:spcPct val="100000"/>
              </a:lnSpc>
              <a:spcBef>
                <a:spcPts val="0"/>
              </a:spcBef>
              <a:spcAft>
                <a:spcPts val="0"/>
              </a:spcAft>
              <a:buNone/>
            </a:pPr>
            <a:r>
              <a:rPr lang="en" sz="1200">
                <a:solidFill>
                  <a:srgbClr val="000000"/>
                </a:solidFill>
                <a:latin typeface="Trebuchet MS"/>
                <a:ea typeface="Trebuchet MS"/>
                <a:cs typeface="Trebuchet MS"/>
                <a:sym typeface="Trebuchet MS"/>
              </a:rPr>
              <a:t>DR5.4 Simulation must be capable of exporting data </a:t>
            </a:r>
            <a:endParaRPr sz="1200">
              <a:solidFill>
                <a:srgbClr val="000000"/>
              </a:solidFill>
              <a:latin typeface="Trebuchet MS"/>
              <a:ea typeface="Trebuchet MS"/>
              <a:cs typeface="Trebuchet MS"/>
              <a:sym typeface="Trebuchet MS"/>
            </a:endParaRPr>
          </a:p>
        </p:txBody>
      </p:sp>
      <p:pic>
        <p:nvPicPr>
          <p:cNvPr id="598" name="Google Shape;598;p37"/>
          <p:cNvPicPr preferRelativeResize="0"/>
          <p:nvPr/>
        </p:nvPicPr>
        <p:blipFill>
          <a:blip r:embed="rId3">
            <a:alphaModFix/>
          </a:blip>
          <a:stretch>
            <a:fillRect/>
          </a:stretch>
        </p:blipFill>
        <p:spPr>
          <a:xfrm>
            <a:off x="4612525" y="1641050"/>
            <a:ext cx="4267049" cy="2433551"/>
          </a:xfrm>
          <a:prstGeom prst="rect">
            <a:avLst/>
          </a:prstGeom>
          <a:noFill/>
          <a:ln>
            <a:noFill/>
          </a:ln>
        </p:spPr>
      </p:pic>
      <p:sp>
        <p:nvSpPr>
          <p:cNvPr id="599" name="Google Shape;599;p3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24</a:t>
            </a:fld>
            <a:endParaRPr>
              <a:solidFill>
                <a:srgbClr val="202124"/>
              </a:solidFill>
            </a:endParaRPr>
          </a:p>
        </p:txBody>
      </p:sp>
      <p:grpSp>
        <p:nvGrpSpPr>
          <p:cNvPr id="600" name="Google Shape;600;p37"/>
          <p:cNvGrpSpPr/>
          <p:nvPr/>
        </p:nvGrpSpPr>
        <p:grpSpPr>
          <a:xfrm>
            <a:off x="209271" y="4562106"/>
            <a:ext cx="8465995" cy="389099"/>
            <a:chOff x="209271" y="4562106"/>
            <a:chExt cx="8465995" cy="389099"/>
          </a:xfrm>
        </p:grpSpPr>
        <p:cxnSp>
          <p:nvCxnSpPr>
            <p:cNvPr id="601" name="Google Shape;601;p37"/>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602" name="Google Shape;602;p37"/>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7"/>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604" name="Google Shape;604;p37"/>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605" name="Google Shape;605;p37"/>
            <p:cNvSpPr/>
            <p:nvPr/>
          </p:nvSpPr>
          <p:spPr>
            <a:xfrm>
              <a:off x="537219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606" name="Google Shape;606;p37"/>
            <p:cNvSpPr/>
            <p:nvPr/>
          </p:nvSpPr>
          <p:spPr>
            <a:xfrm>
              <a:off x="6515141"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607" name="Google Shape;607;p37"/>
            <p:cNvSpPr/>
            <p:nvPr/>
          </p:nvSpPr>
          <p:spPr>
            <a:xfrm>
              <a:off x="7604866" y="456690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608" name="Google Shape;608;p37"/>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609" name="Google Shape;609;p37"/>
          <p:cNvSpPr txBox="1"/>
          <p:nvPr/>
        </p:nvSpPr>
        <p:spPr>
          <a:xfrm>
            <a:off x="3811825" y="4309375"/>
            <a:ext cx="1260900" cy="2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Calibri"/>
                <a:ea typeface="Calibri"/>
                <a:cs typeface="Calibri"/>
                <a:sym typeface="Calibri"/>
              </a:rPr>
              <a:t>Design Requirements</a:t>
            </a:r>
            <a:endParaRPr sz="1000">
              <a:solidFill>
                <a:schemeClr val="lt1"/>
              </a:solidFill>
              <a:latin typeface="Calibri"/>
              <a:ea typeface="Calibri"/>
              <a:cs typeface="Calibri"/>
              <a:sym typeface="Calibri"/>
            </a:endParaRPr>
          </a:p>
        </p:txBody>
      </p:sp>
      <p:sp>
        <p:nvSpPr>
          <p:cNvPr id="610" name="Google Shape;610;p37"/>
          <p:cNvSpPr/>
          <p:nvPr/>
        </p:nvSpPr>
        <p:spPr>
          <a:xfrm>
            <a:off x="37901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A</a:t>
            </a:r>
            <a:endParaRPr sz="1010">
              <a:solidFill>
                <a:schemeClr val="dk1"/>
              </a:solidFill>
              <a:latin typeface="Trebuchet MS"/>
              <a:ea typeface="Trebuchet MS"/>
              <a:cs typeface="Trebuchet MS"/>
              <a:sym typeface="Trebuchet MS"/>
            </a:endParaRPr>
          </a:p>
        </p:txBody>
      </p:sp>
      <p:sp>
        <p:nvSpPr>
          <p:cNvPr id="611" name="Google Shape;611;p37"/>
          <p:cNvSpPr/>
          <p:nvPr/>
        </p:nvSpPr>
        <p:spPr>
          <a:xfrm>
            <a:off x="4286794" y="4562088"/>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a:t>
            </a:r>
            <a:endParaRPr sz="1010">
              <a:solidFill>
                <a:schemeClr val="dk1"/>
              </a:solidFill>
              <a:latin typeface="Trebuchet MS"/>
              <a:ea typeface="Trebuchet MS"/>
              <a:cs typeface="Trebuchet MS"/>
              <a:sym typeface="Trebuchet MS"/>
            </a:endParaRPr>
          </a:p>
        </p:txBody>
      </p:sp>
      <p:sp>
        <p:nvSpPr>
          <p:cNvPr id="612" name="Google Shape;612;p37"/>
          <p:cNvSpPr/>
          <p:nvPr/>
        </p:nvSpPr>
        <p:spPr>
          <a:xfrm>
            <a:off x="4543894"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a:t>
            </a:r>
            <a:endParaRPr sz="1010">
              <a:solidFill>
                <a:schemeClr val="dk1"/>
              </a:solidFill>
              <a:latin typeface="Trebuchet MS"/>
              <a:ea typeface="Trebuchet MS"/>
              <a:cs typeface="Trebuchet MS"/>
              <a:sym typeface="Trebuchet MS"/>
            </a:endParaRPr>
          </a:p>
        </p:txBody>
      </p:sp>
      <p:sp>
        <p:nvSpPr>
          <p:cNvPr id="613" name="Google Shape;613;p37"/>
          <p:cNvSpPr/>
          <p:nvPr/>
        </p:nvSpPr>
        <p:spPr>
          <a:xfrm>
            <a:off x="4038569" y="4562100"/>
            <a:ext cx="3687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t>
            </a:r>
            <a:endParaRPr sz="1010">
              <a:solidFill>
                <a:schemeClr val="dk1"/>
              </a:solidFill>
              <a:latin typeface="Trebuchet MS"/>
              <a:ea typeface="Trebuchet MS"/>
              <a:cs typeface="Trebuchet MS"/>
              <a:sym typeface="Trebuchet MS"/>
            </a:endParaRPr>
          </a:p>
        </p:txBody>
      </p:sp>
      <p:sp>
        <p:nvSpPr>
          <p:cNvPr id="614" name="Google Shape;614;p37"/>
          <p:cNvSpPr/>
          <p:nvPr/>
        </p:nvSpPr>
        <p:spPr>
          <a:xfrm>
            <a:off x="47978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E</a:t>
            </a:r>
            <a:endParaRPr sz="1010">
              <a:solidFill>
                <a:schemeClr val="dk1"/>
              </a:solidFill>
              <a:latin typeface="Trebuchet MS"/>
              <a:ea typeface="Trebuchet MS"/>
              <a:cs typeface="Trebuchet MS"/>
              <a:sym typeface="Trebuchet M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38"/>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8"/>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Simulation (E4, FR5)</a:t>
            </a:r>
            <a:endParaRPr>
              <a:solidFill>
                <a:schemeClr val="dk1"/>
              </a:solidFill>
            </a:endParaRPr>
          </a:p>
        </p:txBody>
      </p:sp>
      <p:sp>
        <p:nvSpPr>
          <p:cNvPr id="621" name="Google Shape;621;p38"/>
          <p:cNvSpPr txBox="1">
            <a:spLocks noGrp="1"/>
          </p:cNvSpPr>
          <p:nvPr>
            <p:ph type="body" idx="1"/>
          </p:nvPr>
        </p:nvSpPr>
        <p:spPr>
          <a:xfrm>
            <a:off x="819150" y="1856650"/>
            <a:ext cx="4470600" cy="218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rgbClr val="000000"/>
                </a:solidFill>
                <a:latin typeface="Trebuchet MS"/>
                <a:ea typeface="Trebuchet MS"/>
                <a:cs typeface="Trebuchet MS"/>
                <a:sym typeface="Trebuchet MS"/>
              </a:rPr>
              <a:t>Process</a:t>
            </a:r>
            <a:endParaRPr sz="1800">
              <a:solidFill>
                <a:srgbClr val="000000"/>
              </a:solidFill>
              <a:latin typeface="Trebuchet MS"/>
              <a:ea typeface="Trebuchet MS"/>
              <a:cs typeface="Trebuchet MS"/>
              <a:sym typeface="Trebuchet MS"/>
            </a:endParaRPr>
          </a:p>
          <a:p>
            <a:pPr marL="457200" lvl="0" indent="-342900" algn="l" rtl="0">
              <a:spcBef>
                <a:spcPts val="0"/>
              </a:spcBef>
              <a:spcAft>
                <a:spcPts val="0"/>
              </a:spcAft>
              <a:buClr>
                <a:srgbClr val="000000"/>
              </a:buClr>
              <a:buSzPts val="1800"/>
              <a:buFont typeface="Trebuchet MS"/>
              <a:buChar char="-"/>
            </a:pPr>
            <a:r>
              <a:rPr lang="en" sz="1800">
                <a:solidFill>
                  <a:srgbClr val="000000"/>
                </a:solidFill>
                <a:latin typeface="Trebuchet MS"/>
                <a:ea typeface="Trebuchet MS"/>
                <a:cs typeface="Trebuchet MS"/>
                <a:sym typeface="Trebuchet MS"/>
              </a:rPr>
              <a:t>Create flight path in MATLAB </a:t>
            </a:r>
            <a:endParaRPr sz="1800">
              <a:solidFill>
                <a:srgbClr val="000000"/>
              </a:solidFill>
              <a:latin typeface="Trebuchet MS"/>
              <a:ea typeface="Trebuchet MS"/>
              <a:cs typeface="Trebuchet MS"/>
              <a:sym typeface="Trebuchet MS"/>
            </a:endParaRPr>
          </a:p>
          <a:p>
            <a:pPr marL="457200" lvl="0" indent="-342900" algn="l" rtl="0">
              <a:spcBef>
                <a:spcPts val="0"/>
              </a:spcBef>
              <a:spcAft>
                <a:spcPts val="0"/>
              </a:spcAft>
              <a:buClr>
                <a:srgbClr val="000000"/>
              </a:buClr>
              <a:buSzPts val="1800"/>
              <a:buFont typeface="Trebuchet MS"/>
              <a:buChar char="-"/>
            </a:pPr>
            <a:r>
              <a:rPr lang="en" sz="1800">
                <a:solidFill>
                  <a:srgbClr val="000000"/>
                </a:solidFill>
                <a:latin typeface="Trebuchet MS"/>
                <a:ea typeface="Trebuchet MS"/>
                <a:cs typeface="Trebuchet MS"/>
                <a:sym typeface="Trebuchet MS"/>
              </a:rPr>
              <a:t>Import flight path to QGC</a:t>
            </a:r>
            <a:endParaRPr sz="1800">
              <a:solidFill>
                <a:srgbClr val="000000"/>
              </a:solidFill>
              <a:latin typeface="Trebuchet MS"/>
              <a:ea typeface="Trebuchet MS"/>
              <a:cs typeface="Trebuchet MS"/>
              <a:sym typeface="Trebuchet MS"/>
            </a:endParaRPr>
          </a:p>
          <a:p>
            <a:pPr marL="457200" lvl="0" indent="-342900" algn="l" rtl="0">
              <a:spcBef>
                <a:spcPts val="0"/>
              </a:spcBef>
              <a:spcAft>
                <a:spcPts val="0"/>
              </a:spcAft>
              <a:buClr>
                <a:srgbClr val="000000"/>
              </a:buClr>
              <a:buSzPts val="1800"/>
              <a:buFont typeface="Trebuchet MS"/>
              <a:buChar char="-"/>
            </a:pPr>
            <a:r>
              <a:rPr lang="en" sz="1800">
                <a:solidFill>
                  <a:srgbClr val="000000"/>
                </a:solidFill>
                <a:latin typeface="Trebuchet MS"/>
                <a:ea typeface="Trebuchet MS"/>
                <a:cs typeface="Trebuchet MS"/>
                <a:sym typeface="Trebuchet MS"/>
              </a:rPr>
              <a:t>Upload flight path to virtual drone </a:t>
            </a:r>
            <a:endParaRPr sz="1800">
              <a:solidFill>
                <a:srgbClr val="000000"/>
              </a:solidFill>
              <a:latin typeface="Trebuchet MS"/>
              <a:ea typeface="Trebuchet MS"/>
              <a:cs typeface="Trebuchet MS"/>
              <a:sym typeface="Trebuchet MS"/>
            </a:endParaRPr>
          </a:p>
          <a:p>
            <a:pPr marL="457200" lvl="0" indent="-342900" algn="l" rtl="0">
              <a:spcBef>
                <a:spcPts val="0"/>
              </a:spcBef>
              <a:spcAft>
                <a:spcPts val="0"/>
              </a:spcAft>
              <a:buClr>
                <a:srgbClr val="000000"/>
              </a:buClr>
              <a:buSzPts val="1800"/>
              <a:buFont typeface="Trebuchet MS"/>
              <a:buChar char="-"/>
            </a:pPr>
            <a:r>
              <a:rPr lang="en" sz="1800">
                <a:solidFill>
                  <a:srgbClr val="000000"/>
                </a:solidFill>
                <a:latin typeface="Trebuchet MS"/>
                <a:ea typeface="Trebuchet MS"/>
                <a:cs typeface="Trebuchet MS"/>
                <a:sym typeface="Trebuchet MS"/>
              </a:rPr>
              <a:t>Fly simulated mission </a:t>
            </a:r>
            <a:endParaRPr sz="1800">
              <a:solidFill>
                <a:srgbClr val="000000"/>
              </a:solidFill>
              <a:latin typeface="Trebuchet MS"/>
              <a:ea typeface="Trebuchet MS"/>
              <a:cs typeface="Trebuchet MS"/>
              <a:sym typeface="Trebuchet MS"/>
            </a:endParaRPr>
          </a:p>
          <a:p>
            <a:pPr marL="457200" lvl="0" indent="-342900" algn="l" rtl="0">
              <a:spcBef>
                <a:spcPts val="0"/>
              </a:spcBef>
              <a:spcAft>
                <a:spcPts val="0"/>
              </a:spcAft>
              <a:buClr>
                <a:srgbClr val="000000"/>
              </a:buClr>
              <a:buSzPts val="1800"/>
              <a:buFont typeface="Trebuchet MS"/>
              <a:buChar char="-"/>
            </a:pPr>
            <a:r>
              <a:rPr lang="en" sz="1800">
                <a:solidFill>
                  <a:srgbClr val="000000"/>
                </a:solidFill>
                <a:latin typeface="Trebuchet MS"/>
                <a:ea typeface="Trebuchet MS"/>
                <a:cs typeface="Trebuchet MS"/>
                <a:sym typeface="Trebuchet MS"/>
              </a:rPr>
              <a:t>Export data to MATLAB and analyze </a:t>
            </a:r>
            <a:endParaRPr sz="1800">
              <a:solidFill>
                <a:srgbClr val="000000"/>
              </a:solidFill>
              <a:latin typeface="Trebuchet MS"/>
              <a:ea typeface="Trebuchet MS"/>
              <a:cs typeface="Trebuchet MS"/>
              <a:sym typeface="Trebuchet MS"/>
            </a:endParaRPr>
          </a:p>
        </p:txBody>
      </p:sp>
      <p:sp>
        <p:nvSpPr>
          <p:cNvPr id="622" name="Google Shape;622;p38"/>
          <p:cNvSpPr txBox="1">
            <a:spLocks noGrp="1"/>
          </p:cNvSpPr>
          <p:nvPr>
            <p:ph type="body" idx="1"/>
          </p:nvPr>
        </p:nvSpPr>
        <p:spPr>
          <a:xfrm>
            <a:off x="819150" y="869975"/>
            <a:ext cx="7505700" cy="6210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1200">
                <a:solidFill>
                  <a:srgbClr val="000000"/>
                </a:solidFill>
                <a:latin typeface="Trebuchet MS"/>
                <a:ea typeface="Trebuchet MS"/>
                <a:cs typeface="Trebuchet MS"/>
                <a:sym typeface="Trebuchet MS"/>
              </a:rPr>
              <a:t>DR5.2 Simulation system shall be capable of modeling forces that act on UAS during flight </a:t>
            </a:r>
            <a:endParaRPr sz="1200">
              <a:solidFill>
                <a:srgbClr val="000000"/>
              </a:solidFill>
              <a:latin typeface="Trebuchet MS"/>
              <a:ea typeface="Trebuchet MS"/>
              <a:cs typeface="Trebuchet MS"/>
              <a:sym typeface="Trebuchet MS"/>
            </a:endParaRPr>
          </a:p>
          <a:p>
            <a:pPr marL="0" lvl="0" indent="0" algn="l" rtl="0">
              <a:lnSpc>
                <a:spcPct val="100000"/>
              </a:lnSpc>
              <a:spcBef>
                <a:spcPts val="0"/>
              </a:spcBef>
              <a:spcAft>
                <a:spcPts val="0"/>
              </a:spcAft>
              <a:buNone/>
            </a:pPr>
            <a:r>
              <a:rPr lang="en" sz="1200">
                <a:solidFill>
                  <a:srgbClr val="000000"/>
                </a:solidFill>
                <a:latin typeface="Trebuchet MS"/>
                <a:ea typeface="Trebuchet MS"/>
                <a:cs typeface="Trebuchet MS"/>
                <a:sym typeface="Trebuchet MS"/>
              </a:rPr>
              <a:t>DR5.4 Simulation must be capable of exporting data </a:t>
            </a:r>
            <a:endParaRPr sz="1200">
              <a:solidFill>
                <a:srgbClr val="000000"/>
              </a:solidFill>
              <a:latin typeface="Trebuchet MS"/>
              <a:ea typeface="Trebuchet MS"/>
              <a:cs typeface="Trebuchet MS"/>
              <a:sym typeface="Trebuchet MS"/>
            </a:endParaRPr>
          </a:p>
        </p:txBody>
      </p:sp>
      <p:pic>
        <p:nvPicPr>
          <p:cNvPr id="623" name="Google Shape;623;p38"/>
          <p:cNvPicPr preferRelativeResize="0"/>
          <p:nvPr/>
        </p:nvPicPr>
        <p:blipFill>
          <a:blip r:embed="rId3">
            <a:alphaModFix/>
          </a:blip>
          <a:stretch>
            <a:fillRect/>
          </a:stretch>
        </p:blipFill>
        <p:spPr>
          <a:xfrm>
            <a:off x="5289750" y="1490925"/>
            <a:ext cx="3402841" cy="2552131"/>
          </a:xfrm>
          <a:prstGeom prst="rect">
            <a:avLst/>
          </a:prstGeom>
          <a:noFill/>
          <a:ln>
            <a:noFill/>
          </a:ln>
        </p:spPr>
      </p:pic>
      <p:sp>
        <p:nvSpPr>
          <p:cNvPr id="624" name="Google Shape;624;p3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25</a:t>
            </a:fld>
            <a:endParaRPr>
              <a:solidFill>
                <a:srgbClr val="202124"/>
              </a:solidFill>
            </a:endParaRPr>
          </a:p>
        </p:txBody>
      </p:sp>
      <p:grpSp>
        <p:nvGrpSpPr>
          <p:cNvPr id="625" name="Google Shape;625;p38"/>
          <p:cNvGrpSpPr/>
          <p:nvPr/>
        </p:nvGrpSpPr>
        <p:grpSpPr>
          <a:xfrm>
            <a:off x="209271" y="4562106"/>
            <a:ext cx="8465995" cy="389099"/>
            <a:chOff x="209271" y="4562106"/>
            <a:chExt cx="8465995" cy="389099"/>
          </a:xfrm>
        </p:grpSpPr>
        <p:cxnSp>
          <p:nvCxnSpPr>
            <p:cNvPr id="626" name="Google Shape;626;p38"/>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627" name="Google Shape;627;p38"/>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8"/>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629" name="Google Shape;629;p38"/>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630" name="Google Shape;630;p38"/>
            <p:cNvSpPr/>
            <p:nvPr/>
          </p:nvSpPr>
          <p:spPr>
            <a:xfrm>
              <a:off x="537219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631" name="Google Shape;631;p38"/>
            <p:cNvSpPr/>
            <p:nvPr/>
          </p:nvSpPr>
          <p:spPr>
            <a:xfrm>
              <a:off x="6515141"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632" name="Google Shape;632;p38"/>
            <p:cNvSpPr/>
            <p:nvPr/>
          </p:nvSpPr>
          <p:spPr>
            <a:xfrm>
              <a:off x="7604866" y="456690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633" name="Google Shape;633;p38"/>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634" name="Google Shape;634;p38"/>
          <p:cNvSpPr txBox="1"/>
          <p:nvPr/>
        </p:nvSpPr>
        <p:spPr>
          <a:xfrm>
            <a:off x="3811825" y="4309375"/>
            <a:ext cx="1260900" cy="2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Calibri"/>
                <a:ea typeface="Calibri"/>
                <a:cs typeface="Calibri"/>
                <a:sym typeface="Calibri"/>
              </a:rPr>
              <a:t>Design Requirements</a:t>
            </a:r>
            <a:endParaRPr sz="1000">
              <a:solidFill>
                <a:schemeClr val="lt1"/>
              </a:solidFill>
              <a:latin typeface="Calibri"/>
              <a:ea typeface="Calibri"/>
              <a:cs typeface="Calibri"/>
              <a:sym typeface="Calibri"/>
            </a:endParaRPr>
          </a:p>
        </p:txBody>
      </p:sp>
      <p:sp>
        <p:nvSpPr>
          <p:cNvPr id="635" name="Google Shape;635;p38"/>
          <p:cNvSpPr/>
          <p:nvPr/>
        </p:nvSpPr>
        <p:spPr>
          <a:xfrm>
            <a:off x="37901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A</a:t>
            </a:r>
            <a:endParaRPr sz="1010">
              <a:solidFill>
                <a:schemeClr val="dk1"/>
              </a:solidFill>
              <a:latin typeface="Trebuchet MS"/>
              <a:ea typeface="Trebuchet MS"/>
              <a:cs typeface="Trebuchet MS"/>
              <a:sym typeface="Trebuchet MS"/>
            </a:endParaRPr>
          </a:p>
        </p:txBody>
      </p:sp>
      <p:sp>
        <p:nvSpPr>
          <p:cNvPr id="636" name="Google Shape;636;p38"/>
          <p:cNvSpPr/>
          <p:nvPr/>
        </p:nvSpPr>
        <p:spPr>
          <a:xfrm>
            <a:off x="4286794" y="4562088"/>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a:t>
            </a:r>
            <a:endParaRPr sz="1010">
              <a:solidFill>
                <a:schemeClr val="dk1"/>
              </a:solidFill>
              <a:latin typeface="Trebuchet MS"/>
              <a:ea typeface="Trebuchet MS"/>
              <a:cs typeface="Trebuchet MS"/>
              <a:sym typeface="Trebuchet MS"/>
            </a:endParaRPr>
          </a:p>
        </p:txBody>
      </p:sp>
      <p:sp>
        <p:nvSpPr>
          <p:cNvPr id="637" name="Google Shape;637;p38"/>
          <p:cNvSpPr/>
          <p:nvPr/>
        </p:nvSpPr>
        <p:spPr>
          <a:xfrm>
            <a:off x="4543894"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a:t>
            </a:r>
            <a:endParaRPr sz="1010">
              <a:solidFill>
                <a:schemeClr val="dk1"/>
              </a:solidFill>
              <a:latin typeface="Trebuchet MS"/>
              <a:ea typeface="Trebuchet MS"/>
              <a:cs typeface="Trebuchet MS"/>
              <a:sym typeface="Trebuchet MS"/>
            </a:endParaRPr>
          </a:p>
        </p:txBody>
      </p:sp>
      <p:sp>
        <p:nvSpPr>
          <p:cNvPr id="638" name="Google Shape;638;p38"/>
          <p:cNvSpPr/>
          <p:nvPr/>
        </p:nvSpPr>
        <p:spPr>
          <a:xfrm>
            <a:off x="4038569" y="4562100"/>
            <a:ext cx="3687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t>
            </a:r>
            <a:endParaRPr sz="1010">
              <a:solidFill>
                <a:schemeClr val="dk1"/>
              </a:solidFill>
              <a:latin typeface="Trebuchet MS"/>
              <a:ea typeface="Trebuchet MS"/>
              <a:cs typeface="Trebuchet MS"/>
              <a:sym typeface="Trebuchet MS"/>
            </a:endParaRPr>
          </a:p>
        </p:txBody>
      </p:sp>
      <p:sp>
        <p:nvSpPr>
          <p:cNvPr id="639" name="Google Shape;639;p38"/>
          <p:cNvSpPr/>
          <p:nvPr/>
        </p:nvSpPr>
        <p:spPr>
          <a:xfrm>
            <a:off x="47978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E</a:t>
            </a:r>
            <a:endParaRPr sz="1010">
              <a:solidFill>
                <a:schemeClr val="dk1"/>
              </a:solidFill>
              <a:latin typeface="Trebuchet MS"/>
              <a:ea typeface="Trebuchet MS"/>
              <a:cs typeface="Trebuchet MS"/>
              <a:sym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39"/>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9"/>
          <p:cNvSpPr txBox="1">
            <a:spLocks noGrp="1"/>
          </p:cNvSpPr>
          <p:nvPr>
            <p:ph type="title"/>
          </p:nvPr>
        </p:nvSpPr>
        <p:spPr>
          <a:xfrm>
            <a:off x="209275" y="195200"/>
            <a:ext cx="87603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Simulation (E4,FR5)</a:t>
            </a:r>
            <a:endParaRPr>
              <a:solidFill>
                <a:schemeClr val="dk1"/>
              </a:solidFill>
            </a:endParaRPr>
          </a:p>
        </p:txBody>
      </p:sp>
      <p:sp>
        <p:nvSpPr>
          <p:cNvPr id="646" name="Google Shape;646;p3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26</a:t>
            </a:fld>
            <a:endParaRPr>
              <a:solidFill>
                <a:srgbClr val="202124"/>
              </a:solidFill>
            </a:endParaRPr>
          </a:p>
        </p:txBody>
      </p:sp>
      <p:graphicFrame>
        <p:nvGraphicFramePr>
          <p:cNvPr id="647" name="Google Shape;647;p39"/>
          <p:cNvGraphicFramePr/>
          <p:nvPr/>
        </p:nvGraphicFramePr>
        <p:xfrm>
          <a:off x="206925" y="1377434"/>
          <a:ext cx="8730150" cy="2557955"/>
        </p:xfrm>
        <a:graphic>
          <a:graphicData uri="http://schemas.openxmlformats.org/drawingml/2006/table">
            <a:tbl>
              <a:tblPr>
                <a:noFill/>
                <a:tableStyleId>{CF5604F0-15FA-404D-BD85-CDFAB49F6FC7}</a:tableStyleId>
              </a:tblPr>
              <a:tblGrid>
                <a:gridCol w="6409525">
                  <a:extLst>
                    <a:ext uri="{9D8B030D-6E8A-4147-A177-3AD203B41FA5}">
                      <a16:colId xmlns:a16="http://schemas.microsoft.com/office/drawing/2014/main" val="20000"/>
                    </a:ext>
                  </a:extLst>
                </a:gridCol>
                <a:gridCol w="2320625">
                  <a:extLst>
                    <a:ext uri="{9D8B030D-6E8A-4147-A177-3AD203B41FA5}">
                      <a16:colId xmlns:a16="http://schemas.microsoft.com/office/drawing/2014/main" val="20001"/>
                    </a:ext>
                  </a:extLst>
                </a:gridCol>
              </a:tblGrid>
              <a:tr h="453750">
                <a:tc gridSpan="2">
                  <a:txBody>
                    <a:bodyPr/>
                    <a:lstStyle/>
                    <a:p>
                      <a:pPr marL="0" lvl="0" indent="0" algn="ctr" rtl="0">
                        <a:spcBef>
                          <a:spcPts val="0"/>
                        </a:spcBef>
                        <a:spcAft>
                          <a:spcPts val="0"/>
                        </a:spcAft>
                        <a:buNone/>
                      </a:pPr>
                      <a:r>
                        <a:rPr lang="en" sz="2400">
                          <a:solidFill>
                            <a:schemeClr val="dk2"/>
                          </a:solidFill>
                          <a:latin typeface="Trebuchet MS"/>
                          <a:ea typeface="Trebuchet MS"/>
                          <a:cs typeface="Trebuchet MS"/>
                          <a:sym typeface="Trebuchet MS"/>
                        </a:rPr>
                        <a:t>Solution: Native SITL Simulation Software</a:t>
                      </a:r>
                      <a:r>
                        <a:rPr lang="en">
                          <a:solidFill>
                            <a:schemeClr val="dk2"/>
                          </a:solidFill>
                          <a:latin typeface="Trebuchet MS"/>
                          <a:ea typeface="Trebuchet MS"/>
                          <a:cs typeface="Trebuchet MS"/>
                          <a:sym typeface="Trebuchet MS"/>
                        </a:rPr>
                        <a:t> </a:t>
                      </a:r>
                      <a:endParaRPr>
                        <a:solidFill>
                          <a:schemeClr val="dk2"/>
                        </a:solidFill>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rgbClr val="674EA7"/>
                    </a:solidFill>
                  </a:tcPr>
                </a:tc>
                <a:tc hMerge="1">
                  <a:txBody>
                    <a:bodyPr/>
                    <a:lstStyle/>
                    <a:p>
                      <a:endParaRPr lang="en-US"/>
                    </a:p>
                  </a:txBody>
                  <a:tcPr/>
                </a:tc>
                <a:extLst>
                  <a:ext uri="{0D108BD9-81ED-4DB2-BD59-A6C34878D82A}">
                    <a16:rowId xmlns:a16="http://schemas.microsoft.com/office/drawing/2014/main" val="10000"/>
                  </a:ext>
                </a:extLst>
              </a:tr>
              <a:tr h="546025">
                <a:tc>
                  <a:txBody>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Key Design Solution Elements </a:t>
                      </a:r>
                      <a:endParaRPr b="1">
                        <a:solidFill>
                          <a:schemeClr val="dk1"/>
                        </a:solidFill>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Compliance</a:t>
                      </a:r>
                      <a:r>
                        <a:rPr lang="en">
                          <a:solidFill>
                            <a:schemeClr val="dk1"/>
                          </a:solidFill>
                          <a:latin typeface="Trebuchet MS"/>
                          <a:ea typeface="Trebuchet MS"/>
                          <a:cs typeface="Trebuchet MS"/>
                          <a:sym typeface="Trebuchet MS"/>
                        </a:rPr>
                        <a:t> </a:t>
                      </a:r>
                      <a:endParaRPr>
                        <a:solidFill>
                          <a:schemeClr val="dk1"/>
                        </a:solidFill>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72650">
                <a:tc>
                  <a:txBody>
                    <a:bodyPr/>
                    <a:lstStyle/>
                    <a:p>
                      <a:pPr marL="0" lvl="0" indent="0" algn="l" rtl="0">
                        <a:lnSpc>
                          <a:spcPct val="115000"/>
                        </a:lnSpc>
                        <a:spcBef>
                          <a:spcPts val="0"/>
                        </a:spcBef>
                        <a:spcAft>
                          <a:spcPts val="1200"/>
                        </a:spcAft>
                        <a:buNone/>
                      </a:pPr>
                      <a:r>
                        <a:rPr lang="en" sz="1800" b="1">
                          <a:latin typeface="Trebuchet MS"/>
                          <a:ea typeface="Trebuchet MS"/>
                          <a:cs typeface="Trebuchet MS"/>
                          <a:sym typeface="Trebuchet MS"/>
                        </a:rPr>
                        <a:t>DR 5.2 </a:t>
                      </a:r>
                      <a:r>
                        <a:rPr lang="en" sz="1800">
                          <a:latin typeface="Trebuchet MS"/>
                          <a:ea typeface="Trebuchet MS"/>
                          <a:cs typeface="Trebuchet MS"/>
                          <a:sym typeface="Trebuchet MS"/>
                        </a:rPr>
                        <a:t>Simulation system shall be capable of modeling forces that act on UAS during flight </a:t>
                      </a:r>
                      <a:endParaRPr>
                        <a:latin typeface="Trebuchet MS"/>
                        <a:ea typeface="Trebuchet MS"/>
                        <a:cs typeface="Trebuchet MS"/>
                        <a:sym typeface="Trebuchet MS"/>
                      </a:endParaRPr>
                    </a:p>
                  </a:txBody>
                  <a:tcPr marL="91425" marR="91425" marT="91425" marB="91425">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Trebuchet MS"/>
                          <a:ea typeface="Trebuchet MS"/>
                          <a:cs typeface="Trebuchet MS"/>
                          <a:sym typeface="Trebuchet MS"/>
                        </a:rPr>
                        <a:t>In Compliance</a:t>
                      </a:r>
                      <a:endParaRPr>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rgbClr val="B6D7A8"/>
                    </a:solidFill>
                  </a:tcPr>
                </a:tc>
                <a:extLst>
                  <a:ext uri="{0D108BD9-81ED-4DB2-BD59-A6C34878D82A}">
                    <a16:rowId xmlns:a16="http://schemas.microsoft.com/office/drawing/2014/main" val="10002"/>
                  </a:ext>
                </a:extLst>
              </a:tr>
              <a:tr h="675950">
                <a:tc>
                  <a:txBody>
                    <a:bodyPr/>
                    <a:lstStyle/>
                    <a:p>
                      <a:pPr marL="0" lvl="0" indent="0" algn="l" rtl="0">
                        <a:lnSpc>
                          <a:spcPct val="115000"/>
                        </a:lnSpc>
                        <a:spcBef>
                          <a:spcPts val="0"/>
                        </a:spcBef>
                        <a:spcAft>
                          <a:spcPts val="0"/>
                        </a:spcAft>
                        <a:buNone/>
                      </a:pPr>
                      <a:r>
                        <a:rPr lang="en" sz="1800" b="1">
                          <a:latin typeface="Trebuchet MS"/>
                          <a:ea typeface="Trebuchet MS"/>
                          <a:cs typeface="Trebuchet MS"/>
                          <a:sym typeface="Trebuchet MS"/>
                        </a:rPr>
                        <a:t>DR 5.4</a:t>
                      </a:r>
                      <a:r>
                        <a:rPr lang="en" sz="1800">
                          <a:latin typeface="Trebuchet MS"/>
                          <a:ea typeface="Trebuchet MS"/>
                          <a:cs typeface="Trebuchet MS"/>
                          <a:sym typeface="Trebuchet MS"/>
                        </a:rPr>
                        <a:t> Simulation must be capable of exporting data</a:t>
                      </a:r>
                      <a:endParaRPr sz="1800">
                        <a:latin typeface="Trebuchet MS"/>
                        <a:ea typeface="Trebuchet MS"/>
                        <a:cs typeface="Trebuchet MS"/>
                        <a:sym typeface="Trebuchet MS"/>
                      </a:endParaRPr>
                    </a:p>
                  </a:txBody>
                  <a:tcPr marL="91425" marR="91425" marT="91425" marB="91425">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Trebuchet MS"/>
                          <a:ea typeface="Trebuchet MS"/>
                          <a:cs typeface="Trebuchet MS"/>
                          <a:sym typeface="Trebuchet MS"/>
                        </a:rPr>
                        <a:t>In Compliance</a:t>
                      </a:r>
                      <a:endParaRPr>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rgbClr val="B6D7A8"/>
                    </a:solidFill>
                  </a:tcPr>
                </a:tc>
                <a:extLst>
                  <a:ext uri="{0D108BD9-81ED-4DB2-BD59-A6C34878D82A}">
                    <a16:rowId xmlns:a16="http://schemas.microsoft.com/office/drawing/2014/main" val="10003"/>
                  </a:ext>
                </a:extLst>
              </a:tr>
            </a:tbl>
          </a:graphicData>
        </a:graphic>
      </p:graphicFrame>
      <p:grpSp>
        <p:nvGrpSpPr>
          <p:cNvPr id="648" name="Google Shape;648;p39"/>
          <p:cNvGrpSpPr/>
          <p:nvPr/>
        </p:nvGrpSpPr>
        <p:grpSpPr>
          <a:xfrm>
            <a:off x="209271" y="4562106"/>
            <a:ext cx="8465995" cy="389099"/>
            <a:chOff x="209271" y="4562106"/>
            <a:chExt cx="8465995" cy="389099"/>
          </a:xfrm>
        </p:grpSpPr>
        <p:cxnSp>
          <p:nvCxnSpPr>
            <p:cNvPr id="649" name="Google Shape;649;p39"/>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650" name="Google Shape;650;p39"/>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9"/>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652" name="Google Shape;652;p39"/>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653" name="Google Shape;653;p39"/>
            <p:cNvSpPr/>
            <p:nvPr/>
          </p:nvSpPr>
          <p:spPr>
            <a:xfrm>
              <a:off x="537219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654" name="Google Shape;654;p39"/>
            <p:cNvSpPr/>
            <p:nvPr/>
          </p:nvSpPr>
          <p:spPr>
            <a:xfrm>
              <a:off x="6515141"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655" name="Google Shape;655;p39"/>
            <p:cNvSpPr/>
            <p:nvPr/>
          </p:nvSpPr>
          <p:spPr>
            <a:xfrm>
              <a:off x="7604866" y="456690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656" name="Google Shape;656;p39"/>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657" name="Google Shape;657;p39"/>
          <p:cNvSpPr txBox="1"/>
          <p:nvPr/>
        </p:nvSpPr>
        <p:spPr>
          <a:xfrm>
            <a:off x="3811825" y="4309375"/>
            <a:ext cx="1260900" cy="2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Calibri"/>
                <a:ea typeface="Calibri"/>
                <a:cs typeface="Calibri"/>
                <a:sym typeface="Calibri"/>
              </a:rPr>
              <a:t>Design Requirements</a:t>
            </a:r>
            <a:endParaRPr sz="1000">
              <a:solidFill>
                <a:schemeClr val="lt1"/>
              </a:solidFill>
              <a:latin typeface="Calibri"/>
              <a:ea typeface="Calibri"/>
              <a:cs typeface="Calibri"/>
              <a:sym typeface="Calibri"/>
            </a:endParaRPr>
          </a:p>
        </p:txBody>
      </p:sp>
      <p:sp>
        <p:nvSpPr>
          <p:cNvPr id="658" name="Google Shape;658;p39"/>
          <p:cNvSpPr/>
          <p:nvPr/>
        </p:nvSpPr>
        <p:spPr>
          <a:xfrm>
            <a:off x="37901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A</a:t>
            </a:r>
            <a:endParaRPr sz="1010">
              <a:solidFill>
                <a:schemeClr val="dk1"/>
              </a:solidFill>
              <a:latin typeface="Trebuchet MS"/>
              <a:ea typeface="Trebuchet MS"/>
              <a:cs typeface="Trebuchet MS"/>
              <a:sym typeface="Trebuchet MS"/>
            </a:endParaRPr>
          </a:p>
        </p:txBody>
      </p:sp>
      <p:sp>
        <p:nvSpPr>
          <p:cNvPr id="659" name="Google Shape;659;p39"/>
          <p:cNvSpPr/>
          <p:nvPr/>
        </p:nvSpPr>
        <p:spPr>
          <a:xfrm>
            <a:off x="4286794" y="4562088"/>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a:t>
            </a:r>
            <a:endParaRPr sz="1010">
              <a:solidFill>
                <a:schemeClr val="dk1"/>
              </a:solidFill>
              <a:latin typeface="Trebuchet MS"/>
              <a:ea typeface="Trebuchet MS"/>
              <a:cs typeface="Trebuchet MS"/>
              <a:sym typeface="Trebuchet MS"/>
            </a:endParaRPr>
          </a:p>
        </p:txBody>
      </p:sp>
      <p:sp>
        <p:nvSpPr>
          <p:cNvPr id="660" name="Google Shape;660;p39"/>
          <p:cNvSpPr/>
          <p:nvPr/>
        </p:nvSpPr>
        <p:spPr>
          <a:xfrm>
            <a:off x="4543894"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a:t>
            </a:r>
            <a:endParaRPr sz="1010">
              <a:solidFill>
                <a:schemeClr val="dk1"/>
              </a:solidFill>
              <a:latin typeface="Trebuchet MS"/>
              <a:ea typeface="Trebuchet MS"/>
              <a:cs typeface="Trebuchet MS"/>
              <a:sym typeface="Trebuchet MS"/>
            </a:endParaRPr>
          </a:p>
        </p:txBody>
      </p:sp>
      <p:sp>
        <p:nvSpPr>
          <p:cNvPr id="661" name="Google Shape;661;p39"/>
          <p:cNvSpPr/>
          <p:nvPr/>
        </p:nvSpPr>
        <p:spPr>
          <a:xfrm>
            <a:off x="4038569" y="4562100"/>
            <a:ext cx="3687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t>
            </a:r>
            <a:endParaRPr sz="1010">
              <a:solidFill>
                <a:schemeClr val="dk1"/>
              </a:solidFill>
              <a:latin typeface="Trebuchet MS"/>
              <a:ea typeface="Trebuchet MS"/>
              <a:cs typeface="Trebuchet MS"/>
              <a:sym typeface="Trebuchet MS"/>
            </a:endParaRPr>
          </a:p>
        </p:txBody>
      </p:sp>
      <p:sp>
        <p:nvSpPr>
          <p:cNvPr id="662" name="Google Shape;662;p39"/>
          <p:cNvSpPr/>
          <p:nvPr/>
        </p:nvSpPr>
        <p:spPr>
          <a:xfrm>
            <a:off x="47978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E</a:t>
            </a:r>
            <a:endParaRPr sz="1010">
              <a:solidFill>
                <a:schemeClr val="dk1"/>
              </a:solidFill>
              <a:latin typeface="Trebuchet MS"/>
              <a:ea typeface="Trebuchet MS"/>
              <a:cs typeface="Trebuchet MS"/>
              <a:sym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40"/>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0"/>
          <p:cNvSpPr txBox="1">
            <a:spLocks noGrp="1"/>
          </p:cNvSpPr>
          <p:nvPr>
            <p:ph type="title"/>
          </p:nvPr>
        </p:nvSpPr>
        <p:spPr>
          <a:xfrm>
            <a:off x="209275" y="195200"/>
            <a:ext cx="8760300" cy="835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1"/>
                </a:solidFill>
              </a:rPr>
              <a:t>Control Algorithm (E2,FR1,FR2,FR4)</a:t>
            </a:r>
            <a:endParaRPr>
              <a:solidFill>
                <a:schemeClr val="dk1"/>
              </a:solidFill>
            </a:endParaRPr>
          </a:p>
          <a:p>
            <a:pPr marL="0" lvl="0" indent="0" algn="ctr" rtl="0">
              <a:spcBef>
                <a:spcPts val="0"/>
              </a:spcBef>
              <a:spcAft>
                <a:spcPts val="0"/>
              </a:spcAft>
              <a:buNone/>
            </a:pPr>
            <a:endParaRPr b="1">
              <a:solidFill>
                <a:schemeClr val="dk1"/>
              </a:solidFill>
            </a:endParaRPr>
          </a:p>
          <a:p>
            <a:pPr marL="0" lvl="0" indent="0" algn="ctr" rtl="0">
              <a:spcBef>
                <a:spcPts val="0"/>
              </a:spcBef>
              <a:spcAft>
                <a:spcPts val="0"/>
              </a:spcAft>
              <a:buNone/>
            </a:pPr>
            <a:endParaRPr b="1">
              <a:solidFill>
                <a:schemeClr val="dk1"/>
              </a:solidFill>
            </a:endParaRPr>
          </a:p>
        </p:txBody>
      </p:sp>
      <p:sp>
        <p:nvSpPr>
          <p:cNvPr id="669" name="Google Shape;669;p4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27</a:t>
            </a:fld>
            <a:endParaRPr>
              <a:solidFill>
                <a:srgbClr val="202124"/>
              </a:solidFill>
            </a:endParaRPr>
          </a:p>
        </p:txBody>
      </p:sp>
      <p:graphicFrame>
        <p:nvGraphicFramePr>
          <p:cNvPr id="670" name="Google Shape;670;p40"/>
          <p:cNvGraphicFramePr/>
          <p:nvPr/>
        </p:nvGraphicFramePr>
        <p:xfrm>
          <a:off x="206925" y="1377434"/>
          <a:ext cx="8730150" cy="2669375"/>
        </p:xfrm>
        <a:graphic>
          <a:graphicData uri="http://schemas.openxmlformats.org/drawingml/2006/table">
            <a:tbl>
              <a:tblPr>
                <a:noFill/>
                <a:tableStyleId>{CF5604F0-15FA-404D-BD85-CDFAB49F6FC7}</a:tableStyleId>
              </a:tblPr>
              <a:tblGrid>
                <a:gridCol w="6409525">
                  <a:extLst>
                    <a:ext uri="{9D8B030D-6E8A-4147-A177-3AD203B41FA5}">
                      <a16:colId xmlns:a16="http://schemas.microsoft.com/office/drawing/2014/main" val="20000"/>
                    </a:ext>
                  </a:extLst>
                </a:gridCol>
                <a:gridCol w="2320625">
                  <a:extLst>
                    <a:ext uri="{9D8B030D-6E8A-4147-A177-3AD203B41FA5}">
                      <a16:colId xmlns:a16="http://schemas.microsoft.com/office/drawing/2014/main" val="20001"/>
                    </a:ext>
                  </a:extLst>
                </a:gridCol>
              </a:tblGrid>
              <a:tr h="453750">
                <a:tc gridSpan="2">
                  <a:txBody>
                    <a:bodyPr/>
                    <a:lstStyle/>
                    <a:p>
                      <a:pPr marL="0" lvl="0" indent="0" algn="ctr" rtl="0">
                        <a:spcBef>
                          <a:spcPts val="0"/>
                        </a:spcBef>
                        <a:spcAft>
                          <a:spcPts val="0"/>
                        </a:spcAft>
                        <a:buNone/>
                      </a:pPr>
                      <a:r>
                        <a:rPr lang="en" sz="2400">
                          <a:solidFill>
                            <a:schemeClr val="dk2"/>
                          </a:solidFill>
                          <a:latin typeface="Trebuchet MS"/>
                          <a:ea typeface="Trebuchet MS"/>
                          <a:cs typeface="Trebuchet MS"/>
                          <a:sym typeface="Trebuchet MS"/>
                        </a:rPr>
                        <a:t>Solution: Closed Loop Nested Feedback</a:t>
                      </a:r>
                      <a:r>
                        <a:rPr lang="en">
                          <a:solidFill>
                            <a:schemeClr val="dk2"/>
                          </a:solidFill>
                          <a:latin typeface="Trebuchet MS"/>
                          <a:ea typeface="Trebuchet MS"/>
                          <a:cs typeface="Trebuchet MS"/>
                          <a:sym typeface="Trebuchet MS"/>
                        </a:rPr>
                        <a:t> </a:t>
                      </a:r>
                      <a:endParaRPr>
                        <a:solidFill>
                          <a:schemeClr val="dk2"/>
                        </a:solidFill>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rgbClr val="674EA7"/>
                    </a:solidFill>
                  </a:tcPr>
                </a:tc>
                <a:tc hMerge="1">
                  <a:txBody>
                    <a:bodyPr/>
                    <a:lstStyle/>
                    <a:p>
                      <a:endParaRPr lang="en-US"/>
                    </a:p>
                  </a:txBody>
                  <a:tcPr/>
                </a:tc>
                <a:extLst>
                  <a:ext uri="{0D108BD9-81ED-4DB2-BD59-A6C34878D82A}">
                    <a16:rowId xmlns:a16="http://schemas.microsoft.com/office/drawing/2014/main" val="10000"/>
                  </a:ext>
                </a:extLst>
              </a:tr>
              <a:tr h="546025">
                <a:tc>
                  <a:txBody>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Key Design Solution Elements </a:t>
                      </a:r>
                      <a:endParaRPr b="1">
                        <a:solidFill>
                          <a:schemeClr val="dk1"/>
                        </a:solidFill>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Compliance</a:t>
                      </a:r>
                      <a:r>
                        <a:rPr lang="en">
                          <a:solidFill>
                            <a:schemeClr val="dk1"/>
                          </a:solidFill>
                          <a:latin typeface="Trebuchet MS"/>
                          <a:ea typeface="Trebuchet MS"/>
                          <a:cs typeface="Trebuchet MS"/>
                          <a:sym typeface="Trebuchet MS"/>
                        </a:rPr>
                        <a:t> </a:t>
                      </a:r>
                      <a:endParaRPr>
                        <a:solidFill>
                          <a:schemeClr val="dk1"/>
                        </a:solidFill>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72650">
                <a:tc>
                  <a:txBody>
                    <a:bodyPr/>
                    <a:lstStyle/>
                    <a:p>
                      <a:pPr marL="0" lvl="0" indent="0" algn="l" rtl="0">
                        <a:lnSpc>
                          <a:spcPct val="115000"/>
                        </a:lnSpc>
                        <a:spcBef>
                          <a:spcPts val="0"/>
                        </a:spcBef>
                        <a:spcAft>
                          <a:spcPts val="1200"/>
                        </a:spcAft>
                        <a:buNone/>
                      </a:pPr>
                      <a:r>
                        <a:rPr lang="en" sz="1800" b="1">
                          <a:latin typeface="Trebuchet MS"/>
                          <a:ea typeface="Trebuchet MS"/>
                          <a:cs typeface="Trebuchet MS"/>
                          <a:sym typeface="Trebuchet MS"/>
                        </a:rPr>
                        <a:t>DR 1.2</a:t>
                      </a:r>
                      <a:r>
                        <a:rPr lang="en" sz="1800">
                          <a:latin typeface="Trebuchet MS"/>
                          <a:ea typeface="Trebuchet MS"/>
                          <a:cs typeface="Trebuchet MS"/>
                          <a:sym typeface="Trebuchet MS"/>
                        </a:rPr>
                        <a:t> The control algorithm must bring the vehicle to its desired position with sub second time accuracy</a:t>
                      </a:r>
                      <a:endParaRPr sz="1800" b="1">
                        <a:latin typeface="Trebuchet MS"/>
                        <a:ea typeface="Trebuchet MS"/>
                        <a:cs typeface="Trebuchet MS"/>
                        <a:sym typeface="Trebuchet MS"/>
                      </a:endParaRPr>
                    </a:p>
                  </a:txBody>
                  <a:tcPr marL="91425" marR="91425" marT="91425" marB="91425">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Trebuchet MS"/>
                          <a:ea typeface="Trebuchet MS"/>
                          <a:cs typeface="Trebuchet MS"/>
                          <a:sym typeface="Trebuchet MS"/>
                        </a:rPr>
                        <a:t>?</a:t>
                      </a:r>
                      <a:endParaRPr>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675950">
                <a:tc>
                  <a:txBody>
                    <a:bodyPr/>
                    <a:lstStyle/>
                    <a:p>
                      <a:pPr marL="0" lvl="0" indent="0" algn="l" rtl="0">
                        <a:lnSpc>
                          <a:spcPct val="115000"/>
                        </a:lnSpc>
                        <a:spcBef>
                          <a:spcPts val="0"/>
                        </a:spcBef>
                        <a:spcAft>
                          <a:spcPts val="1200"/>
                        </a:spcAft>
                        <a:buNone/>
                      </a:pPr>
                      <a:r>
                        <a:rPr lang="en" sz="1800" b="1">
                          <a:latin typeface="Trebuchet MS"/>
                          <a:ea typeface="Trebuchet MS"/>
                          <a:cs typeface="Trebuchet MS"/>
                          <a:sym typeface="Trebuchet MS"/>
                        </a:rPr>
                        <a:t>DR 1.3</a:t>
                      </a:r>
                      <a:r>
                        <a:rPr lang="en" sz="1800">
                          <a:latin typeface="Trebuchet MS"/>
                          <a:ea typeface="Trebuchet MS"/>
                          <a:cs typeface="Trebuchet MS"/>
                          <a:sym typeface="Trebuchet MS"/>
                        </a:rPr>
                        <a:t> The controller shall function without the use of a continuous telemetry link</a:t>
                      </a:r>
                      <a:endParaRPr sz="1800" b="1">
                        <a:latin typeface="Trebuchet MS"/>
                        <a:ea typeface="Trebuchet MS"/>
                        <a:cs typeface="Trebuchet MS"/>
                        <a:sym typeface="Trebuchet MS"/>
                      </a:endParaRPr>
                    </a:p>
                  </a:txBody>
                  <a:tcPr marL="91425" marR="91425" marT="91425" marB="91425">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Trebuchet MS"/>
                          <a:ea typeface="Trebuchet MS"/>
                          <a:cs typeface="Trebuchet MS"/>
                          <a:sym typeface="Trebuchet MS"/>
                        </a:rPr>
                        <a:t>?</a:t>
                      </a:r>
                      <a:endParaRPr>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chemeClr val="lt2"/>
                    </a:solidFill>
                  </a:tcPr>
                </a:tc>
                <a:extLst>
                  <a:ext uri="{0D108BD9-81ED-4DB2-BD59-A6C34878D82A}">
                    <a16:rowId xmlns:a16="http://schemas.microsoft.com/office/drawing/2014/main" val="10003"/>
                  </a:ext>
                </a:extLst>
              </a:tr>
            </a:tbl>
          </a:graphicData>
        </a:graphic>
      </p:graphicFrame>
      <p:grpSp>
        <p:nvGrpSpPr>
          <p:cNvPr id="671" name="Google Shape;671;p40"/>
          <p:cNvGrpSpPr/>
          <p:nvPr/>
        </p:nvGrpSpPr>
        <p:grpSpPr>
          <a:xfrm>
            <a:off x="209271" y="4562106"/>
            <a:ext cx="8465995" cy="389099"/>
            <a:chOff x="209271" y="4562106"/>
            <a:chExt cx="8465995" cy="389099"/>
          </a:xfrm>
        </p:grpSpPr>
        <p:cxnSp>
          <p:nvCxnSpPr>
            <p:cNvPr id="672" name="Google Shape;672;p40"/>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673" name="Google Shape;673;p40"/>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0"/>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675" name="Google Shape;675;p40"/>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676" name="Google Shape;676;p40"/>
            <p:cNvSpPr/>
            <p:nvPr/>
          </p:nvSpPr>
          <p:spPr>
            <a:xfrm>
              <a:off x="537219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677" name="Google Shape;677;p40"/>
            <p:cNvSpPr/>
            <p:nvPr/>
          </p:nvSpPr>
          <p:spPr>
            <a:xfrm>
              <a:off x="6515141"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678" name="Google Shape;678;p40"/>
            <p:cNvSpPr/>
            <p:nvPr/>
          </p:nvSpPr>
          <p:spPr>
            <a:xfrm>
              <a:off x="7604866" y="456690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679" name="Google Shape;679;p40"/>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680" name="Google Shape;680;p40"/>
          <p:cNvSpPr txBox="1"/>
          <p:nvPr/>
        </p:nvSpPr>
        <p:spPr>
          <a:xfrm>
            <a:off x="3811825" y="4309375"/>
            <a:ext cx="1260900" cy="2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Calibri"/>
                <a:ea typeface="Calibri"/>
                <a:cs typeface="Calibri"/>
                <a:sym typeface="Calibri"/>
              </a:rPr>
              <a:t>Design Requirements</a:t>
            </a:r>
            <a:endParaRPr sz="1000">
              <a:solidFill>
                <a:schemeClr val="lt1"/>
              </a:solidFill>
              <a:latin typeface="Calibri"/>
              <a:ea typeface="Calibri"/>
              <a:cs typeface="Calibri"/>
              <a:sym typeface="Calibri"/>
            </a:endParaRPr>
          </a:p>
        </p:txBody>
      </p:sp>
      <p:sp>
        <p:nvSpPr>
          <p:cNvPr id="681" name="Google Shape;681;p40"/>
          <p:cNvSpPr/>
          <p:nvPr/>
        </p:nvSpPr>
        <p:spPr>
          <a:xfrm>
            <a:off x="37901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A</a:t>
            </a:r>
            <a:endParaRPr sz="1010">
              <a:solidFill>
                <a:schemeClr val="dk1"/>
              </a:solidFill>
              <a:latin typeface="Trebuchet MS"/>
              <a:ea typeface="Trebuchet MS"/>
              <a:cs typeface="Trebuchet MS"/>
              <a:sym typeface="Trebuchet MS"/>
            </a:endParaRPr>
          </a:p>
        </p:txBody>
      </p:sp>
      <p:sp>
        <p:nvSpPr>
          <p:cNvPr id="682" name="Google Shape;682;p40"/>
          <p:cNvSpPr/>
          <p:nvPr/>
        </p:nvSpPr>
        <p:spPr>
          <a:xfrm>
            <a:off x="4286794" y="4562088"/>
            <a:ext cx="3687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a:t>
            </a:r>
            <a:endParaRPr sz="1010">
              <a:solidFill>
                <a:schemeClr val="dk1"/>
              </a:solidFill>
              <a:latin typeface="Trebuchet MS"/>
              <a:ea typeface="Trebuchet MS"/>
              <a:cs typeface="Trebuchet MS"/>
              <a:sym typeface="Trebuchet MS"/>
            </a:endParaRPr>
          </a:p>
        </p:txBody>
      </p:sp>
      <p:sp>
        <p:nvSpPr>
          <p:cNvPr id="683" name="Google Shape;683;p40"/>
          <p:cNvSpPr/>
          <p:nvPr/>
        </p:nvSpPr>
        <p:spPr>
          <a:xfrm>
            <a:off x="4543894"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a:t>
            </a:r>
            <a:endParaRPr sz="1010">
              <a:solidFill>
                <a:schemeClr val="dk1"/>
              </a:solidFill>
              <a:latin typeface="Trebuchet MS"/>
              <a:ea typeface="Trebuchet MS"/>
              <a:cs typeface="Trebuchet MS"/>
              <a:sym typeface="Trebuchet MS"/>
            </a:endParaRPr>
          </a:p>
        </p:txBody>
      </p:sp>
      <p:sp>
        <p:nvSpPr>
          <p:cNvPr id="684" name="Google Shape;684;p40"/>
          <p:cNvSpPr/>
          <p:nvPr/>
        </p:nvSpPr>
        <p:spPr>
          <a:xfrm>
            <a:off x="40385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t>
            </a:r>
            <a:endParaRPr sz="1010">
              <a:solidFill>
                <a:schemeClr val="dk1"/>
              </a:solidFill>
              <a:latin typeface="Trebuchet MS"/>
              <a:ea typeface="Trebuchet MS"/>
              <a:cs typeface="Trebuchet MS"/>
              <a:sym typeface="Trebuchet MS"/>
            </a:endParaRPr>
          </a:p>
        </p:txBody>
      </p:sp>
      <p:sp>
        <p:nvSpPr>
          <p:cNvPr id="685" name="Google Shape;685;p40"/>
          <p:cNvSpPr/>
          <p:nvPr/>
        </p:nvSpPr>
        <p:spPr>
          <a:xfrm>
            <a:off x="47978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E</a:t>
            </a:r>
            <a:endParaRPr sz="1010">
              <a:solidFill>
                <a:schemeClr val="dk1"/>
              </a:solidFill>
              <a:latin typeface="Trebuchet MS"/>
              <a:ea typeface="Trebuchet MS"/>
              <a:cs typeface="Trebuchet MS"/>
              <a:sym typeface="Trebuchet M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41"/>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1"/>
          <p:cNvSpPr txBox="1">
            <a:spLocks noGrp="1"/>
          </p:cNvSpPr>
          <p:nvPr>
            <p:ph type="title"/>
          </p:nvPr>
        </p:nvSpPr>
        <p:spPr>
          <a:xfrm>
            <a:off x="209275" y="195200"/>
            <a:ext cx="87603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Control Algorithm: Simulink Model</a:t>
            </a:r>
            <a:endParaRPr>
              <a:solidFill>
                <a:schemeClr val="dk1"/>
              </a:solidFill>
            </a:endParaRPr>
          </a:p>
        </p:txBody>
      </p:sp>
      <p:pic>
        <p:nvPicPr>
          <p:cNvPr id="692" name="Google Shape;692;p41"/>
          <p:cNvPicPr preferRelativeResize="0"/>
          <p:nvPr/>
        </p:nvPicPr>
        <p:blipFill>
          <a:blip r:embed="rId3">
            <a:alphaModFix/>
          </a:blip>
          <a:stretch>
            <a:fillRect/>
          </a:stretch>
        </p:blipFill>
        <p:spPr>
          <a:xfrm>
            <a:off x="432313" y="869975"/>
            <a:ext cx="8314234" cy="3692125"/>
          </a:xfrm>
          <a:prstGeom prst="rect">
            <a:avLst/>
          </a:prstGeom>
          <a:noFill/>
          <a:ln>
            <a:noFill/>
          </a:ln>
        </p:spPr>
      </p:pic>
      <p:sp>
        <p:nvSpPr>
          <p:cNvPr id="693" name="Google Shape;693;p4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28</a:t>
            </a:fld>
            <a:endParaRPr>
              <a:solidFill>
                <a:srgbClr val="202124"/>
              </a:solidFill>
            </a:endParaRPr>
          </a:p>
        </p:txBody>
      </p:sp>
      <p:grpSp>
        <p:nvGrpSpPr>
          <p:cNvPr id="694" name="Google Shape;694;p41"/>
          <p:cNvGrpSpPr/>
          <p:nvPr/>
        </p:nvGrpSpPr>
        <p:grpSpPr>
          <a:xfrm>
            <a:off x="209271" y="4562106"/>
            <a:ext cx="8465995" cy="389099"/>
            <a:chOff x="209271" y="4562106"/>
            <a:chExt cx="8465995" cy="389099"/>
          </a:xfrm>
        </p:grpSpPr>
        <p:cxnSp>
          <p:nvCxnSpPr>
            <p:cNvPr id="695" name="Google Shape;695;p41"/>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696" name="Google Shape;696;p41"/>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1"/>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698" name="Google Shape;698;p41"/>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699" name="Google Shape;699;p41"/>
            <p:cNvSpPr/>
            <p:nvPr/>
          </p:nvSpPr>
          <p:spPr>
            <a:xfrm>
              <a:off x="537219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700" name="Google Shape;700;p41"/>
            <p:cNvSpPr/>
            <p:nvPr/>
          </p:nvSpPr>
          <p:spPr>
            <a:xfrm>
              <a:off x="6515141"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701" name="Google Shape;701;p41"/>
            <p:cNvSpPr/>
            <p:nvPr/>
          </p:nvSpPr>
          <p:spPr>
            <a:xfrm>
              <a:off x="7604866" y="456690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702" name="Google Shape;702;p41"/>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703" name="Google Shape;703;p41"/>
          <p:cNvSpPr txBox="1"/>
          <p:nvPr/>
        </p:nvSpPr>
        <p:spPr>
          <a:xfrm>
            <a:off x="3811825" y="4309375"/>
            <a:ext cx="1260900" cy="2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Calibri"/>
                <a:ea typeface="Calibri"/>
                <a:cs typeface="Calibri"/>
                <a:sym typeface="Calibri"/>
              </a:rPr>
              <a:t>Design Requirements</a:t>
            </a:r>
            <a:endParaRPr sz="1000">
              <a:solidFill>
                <a:schemeClr val="lt1"/>
              </a:solidFill>
              <a:latin typeface="Calibri"/>
              <a:ea typeface="Calibri"/>
              <a:cs typeface="Calibri"/>
              <a:sym typeface="Calibri"/>
            </a:endParaRPr>
          </a:p>
        </p:txBody>
      </p:sp>
      <p:sp>
        <p:nvSpPr>
          <p:cNvPr id="704" name="Google Shape;704;p41"/>
          <p:cNvSpPr/>
          <p:nvPr/>
        </p:nvSpPr>
        <p:spPr>
          <a:xfrm>
            <a:off x="37901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A</a:t>
            </a:r>
            <a:endParaRPr sz="1010">
              <a:solidFill>
                <a:schemeClr val="dk1"/>
              </a:solidFill>
              <a:latin typeface="Trebuchet MS"/>
              <a:ea typeface="Trebuchet MS"/>
              <a:cs typeface="Trebuchet MS"/>
              <a:sym typeface="Trebuchet MS"/>
            </a:endParaRPr>
          </a:p>
        </p:txBody>
      </p:sp>
      <p:sp>
        <p:nvSpPr>
          <p:cNvPr id="705" name="Google Shape;705;p41"/>
          <p:cNvSpPr/>
          <p:nvPr/>
        </p:nvSpPr>
        <p:spPr>
          <a:xfrm>
            <a:off x="4286794" y="4562088"/>
            <a:ext cx="3687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a:t>
            </a:r>
            <a:endParaRPr sz="1010">
              <a:solidFill>
                <a:schemeClr val="dk1"/>
              </a:solidFill>
              <a:latin typeface="Trebuchet MS"/>
              <a:ea typeface="Trebuchet MS"/>
              <a:cs typeface="Trebuchet MS"/>
              <a:sym typeface="Trebuchet MS"/>
            </a:endParaRPr>
          </a:p>
        </p:txBody>
      </p:sp>
      <p:sp>
        <p:nvSpPr>
          <p:cNvPr id="706" name="Google Shape;706;p41"/>
          <p:cNvSpPr/>
          <p:nvPr/>
        </p:nvSpPr>
        <p:spPr>
          <a:xfrm>
            <a:off x="4543894"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a:t>
            </a:r>
            <a:endParaRPr sz="1010">
              <a:solidFill>
                <a:schemeClr val="dk1"/>
              </a:solidFill>
              <a:latin typeface="Trebuchet MS"/>
              <a:ea typeface="Trebuchet MS"/>
              <a:cs typeface="Trebuchet MS"/>
              <a:sym typeface="Trebuchet MS"/>
            </a:endParaRPr>
          </a:p>
        </p:txBody>
      </p:sp>
      <p:sp>
        <p:nvSpPr>
          <p:cNvPr id="707" name="Google Shape;707;p41"/>
          <p:cNvSpPr/>
          <p:nvPr/>
        </p:nvSpPr>
        <p:spPr>
          <a:xfrm>
            <a:off x="40385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t>
            </a:r>
            <a:endParaRPr sz="1010">
              <a:solidFill>
                <a:schemeClr val="dk1"/>
              </a:solidFill>
              <a:latin typeface="Trebuchet MS"/>
              <a:ea typeface="Trebuchet MS"/>
              <a:cs typeface="Trebuchet MS"/>
              <a:sym typeface="Trebuchet MS"/>
            </a:endParaRPr>
          </a:p>
        </p:txBody>
      </p:sp>
      <p:sp>
        <p:nvSpPr>
          <p:cNvPr id="708" name="Google Shape;708;p41"/>
          <p:cNvSpPr/>
          <p:nvPr/>
        </p:nvSpPr>
        <p:spPr>
          <a:xfrm>
            <a:off x="47978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E</a:t>
            </a:r>
            <a:endParaRPr sz="1010">
              <a:solidFill>
                <a:schemeClr val="dk1"/>
              </a:solidFill>
              <a:latin typeface="Trebuchet MS"/>
              <a:ea typeface="Trebuchet MS"/>
              <a:cs typeface="Trebuchet MS"/>
              <a:sym typeface="Trebuchet M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42"/>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2"/>
          <p:cNvSpPr txBox="1">
            <a:spLocks noGrp="1"/>
          </p:cNvSpPr>
          <p:nvPr>
            <p:ph type="title"/>
          </p:nvPr>
        </p:nvSpPr>
        <p:spPr>
          <a:xfrm>
            <a:off x="209275" y="195200"/>
            <a:ext cx="87603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Control Algorithm: Linear Controller</a:t>
            </a:r>
            <a:endParaRPr>
              <a:solidFill>
                <a:schemeClr val="dk1"/>
              </a:solidFill>
            </a:endParaRPr>
          </a:p>
        </p:txBody>
      </p:sp>
      <p:pic>
        <p:nvPicPr>
          <p:cNvPr id="715" name="Google Shape;715;p42"/>
          <p:cNvPicPr preferRelativeResize="0"/>
          <p:nvPr/>
        </p:nvPicPr>
        <p:blipFill>
          <a:blip r:embed="rId3">
            <a:alphaModFix/>
          </a:blip>
          <a:stretch>
            <a:fillRect/>
          </a:stretch>
        </p:blipFill>
        <p:spPr>
          <a:xfrm>
            <a:off x="233450" y="1030400"/>
            <a:ext cx="8677100" cy="3258141"/>
          </a:xfrm>
          <a:prstGeom prst="rect">
            <a:avLst/>
          </a:prstGeom>
          <a:noFill/>
          <a:ln>
            <a:noFill/>
          </a:ln>
        </p:spPr>
      </p:pic>
      <p:sp>
        <p:nvSpPr>
          <p:cNvPr id="716" name="Google Shape;716;p4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29</a:t>
            </a:fld>
            <a:endParaRPr>
              <a:solidFill>
                <a:srgbClr val="202124"/>
              </a:solidFill>
            </a:endParaRPr>
          </a:p>
        </p:txBody>
      </p:sp>
      <p:grpSp>
        <p:nvGrpSpPr>
          <p:cNvPr id="717" name="Google Shape;717;p42"/>
          <p:cNvGrpSpPr/>
          <p:nvPr/>
        </p:nvGrpSpPr>
        <p:grpSpPr>
          <a:xfrm>
            <a:off x="209271" y="4562106"/>
            <a:ext cx="8465995" cy="389099"/>
            <a:chOff x="209271" y="4562106"/>
            <a:chExt cx="8465995" cy="389099"/>
          </a:xfrm>
        </p:grpSpPr>
        <p:cxnSp>
          <p:nvCxnSpPr>
            <p:cNvPr id="718" name="Google Shape;718;p42"/>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719" name="Google Shape;719;p42"/>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2"/>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721" name="Google Shape;721;p42"/>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722" name="Google Shape;722;p42"/>
            <p:cNvSpPr/>
            <p:nvPr/>
          </p:nvSpPr>
          <p:spPr>
            <a:xfrm>
              <a:off x="537219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723" name="Google Shape;723;p42"/>
            <p:cNvSpPr/>
            <p:nvPr/>
          </p:nvSpPr>
          <p:spPr>
            <a:xfrm>
              <a:off x="6515141"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724" name="Google Shape;724;p42"/>
            <p:cNvSpPr/>
            <p:nvPr/>
          </p:nvSpPr>
          <p:spPr>
            <a:xfrm>
              <a:off x="7604866" y="456690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725" name="Google Shape;725;p42"/>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726" name="Google Shape;726;p42"/>
          <p:cNvSpPr txBox="1"/>
          <p:nvPr/>
        </p:nvSpPr>
        <p:spPr>
          <a:xfrm>
            <a:off x="3811825" y="4309375"/>
            <a:ext cx="1260900" cy="2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Calibri"/>
                <a:ea typeface="Calibri"/>
                <a:cs typeface="Calibri"/>
                <a:sym typeface="Calibri"/>
              </a:rPr>
              <a:t>Design Requirements</a:t>
            </a:r>
            <a:endParaRPr sz="1000">
              <a:solidFill>
                <a:schemeClr val="lt1"/>
              </a:solidFill>
              <a:latin typeface="Calibri"/>
              <a:ea typeface="Calibri"/>
              <a:cs typeface="Calibri"/>
              <a:sym typeface="Calibri"/>
            </a:endParaRPr>
          </a:p>
        </p:txBody>
      </p:sp>
      <p:sp>
        <p:nvSpPr>
          <p:cNvPr id="727" name="Google Shape;727;p42"/>
          <p:cNvSpPr/>
          <p:nvPr/>
        </p:nvSpPr>
        <p:spPr>
          <a:xfrm>
            <a:off x="37901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A</a:t>
            </a:r>
            <a:endParaRPr sz="1010">
              <a:solidFill>
                <a:schemeClr val="dk1"/>
              </a:solidFill>
              <a:latin typeface="Trebuchet MS"/>
              <a:ea typeface="Trebuchet MS"/>
              <a:cs typeface="Trebuchet MS"/>
              <a:sym typeface="Trebuchet MS"/>
            </a:endParaRPr>
          </a:p>
        </p:txBody>
      </p:sp>
      <p:sp>
        <p:nvSpPr>
          <p:cNvPr id="728" name="Google Shape;728;p42"/>
          <p:cNvSpPr/>
          <p:nvPr/>
        </p:nvSpPr>
        <p:spPr>
          <a:xfrm>
            <a:off x="4286794" y="4562088"/>
            <a:ext cx="3687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a:t>
            </a:r>
            <a:endParaRPr sz="1010">
              <a:solidFill>
                <a:schemeClr val="dk1"/>
              </a:solidFill>
              <a:latin typeface="Trebuchet MS"/>
              <a:ea typeface="Trebuchet MS"/>
              <a:cs typeface="Trebuchet MS"/>
              <a:sym typeface="Trebuchet MS"/>
            </a:endParaRPr>
          </a:p>
        </p:txBody>
      </p:sp>
      <p:sp>
        <p:nvSpPr>
          <p:cNvPr id="729" name="Google Shape;729;p42"/>
          <p:cNvSpPr/>
          <p:nvPr/>
        </p:nvSpPr>
        <p:spPr>
          <a:xfrm>
            <a:off x="4543894"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a:t>
            </a:r>
            <a:endParaRPr sz="1010">
              <a:solidFill>
                <a:schemeClr val="dk1"/>
              </a:solidFill>
              <a:latin typeface="Trebuchet MS"/>
              <a:ea typeface="Trebuchet MS"/>
              <a:cs typeface="Trebuchet MS"/>
              <a:sym typeface="Trebuchet MS"/>
            </a:endParaRPr>
          </a:p>
        </p:txBody>
      </p:sp>
      <p:sp>
        <p:nvSpPr>
          <p:cNvPr id="730" name="Google Shape;730;p42"/>
          <p:cNvSpPr/>
          <p:nvPr/>
        </p:nvSpPr>
        <p:spPr>
          <a:xfrm>
            <a:off x="40385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t>
            </a:r>
            <a:endParaRPr sz="1010">
              <a:solidFill>
                <a:schemeClr val="dk1"/>
              </a:solidFill>
              <a:latin typeface="Trebuchet MS"/>
              <a:ea typeface="Trebuchet MS"/>
              <a:cs typeface="Trebuchet MS"/>
              <a:sym typeface="Trebuchet MS"/>
            </a:endParaRPr>
          </a:p>
        </p:txBody>
      </p:sp>
      <p:sp>
        <p:nvSpPr>
          <p:cNvPr id="731" name="Google Shape;731;p42"/>
          <p:cNvSpPr/>
          <p:nvPr/>
        </p:nvSpPr>
        <p:spPr>
          <a:xfrm>
            <a:off x="47978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E</a:t>
            </a:r>
            <a:endParaRPr sz="1010">
              <a:solidFill>
                <a:schemeClr val="dk1"/>
              </a:solidFill>
              <a:latin typeface="Trebuchet MS"/>
              <a:ea typeface="Trebuchet MS"/>
              <a:cs typeface="Trebuchet MS"/>
              <a:sym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5"/>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5"/>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Project Overview</a:t>
            </a:r>
            <a:endParaRPr>
              <a:solidFill>
                <a:schemeClr val="dk1"/>
              </a:solidFill>
            </a:endParaRPr>
          </a:p>
        </p:txBody>
      </p:sp>
      <p:sp>
        <p:nvSpPr>
          <p:cNvPr id="160" name="Google Shape;160;p15"/>
          <p:cNvSpPr txBox="1">
            <a:spLocks noGrp="1"/>
          </p:cNvSpPr>
          <p:nvPr>
            <p:ph type="body" idx="1"/>
          </p:nvPr>
        </p:nvSpPr>
        <p:spPr>
          <a:xfrm>
            <a:off x="819150" y="520265"/>
            <a:ext cx="7505700" cy="3036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800">
              <a:solidFill>
                <a:srgbClr val="000000"/>
              </a:solidFill>
              <a:latin typeface="Average"/>
              <a:ea typeface="Average"/>
              <a:cs typeface="Average"/>
              <a:sym typeface="Average"/>
            </a:endParaRPr>
          </a:p>
          <a:p>
            <a:pPr marL="0" lvl="0" indent="0" algn="l" rtl="0">
              <a:spcBef>
                <a:spcPts val="1200"/>
              </a:spcBef>
              <a:spcAft>
                <a:spcPts val="0"/>
              </a:spcAft>
              <a:buNone/>
            </a:pPr>
            <a:r>
              <a:rPr lang="en" sz="2232" b="1">
                <a:solidFill>
                  <a:schemeClr val="lt1"/>
                </a:solidFill>
                <a:latin typeface="Average"/>
                <a:ea typeface="Average"/>
                <a:cs typeface="Average"/>
                <a:sym typeface="Average"/>
              </a:rPr>
              <a:t>Mission Statement:</a:t>
            </a:r>
            <a:endParaRPr sz="2232" b="1">
              <a:solidFill>
                <a:schemeClr val="lt1"/>
              </a:solidFill>
              <a:latin typeface="Average"/>
              <a:ea typeface="Average"/>
              <a:cs typeface="Average"/>
              <a:sym typeface="Average"/>
            </a:endParaRPr>
          </a:p>
          <a:p>
            <a:pPr marL="0" lvl="0" indent="0" algn="l" rtl="0">
              <a:spcBef>
                <a:spcPts val="1200"/>
              </a:spcBef>
              <a:spcAft>
                <a:spcPts val="1200"/>
              </a:spcAft>
              <a:buNone/>
            </a:pPr>
            <a:r>
              <a:rPr lang="en" sz="1800">
                <a:solidFill>
                  <a:srgbClr val="000000"/>
                </a:solidFill>
                <a:latin typeface="Average"/>
                <a:ea typeface="Average"/>
                <a:cs typeface="Average"/>
                <a:sym typeface="Average"/>
              </a:rPr>
              <a:t>The GUST team will work to modify existing autopilot software in order to implement a timing system which will enable UAV</a:t>
            </a:r>
            <a:r>
              <a:rPr lang="en" sz="1800">
                <a:solidFill>
                  <a:srgbClr val="000000"/>
                </a:solidFill>
              </a:rPr>
              <a:t>s </a:t>
            </a:r>
            <a:r>
              <a:rPr lang="en" sz="1800">
                <a:solidFill>
                  <a:srgbClr val="000000"/>
                </a:solidFill>
                <a:latin typeface="Average"/>
                <a:ea typeface="Average"/>
                <a:cs typeface="Average"/>
                <a:sym typeface="Average"/>
              </a:rPr>
              <a:t>to travel and transmit signals along a specified path in space and time </a:t>
            </a:r>
            <a:endParaRPr sz="1800">
              <a:solidFill>
                <a:srgbClr val="000000"/>
              </a:solidFill>
              <a:latin typeface="Average"/>
              <a:ea typeface="Average"/>
              <a:cs typeface="Average"/>
              <a:sym typeface="Average"/>
            </a:endParaRPr>
          </a:p>
        </p:txBody>
      </p:sp>
      <p:grpSp>
        <p:nvGrpSpPr>
          <p:cNvPr id="161" name="Google Shape;161;p15"/>
          <p:cNvGrpSpPr/>
          <p:nvPr/>
        </p:nvGrpSpPr>
        <p:grpSpPr>
          <a:xfrm>
            <a:off x="209271" y="4562106"/>
            <a:ext cx="8019720" cy="389149"/>
            <a:chOff x="209271" y="4562106"/>
            <a:chExt cx="8019720" cy="389149"/>
          </a:xfrm>
        </p:grpSpPr>
        <p:cxnSp>
          <p:nvCxnSpPr>
            <p:cNvPr id="162" name="Google Shape;162;p15"/>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63" name="Google Shape;163;p15"/>
            <p:cNvSpPr/>
            <p:nvPr/>
          </p:nvSpPr>
          <p:spPr>
            <a:xfrm>
              <a:off x="209271" y="4562106"/>
              <a:ext cx="1070400" cy="384300"/>
            </a:xfrm>
            <a:prstGeom prst="homePlate">
              <a:avLst>
                <a:gd name="adj" fmla="val 50000"/>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a:off x="212617" y="4562106"/>
              <a:ext cx="1070482" cy="38442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65" name="Google Shape;165;p15"/>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66" name="Google Shape;166;p15"/>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67" name="Google Shape;167;p15"/>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68" name="Google Shape;168;p15"/>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69" name="Google Shape;169;p15"/>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2"/>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170" name="Google Shape;170;p15"/>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71" name="Google Shape;171;p1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333333"/>
                </a:solidFill>
              </a:rPr>
              <a:t>3</a:t>
            </a:fld>
            <a:endParaRPr>
              <a:solidFill>
                <a:srgbClr val="333333"/>
              </a:solidFill>
            </a:endParaRPr>
          </a:p>
        </p:txBody>
      </p:sp>
      <p:pic>
        <p:nvPicPr>
          <p:cNvPr id="172" name="Google Shape;172;p15"/>
          <p:cNvPicPr preferRelativeResize="0"/>
          <p:nvPr/>
        </p:nvPicPr>
        <p:blipFill>
          <a:blip r:embed="rId3">
            <a:alphaModFix/>
          </a:blip>
          <a:stretch>
            <a:fillRect/>
          </a:stretch>
        </p:blipFill>
        <p:spPr>
          <a:xfrm flipH="1">
            <a:off x="1536750" y="2988762"/>
            <a:ext cx="1277640" cy="1247704"/>
          </a:xfrm>
          <a:prstGeom prst="rect">
            <a:avLst/>
          </a:prstGeom>
          <a:noFill/>
          <a:ln>
            <a:noFill/>
          </a:ln>
        </p:spPr>
      </p:pic>
      <p:cxnSp>
        <p:nvCxnSpPr>
          <p:cNvPr id="173" name="Google Shape;173;p15"/>
          <p:cNvCxnSpPr/>
          <p:nvPr/>
        </p:nvCxnSpPr>
        <p:spPr>
          <a:xfrm>
            <a:off x="3061989" y="3595776"/>
            <a:ext cx="2842500" cy="0"/>
          </a:xfrm>
          <a:prstGeom prst="straightConnector1">
            <a:avLst/>
          </a:prstGeom>
          <a:noFill/>
          <a:ln w="38100" cap="flat" cmpd="sng">
            <a:solidFill>
              <a:srgbClr val="202124"/>
            </a:solidFill>
            <a:prstDash val="solid"/>
            <a:round/>
            <a:headEnd type="none" w="med" len="med"/>
            <a:tailEnd type="triangle" w="med" len="med"/>
          </a:ln>
        </p:spPr>
      </p:cxnSp>
      <p:grpSp>
        <p:nvGrpSpPr>
          <p:cNvPr id="174" name="Google Shape;174;p15"/>
          <p:cNvGrpSpPr/>
          <p:nvPr/>
        </p:nvGrpSpPr>
        <p:grpSpPr>
          <a:xfrm>
            <a:off x="4069790" y="3199103"/>
            <a:ext cx="827126" cy="827126"/>
            <a:chOff x="5997325" y="2814213"/>
            <a:chExt cx="1484700" cy="1484700"/>
          </a:xfrm>
        </p:grpSpPr>
        <p:sp>
          <p:nvSpPr>
            <p:cNvPr id="175" name="Google Shape;175;p15"/>
            <p:cNvSpPr/>
            <p:nvPr/>
          </p:nvSpPr>
          <p:spPr>
            <a:xfrm>
              <a:off x="5997325" y="2814213"/>
              <a:ext cx="1484700" cy="1484700"/>
            </a:xfrm>
            <a:prstGeom prst="ellipse">
              <a:avLst/>
            </a:prstGeom>
            <a:solidFill>
              <a:srgbClr val="FFFFFF"/>
            </a:solidFill>
            <a:ln w="76200" cap="flat" cmpd="sng">
              <a:solidFill>
                <a:srgbClr val="20212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6" name="Google Shape;176;p15"/>
            <p:cNvCxnSpPr/>
            <p:nvPr/>
          </p:nvCxnSpPr>
          <p:spPr>
            <a:xfrm rot="10800000" flipH="1">
              <a:off x="6756775" y="2971713"/>
              <a:ext cx="3300" cy="558000"/>
            </a:xfrm>
            <a:prstGeom prst="straightConnector1">
              <a:avLst/>
            </a:prstGeom>
            <a:noFill/>
            <a:ln w="19050" cap="flat" cmpd="sng">
              <a:solidFill>
                <a:srgbClr val="202124"/>
              </a:solidFill>
              <a:prstDash val="solid"/>
              <a:round/>
              <a:headEnd type="none" w="med" len="med"/>
              <a:tailEnd type="triangle" w="med" len="med"/>
            </a:ln>
          </p:spPr>
        </p:cxnSp>
        <p:cxnSp>
          <p:nvCxnSpPr>
            <p:cNvPr id="177" name="Google Shape;177;p15"/>
            <p:cNvCxnSpPr/>
            <p:nvPr/>
          </p:nvCxnSpPr>
          <p:spPr>
            <a:xfrm rot="10800000" flipH="1">
              <a:off x="6756900" y="3309925"/>
              <a:ext cx="363300" cy="228300"/>
            </a:xfrm>
            <a:prstGeom prst="straightConnector1">
              <a:avLst/>
            </a:prstGeom>
            <a:noFill/>
            <a:ln w="19050" cap="flat" cmpd="sng">
              <a:solidFill>
                <a:srgbClr val="202124"/>
              </a:solidFill>
              <a:prstDash val="solid"/>
              <a:round/>
              <a:headEnd type="none" w="med" len="med"/>
              <a:tailEnd type="triangle" w="med" len="med"/>
            </a:ln>
          </p:spPr>
        </p:cxnSp>
        <p:sp>
          <p:nvSpPr>
            <p:cNvPr id="178" name="Google Shape;178;p15"/>
            <p:cNvSpPr/>
            <p:nvPr/>
          </p:nvSpPr>
          <p:spPr>
            <a:xfrm>
              <a:off x="6680725" y="3470725"/>
              <a:ext cx="135000" cy="135000"/>
            </a:xfrm>
            <a:prstGeom prst="ellipse">
              <a:avLst/>
            </a:prstGeom>
            <a:solidFill>
              <a:srgbClr val="2021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9" name="Google Shape;179;p15"/>
          <p:cNvPicPr preferRelativeResize="0"/>
          <p:nvPr/>
        </p:nvPicPr>
        <p:blipFill rotWithShape="1">
          <a:blip r:embed="rId4">
            <a:alphaModFix/>
          </a:blip>
          <a:srcRect l="23139" r="10635"/>
          <a:stretch/>
        </p:blipFill>
        <p:spPr>
          <a:xfrm>
            <a:off x="5995950" y="2949600"/>
            <a:ext cx="1418150" cy="12923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43"/>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3"/>
          <p:cNvSpPr txBox="1">
            <a:spLocks noGrp="1"/>
          </p:cNvSpPr>
          <p:nvPr>
            <p:ph type="title"/>
          </p:nvPr>
        </p:nvSpPr>
        <p:spPr>
          <a:xfrm>
            <a:off x="209275" y="195200"/>
            <a:ext cx="87603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Control Algorithm: Simulation Results</a:t>
            </a:r>
            <a:endParaRPr>
              <a:solidFill>
                <a:schemeClr val="dk1"/>
              </a:solidFill>
            </a:endParaRPr>
          </a:p>
        </p:txBody>
      </p:sp>
      <p:pic>
        <p:nvPicPr>
          <p:cNvPr id="738" name="Google Shape;738;p43"/>
          <p:cNvPicPr preferRelativeResize="0"/>
          <p:nvPr/>
        </p:nvPicPr>
        <p:blipFill>
          <a:blip r:embed="rId3">
            <a:alphaModFix/>
          </a:blip>
          <a:stretch>
            <a:fillRect/>
          </a:stretch>
        </p:blipFill>
        <p:spPr>
          <a:xfrm>
            <a:off x="209275" y="946175"/>
            <a:ext cx="5354398" cy="3451700"/>
          </a:xfrm>
          <a:prstGeom prst="rect">
            <a:avLst/>
          </a:prstGeom>
          <a:noFill/>
          <a:ln>
            <a:noFill/>
          </a:ln>
        </p:spPr>
      </p:pic>
      <p:sp>
        <p:nvSpPr>
          <p:cNvPr id="739" name="Google Shape;739;p4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30</a:t>
            </a:fld>
            <a:endParaRPr>
              <a:solidFill>
                <a:srgbClr val="202124"/>
              </a:solidFill>
            </a:endParaRPr>
          </a:p>
        </p:txBody>
      </p:sp>
      <p:sp>
        <p:nvSpPr>
          <p:cNvPr id="740" name="Google Shape;740;p43"/>
          <p:cNvSpPr txBox="1"/>
          <p:nvPr/>
        </p:nvSpPr>
        <p:spPr>
          <a:xfrm>
            <a:off x="5563675" y="803025"/>
            <a:ext cx="3147600" cy="449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Commanded Trajectory: Yellow</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Actual Trajectory: Blue</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Discussion:</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Simplified Model (Outside effects, motors, proportional control)</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Very good trajectory tracking</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Error Analysis: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RMS position error</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X: 1.1 m</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Y: 0.8 m</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Z: 0.1 m</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Cross-correlation lag time error</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X: 1.1215 s</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Y: 1.1215 s</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Z: 0.7477 s</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Addition of full PID control and gain tuning for further improvement</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grpSp>
        <p:nvGrpSpPr>
          <p:cNvPr id="741" name="Google Shape;741;p43"/>
          <p:cNvGrpSpPr/>
          <p:nvPr/>
        </p:nvGrpSpPr>
        <p:grpSpPr>
          <a:xfrm>
            <a:off x="209271" y="4562106"/>
            <a:ext cx="8465995" cy="389099"/>
            <a:chOff x="209271" y="4562106"/>
            <a:chExt cx="8465995" cy="389099"/>
          </a:xfrm>
        </p:grpSpPr>
        <p:cxnSp>
          <p:nvCxnSpPr>
            <p:cNvPr id="742" name="Google Shape;742;p43"/>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743" name="Google Shape;743;p43"/>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3"/>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745" name="Google Shape;745;p43"/>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746" name="Google Shape;746;p43"/>
            <p:cNvSpPr/>
            <p:nvPr/>
          </p:nvSpPr>
          <p:spPr>
            <a:xfrm>
              <a:off x="537219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747" name="Google Shape;747;p43"/>
            <p:cNvSpPr/>
            <p:nvPr/>
          </p:nvSpPr>
          <p:spPr>
            <a:xfrm>
              <a:off x="6515141"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748" name="Google Shape;748;p43"/>
            <p:cNvSpPr/>
            <p:nvPr/>
          </p:nvSpPr>
          <p:spPr>
            <a:xfrm>
              <a:off x="7604866" y="456690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749" name="Google Shape;749;p43"/>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750" name="Google Shape;750;p43"/>
          <p:cNvSpPr txBox="1"/>
          <p:nvPr/>
        </p:nvSpPr>
        <p:spPr>
          <a:xfrm>
            <a:off x="3811825" y="4309375"/>
            <a:ext cx="1260900" cy="2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Calibri"/>
                <a:ea typeface="Calibri"/>
                <a:cs typeface="Calibri"/>
                <a:sym typeface="Calibri"/>
              </a:rPr>
              <a:t>Design Requirements</a:t>
            </a:r>
            <a:endParaRPr sz="1000">
              <a:solidFill>
                <a:schemeClr val="lt1"/>
              </a:solidFill>
              <a:latin typeface="Calibri"/>
              <a:ea typeface="Calibri"/>
              <a:cs typeface="Calibri"/>
              <a:sym typeface="Calibri"/>
            </a:endParaRPr>
          </a:p>
        </p:txBody>
      </p:sp>
      <p:sp>
        <p:nvSpPr>
          <p:cNvPr id="751" name="Google Shape;751;p43"/>
          <p:cNvSpPr/>
          <p:nvPr/>
        </p:nvSpPr>
        <p:spPr>
          <a:xfrm>
            <a:off x="37901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A</a:t>
            </a:r>
            <a:endParaRPr sz="1010">
              <a:solidFill>
                <a:schemeClr val="dk1"/>
              </a:solidFill>
              <a:latin typeface="Trebuchet MS"/>
              <a:ea typeface="Trebuchet MS"/>
              <a:cs typeface="Trebuchet MS"/>
              <a:sym typeface="Trebuchet MS"/>
            </a:endParaRPr>
          </a:p>
        </p:txBody>
      </p:sp>
      <p:sp>
        <p:nvSpPr>
          <p:cNvPr id="752" name="Google Shape;752;p43"/>
          <p:cNvSpPr/>
          <p:nvPr/>
        </p:nvSpPr>
        <p:spPr>
          <a:xfrm>
            <a:off x="4286794" y="4562088"/>
            <a:ext cx="3687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a:t>
            </a:r>
            <a:endParaRPr sz="1010">
              <a:solidFill>
                <a:schemeClr val="dk1"/>
              </a:solidFill>
              <a:latin typeface="Trebuchet MS"/>
              <a:ea typeface="Trebuchet MS"/>
              <a:cs typeface="Trebuchet MS"/>
              <a:sym typeface="Trebuchet MS"/>
            </a:endParaRPr>
          </a:p>
        </p:txBody>
      </p:sp>
      <p:sp>
        <p:nvSpPr>
          <p:cNvPr id="753" name="Google Shape;753;p43"/>
          <p:cNvSpPr/>
          <p:nvPr/>
        </p:nvSpPr>
        <p:spPr>
          <a:xfrm>
            <a:off x="4543894"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a:t>
            </a:r>
            <a:endParaRPr sz="1010">
              <a:solidFill>
                <a:schemeClr val="dk1"/>
              </a:solidFill>
              <a:latin typeface="Trebuchet MS"/>
              <a:ea typeface="Trebuchet MS"/>
              <a:cs typeface="Trebuchet MS"/>
              <a:sym typeface="Trebuchet MS"/>
            </a:endParaRPr>
          </a:p>
        </p:txBody>
      </p:sp>
      <p:sp>
        <p:nvSpPr>
          <p:cNvPr id="754" name="Google Shape;754;p43"/>
          <p:cNvSpPr/>
          <p:nvPr/>
        </p:nvSpPr>
        <p:spPr>
          <a:xfrm>
            <a:off x="40385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t>
            </a:r>
            <a:endParaRPr sz="1010">
              <a:solidFill>
                <a:schemeClr val="dk1"/>
              </a:solidFill>
              <a:latin typeface="Trebuchet MS"/>
              <a:ea typeface="Trebuchet MS"/>
              <a:cs typeface="Trebuchet MS"/>
              <a:sym typeface="Trebuchet MS"/>
            </a:endParaRPr>
          </a:p>
        </p:txBody>
      </p:sp>
      <p:sp>
        <p:nvSpPr>
          <p:cNvPr id="755" name="Google Shape;755;p43"/>
          <p:cNvSpPr/>
          <p:nvPr/>
        </p:nvSpPr>
        <p:spPr>
          <a:xfrm>
            <a:off x="47978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E</a:t>
            </a:r>
            <a:endParaRPr sz="1010">
              <a:solidFill>
                <a:schemeClr val="dk1"/>
              </a:solidFill>
              <a:latin typeface="Trebuchet MS"/>
              <a:ea typeface="Trebuchet MS"/>
              <a:cs typeface="Trebuchet MS"/>
              <a:sym typeface="Trebuchet M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44"/>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4"/>
          <p:cNvSpPr txBox="1">
            <a:spLocks noGrp="1"/>
          </p:cNvSpPr>
          <p:nvPr>
            <p:ph type="title"/>
          </p:nvPr>
        </p:nvSpPr>
        <p:spPr>
          <a:xfrm>
            <a:off x="209275" y="195200"/>
            <a:ext cx="8760300" cy="835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1"/>
                </a:solidFill>
              </a:rPr>
              <a:t>Control Algorithm (E2,FR1,FR2,FR4)</a:t>
            </a:r>
            <a:endParaRPr>
              <a:solidFill>
                <a:schemeClr val="dk1"/>
              </a:solidFill>
            </a:endParaRPr>
          </a:p>
          <a:p>
            <a:pPr marL="0" lvl="0" indent="0" algn="ctr" rtl="0">
              <a:spcBef>
                <a:spcPts val="0"/>
              </a:spcBef>
              <a:spcAft>
                <a:spcPts val="0"/>
              </a:spcAft>
              <a:buNone/>
            </a:pPr>
            <a:endParaRPr b="1">
              <a:solidFill>
                <a:schemeClr val="dk1"/>
              </a:solidFill>
            </a:endParaRPr>
          </a:p>
          <a:p>
            <a:pPr marL="0" lvl="0" indent="0" algn="ctr" rtl="0">
              <a:spcBef>
                <a:spcPts val="0"/>
              </a:spcBef>
              <a:spcAft>
                <a:spcPts val="0"/>
              </a:spcAft>
              <a:buNone/>
            </a:pPr>
            <a:endParaRPr b="1">
              <a:solidFill>
                <a:schemeClr val="dk1"/>
              </a:solidFill>
            </a:endParaRPr>
          </a:p>
        </p:txBody>
      </p:sp>
      <p:sp>
        <p:nvSpPr>
          <p:cNvPr id="762" name="Google Shape;762;p4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31</a:t>
            </a:fld>
            <a:endParaRPr>
              <a:solidFill>
                <a:srgbClr val="202124"/>
              </a:solidFill>
            </a:endParaRPr>
          </a:p>
        </p:txBody>
      </p:sp>
      <p:graphicFrame>
        <p:nvGraphicFramePr>
          <p:cNvPr id="763" name="Google Shape;763;p44"/>
          <p:cNvGraphicFramePr/>
          <p:nvPr/>
        </p:nvGraphicFramePr>
        <p:xfrm>
          <a:off x="206925" y="1377434"/>
          <a:ext cx="8730150" cy="2669375"/>
        </p:xfrm>
        <a:graphic>
          <a:graphicData uri="http://schemas.openxmlformats.org/drawingml/2006/table">
            <a:tbl>
              <a:tblPr>
                <a:noFill/>
                <a:tableStyleId>{CF5604F0-15FA-404D-BD85-CDFAB49F6FC7}</a:tableStyleId>
              </a:tblPr>
              <a:tblGrid>
                <a:gridCol w="6409525">
                  <a:extLst>
                    <a:ext uri="{9D8B030D-6E8A-4147-A177-3AD203B41FA5}">
                      <a16:colId xmlns:a16="http://schemas.microsoft.com/office/drawing/2014/main" val="20000"/>
                    </a:ext>
                  </a:extLst>
                </a:gridCol>
                <a:gridCol w="2320625">
                  <a:extLst>
                    <a:ext uri="{9D8B030D-6E8A-4147-A177-3AD203B41FA5}">
                      <a16:colId xmlns:a16="http://schemas.microsoft.com/office/drawing/2014/main" val="20001"/>
                    </a:ext>
                  </a:extLst>
                </a:gridCol>
              </a:tblGrid>
              <a:tr h="453750">
                <a:tc gridSpan="2">
                  <a:txBody>
                    <a:bodyPr/>
                    <a:lstStyle/>
                    <a:p>
                      <a:pPr marL="0" lvl="0" indent="0" algn="ctr" rtl="0">
                        <a:spcBef>
                          <a:spcPts val="0"/>
                        </a:spcBef>
                        <a:spcAft>
                          <a:spcPts val="0"/>
                        </a:spcAft>
                        <a:buNone/>
                      </a:pPr>
                      <a:r>
                        <a:rPr lang="en" sz="2400">
                          <a:solidFill>
                            <a:schemeClr val="dk2"/>
                          </a:solidFill>
                          <a:latin typeface="Trebuchet MS"/>
                          <a:ea typeface="Trebuchet MS"/>
                          <a:cs typeface="Trebuchet MS"/>
                          <a:sym typeface="Trebuchet MS"/>
                        </a:rPr>
                        <a:t>Solution: Closed Loop Nested Feedback</a:t>
                      </a:r>
                      <a:r>
                        <a:rPr lang="en">
                          <a:solidFill>
                            <a:schemeClr val="dk2"/>
                          </a:solidFill>
                          <a:latin typeface="Trebuchet MS"/>
                          <a:ea typeface="Trebuchet MS"/>
                          <a:cs typeface="Trebuchet MS"/>
                          <a:sym typeface="Trebuchet MS"/>
                        </a:rPr>
                        <a:t> </a:t>
                      </a:r>
                      <a:endParaRPr>
                        <a:solidFill>
                          <a:schemeClr val="dk2"/>
                        </a:solidFill>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rgbClr val="674EA7"/>
                    </a:solidFill>
                  </a:tcPr>
                </a:tc>
                <a:tc hMerge="1">
                  <a:txBody>
                    <a:bodyPr/>
                    <a:lstStyle/>
                    <a:p>
                      <a:endParaRPr lang="en-US"/>
                    </a:p>
                  </a:txBody>
                  <a:tcPr/>
                </a:tc>
                <a:extLst>
                  <a:ext uri="{0D108BD9-81ED-4DB2-BD59-A6C34878D82A}">
                    <a16:rowId xmlns:a16="http://schemas.microsoft.com/office/drawing/2014/main" val="10000"/>
                  </a:ext>
                </a:extLst>
              </a:tr>
              <a:tr h="546025">
                <a:tc>
                  <a:txBody>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Key Design Solution Elements </a:t>
                      </a:r>
                      <a:endParaRPr b="1">
                        <a:solidFill>
                          <a:schemeClr val="dk1"/>
                        </a:solidFill>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Compliance</a:t>
                      </a:r>
                      <a:r>
                        <a:rPr lang="en">
                          <a:solidFill>
                            <a:schemeClr val="dk1"/>
                          </a:solidFill>
                          <a:latin typeface="Trebuchet MS"/>
                          <a:ea typeface="Trebuchet MS"/>
                          <a:cs typeface="Trebuchet MS"/>
                          <a:sym typeface="Trebuchet MS"/>
                        </a:rPr>
                        <a:t> </a:t>
                      </a:r>
                      <a:endParaRPr>
                        <a:solidFill>
                          <a:schemeClr val="dk1"/>
                        </a:solidFill>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72650">
                <a:tc>
                  <a:txBody>
                    <a:bodyPr/>
                    <a:lstStyle/>
                    <a:p>
                      <a:pPr marL="0" lvl="0" indent="0" algn="l" rtl="0">
                        <a:lnSpc>
                          <a:spcPct val="115000"/>
                        </a:lnSpc>
                        <a:spcBef>
                          <a:spcPts val="0"/>
                        </a:spcBef>
                        <a:spcAft>
                          <a:spcPts val="1200"/>
                        </a:spcAft>
                        <a:buNone/>
                      </a:pPr>
                      <a:r>
                        <a:rPr lang="en" sz="1800" b="1">
                          <a:latin typeface="Trebuchet MS"/>
                          <a:ea typeface="Trebuchet MS"/>
                          <a:cs typeface="Trebuchet MS"/>
                          <a:sym typeface="Trebuchet MS"/>
                        </a:rPr>
                        <a:t>DR 1.2</a:t>
                      </a:r>
                      <a:r>
                        <a:rPr lang="en" sz="1800">
                          <a:latin typeface="Trebuchet MS"/>
                          <a:ea typeface="Trebuchet MS"/>
                          <a:cs typeface="Trebuchet MS"/>
                          <a:sym typeface="Trebuchet MS"/>
                        </a:rPr>
                        <a:t> The control algorithm must bring the vehicle to its desired position with sub second time accuracy</a:t>
                      </a:r>
                      <a:endParaRPr sz="1800" b="1">
                        <a:latin typeface="Trebuchet MS"/>
                        <a:ea typeface="Trebuchet MS"/>
                        <a:cs typeface="Trebuchet MS"/>
                        <a:sym typeface="Trebuchet MS"/>
                      </a:endParaRPr>
                    </a:p>
                  </a:txBody>
                  <a:tcPr marL="91425" marR="91425" marT="91425" marB="91425">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Trebuchet MS"/>
                          <a:ea typeface="Trebuchet MS"/>
                          <a:cs typeface="Trebuchet MS"/>
                          <a:sym typeface="Trebuchet MS"/>
                        </a:rPr>
                        <a:t>Partial Compliance</a:t>
                      </a:r>
                      <a:endParaRPr>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rgbClr val="FFE599"/>
                    </a:solidFill>
                  </a:tcPr>
                </a:tc>
                <a:extLst>
                  <a:ext uri="{0D108BD9-81ED-4DB2-BD59-A6C34878D82A}">
                    <a16:rowId xmlns:a16="http://schemas.microsoft.com/office/drawing/2014/main" val="10002"/>
                  </a:ext>
                </a:extLst>
              </a:tr>
              <a:tr h="675950">
                <a:tc>
                  <a:txBody>
                    <a:bodyPr/>
                    <a:lstStyle/>
                    <a:p>
                      <a:pPr marL="0" lvl="0" indent="0" algn="l" rtl="0">
                        <a:lnSpc>
                          <a:spcPct val="115000"/>
                        </a:lnSpc>
                        <a:spcBef>
                          <a:spcPts val="0"/>
                        </a:spcBef>
                        <a:spcAft>
                          <a:spcPts val="1200"/>
                        </a:spcAft>
                        <a:buNone/>
                      </a:pPr>
                      <a:r>
                        <a:rPr lang="en" sz="1800" b="1">
                          <a:latin typeface="Trebuchet MS"/>
                          <a:ea typeface="Trebuchet MS"/>
                          <a:cs typeface="Trebuchet MS"/>
                          <a:sym typeface="Trebuchet MS"/>
                        </a:rPr>
                        <a:t>DR 1.3</a:t>
                      </a:r>
                      <a:r>
                        <a:rPr lang="en" sz="1800">
                          <a:latin typeface="Trebuchet MS"/>
                          <a:ea typeface="Trebuchet MS"/>
                          <a:cs typeface="Trebuchet MS"/>
                          <a:sym typeface="Trebuchet MS"/>
                        </a:rPr>
                        <a:t> The controller shall function without the use of a continuous telemetry link</a:t>
                      </a:r>
                      <a:endParaRPr sz="1800" b="1">
                        <a:latin typeface="Trebuchet MS"/>
                        <a:ea typeface="Trebuchet MS"/>
                        <a:cs typeface="Trebuchet MS"/>
                        <a:sym typeface="Trebuchet MS"/>
                      </a:endParaRPr>
                    </a:p>
                  </a:txBody>
                  <a:tcPr marL="91425" marR="91425" marT="91425" marB="91425">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Trebuchet MS"/>
                          <a:ea typeface="Trebuchet MS"/>
                          <a:cs typeface="Trebuchet MS"/>
                          <a:sym typeface="Trebuchet MS"/>
                        </a:rPr>
                        <a:t>In Compliance</a:t>
                      </a:r>
                      <a:endParaRPr>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rgbClr val="B6D7A8"/>
                    </a:solidFill>
                  </a:tcPr>
                </a:tc>
                <a:extLst>
                  <a:ext uri="{0D108BD9-81ED-4DB2-BD59-A6C34878D82A}">
                    <a16:rowId xmlns:a16="http://schemas.microsoft.com/office/drawing/2014/main" val="10003"/>
                  </a:ext>
                </a:extLst>
              </a:tr>
            </a:tbl>
          </a:graphicData>
        </a:graphic>
      </p:graphicFrame>
      <p:grpSp>
        <p:nvGrpSpPr>
          <p:cNvPr id="764" name="Google Shape;764;p44"/>
          <p:cNvGrpSpPr/>
          <p:nvPr/>
        </p:nvGrpSpPr>
        <p:grpSpPr>
          <a:xfrm>
            <a:off x="209271" y="4562106"/>
            <a:ext cx="8465995" cy="389099"/>
            <a:chOff x="209271" y="4562106"/>
            <a:chExt cx="8465995" cy="389099"/>
          </a:xfrm>
        </p:grpSpPr>
        <p:cxnSp>
          <p:nvCxnSpPr>
            <p:cNvPr id="765" name="Google Shape;765;p44"/>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766" name="Google Shape;766;p44"/>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4"/>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768" name="Google Shape;768;p44"/>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769" name="Google Shape;769;p44"/>
            <p:cNvSpPr/>
            <p:nvPr/>
          </p:nvSpPr>
          <p:spPr>
            <a:xfrm>
              <a:off x="537219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770" name="Google Shape;770;p44"/>
            <p:cNvSpPr/>
            <p:nvPr/>
          </p:nvSpPr>
          <p:spPr>
            <a:xfrm>
              <a:off x="6515141"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771" name="Google Shape;771;p44"/>
            <p:cNvSpPr/>
            <p:nvPr/>
          </p:nvSpPr>
          <p:spPr>
            <a:xfrm>
              <a:off x="7604866" y="456690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772" name="Google Shape;772;p44"/>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773" name="Google Shape;773;p44"/>
          <p:cNvSpPr txBox="1"/>
          <p:nvPr/>
        </p:nvSpPr>
        <p:spPr>
          <a:xfrm>
            <a:off x="3811825" y="4309375"/>
            <a:ext cx="1260900" cy="2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Calibri"/>
                <a:ea typeface="Calibri"/>
                <a:cs typeface="Calibri"/>
                <a:sym typeface="Calibri"/>
              </a:rPr>
              <a:t>Design Requirements</a:t>
            </a:r>
            <a:endParaRPr sz="1000">
              <a:solidFill>
                <a:schemeClr val="lt1"/>
              </a:solidFill>
              <a:latin typeface="Calibri"/>
              <a:ea typeface="Calibri"/>
              <a:cs typeface="Calibri"/>
              <a:sym typeface="Calibri"/>
            </a:endParaRPr>
          </a:p>
        </p:txBody>
      </p:sp>
      <p:sp>
        <p:nvSpPr>
          <p:cNvPr id="774" name="Google Shape;774;p44"/>
          <p:cNvSpPr/>
          <p:nvPr/>
        </p:nvSpPr>
        <p:spPr>
          <a:xfrm>
            <a:off x="37901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A</a:t>
            </a:r>
            <a:endParaRPr sz="1010">
              <a:solidFill>
                <a:schemeClr val="dk1"/>
              </a:solidFill>
              <a:latin typeface="Trebuchet MS"/>
              <a:ea typeface="Trebuchet MS"/>
              <a:cs typeface="Trebuchet MS"/>
              <a:sym typeface="Trebuchet MS"/>
            </a:endParaRPr>
          </a:p>
        </p:txBody>
      </p:sp>
      <p:sp>
        <p:nvSpPr>
          <p:cNvPr id="775" name="Google Shape;775;p44"/>
          <p:cNvSpPr/>
          <p:nvPr/>
        </p:nvSpPr>
        <p:spPr>
          <a:xfrm>
            <a:off x="4286794" y="4562088"/>
            <a:ext cx="3687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a:t>
            </a:r>
            <a:endParaRPr sz="1010">
              <a:solidFill>
                <a:schemeClr val="dk1"/>
              </a:solidFill>
              <a:latin typeface="Trebuchet MS"/>
              <a:ea typeface="Trebuchet MS"/>
              <a:cs typeface="Trebuchet MS"/>
              <a:sym typeface="Trebuchet MS"/>
            </a:endParaRPr>
          </a:p>
        </p:txBody>
      </p:sp>
      <p:sp>
        <p:nvSpPr>
          <p:cNvPr id="776" name="Google Shape;776;p44"/>
          <p:cNvSpPr/>
          <p:nvPr/>
        </p:nvSpPr>
        <p:spPr>
          <a:xfrm>
            <a:off x="4543894"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a:t>
            </a:r>
            <a:endParaRPr sz="1010">
              <a:solidFill>
                <a:schemeClr val="dk1"/>
              </a:solidFill>
              <a:latin typeface="Trebuchet MS"/>
              <a:ea typeface="Trebuchet MS"/>
              <a:cs typeface="Trebuchet MS"/>
              <a:sym typeface="Trebuchet MS"/>
            </a:endParaRPr>
          </a:p>
        </p:txBody>
      </p:sp>
      <p:sp>
        <p:nvSpPr>
          <p:cNvPr id="777" name="Google Shape;777;p44"/>
          <p:cNvSpPr/>
          <p:nvPr/>
        </p:nvSpPr>
        <p:spPr>
          <a:xfrm>
            <a:off x="40385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t>
            </a:r>
            <a:endParaRPr sz="1010">
              <a:solidFill>
                <a:schemeClr val="dk1"/>
              </a:solidFill>
              <a:latin typeface="Trebuchet MS"/>
              <a:ea typeface="Trebuchet MS"/>
              <a:cs typeface="Trebuchet MS"/>
              <a:sym typeface="Trebuchet MS"/>
            </a:endParaRPr>
          </a:p>
        </p:txBody>
      </p:sp>
      <p:sp>
        <p:nvSpPr>
          <p:cNvPr id="778" name="Google Shape;778;p44"/>
          <p:cNvSpPr/>
          <p:nvPr/>
        </p:nvSpPr>
        <p:spPr>
          <a:xfrm>
            <a:off x="47978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E</a:t>
            </a:r>
            <a:endParaRPr sz="1010">
              <a:solidFill>
                <a:schemeClr val="dk1"/>
              </a:solidFill>
              <a:latin typeface="Trebuchet MS"/>
              <a:ea typeface="Trebuchet MS"/>
              <a:cs typeface="Trebuchet MS"/>
              <a:sym typeface="Trebuchet M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45"/>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5"/>
          <p:cNvSpPr txBox="1">
            <a:spLocks noGrp="1"/>
          </p:cNvSpPr>
          <p:nvPr>
            <p:ph type="title"/>
          </p:nvPr>
        </p:nvSpPr>
        <p:spPr>
          <a:xfrm>
            <a:off x="209275" y="195200"/>
            <a:ext cx="8760300" cy="835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1"/>
                </a:solidFill>
              </a:rPr>
              <a:t>Airframe/Operations &amp; Testing (E3,E6,FR6)</a:t>
            </a:r>
            <a:endParaRPr>
              <a:solidFill>
                <a:schemeClr val="dk1"/>
              </a:solidFill>
            </a:endParaRPr>
          </a:p>
          <a:p>
            <a:pPr marL="0" lvl="0" indent="0" algn="ctr" rtl="0">
              <a:spcBef>
                <a:spcPts val="0"/>
              </a:spcBef>
              <a:spcAft>
                <a:spcPts val="0"/>
              </a:spcAft>
              <a:buNone/>
            </a:pPr>
            <a:endParaRPr b="1">
              <a:solidFill>
                <a:schemeClr val="dk1"/>
              </a:solidFill>
            </a:endParaRPr>
          </a:p>
          <a:p>
            <a:pPr marL="0" lvl="0" indent="0" algn="ctr" rtl="0">
              <a:spcBef>
                <a:spcPts val="0"/>
              </a:spcBef>
              <a:spcAft>
                <a:spcPts val="0"/>
              </a:spcAft>
              <a:buNone/>
            </a:pPr>
            <a:endParaRPr b="1">
              <a:solidFill>
                <a:schemeClr val="dk1"/>
              </a:solidFill>
            </a:endParaRPr>
          </a:p>
          <a:p>
            <a:pPr marL="0" lvl="0" indent="0" algn="ctr" rtl="0">
              <a:spcBef>
                <a:spcPts val="0"/>
              </a:spcBef>
              <a:spcAft>
                <a:spcPts val="0"/>
              </a:spcAft>
              <a:buNone/>
            </a:pPr>
            <a:endParaRPr b="1">
              <a:solidFill>
                <a:schemeClr val="dk1"/>
              </a:solidFill>
            </a:endParaRPr>
          </a:p>
        </p:txBody>
      </p:sp>
      <p:sp>
        <p:nvSpPr>
          <p:cNvPr id="785" name="Google Shape;785;p4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32</a:t>
            </a:fld>
            <a:endParaRPr>
              <a:solidFill>
                <a:srgbClr val="202124"/>
              </a:solidFill>
            </a:endParaRPr>
          </a:p>
        </p:txBody>
      </p:sp>
      <p:graphicFrame>
        <p:nvGraphicFramePr>
          <p:cNvPr id="786" name="Google Shape;786;p45"/>
          <p:cNvGraphicFramePr/>
          <p:nvPr/>
        </p:nvGraphicFramePr>
        <p:xfrm>
          <a:off x="206925" y="1377434"/>
          <a:ext cx="8730150" cy="2831935"/>
        </p:xfrm>
        <a:graphic>
          <a:graphicData uri="http://schemas.openxmlformats.org/drawingml/2006/table">
            <a:tbl>
              <a:tblPr>
                <a:noFill/>
                <a:tableStyleId>{CF5604F0-15FA-404D-BD85-CDFAB49F6FC7}</a:tableStyleId>
              </a:tblPr>
              <a:tblGrid>
                <a:gridCol w="6409525">
                  <a:extLst>
                    <a:ext uri="{9D8B030D-6E8A-4147-A177-3AD203B41FA5}">
                      <a16:colId xmlns:a16="http://schemas.microsoft.com/office/drawing/2014/main" val="20000"/>
                    </a:ext>
                  </a:extLst>
                </a:gridCol>
                <a:gridCol w="2320625">
                  <a:extLst>
                    <a:ext uri="{9D8B030D-6E8A-4147-A177-3AD203B41FA5}">
                      <a16:colId xmlns:a16="http://schemas.microsoft.com/office/drawing/2014/main" val="20001"/>
                    </a:ext>
                  </a:extLst>
                </a:gridCol>
              </a:tblGrid>
              <a:tr h="453750">
                <a:tc gridSpan="2">
                  <a:txBody>
                    <a:bodyPr/>
                    <a:lstStyle/>
                    <a:p>
                      <a:pPr marL="0" lvl="0" indent="0" algn="ctr" rtl="0">
                        <a:spcBef>
                          <a:spcPts val="0"/>
                        </a:spcBef>
                        <a:spcAft>
                          <a:spcPts val="0"/>
                        </a:spcAft>
                        <a:buNone/>
                      </a:pPr>
                      <a:r>
                        <a:rPr lang="en" sz="2400">
                          <a:solidFill>
                            <a:schemeClr val="dk2"/>
                          </a:solidFill>
                          <a:latin typeface="Trebuchet MS"/>
                          <a:ea typeface="Trebuchet MS"/>
                          <a:cs typeface="Trebuchet MS"/>
                          <a:sym typeface="Trebuchet MS"/>
                        </a:rPr>
                        <a:t>Solution: Tarot T810 Sport</a:t>
                      </a:r>
                      <a:endParaRPr>
                        <a:solidFill>
                          <a:schemeClr val="dk2"/>
                        </a:solidFill>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rgbClr val="674EA7"/>
                    </a:solidFill>
                  </a:tcPr>
                </a:tc>
                <a:tc hMerge="1">
                  <a:txBody>
                    <a:bodyPr/>
                    <a:lstStyle/>
                    <a:p>
                      <a:endParaRPr lang="en-US"/>
                    </a:p>
                  </a:txBody>
                  <a:tcPr/>
                </a:tc>
                <a:extLst>
                  <a:ext uri="{0D108BD9-81ED-4DB2-BD59-A6C34878D82A}">
                    <a16:rowId xmlns:a16="http://schemas.microsoft.com/office/drawing/2014/main" val="10000"/>
                  </a:ext>
                </a:extLst>
              </a:tr>
              <a:tr h="546025">
                <a:tc>
                  <a:txBody>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Key Design Solution Elements </a:t>
                      </a:r>
                      <a:endParaRPr b="1">
                        <a:solidFill>
                          <a:schemeClr val="dk1"/>
                        </a:solidFill>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Compliance</a:t>
                      </a:r>
                      <a:r>
                        <a:rPr lang="en">
                          <a:solidFill>
                            <a:schemeClr val="dk1"/>
                          </a:solidFill>
                          <a:latin typeface="Trebuchet MS"/>
                          <a:ea typeface="Trebuchet MS"/>
                          <a:cs typeface="Trebuchet MS"/>
                          <a:sym typeface="Trebuchet MS"/>
                        </a:rPr>
                        <a:t> </a:t>
                      </a:r>
                      <a:endParaRPr>
                        <a:solidFill>
                          <a:schemeClr val="dk1"/>
                        </a:solidFill>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72650">
                <a:tc>
                  <a:txBody>
                    <a:bodyPr/>
                    <a:lstStyle/>
                    <a:p>
                      <a:pPr marL="0" lvl="0" indent="0" algn="l" rtl="0">
                        <a:spcBef>
                          <a:spcPts val="0"/>
                        </a:spcBef>
                        <a:spcAft>
                          <a:spcPts val="0"/>
                        </a:spcAft>
                        <a:buNone/>
                      </a:pPr>
                      <a:r>
                        <a:rPr lang="en" sz="1800" b="1">
                          <a:latin typeface="Trebuchet MS"/>
                          <a:ea typeface="Trebuchet MS"/>
                          <a:cs typeface="Trebuchet MS"/>
                          <a:sym typeface="Trebuchet MS"/>
                        </a:rPr>
                        <a:t>DR1.1: </a:t>
                      </a:r>
                      <a:r>
                        <a:rPr lang="en" sz="1800">
                          <a:latin typeface="Trebuchet MS"/>
                          <a:ea typeface="Trebuchet MS"/>
                          <a:cs typeface="Trebuchet MS"/>
                          <a:sym typeface="Trebuchet MS"/>
                        </a:rPr>
                        <a:t>Vehicle is capable of holding position within 0.5 m of desired position under the influence of up to 10 mph winds. </a:t>
                      </a:r>
                      <a:endParaRPr sz="1800" b="1">
                        <a:latin typeface="Trebuchet MS"/>
                        <a:ea typeface="Trebuchet MS"/>
                        <a:cs typeface="Trebuchet MS"/>
                        <a:sym typeface="Trebuchet MS"/>
                      </a:endParaRPr>
                    </a:p>
                  </a:txBody>
                  <a:tcPr marL="91425" marR="91425" marT="91425" marB="91425">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Trebuchet MS"/>
                          <a:ea typeface="Trebuchet MS"/>
                          <a:cs typeface="Trebuchet MS"/>
                          <a:sym typeface="Trebuchet MS"/>
                        </a:rPr>
                        <a:t>?</a:t>
                      </a:r>
                      <a:endParaRPr>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675950">
                <a:tc>
                  <a:txBody>
                    <a:bodyPr/>
                    <a:lstStyle/>
                    <a:p>
                      <a:pPr marL="0" lvl="0" indent="0" algn="l" rtl="0">
                        <a:spcBef>
                          <a:spcPts val="0"/>
                        </a:spcBef>
                        <a:spcAft>
                          <a:spcPts val="0"/>
                        </a:spcAft>
                        <a:buNone/>
                      </a:pPr>
                      <a:r>
                        <a:rPr lang="en" sz="1800" b="1">
                          <a:latin typeface="Trebuchet MS"/>
                          <a:ea typeface="Trebuchet MS"/>
                          <a:cs typeface="Trebuchet MS"/>
                          <a:sym typeface="Trebuchet MS"/>
                        </a:rPr>
                        <a:t>DR6.1: </a:t>
                      </a:r>
                      <a:r>
                        <a:rPr lang="en" sz="1800">
                          <a:latin typeface="Trebuchet MS"/>
                          <a:ea typeface="Trebuchet MS"/>
                          <a:cs typeface="Trebuchet MS"/>
                          <a:sym typeface="Trebuchet MS"/>
                        </a:rPr>
                        <a:t>Test vehicle shall be capable of minimum 20 minute static hover flight.</a:t>
                      </a:r>
                      <a:endParaRPr sz="1800" b="1">
                        <a:latin typeface="Trebuchet MS"/>
                        <a:ea typeface="Trebuchet MS"/>
                        <a:cs typeface="Trebuchet MS"/>
                        <a:sym typeface="Trebuchet MS"/>
                      </a:endParaRPr>
                    </a:p>
                  </a:txBody>
                  <a:tcPr marL="91425" marR="91425" marT="91425" marB="91425">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Trebuchet MS"/>
                          <a:ea typeface="Trebuchet MS"/>
                          <a:cs typeface="Trebuchet MS"/>
                          <a:sym typeface="Trebuchet MS"/>
                        </a:rPr>
                        <a:t>?</a:t>
                      </a:r>
                      <a:endParaRPr>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chemeClr val="lt2"/>
                    </a:solidFill>
                  </a:tcPr>
                </a:tc>
                <a:extLst>
                  <a:ext uri="{0D108BD9-81ED-4DB2-BD59-A6C34878D82A}">
                    <a16:rowId xmlns:a16="http://schemas.microsoft.com/office/drawing/2014/main" val="10003"/>
                  </a:ext>
                </a:extLst>
              </a:tr>
            </a:tbl>
          </a:graphicData>
        </a:graphic>
      </p:graphicFrame>
      <p:grpSp>
        <p:nvGrpSpPr>
          <p:cNvPr id="787" name="Google Shape;787;p45"/>
          <p:cNvGrpSpPr/>
          <p:nvPr/>
        </p:nvGrpSpPr>
        <p:grpSpPr>
          <a:xfrm>
            <a:off x="209271" y="4562106"/>
            <a:ext cx="8465995" cy="389099"/>
            <a:chOff x="209271" y="4562106"/>
            <a:chExt cx="8465995" cy="389099"/>
          </a:xfrm>
        </p:grpSpPr>
        <p:cxnSp>
          <p:nvCxnSpPr>
            <p:cNvPr id="788" name="Google Shape;788;p45"/>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789" name="Google Shape;789;p45"/>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5"/>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791" name="Google Shape;791;p45"/>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792" name="Google Shape;792;p45"/>
            <p:cNvSpPr/>
            <p:nvPr/>
          </p:nvSpPr>
          <p:spPr>
            <a:xfrm>
              <a:off x="537219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793" name="Google Shape;793;p45"/>
            <p:cNvSpPr/>
            <p:nvPr/>
          </p:nvSpPr>
          <p:spPr>
            <a:xfrm>
              <a:off x="6515141"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794" name="Google Shape;794;p45"/>
            <p:cNvSpPr/>
            <p:nvPr/>
          </p:nvSpPr>
          <p:spPr>
            <a:xfrm>
              <a:off x="7604866" y="456690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795" name="Google Shape;795;p45"/>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796" name="Google Shape;796;p45"/>
          <p:cNvSpPr txBox="1"/>
          <p:nvPr/>
        </p:nvSpPr>
        <p:spPr>
          <a:xfrm>
            <a:off x="3811825" y="4309375"/>
            <a:ext cx="1260900" cy="2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Calibri"/>
                <a:ea typeface="Calibri"/>
                <a:cs typeface="Calibri"/>
                <a:sym typeface="Calibri"/>
              </a:rPr>
              <a:t>Design Requirements</a:t>
            </a:r>
            <a:endParaRPr sz="1000">
              <a:solidFill>
                <a:schemeClr val="lt1"/>
              </a:solidFill>
              <a:latin typeface="Calibri"/>
              <a:ea typeface="Calibri"/>
              <a:cs typeface="Calibri"/>
              <a:sym typeface="Calibri"/>
            </a:endParaRPr>
          </a:p>
        </p:txBody>
      </p:sp>
      <p:sp>
        <p:nvSpPr>
          <p:cNvPr id="797" name="Google Shape;797;p45"/>
          <p:cNvSpPr/>
          <p:nvPr/>
        </p:nvSpPr>
        <p:spPr>
          <a:xfrm>
            <a:off x="37901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A</a:t>
            </a:r>
            <a:endParaRPr sz="1010">
              <a:solidFill>
                <a:schemeClr val="dk1"/>
              </a:solidFill>
              <a:latin typeface="Trebuchet MS"/>
              <a:ea typeface="Trebuchet MS"/>
              <a:cs typeface="Trebuchet MS"/>
              <a:sym typeface="Trebuchet MS"/>
            </a:endParaRPr>
          </a:p>
        </p:txBody>
      </p:sp>
      <p:sp>
        <p:nvSpPr>
          <p:cNvPr id="798" name="Google Shape;798;p45"/>
          <p:cNvSpPr/>
          <p:nvPr/>
        </p:nvSpPr>
        <p:spPr>
          <a:xfrm>
            <a:off x="4286794" y="4562088"/>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a:t>
            </a:r>
            <a:endParaRPr sz="1010">
              <a:solidFill>
                <a:schemeClr val="dk1"/>
              </a:solidFill>
              <a:latin typeface="Trebuchet MS"/>
              <a:ea typeface="Trebuchet MS"/>
              <a:cs typeface="Trebuchet MS"/>
              <a:sym typeface="Trebuchet MS"/>
            </a:endParaRPr>
          </a:p>
        </p:txBody>
      </p:sp>
      <p:sp>
        <p:nvSpPr>
          <p:cNvPr id="799" name="Google Shape;799;p45"/>
          <p:cNvSpPr/>
          <p:nvPr/>
        </p:nvSpPr>
        <p:spPr>
          <a:xfrm>
            <a:off x="4543894" y="4562100"/>
            <a:ext cx="3687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a:t>
            </a:r>
            <a:endParaRPr sz="1010">
              <a:solidFill>
                <a:schemeClr val="dk1"/>
              </a:solidFill>
              <a:latin typeface="Trebuchet MS"/>
              <a:ea typeface="Trebuchet MS"/>
              <a:cs typeface="Trebuchet MS"/>
              <a:sym typeface="Trebuchet MS"/>
            </a:endParaRPr>
          </a:p>
        </p:txBody>
      </p:sp>
      <p:sp>
        <p:nvSpPr>
          <p:cNvPr id="800" name="Google Shape;800;p45"/>
          <p:cNvSpPr/>
          <p:nvPr/>
        </p:nvSpPr>
        <p:spPr>
          <a:xfrm>
            <a:off x="40385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t>
            </a:r>
            <a:endParaRPr sz="1010">
              <a:solidFill>
                <a:schemeClr val="dk1"/>
              </a:solidFill>
              <a:latin typeface="Trebuchet MS"/>
              <a:ea typeface="Trebuchet MS"/>
              <a:cs typeface="Trebuchet MS"/>
              <a:sym typeface="Trebuchet MS"/>
            </a:endParaRPr>
          </a:p>
        </p:txBody>
      </p:sp>
      <p:sp>
        <p:nvSpPr>
          <p:cNvPr id="801" name="Google Shape;801;p45"/>
          <p:cNvSpPr/>
          <p:nvPr/>
        </p:nvSpPr>
        <p:spPr>
          <a:xfrm>
            <a:off x="47978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E</a:t>
            </a:r>
            <a:endParaRPr sz="1010">
              <a:solidFill>
                <a:schemeClr val="dk1"/>
              </a:solidFill>
              <a:latin typeface="Trebuchet MS"/>
              <a:ea typeface="Trebuchet MS"/>
              <a:cs typeface="Trebuchet MS"/>
              <a:sym typeface="Trebuchet M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46"/>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6"/>
          <p:cNvSpPr txBox="1">
            <a:spLocks noGrp="1"/>
          </p:cNvSpPr>
          <p:nvPr>
            <p:ph type="title"/>
          </p:nvPr>
        </p:nvSpPr>
        <p:spPr>
          <a:xfrm>
            <a:off x="209275" y="195200"/>
            <a:ext cx="87303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Airframe/Operations &amp; Testing (E3,E6,FR6)</a:t>
            </a:r>
            <a:endParaRPr>
              <a:solidFill>
                <a:schemeClr val="dk1"/>
              </a:solidFill>
            </a:endParaRPr>
          </a:p>
        </p:txBody>
      </p:sp>
      <p:sp>
        <p:nvSpPr>
          <p:cNvPr id="808" name="Google Shape;808;p46"/>
          <p:cNvSpPr txBox="1">
            <a:spLocks noGrp="1"/>
          </p:cNvSpPr>
          <p:nvPr>
            <p:ph type="body" idx="1"/>
          </p:nvPr>
        </p:nvSpPr>
        <p:spPr>
          <a:xfrm>
            <a:off x="5231200" y="991350"/>
            <a:ext cx="3738300" cy="35001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1400" b="1">
                <a:solidFill>
                  <a:srgbClr val="000000"/>
                </a:solidFill>
                <a:latin typeface="Trebuchet MS"/>
                <a:ea typeface="Trebuchet MS"/>
                <a:cs typeface="Trebuchet MS"/>
                <a:sym typeface="Trebuchet MS"/>
              </a:rPr>
              <a:t>Key Assumptions</a:t>
            </a:r>
            <a:endParaRPr sz="1400" b="1">
              <a:solidFill>
                <a:srgbClr val="000000"/>
              </a:solidFill>
              <a:latin typeface="Trebuchet MS"/>
              <a:ea typeface="Trebuchet MS"/>
              <a:cs typeface="Trebuchet MS"/>
              <a:sym typeface="Trebuchet MS"/>
            </a:endParaRPr>
          </a:p>
          <a:p>
            <a:pPr marL="457200" lvl="0" indent="-317500" algn="l" rtl="0">
              <a:lnSpc>
                <a:spcPct val="115000"/>
              </a:lnSpc>
              <a:spcBef>
                <a:spcPts val="1200"/>
              </a:spcBef>
              <a:spcAft>
                <a:spcPts val="0"/>
              </a:spcAft>
              <a:buClr>
                <a:srgbClr val="000000"/>
              </a:buClr>
              <a:buSzPts val="1400"/>
              <a:buFont typeface="Trebuchet MS"/>
              <a:buChar char="●"/>
            </a:pPr>
            <a:r>
              <a:rPr lang="en" sz="1400">
                <a:solidFill>
                  <a:srgbClr val="000000"/>
                </a:solidFill>
                <a:latin typeface="Trebuchet MS"/>
                <a:ea typeface="Trebuchet MS"/>
                <a:cs typeface="Trebuchet MS"/>
                <a:sym typeface="Trebuchet MS"/>
              </a:rPr>
              <a:t>Steady hovering flight condition</a:t>
            </a:r>
            <a:endParaRPr sz="1400">
              <a:solidFill>
                <a:srgbClr val="000000"/>
              </a:solidFill>
              <a:latin typeface="Trebuchet MS"/>
              <a:ea typeface="Trebuchet MS"/>
              <a:cs typeface="Trebuchet MS"/>
              <a:sym typeface="Trebuchet MS"/>
            </a:endParaRPr>
          </a:p>
          <a:p>
            <a:pPr marL="457200" lvl="0" indent="-317500" algn="l" rtl="0">
              <a:lnSpc>
                <a:spcPct val="115000"/>
              </a:lnSpc>
              <a:spcBef>
                <a:spcPts val="0"/>
              </a:spcBef>
              <a:spcAft>
                <a:spcPts val="0"/>
              </a:spcAft>
              <a:buClr>
                <a:srgbClr val="000000"/>
              </a:buClr>
              <a:buSzPts val="1400"/>
              <a:buFont typeface="Trebuchet MS"/>
              <a:buChar char="●"/>
            </a:pPr>
            <a:r>
              <a:rPr lang="en" sz="1400">
                <a:solidFill>
                  <a:srgbClr val="000000"/>
                </a:solidFill>
                <a:latin typeface="Trebuchet MS"/>
                <a:ea typeface="Trebuchet MS"/>
                <a:cs typeface="Trebuchet MS"/>
                <a:sym typeface="Trebuchet MS"/>
              </a:rPr>
              <a:t>Constant avionics power draw</a:t>
            </a:r>
            <a:endParaRPr sz="1400">
              <a:solidFill>
                <a:srgbClr val="000000"/>
              </a:solidFill>
              <a:latin typeface="Trebuchet MS"/>
              <a:ea typeface="Trebuchet MS"/>
              <a:cs typeface="Trebuchet MS"/>
              <a:sym typeface="Trebuchet MS"/>
            </a:endParaRPr>
          </a:p>
          <a:p>
            <a:pPr marL="457200" lvl="0" indent="-317500" algn="l" rtl="0">
              <a:lnSpc>
                <a:spcPct val="115000"/>
              </a:lnSpc>
              <a:spcBef>
                <a:spcPts val="0"/>
              </a:spcBef>
              <a:spcAft>
                <a:spcPts val="0"/>
              </a:spcAft>
              <a:buClr>
                <a:srgbClr val="000000"/>
              </a:buClr>
              <a:buSzPts val="1400"/>
              <a:buFont typeface="Trebuchet MS"/>
              <a:buChar char="●"/>
            </a:pPr>
            <a:r>
              <a:rPr lang="en" sz="1400">
                <a:solidFill>
                  <a:srgbClr val="000000"/>
                </a:solidFill>
                <a:latin typeface="Trebuchet MS"/>
                <a:ea typeface="Trebuchet MS"/>
                <a:cs typeface="Trebuchet MS"/>
                <a:sym typeface="Trebuchet MS"/>
              </a:rPr>
              <a:t>Static thrust model for lift applies</a:t>
            </a:r>
            <a:endParaRPr sz="1400">
              <a:solidFill>
                <a:srgbClr val="000000"/>
              </a:solidFill>
              <a:latin typeface="Trebuchet MS"/>
              <a:ea typeface="Trebuchet MS"/>
              <a:cs typeface="Trebuchet MS"/>
              <a:sym typeface="Trebuchet MS"/>
            </a:endParaRPr>
          </a:p>
          <a:p>
            <a:pPr marL="457200" lvl="0" indent="-317500" algn="l" rtl="0">
              <a:lnSpc>
                <a:spcPct val="115000"/>
              </a:lnSpc>
              <a:spcBef>
                <a:spcPts val="0"/>
              </a:spcBef>
              <a:spcAft>
                <a:spcPts val="0"/>
              </a:spcAft>
              <a:buClr>
                <a:srgbClr val="000000"/>
              </a:buClr>
              <a:buSzPts val="1400"/>
              <a:buFont typeface="Trebuchet MS"/>
              <a:buChar char="●"/>
            </a:pPr>
            <a:r>
              <a:rPr lang="en" sz="1400">
                <a:solidFill>
                  <a:srgbClr val="000000"/>
                </a:solidFill>
                <a:latin typeface="Trebuchet MS"/>
                <a:ea typeface="Trebuchet MS"/>
                <a:cs typeface="Trebuchet MS"/>
                <a:sym typeface="Trebuchet MS"/>
              </a:rPr>
              <a:t>Each arm contributes equally to the thrust produced.</a:t>
            </a:r>
            <a:endParaRPr sz="1400">
              <a:solidFill>
                <a:srgbClr val="000000"/>
              </a:solidFill>
              <a:latin typeface="Trebuchet MS"/>
              <a:ea typeface="Trebuchet MS"/>
              <a:cs typeface="Trebuchet MS"/>
              <a:sym typeface="Trebuchet MS"/>
            </a:endParaRPr>
          </a:p>
          <a:p>
            <a:pPr marL="457200" lvl="0" indent="-317500" algn="l" rtl="0">
              <a:lnSpc>
                <a:spcPct val="115000"/>
              </a:lnSpc>
              <a:spcBef>
                <a:spcPts val="0"/>
              </a:spcBef>
              <a:spcAft>
                <a:spcPts val="0"/>
              </a:spcAft>
              <a:buClr>
                <a:srgbClr val="000000"/>
              </a:buClr>
              <a:buSzPts val="1400"/>
              <a:buFont typeface="Trebuchet MS"/>
              <a:buChar char="●"/>
            </a:pPr>
            <a:r>
              <a:rPr lang="en" sz="1400">
                <a:solidFill>
                  <a:srgbClr val="000000"/>
                </a:solidFill>
                <a:latin typeface="Trebuchet MS"/>
                <a:ea typeface="Trebuchet MS"/>
                <a:cs typeface="Trebuchet MS"/>
                <a:sym typeface="Trebuchet MS"/>
              </a:rPr>
              <a:t>Predictable battery discharge curve</a:t>
            </a:r>
            <a:endParaRPr sz="1400">
              <a:solidFill>
                <a:srgbClr val="000000"/>
              </a:solidFill>
              <a:latin typeface="Trebuchet MS"/>
              <a:ea typeface="Trebuchet MS"/>
              <a:cs typeface="Trebuchet MS"/>
              <a:sym typeface="Trebuchet MS"/>
            </a:endParaRPr>
          </a:p>
          <a:p>
            <a:pPr marL="457200" lvl="0" indent="-317500" algn="l" rtl="0">
              <a:lnSpc>
                <a:spcPct val="115000"/>
              </a:lnSpc>
              <a:spcBef>
                <a:spcPts val="0"/>
              </a:spcBef>
              <a:spcAft>
                <a:spcPts val="0"/>
              </a:spcAft>
              <a:buClr>
                <a:srgbClr val="000000"/>
              </a:buClr>
              <a:buSzPts val="1400"/>
              <a:buFont typeface="Trebuchet MS"/>
              <a:buChar char="●"/>
            </a:pPr>
            <a:r>
              <a:rPr lang="en" sz="1400">
                <a:solidFill>
                  <a:srgbClr val="000000"/>
                </a:solidFill>
                <a:latin typeface="Trebuchet MS"/>
                <a:ea typeface="Trebuchet MS"/>
                <a:cs typeface="Trebuchet MS"/>
                <a:sym typeface="Trebuchet MS"/>
              </a:rPr>
              <a:t>Flight time lasts until battery reaches a predetermined cutoff voltage.</a:t>
            </a:r>
            <a:endParaRPr sz="1400">
              <a:solidFill>
                <a:srgbClr val="000000"/>
              </a:solidFill>
              <a:latin typeface="Trebuchet MS"/>
              <a:ea typeface="Trebuchet MS"/>
              <a:cs typeface="Trebuchet MS"/>
              <a:sym typeface="Trebuchet MS"/>
            </a:endParaRPr>
          </a:p>
        </p:txBody>
      </p:sp>
      <p:pic>
        <p:nvPicPr>
          <p:cNvPr id="809" name="Google Shape;809;p46"/>
          <p:cNvPicPr preferRelativeResize="0"/>
          <p:nvPr/>
        </p:nvPicPr>
        <p:blipFill rotWithShape="1">
          <a:blip r:embed="rId3">
            <a:alphaModFix/>
          </a:blip>
          <a:srcRect/>
          <a:stretch/>
        </p:blipFill>
        <p:spPr>
          <a:xfrm>
            <a:off x="209275" y="1258998"/>
            <a:ext cx="5021926" cy="3160799"/>
          </a:xfrm>
          <a:prstGeom prst="rect">
            <a:avLst/>
          </a:prstGeom>
          <a:noFill/>
          <a:ln>
            <a:noFill/>
          </a:ln>
        </p:spPr>
      </p:pic>
      <p:sp>
        <p:nvSpPr>
          <p:cNvPr id="810" name="Google Shape;810;p4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33</a:t>
            </a:fld>
            <a:endParaRPr>
              <a:solidFill>
                <a:srgbClr val="202124"/>
              </a:solidFill>
            </a:endParaRPr>
          </a:p>
        </p:txBody>
      </p:sp>
      <p:sp>
        <p:nvSpPr>
          <p:cNvPr id="811" name="Google Shape;811;p46"/>
          <p:cNvSpPr txBox="1">
            <a:spLocks noGrp="1"/>
          </p:cNvSpPr>
          <p:nvPr>
            <p:ph type="body" idx="1"/>
          </p:nvPr>
        </p:nvSpPr>
        <p:spPr>
          <a:xfrm>
            <a:off x="209200" y="869975"/>
            <a:ext cx="5022000" cy="473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b="1">
                <a:solidFill>
                  <a:srgbClr val="000000"/>
                </a:solidFill>
                <a:latin typeface="Trebuchet MS"/>
                <a:ea typeface="Trebuchet MS"/>
                <a:cs typeface="Trebuchet MS"/>
                <a:sym typeface="Trebuchet MS"/>
              </a:rPr>
              <a:t>Flight Time Model Overview</a:t>
            </a:r>
            <a:endParaRPr sz="1600" b="1">
              <a:solidFill>
                <a:srgbClr val="000000"/>
              </a:solidFill>
              <a:latin typeface="Trebuchet MS"/>
              <a:ea typeface="Trebuchet MS"/>
              <a:cs typeface="Trebuchet MS"/>
              <a:sym typeface="Trebuchet MS"/>
            </a:endParaRPr>
          </a:p>
          <a:p>
            <a:pPr marL="0" lvl="0" indent="0" algn="l" rtl="0">
              <a:spcBef>
                <a:spcPts val="0"/>
              </a:spcBef>
              <a:spcAft>
                <a:spcPts val="1200"/>
              </a:spcAft>
              <a:buNone/>
            </a:pPr>
            <a:endParaRPr sz="1800">
              <a:solidFill>
                <a:srgbClr val="000000"/>
              </a:solidFill>
              <a:latin typeface="Trebuchet MS"/>
              <a:ea typeface="Trebuchet MS"/>
              <a:cs typeface="Trebuchet MS"/>
              <a:sym typeface="Trebuchet MS"/>
            </a:endParaRPr>
          </a:p>
        </p:txBody>
      </p:sp>
      <p:grpSp>
        <p:nvGrpSpPr>
          <p:cNvPr id="812" name="Google Shape;812;p46"/>
          <p:cNvGrpSpPr/>
          <p:nvPr/>
        </p:nvGrpSpPr>
        <p:grpSpPr>
          <a:xfrm>
            <a:off x="209271" y="4562106"/>
            <a:ext cx="8465995" cy="389099"/>
            <a:chOff x="209271" y="4562106"/>
            <a:chExt cx="8465995" cy="389099"/>
          </a:xfrm>
        </p:grpSpPr>
        <p:cxnSp>
          <p:nvCxnSpPr>
            <p:cNvPr id="813" name="Google Shape;813;p46"/>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814" name="Google Shape;814;p46"/>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6"/>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816" name="Google Shape;816;p46"/>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817" name="Google Shape;817;p46"/>
            <p:cNvSpPr/>
            <p:nvPr/>
          </p:nvSpPr>
          <p:spPr>
            <a:xfrm>
              <a:off x="537219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818" name="Google Shape;818;p46"/>
            <p:cNvSpPr/>
            <p:nvPr/>
          </p:nvSpPr>
          <p:spPr>
            <a:xfrm>
              <a:off x="6515141"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819" name="Google Shape;819;p46"/>
            <p:cNvSpPr/>
            <p:nvPr/>
          </p:nvSpPr>
          <p:spPr>
            <a:xfrm>
              <a:off x="7604866" y="456690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820" name="Google Shape;820;p46"/>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821" name="Google Shape;821;p46"/>
          <p:cNvSpPr txBox="1"/>
          <p:nvPr/>
        </p:nvSpPr>
        <p:spPr>
          <a:xfrm>
            <a:off x="3811825" y="4309375"/>
            <a:ext cx="1260900" cy="2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Calibri"/>
                <a:ea typeface="Calibri"/>
                <a:cs typeface="Calibri"/>
                <a:sym typeface="Calibri"/>
              </a:rPr>
              <a:t>Design Requirements</a:t>
            </a:r>
            <a:endParaRPr sz="1000">
              <a:solidFill>
                <a:schemeClr val="lt1"/>
              </a:solidFill>
              <a:latin typeface="Calibri"/>
              <a:ea typeface="Calibri"/>
              <a:cs typeface="Calibri"/>
              <a:sym typeface="Calibri"/>
            </a:endParaRPr>
          </a:p>
        </p:txBody>
      </p:sp>
      <p:sp>
        <p:nvSpPr>
          <p:cNvPr id="822" name="Google Shape;822;p46"/>
          <p:cNvSpPr/>
          <p:nvPr/>
        </p:nvSpPr>
        <p:spPr>
          <a:xfrm>
            <a:off x="37901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A</a:t>
            </a:r>
            <a:endParaRPr sz="1010">
              <a:solidFill>
                <a:schemeClr val="dk1"/>
              </a:solidFill>
              <a:latin typeface="Trebuchet MS"/>
              <a:ea typeface="Trebuchet MS"/>
              <a:cs typeface="Trebuchet MS"/>
              <a:sym typeface="Trebuchet MS"/>
            </a:endParaRPr>
          </a:p>
        </p:txBody>
      </p:sp>
      <p:sp>
        <p:nvSpPr>
          <p:cNvPr id="823" name="Google Shape;823;p46"/>
          <p:cNvSpPr/>
          <p:nvPr/>
        </p:nvSpPr>
        <p:spPr>
          <a:xfrm>
            <a:off x="4286794" y="4562088"/>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a:t>
            </a:r>
            <a:endParaRPr sz="1010">
              <a:solidFill>
                <a:schemeClr val="dk1"/>
              </a:solidFill>
              <a:latin typeface="Trebuchet MS"/>
              <a:ea typeface="Trebuchet MS"/>
              <a:cs typeface="Trebuchet MS"/>
              <a:sym typeface="Trebuchet MS"/>
            </a:endParaRPr>
          </a:p>
        </p:txBody>
      </p:sp>
      <p:sp>
        <p:nvSpPr>
          <p:cNvPr id="824" name="Google Shape;824;p46"/>
          <p:cNvSpPr/>
          <p:nvPr/>
        </p:nvSpPr>
        <p:spPr>
          <a:xfrm>
            <a:off x="4543894" y="4562100"/>
            <a:ext cx="3687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a:t>
            </a:r>
            <a:endParaRPr sz="1010">
              <a:solidFill>
                <a:schemeClr val="dk1"/>
              </a:solidFill>
              <a:latin typeface="Trebuchet MS"/>
              <a:ea typeface="Trebuchet MS"/>
              <a:cs typeface="Trebuchet MS"/>
              <a:sym typeface="Trebuchet MS"/>
            </a:endParaRPr>
          </a:p>
        </p:txBody>
      </p:sp>
      <p:sp>
        <p:nvSpPr>
          <p:cNvPr id="825" name="Google Shape;825;p46"/>
          <p:cNvSpPr/>
          <p:nvPr/>
        </p:nvSpPr>
        <p:spPr>
          <a:xfrm>
            <a:off x="40385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t>
            </a:r>
            <a:endParaRPr sz="1010">
              <a:solidFill>
                <a:schemeClr val="dk1"/>
              </a:solidFill>
              <a:latin typeface="Trebuchet MS"/>
              <a:ea typeface="Trebuchet MS"/>
              <a:cs typeface="Trebuchet MS"/>
              <a:sym typeface="Trebuchet MS"/>
            </a:endParaRPr>
          </a:p>
        </p:txBody>
      </p:sp>
      <p:sp>
        <p:nvSpPr>
          <p:cNvPr id="826" name="Google Shape;826;p46"/>
          <p:cNvSpPr/>
          <p:nvPr/>
        </p:nvSpPr>
        <p:spPr>
          <a:xfrm>
            <a:off x="47978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E</a:t>
            </a:r>
            <a:endParaRPr sz="1010">
              <a:solidFill>
                <a:schemeClr val="dk1"/>
              </a:solidFill>
              <a:latin typeface="Trebuchet MS"/>
              <a:ea typeface="Trebuchet MS"/>
              <a:cs typeface="Trebuchet MS"/>
              <a:sym typeface="Trebuchet M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47"/>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7"/>
          <p:cNvSpPr txBox="1">
            <a:spLocks noGrp="1"/>
          </p:cNvSpPr>
          <p:nvPr>
            <p:ph type="title"/>
          </p:nvPr>
        </p:nvSpPr>
        <p:spPr>
          <a:xfrm>
            <a:off x="209275" y="195200"/>
            <a:ext cx="87303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Airframe/Operations &amp; Testing (E3,E6,FR6)</a:t>
            </a:r>
            <a:endParaRPr>
              <a:solidFill>
                <a:schemeClr val="dk1"/>
              </a:solidFill>
            </a:endParaRPr>
          </a:p>
        </p:txBody>
      </p:sp>
      <p:sp>
        <p:nvSpPr>
          <p:cNvPr id="833" name="Google Shape;833;p47"/>
          <p:cNvSpPr txBox="1">
            <a:spLocks noGrp="1"/>
          </p:cNvSpPr>
          <p:nvPr>
            <p:ph type="body" idx="1"/>
          </p:nvPr>
        </p:nvSpPr>
        <p:spPr>
          <a:xfrm>
            <a:off x="760300" y="927000"/>
            <a:ext cx="7705500" cy="473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b="1">
                <a:solidFill>
                  <a:srgbClr val="000000"/>
                </a:solidFill>
                <a:latin typeface="Trebuchet MS"/>
                <a:ea typeface="Trebuchet MS"/>
                <a:cs typeface="Trebuchet MS"/>
                <a:sym typeface="Trebuchet MS"/>
              </a:rPr>
              <a:t>DR6.1: Test vehicle shall be capable of minimum 20 minute static hover flight</a:t>
            </a:r>
            <a:endParaRPr sz="1600" b="1">
              <a:solidFill>
                <a:srgbClr val="000000"/>
              </a:solidFill>
              <a:latin typeface="Trebuchet MS"/>
              <a:ea typeface="Trebuchet MS"/>
              <a:cs typeface="Trebuchet MS"/>
              <a:sym typeface="Trebuchet MS"/>
            </a:endParaRPr>
          </a:p>
          <a:p>
            <a:pPr marL="0" lvl="0" indent="0" algn="l" rtl="0">
              <a:spcBef>
                <a:spcPts val="0"/>
              </a:spcBef>
              <a:spcAft>
                <a:spcPts val="1200"/>
              </a:spcAft>
              <a:buNone/>
            </a:pPr>
            <a:endParaRPr sz="1800">
              <a:solidFill>
                <a:srgbClr val="000000"/>
              </a:solidFill>
              <a:latin typeface="Trebuchet MS"/>
              <a:ea typeface="Trebuchet MS"/>
              <a:cs typeface="Trebuchet MS"/>
              <a:sym typeface="Trebuchet MS"/>
            </a:endParaRPr>
          </a:p>
        </p:txBody>
      </p:sp>
      <p:sp>
        <p:nvSpPr>
          <p:cNvPr id="834" name="Google Shape;834;p4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34</a:t>
            </a:fld>
            <a:endParaRPr>
              <a:solidFill>
                <a:srgbClr val="202124"/>
              </a:solidFill>
            </a:endParaRPr>
          </a:p>
        </p:txBody>
      </p:sp>
      <p:pic>
        <p:nvPicPr>
          <p:cNvPr id="835" name="Google Shape;835;p47"/>
          <p:cNvPicPr preferRelativeResize="0"/>
          <p:nvPr/>
        </p:nvPicPr>
        <p:blipFill>
          <a:blip r:embed="rId3">
            <a:alphaModFix/>
          </a:blip>
          <a:stretch>
            <a:fillRect/>
          </a:stretch>
        </p:blipFill>
        <p:spPr>
          <a:xfrm>
            <a:off x="209275" y="2496550"/>
            <a:ext cx="8760302" cy="1762358"/>
          </a:xfrm>
          <a:prstGeom prst="rect">
            <a:avLst/>
          </a:prstGeom>
          <a:noFill/>
          <a:ln>
            <a:noFill/>
          </a:ln>
        </p:spPr>
      </p:pic>
      <p:sp>
        <p:nvSpPr>
          <p:cNvPr id="836" name="Google Shape;836;p47"/>
          <p:cNvSpPr txBox="1"/>
          <p:nvPr/>
        </p:nvSpPr>
        <p:spPr>
          <a:xfrm>
            <a:off x="209100" y="1323375"/>
            <a:ext cx="8730300" cy="1046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Calibri"/>
              <a:buChar char="●"/>
            </a:pPr>
            <a:r>
              <a:rPr lang="en">
                <a:latin typeface="Calibri"/>
                <a:ea typeface="Calibri"/>
                <a:cs typeface="Calibri"/>
                <a:sym typeface="Calibri"/>
              </a:rPr>
              <a:t>Model used to estimate flight time with multiple complete vehicle configurations to narrow down vehicle selection.</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T810 was selected as the best option to satisfy DR6.1 with sufficient margin.</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grpSp>
        <p:nvGrpSpPr>
          <p:cNvPr id="837" name="Google Shape;837;p47"/>
          <p:cNvGrpSpPr/>
          <p:nvPr/>
        </p:nvGrpSpPr>
        <p:grpSpPr>
          <a:xfrm>
            <a:off x="209271" y="4562106"/>
            <a:ext cx="8465995" cy="389099"/>
            <a:chOff x="209271" y="4562106"/>
            <a:chExt cx="8465995" cy="389099"/>
          </a:xfrm>
        </p:grpSpPr>
        <p:cxnSp>
          <p:nvCxnSpPr>
            <p:cNvPr id="838" name="Google Shape;838;p47"/>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839" name="Google Shape;839;p47"/>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7"/>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841" name="Google Shape;841;p47"/>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842" name="Google Shape;842;p47"/>
            <p:cNvSpPr/>
            <p:nvPr/>
          </p:nvSpPr>
          <p:spPr>
            <a:xfrm>
              <a:off x="537219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843" name="Google Shape;843;p47"/>
            <p:cNvSpPr/>
            <p:nvPr/>
          </p:nvSpPr>
          <p:spPr>
            <a:xfrm>
              <a:off x="6515141"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844" name="Google Shape;844;p47"/>
            <p:cNvSpPr/>
            <p:nvPr/>
          </p:nvSpPr>
          <p:spPr>
            <a:xfrm>
              <a:off x="7604866" y="456690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845" name="Google Shape;845;p47"/>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846" name="Google Shape;846;p47"/>
          <p:cNvSpPr txBox="1"/>
          <p:nvPr/>
        </p:nvSpPr>
        <p:spPr>
          <a:xfrm>
            <a:off x="3811825" y="4309375"/>
            <a:ext cx="1260900" cy="2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Calibri"/>
                <a:ea typeface="Calibri"/>
                <a:cs typeface="Calibri"/>
                <a:sym typeface="Calibri"/>
              </a:rPr>
              <a:t>Design Requirements</a:t>
            </a:r>
            <a:endParaRPr sz="1000">
              <a:solidFill>
                <a:schemeClr val="lt1"/>
              </a:solidFill>
              <a:latin typeface="Calibri"/>
              <a:ea typeface="Calibri"/>
              <a:cs typeface="Calibri"/>
              <a:sym typeface="Calibri"/>
            </a:endParaRPr>
          </a:p>
        </p:txBody>
      </p:sp>
      <p:sp>
        <p:nvSpPr>
          <p:cNvPr id="847" name="Google Shape;847;p47"/>
          <p:cNvSpPr/>
          <p:nvPr/>
        </p:nvSpPr>
        <p:spPr>
          <a:xfrm>
            <a:off x="37901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A</a:t>
            </a:r>
            <a:endParaRPr sz="1010">
              <a:solidFill>
                <a:schemeClr val="dk1"/>
              </a:solidFill>
              <a:latin typeface="Trebuchet MS"/>
              <a:ea typeface="Trebuchet MS"/>
              <a:cs typeface="Trebuchet MS"/>
              <a:sym typeface="Trebuchet MS"/>
            </a:endParaRPr>
          </a:p>
        </p:txBody>
      </p:sp>
      <p:sp>
        <p:nvSpPr>
          <p:cNvPr id="848" name="Google Shape;848;p47"/>
          <p:cNvSpPr/>
          <p:nvPr/>
        </p:nvSpPr>
        <p:spPr>
          <a:xfrm>
            <a:off x="4286794" y="4562088"/>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a:t>
            </a:r>
            <a:endParaRPr sz="1010">
              <a:solidFill>
                <a:schemeClr val="dk1"/>
              </a:solidFill>
              <a:latin typeface="Trebuchet MS"/>
              <a:ea typeface="Trebuchet MS"/>
              <a:cs typeface="Trebuchet MS"/>
              <a:sym typeface="Trebuchet MS"/>
            </a:endParaRPr>
          </a:p>
        </p:txBody>
      </p:sp>
      <p:sp>
        <p:nvSpPr>
          <p:cNvPr id="849" name="Google Shape;849;p47"/>
          <p:cNvSpPr/>
          <p:nvPr/>
        </p:nvSpPr>
        <p:spPr>
          <a:xfrm>
            <a:off x="4543894" y="4562100"/>
            <a:ext cx="3687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a:t>
            </a:r>
            <a:endParaRPr sz="1010">
              <a:solidFill>
                <a:schemeClr val="dk1"/>
              </a:solidFill>
              <a:latin typeface="Trebuchet MS"/>
              <a:ea typeface="Trebuchet MS"/>
              <a:cs typeface="Trebuchet MS"/>
              <a:sym typeface="Trebuchet MS"/>
            </a:endParaRPr>
          </a:p>
        </p:txBody>
      </p:sp>
      <p:sp>
        <p:nvSpPr>
          <p:cNvPr id="850" name="Google Shape;850;p47"/>
          <p:cNvSpPr/>
          <p:nvPr/>
        </p:nvSpPr>
        <p:spPr>
          <a:xfrm>
            <a:off x="40385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t>
            </a:r>
            <a:endParaRPr sz="1010">
              <a:solidFill>
                <a:schemeClr val="dk1"/>
              </a:solidFill>
              <a:latin typeface="Trebuchet MS"/>
              <a:ea typeface="Trebuchet MS"/>
              <a:cs typeface="Trebuchet MS"/>
              <a:sym typeface="Trebuchet MS"/>
            </a:endParaRPr>
          </a:p>
        </p:txBody>
      </p:sp>
      <p:sp>
        <p:nvSpPr>
          <p:cNvPr id="851" name="Google Shape;851;p47"/>
          <p:cNvSpPr/>
          <p:nvPr/>
        </p:nvSpPr>
        <p:spPr>
          <a:xfrm>
            <a:off x="47978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E</a:t>
            </a:r>
            <a:endParaRPr sz="1010">
              <a:solidFill>
                <a:schemeClr val="dk1"/>
              </a:solidFill>
              <a:latin typeface="Trebuchet MS"/>
              <a:ea typeface="Trebuchet MS"/>
              <a:cs typeface="Trebuchet MS"/>
              <a:sym typeface="Trebuchet M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48"/>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8"/>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1"/>
                </a:solidFill>
              </a:rPr>
              <a:t>Airframe/Operations &amp; Testing (E3,E6,FR6)</a:t>
            </a:r>
            <a:endParaRPr>
              <a:solidFill>
                <a:schemeClr val="dk1"/>
              </a:solidFill>
            </a:endParaRPr>
          </a:p>
          <a:p>
            <a:pPr marL="0" lvl="0" indent="0" algn="ctr" rtl="0">
              <a:spcBef>
                <a:spcPts val="0"/>
              </a:spcBef>
              <a:spcAft>
                <a:spcPts val="0"/>
              </a:spcAft>
              <a:buNone/>
            </a:pPr>
            <a:endParaRPr b="1">
              <a:solidFill>
                <a:schemeClr val="dk1"/>
              </a:solidFill>
            </a:endParaRPr>
          </a:p>
        </p:txBody>
      </p:sp>
      <p:sp>
        <p:nvSpPr>
          <p:cNvPr id="858" name="Google Shape;858;p48"/>
          <p:cNvSpPr txBox="1">
            <a:spLocks noGrp="1"/>
          </p:cNvSpPr>
          <p:nvPr>
            <p:ph type="body" idx="1"/>
          </p:nvPr>
        </p:nvSpPr>
        <p:spPr>
          <a:xfrm>
            <a:off x="819150" y="1544750"/>
            <a:ext cx="3753000" cy="25299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Clr>
                <a:srgbClr val="000000"/>
              </a:buClr>
              <a:buSzPts val="1600"/>
              <a:buFont typeface="Trebuchet MS"/>
              <a:buChar char="●"/>
            </a:pPr>
            <a:r>
              <a:rPr lang="en" sz="1600">
                <a:solidFill>
                  <a:srgbClr val="000000"/>
                </a:solidFill>
                <a:latin typeface="Trebuchet MS"/>
                <a:ea typeface="Trebuchet MS"/>
                <a:cs typeface="Trebuchet MS"/>
                <a:sym typeface="Trebuchet MS"/>
              </a:rPr>
              <a:t>Tested vehicle in a “Loiter Mode” within the native SITL</a:t>
            </a:r>
            <a:endParaRPr sz="1600">
              <a:solidFill>
                <a:srgbClr val="000000"/>
              </a:solidFill>
              <a:latin typeface="Trebuchet MS"/>
              <a:ea typeface="Trebuchet MS"/>
              <a:cs typeface="Trebuchet MS"/>
              <a:sym typeface="Trebuchet MS"/>
            </a:endParaRPr>
          </a:p>
          <a:p>
            <a:pPr marL="457200" lvl="0" indent="-330200" algn="l" rtl="0">
              <a:spcBef>
                <a:spcPts val="0"/>
              </a:spcBef>
              <a:spcAft>
                <a:spcPts val="0"/>
              </a:spcAft>
              <a:buClr>
                <a:srgbClr val="000000"/>
              </a:buClr>
              <a:buSzPts val="1600"/>
              <a:buFont typeface="Trebuchet MS"/>
              <a:buChar char="●"/>
            </a:pPr>
            <a:r>
              <a:rPr lang="en" sz="1600">
                <a:solidFill>
                  <a:srgbClr val="000000"/>
                </a:solidFill>
                <a:latin typeface="Trebuchet MS"/>
                <a:ea typeface="Trebuchet MS"/>
                <a:cs typeface="Trebuchet MS"/>
                <a:sym typeface="Trebuchet MS"/>
              </a:rPr>
              <a:t>Simulated three gusts of wind of 5 m/s (11.18 mph) </a:t>
            </a:r>
            <a:endParaRPr sz="1600">
              <a:solidFill>
                <a:srgbClr val="000000"/>
              </a:solidFill>
              <a:latin typeface="Trebuchet MS"/>
              <a:ea typeface="Trebuchet MS"/>
              <a:cs typeface="Trebuchet MS"/>
              <a:sym typeface="Trebuchet MS"/>
            </a:endParaRPr>
          </a:p>
          <a:p>
            <a:pPr marL="457200" lvl="0" indent="-330200" algn="l" rtl="0">
              <a:spcBef>
                <a:spcPts val="0"/>
              </a:spcBef>
              <a:spcAft>
                <a:spcPts val="0"/>
              </a:spcAft>
              <a:buClr>
                <a:srgbClr val="000000"/>
              </a:buClr>
              <a:buSzPts val="1600"/>
              <a:buFont typeface="Trebuchet MS"/>
              <a:buChar char="●"/>
            </a:pPr>
            <a:r>
              <a:rPr lang="en" sz="1600">
                <a:solidFill>
                  <a:srgbClr val="000000"/>
                </a:solidFill>
                <a:latin typeface="Trebuchet MS"/>
                <a:ea typeface="Trebuchet MS"/>
                <a:cs typeface="Trebuchet MS"/>
                <a:sym typeface="Trebuchet MS"/>
              </a:rPr>
              <a:t>Maximum deviation from desired position was 0.26 meters</a:t>
            </a:r>
            <a:endParaRPr sz="1600">
              <a:solidFill>
                <a:srgbClr val="000000"/>
              </a:solidFill>
              <a:latin typeface="Trebuchet MS"/>
              <a:ea typeface="Trebuchet MS"/>
              <a:cs typeface="Trebuchet MS"/>
              <a:sym typeface="Trebuchet MS"/>
            </a:endParaRPr>
          </a:p>
        </p:txBody>
      </p:sp>
      <p:pic>
        <p:nvPicPr>
          <p:cNvPr id="859" name="Google Shape;859;p48"/>
          <p:cNvPicPr preferRelativeResize="0"/>
          <p:nvPr/>
        </p:nvPicPr>
        <p:blipFill>
          <a:blip r:embed="rId3">
            <a:alphaModFix/>
          </a:blip>
          <a:stretch>
            <a:fillRect/>
          </a:stretch>
        </p:blipFill>
        <p:spPr>
          <a:xfrm>
            <a:off x="5068950" y="1544752"/>
            <a:ext cx="3831075" cy="2873300"/>
          </a:xfrm>
          <a:prstGeom prst="rect">
            <a:avLst/>
          </a:prstGeom>
          <a:noFill/>
          <a:ln>
            <a:noFill/>
          </a:ln>
        </p:spPr>
      </p:pic>
      <p:sp>
        <p:nvSpPr>
          <p:cNvPr id="860" name="Google Shape;860;p4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35</a:t>
            </a:fld>
            <a:endParaRPr>
              <a:solidFill>
                <a:srgbClr val="202124"/>
              </a:solidFill>
            </a:endParaRPr>
          </a:p>
        </p:txBody>
      </p:sp>
      <p:pic>
        <p:nvPicPr>
          <p:cNvPr id="861" name="Google Shape;861;p48"/>
          <p:cNvPicPr preferRelativeResize="0"/>
          <p:nvPr/>
        </p:nvPicPr>
        <p:blipFill>
          <a:blip r:embed="rId4">
            <a:alphaModFix/>
          </a:blip>
          <a:stretch>
            <a:fillRect/>
          </a:stretch>
        </p:blipFill>
        <p:spPr>
          <a:xfrm>
            <a:off x="4769225" y="1321275"/>
            <a:ext cx="4130925" cy="3095725"/>
          </a:xfrm>
          <a:prstGeom prst="rect">
            <a:avLst/>
          </a:prstGeom>
          <a:noFill/>
          <a:ln>
            <a:noFill/>
          </a:ln>
        </p:spPr>
      </p:pic>
      <p:sp>
        <p:nvSpPr>
          <p:cNvPr id="862" name="Google Shape;862;p48"/>
          <p:cNvSpPr txBox="1">
            <a:spLocks noGrp="1"/>
          </p:cNvSpPr>
          <p:nvPr>
            <p:ph type="body" idx="1"/>
          </p:nvPr>
        </p:nvSpPr>
        <p:spPr>
          <a:xfrm>
            <a:off x="760300" y="927000"/>
            <a:ext cx="7705500" cy="674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b="1">
                <a:solidFill>
                  <a:srgbClr val="000000"/>
                </a:solidFill>
                <a:latin typeface="Trebuchet MS"/>
                <a:ea typeface="Trebuchet MS"/>
                <a:cs typeface="Trebuchet MS"/>
                <a:sym typeface="Trebuchet MS"/>
              </a:rPr>
              <a:t>DR1.1: </a:t>
            </a:r>
            <a:r>
              <a:rPr lang="en" sz="1500" b="1">
                <a:solidFill>
                  <a:srgbClr val="000000"/>
                </a:solidFill>
                <a:latin typeface="Trebuchet MS"/>
                <a:ea typeface="Trebuchet MS"/>
                <a:cs typeface="Trebuchet MS"/>
                <a:sym typeface="Trebuchet MS"/>
              </a:rPr>
              <a:t>Vehicle is capable of holding position within 0.5 m of desired position under the influence of up to 10 mph winds</a:t>
            </a:r>
            <a:endParaRPr sz="1900" b="1">
              <a:solidFill>
                <a:srgbClr val="000000"/>
              </a:solidFill>
              <a:latin typeface="Trebuchet MS"/>
              <a:ea typeface="Trebuchet MS"/>
              <a:cs typeface="Trebuchet MS"/>
              <a:sym typeface="Trebuchet MS"/>
            </a:endParaRPr>
          </a:p>
          <a:p>
            <a:pPr marL="0" lvl="0" indent="0" algn="l" rtl="0">
              <a:spcBef>
                <a:spcPts val="0"/>
              </a:spcBef>
              <a:spcAft>
                <a:spcPts val="1200"/>
              </a:spcAft>
              <a:buNone/>
            </a:pPr>
            <a:endParaRPr sz="1800">
              <a:solidFill>
                <a:srgbClr val="000000"/>
              </a:solidFill>
              <a:latin typeface="Trebuchet MS"/>
              <a:ea typeface="Trebuchet MS"/>
              <a:cs typeface="Trebuchet MS"/>
              <a:sym typeface="Trebuchet MS"/>
            </a:endParaRPr>
          </a:p>
        </p:txBody>
      </p:sp>
      <p:grpSp>
        <p:nvGrpSpPr>
          <p:cNvPr id="863" name="Google Shape;863;p48"/>
          <p:cNvGrpSpPr/>
          <p:nvPr/>
        </p:nvGrpSpPr>
        <p:grpSpPr>
          <a:xfrm>
            <a:off x="209271" y="4562106"/>
            <a:ext cx="8465995" cy="389099"/>
            <a:chOff x="209271" y="4562106"/>
            <a:chExt cx="8465995" cy="389099"/>
          </a:xfrm>
        </p:grpSpPr>
        <p:cxnSp>
          <p:nvCxnSpPr>
            <p:cNvPr id="864" name="Google Shape;864;p48"/>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865" name="Google Shape;865;p48"/>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8"/>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867" name="Google Shape;867;p48"/>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868" name="Google Shape;868;p48"/>
            <p:cNvSpPr/>
            <p:nvPr/>
          </p:nvSpPr>
          <p:spPr>
            <a:xfrm>
              <a:off x="537219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869" name="Google Shape;869;p48"/>
            <p:cNvSpPr/>
            <p:nvPr/>
          </p:nvSpPr>
          <p:spPr>
            <a:xfrm>
              <a:off x="6515141"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870" name="Google Shape;870;p48"/>
            <p:cNvSpPr/>
            <p:nvPr/>
          </p:nvSpPr>
          <p:spPr>
            <a:xfrm>
              <a:off x="7604866" y="456690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871" name="Google Shape;871;p48"/>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872" name="Google Shape;872;p48"/>
          <p:cNvSpPr txBox="1"/>
          <p:nvPr/>
        </p:nvSpPr>
        <p:spPr>
          <a:xfrm>
            <a:off x="3811825" y="4309375"/>
            <a:ext cx="1260900" cy="2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Calibri"/>
                <a:ea typeface="Calibri"/>
                <a:cs typeface="Calibri"/>
                <a:sym typeface="Calibri"/>
              </a:rPr>
              <a:t>Design Requirements</a:t>
            </a:r>
            <a:endParaRPr sz="1000">
              <a:solidFill>
                <a:schemeClr val="lt1"/>
              </a:solidFill>
              <a:latin typeface="Calibri"/>
              <a:ea typeface="Calibri"/>
              <a:cs typeface="Calibri"/>
              <a:sym typeface="Calibri"/>
            </a:endParaRPr>
          </a:p>
        </p:txBody>
      </p:sp>
      <p:sp>
        <p:nvSpPr>
          <p:cNvPr id="873" name="Google Shape;873;p48"/>
          <p:cNvSpPr/>
          <p:nvPr/>
        </p:nvSpPr>
        <p:spPr>
          <a:xfrm>
            <a:off x="37901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A</a:t>
            </a:r>
            <a:endParaRPr sz="1010">
              <a:solidFill>
                <a:schemeClr val="dk1"/>
              </a:solidFill>
              <a:latin typeface="Trebuchet MS"/>
              <a:ea typeface="Trebuchet MS"/>
              <a:cs typeface="Trebuchet MS"/>
              <a:sym typeface="Trebuchet MS"/>
            </a:endParaRPr>
          </a:p>
        </p:txBody>
      </p:sp>
      <p:sp>
        <p:nvSpPr>
          <p:cNvPr id="874" name="Google Shape;874;p48"/>
          <p:cNvSpPr/>
          <p:nvPr/>
        </p:nvSpPr>
        <p:spPr>
          <a:xfrm>
            <a:off x="4286794" y="4562088"/>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a:t>
            </a:r>
            <a:endParaRPr sz="1010">
              <a:solidFill>
                <a:schemeClr val="dk1"/>
              </a:solidFill>
              <a:latin typeface="Trebuchet MS"/>
              <a:ea typeface="Trebuchet MS"/>
              <a:cs typeface="Trebuchet MS"/>
              <a:sym typeface="Trebuchet MS"/>
            </a:endParaRPr>
          </a:p>
        </p:txBody>
      </p:sp>
      <p:sp>
        <p:nvSpPr>
          <p:cNvPr id="875" name="Google Shape;875;p48"/>
          <p:cNvSpPr/>
          <p:nvPr/>
        </p:nvSpPr>
        <p:spPr>
          <a:xfrm>
            <a:off x="4543894" y="4562100"/>
            <a:ext cx="3687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a:t>
            </a:r>
            <a:endParaRPr sz="1010">
              <a:solidFill>
                <a:schemeClr val="dk1"/>
              </a:solidFill>
              <a:latin typeface="Trebuchet MS"/>
              <a:ea typeface="Trebuchet MS"/>
              <a:cs typeface="Trebuchet MS"/>
              <a:sym typeface="Trebuchet MS"/>
            </a:endParaRPr>
          </a:p>
        </p:txBody>
      </p:sp>
      <p:sp>
        <p:nvSpPr>
          <p:cNvPr id="876" name="Google Shape;876;p48"/>
          <p:cNvSpPr/>
          <p:nvPr/>
        </p:nvSpPr>
        <p:spPr>
          <a:xfrm>
            <a:off x="40385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t>
            </a:r>
            <a:endParaRPr sz="1010">
              <a:solidFill>
                <a:schemeClr val="dk1"/>
              </a:solidFill>
              <a:latin typeface="Trebuchet MS"/>
              <a:ea typeface="Trebuchet MS"/>
              <a:cs typeface="Trebuchet MS"/>
              <a:sym typeface="Trebuchet MS"/>
            </a:endParaRPr>
          </a:p>
        </p:txBody>
      </p:sp>
      <p:sp>
        <p:nvSpPr>
          <p:cNvPr id="877" name="Google Shape;877;p48"/>
          <p:cNvSpPr/>
          <p:nvPr/>
        </p:nvSpPr>
        <p:spPr>
          <a:xfrm>
            <a:off x="47978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E</a:t>
            </a:r>
            <a:endParaRPr sz="1010">
              <a:solidFill>
                <a:schemeClr val="dk1"/>
              </a:solidFill>
              <a:latin typeface="Trebuchet MS"/>
              <a:ea typeface="Trebuchet MS"/>
              <a:cs typeface="Trebuchet MS"/>
              <a:sym typeface="Trebuchet M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49"/>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9"/>
          <p:cNvSpPr txBox="1">
            <a:spLocks noGrp="1"/>
          </p:cNvSpPr>
          <p:nvPr>
            <p:ph type="title"/>
          </p:nvPr>
        </p:nvSpPr>
        <p:spPr>
          <a:xfrm>
            <a:off x="209275" y="195200"/>
            <a:ext cx="87303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Airframe/Operations &amp; Testing (E3,E6,FR6)</a:t>
            </a:r>
            <a:endParaRPr>
              <a:solidFill>
                <a:schemeClr val="dk1"/>
              </a:solidFill>
            </a:endParaRPr>
          </a:p>
        </p:txBody>
      </p:sp>
      <p:sp>
        <p:nvSpPr>
          <p:cNvPr id="884" name="Google Shape;884;p4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36</a:t>
            </a:fld>
            <a:endParaRPr>
              <a:solidFill>
                <a:srgbClr val="202124"/>
              </a:solidFill>
            </a:endParaRPr>
          </a:p>
        </p:txBody>
      </p:sp>
      <p:pic>
        <p:nvPicPr>
          <p:cNvPr id="885" name="Google Shape;885;p49"/>
          <p:cNvPicPr preferRelativeResize="0"/>
          <p:nvPr/>
        </p:nvPicPr>
        <p:blipFill>
          <a:blip r:embed="rId3">
            <a:alphaModFix/>
          </a:blip>
          <a:stretch>
            <a:fillRect/>
          </a:stretch>
        </p:blipFill>
        <p:spPr>
          <a:xfrm>
            <a:off x="4781061" y="1030399"/>
            <a:ext cx="4158364" cy="3118800"/>
          </a:xfrm>
          <a:prstGeom prst="rect">
            <a:avLst/>
          </a:prstGeom>
          <a:noFill/>
          <a:ln>
            <a:noFill/>
          </a:ln>
        </p:spPr>
      </p:pic>
      <p:sp>
        <p:nvSpPr>
          <p:cNvPr id="886" name="Google Shape;886;p49"/>
          <p:cNvSpPr txBox="1"/>
          <p:nvPr/>
        </p:nvSpPr>
        <p:spPr>
          <a:xfrm>
            <a:off x="209200" y="1030400"/>
            <a:ext cx="4957800" cy="3591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Calibri"/>
                <a:ea typeface="Calibri"/>
                <a:cs typeface="Calibri"/>
                <a:sym typeface="Calibri"/>
              </a:rPr>
              <a:t>Tarot T810 Estimated Flight Performance </a:t>
            </a:r>
            <a:endParaRPr sz="1600" b="1">
              <a:latin typeface="Calibri"/>
              <a:ea typeface="Calibri"/>
              <a:cs typeface="Calibri"/>
              <a:sym typeface="Calibri"/>
            </a:endParaRPr>
          </a:p>
          <a:p>
            <a:pPr marL="457200" lvl="0" indent="0" algn="l" rtl="0">
              <a:lnSpc>
                <a:spcPct val="115000"/>
              </a:lnSpc>
              <a:spcBef>
                <a:spcPts val="0"/>
              </a:spcBef>
              <a:spcAft>
                <a:spcPts val="0"/>
              </a:spcAft>
              <a:buNone/>
            </a:pPr>
            <a:endParaRPr sz="1600" b="1">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
                <a:latin typeface="Calibri"/>
                <a:ea typeface="Calibri"/>
                <a:cs typeface="Calibri"/>
                <a:sym typeface="Calibri"/>
              </a:rPr>
              <a:t>Total mass: 6kg</a:t>
            </a:r>
            <a:endParaRPr>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 b="1">
                <a:latin typeface="Calibri"/>
                <a:ea typeface="Calibri"/>
                <a:cs typeface="Calibri"/>
                <a:sym typeface="Calibri"/>
              </a:rPr>
              <a:t>Flight time: 25.8 minutes</a:t>
            </a:r>
            <a:endParaRPr>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
                <a:latin typeface="Calibri"/>
                <a:ea typeface="Calibri"/>
                <a:cs typeface="Calibri"/>
                <a:sym typeface="Calibri"/>
              </a:rPr>
              <a:t>Hover power consumption: 772 Watts</a:t>
            </a:r>
            <a:endParaRPr>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
                <a:latin typeface="Calibri"/>
                <a:ea typeface="Calibri"/>
                <a:cs typeface="Calibri"/>
                <a:sym typeface="Calibri"/>
              </a:rPr>
              <a:t>Hovering power system efficiency: 0.86</a:t>
            </a:r>
            <a:endParaRPr>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
                <a:latin typeface="Calibri"/>
                <a:ea typeface="Calibri"/>
                <a:cs typeface="Calibri"/>
                <a:sym typeface="Calibri"/>
              </a:rPr>
              <a:t>Hovering propeller efficiency (FOM): 0.55</a:t>
            </a:r>
            <a:endParaRPr>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
                <a:latin typeface="Calibri"/>
                <a:ea typeface="Calibri"/>
                <a:cs typeface="Calibri"/>
                <a:sym typeface="Calibri"/>
              </a:rPr>
              <a:t>Specific thrust: 7.7 g/w</a:t>
            </a:r>
            <a:endParaRPr>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
                <a:latin typeface="Calibri"/>
                <a:ea typeface="Calibri"/>
                <a:cs typeface="Calibri"/>
                <a:sym typeface="Calibri"/>
              </a:rPr>
              <a:t>Thrust to weight ratio: 2.1:1</a:t>
            </a:r>
            <a:endParaRPr>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 b="1">
                <a:latin typeface="Calibri"/>
                <a:ea typeface="Calibri"/>
                <a:cs typeface="Calibri"/>
                <a:sym typeface="Calibri"/>
              </a:rPr>
              <a:t>Wind performance (up to 10 mph): &lt; 0.26 meters from desired hold location </a:t>
            </a:r>
            <a:endParaRPr b="1">
              <a:latin typeface="Calibri"/>
              <a:ea typeface="Calibri"/>
              <a:cs typeface="Calibri"/>
              <a:sym typeface="Calibri"/>
            </a:endParaRPr>
          </a:p>
          <a:p>
            <a:pPr marL="914400" lvl="0" indent="0" algn="l" rtl="0">
              <a:spcBef>
                <a:spcPts val="0"/>
              </a:spcBef>
              <a:spcAft>
                <a:spcPts val="0"/>
              </a:spcAft>
              <a:buNone/>
            </a:pPr>
            <a:endParaRPr>
              <a:latin typeface="Calibri"/>
              <a:ea typeface="Calibri"/>
              <a:cs typeface="Calibri"/>
              <a:sym typeface="Calibri"/>
            </a:endParaRPr>
          </a:p>
          <a:p>
            <a:pPr marL="914400" lvl="0" indent="0" algn="l" rtl="0">
              <a:spcBef>
                <a:spcPts val="0"/>
              </a:spcBef>
              <a:spcAft>
                <a:spcPts val="0"/>
              </a:spcAft>
              <a:buNone/>
            </a:pPr>
            <a:endParaRPr>
              <a:latin typeface="Calibri"/>
              <a:ea typeface="Calibri"/>
              <a:cs typeface="Calibri"/>
              <a:sym typeface="Calibri"/>
            </a:endParaRPr>
          </a:p>
          <a:p>
            <a:pPr marL="914400" lvl="0" indent="0" algn="l" rtl="0">
              <a:spcBef>
                <a:spcPts val="0"/>
              </a:spcBef>
              <a:spcAft>
                <a:spcPts val="0"/>
              </a:spcAft>
              <a:buNone/>
            </a:pPr>
            <a:endParaRPr>
              <a:latin typeface="Calibri"/>
              <a:ea typeface="Calibri"/>
              <a:cs typeface="Calibri"/>
              <a:sym typeface="Calibri"/>
            </a:endParaRPr>
          </a:p>
        </p:txBody>
      </p:sp>
      <p:grpSp>
        <p:nvGrpSpPr>
          <p:cNvPr id="887" name="Google Shape;887;p49"/>
          <p:cNvGrpSpPr/>
          <p:nvPr/>
        </p:nvGrpSpPr>
        <p:grpSpPr>
          <a:xfrm>
            <a:off x="209271" y="4562106"/>
            <a:ext cx="8465995" cy="389099"/>
            <a:chOff x="209271" y="4562106"/>
            <a:chExt cx="8465995" cy="389099"/>
          </a:xfrm>
        </p:grpSpPr>
        <p:cxnSp>
          <p:nvCxnSpPr>
            <p:cNvPr id="888" name="Google Shape;888;p49"/>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889" name="Google Shape;889;p49"/>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9"/>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891" name="Google Shape;891;p49"/>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892" name="Google Shape;892;p49"/>
            <p:cNvSpPr/>
            <p:nvPr/>
          </p:nvSpPr>
          <p:spPr>
            <a:xfrm>
              <a:off x="537219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893" name="Google Shape;893;p49"/>
            <p:cNvSpPr/>
            <p:nvPr/>
          </p:nvSpPr>
          <p:spPr>
            <a:xfrm>
              <a:off x="6515141"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894" name="Google Shape;894;p49"/>
            <p:cNvSpPr/>
            <p:nvPr/>
          </p:nvSpPr>
          <p:spPr>
            <a:xfrm>
              <a:off x="7604866" y="456690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895" name="Google Shape;895;p49"/>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896" name="Google Shape;896;p49"/>
          <p:cNvSpPr txBox="1"/>
          <p:nvPr/>
        </p:nvSpPr>
        <p:spPr>
          <a:xfrm>
            <a:off x="3811825" y="4309375"/>
            <a:ext cx="1260900" cy="2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Calibri"/>
                <a:ea typeface="Calibri"/>
                <a:cs typeface="Calibri"/>
                <a:sym typeface="Calibri"/>
              </a:rPr>
              <a:t>Design Requirements</a:t>
            </a:r>
            <a:endParaRPr sz="1000">
              <a:solidFill>
                <a:schemeClr val="lt1"/>
              </a:solidFill>
              <a:latin typeface="Calibri"/>
              <a:ea typeface="Calibri"/>
              <a:cs typeface="Calibri"/>
              <a:sym typeface="Calibri"/>
            </a:endParaRPr>
          </a:p>
        </p:txBody>
      </p:sp>
      <p:sp>
        <p:nvSpPr>
          <p:cNvPr id="897" name="Google Shape;897;p49"/>
          <p:cNvSpPr/>
          <p:nvPr/>
        </p:nvSpPr>
        <p:spPr>
          <a:xfrm>
            <a:off x="37901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A</a:t>
            </a:r>
            <a:endParaRPr sz="1010">
              <a:solidFill>
                <a:schemeClr val="dk1"/>
              </a:solidFill>
              <a:latin typeface="Trebuchet MS"/>
              <a:ea typeface="Trebuchet MS"/>
              <a:cs typeface="Trebuchet MS"/>
              <a:sym typeface="Trebuchet MS"/>
            </a:endParaRPr>
          </a:p>
        </p:txBody>
      </p:sp>
      <p:sp>
        <p:nvSpPr>
          <p:cNvPr id="898" name="Google Shape;898;p49"/>
          <p:cNvSpPr/>
          <p:nvPr/>
        </p:nvSpPr>
        <p:spPr>
          <a:xfrm>
            <a:off x="4286794" y="4562088"/>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a:t>
            </a:r>
            <a:endParaRPr sz="1010">
              <a:solidFill>
                <a:schemeClr val="dk1"/>
              </a:solidFill>
              <a:latin typeface="Trebuchet MS"/>
              <a:ea typeface="Trebuchet MS"/>
              <a:cs typeface="Trebuchet MS"/>
              <a:sym typeface="Trebuchet MS"/>
            </a:endParaRPr>
          </a:p>
        </p:txBody>
      </p:sp>
      <p:sp>
        <p:nvSpPr>
          <p:cNvPr id="899" name="Google Shape;899;p49"/>
          <p:cNvSpPr/>
          <p:nvPr/>
        </p:nvSpPr>
        <p:spPr>
          <a:xfrm>
            <a:off x="4543894" y="4562100"/>
            <a:ext cx="3687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a:t>
            </a:r>
            <a:endParaRPr sz="1010">
              <a:solidFill>
                <a:schemeClr val="dk1"/>
              </a:solidFill>
              <a:latin typeface="Trebuchet MS"/>
              <a:ea typeface="Trebuchet MS"/>
              <a:cs typeface="Trebuchet MS"/>
              <a:sym typeface="Trebuchet MS"/>
            </a:endParaRPr>
          </a:p>
        </p:txBody>
      </p:sp>
      <p:sp>
        <p:nvSpPr>
          <p:cNvPr id="900" name="Google Shape;900;p49"/>
          <p:cNvSpPr/>
          <p:nvPr/>
        </p:nvSpPr>
        <p:spPr>
          <a:xfrm>
            <a:off x="40385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t>
            </a:r>
            <a:endParaRPr sz="1010">
              <a:solidFill>
                <a:schemeClr val="dk1"/>
              </a:solidFill>
              <a:latin typeface="Trebuchet MS"/>
              <a:ea typeface="Trebuchet MS"/>
              <a:cs typeface="Trebuchet MS"/>
              <a:sym typeface="Trebuchet MS"/>
            </a:endParaRPr>
          </a:p>
        </p:txBody>
      </p:sp>
      <p:sp>
        <p:nvSpPr>
          <p:cNvPr id="901" name="Google Shape;901;p49"/>
          <p:cNvSpPr/>
          <p:nvPr/>
        </p:nvSpPr>
        <p:spPr>
          <a:xfrm>
            <a:off x="47978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E</a:t>
            </a:r>
            <a:endParaRPr sz="1010">
              <a:solidFill>
                <a:schemeClr val="dk1"/>
              </a:solidFill>
              <a:latin typeface="Trebuchet MS"/>
              <a:ea typeface="Trebuchet MS"/>
              <a:cs typeface="Trebuchet MS"/>
              <a:sym typeface="Trebuchet M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50"/>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50"/>
          <p:cNvSpPr txBox="1">
            <a:spLocks noGrp="1"/>
          </p:cNvSpPr>
          <p:nvPr>
            <p:ph type="title"/>
          </p:nvPr>
        </p:nvSpPr>
        <p:spPr>
          <a:xfrm>
            <a:off x="209275" y="195200"/>
            <a:ext cx="8760300" cy="835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1"/>
                </a:solidFill>
              </a:rPr>
              <a:t>Airframe/Operations &amp; Testing (E3,E6,FR6)</a:t>
            </a:r>
            <a:endParaRPr>
              <a:solidFill>
                <a:schemeClr val="dk1"/>
              </a:solidFill>
            </a:endParaRPr>
          </a:p>
          <a:p>
            <a:pPr marL="0" lvl="0" indent="0" algn="ctr" rtl="0">
              <a:spcBef>
                <a:spcPts val="0"/>
              </a:spcBef>
              <a:spcAft>
                <a:spcPts val="0"/>
              </a:spcAft>
              <a:buNone/>
            </a:pPr>
            <a:endParaRPr b="1">
              <a:solidFill>
                <a:schemeClr val="dk1"/>
              </a:solidFill>
            </a:endParaRPr>
          </a:p>
          <a:p>
            <a:pPr marL="0" lvl="0" indent="0" algn="ctr" rtl="0">
              <a:spcBef>
                <a:spcPts val="0"/>
              </a:spcBef>
              <a:spcAft>
                <a:spcPts val="0"/>
              </a:spcAft>
              <a:buNone/>
            </a:pPr>
            <a:endParaRPr b="1">
              <a:solidFill>
                <a:schemeClr val="dk1"/>
              </a:solidFill>
            </a:endParaRPr>
          </a:p>
          <a:p>
            <a:pPr marL="0" lvl="0" indent="0" algn="ctr" rtl="0">
              <a:spcBef>
                <a:spcPts val="0"/>
              </a:spcBef>
              <a:spcAft>
                <a:spcPts val="0"/>
              </a:spcAft>
              <a:buNone/>
            </a:pPr>
            <a:endParaRPr b="1">
              <a:solidFill>
                <a:schemeClr val="dk1"/>
              </a:solidFill>
            </a:endParaRPr>
          </a:p>
        </p:txBody>
      </p:sp>
      <p:sp>
        <p:nvSpPr>
          <p:cNvPr id="908" name="Google Shape;908;p5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37</a:t>
            </a:fld>
            <a:endParaRPr>
              <a:solidFill>
                <a:srgbClr val="202124"/>
              </a:solidFill>
            </a:endParaRPr>
          </a:p>
        </p:txBody>
      </p:sp>
      <p:graphicFrame>
        <p:nvGraphicFramePr>
          <p:cNvPr id="909" name="Google Shape;909;p50"/>
          <p:cNvGraphicFramePr/>
          <p:nvPr/>
        </p:nvGraphicFramePr>
        <p:xfrm>
          <a:off x="206925" y="1377434"/>
          <a:ext cx="8730150" cy="2831935"/>
        </p:xfrm>
        <a:graphic>
          <a:graphicData uri="http://schemas.openxmlformats.org/drawingml/2006/table">
            <a:tbl>
              <a:tblPr>
                <a:noFill/>
                <a:tableStyleId>{CF5604F0-15FA-404D-BD85-CDFAB49F6FC7}</a:tableStyleId>
              </a:tblPr>
              <a:tblGrid>
                <a:gridCol w="6409525">
                  <a:extLst>
                    <a:ext uri="{9D8B030D-6E8A-4147-A177-3AD203B41FA5}">
                      <a16:colId xmlns:a16="http://schemas.microsoft.com/office/drawing/2014/main" val="20000"/>
                    </a:ext>
                  </a:extLst>
                </a:gridCol>
                <a:gridCol w="2320625">
                  <a:extLst>
                    <a:ext uri="{9D8B030D-6E8A-4147-A177-3AD203B41FA5}">
                      <a16:colId xmlns:a16="http://schemas.microsoft.com/office/drawing/2014/main" val="20001"/>
                    </a:ext>
                  </a:extLst>
                </a:gridCol>
              </a:tblGrid>
              <a:tr h="453750">
                <a:tc gridSpan="2">
                  <a:txBody>
                    <a:bodyPr/>
                    <a:lstStyle/>
                    <a:p>
                      <a:pPr marL="0" lvl="0" indent="0" algn="ctr" rtl="0">
                        <a:spcBef>
                          <a:spcPts val="0"/>
                        </a:spcBef>
                        <a:spcAft>
                          <a:spcPts val="0"/>
                        </a:spcAft>
                        <a:buNone/>
                      </a:pPr>
                      <a:r>
                        <a:rPr lang="en" sz="2400">
                          <a:solidFill>
                            <a:schemeClr val="dk2"/>
                          </a:solidFill>
                          <a:latin typeface="Trebuchet MS"/>
                          <a:ea typeface="Trebuchet MS"/>
                          <a:cs typeface="Trebuchet MS"/>
                          <a:sym typeface="Trebuchet MS"/>
                        </a:rPr>
                        <a:t>Solution: Tarot T810 Sport</a:t>
                      </a:r>
                      <a:endParaRPr>
                        <a:solidFill>
                          <a:schemeClr val="dk2"/>
                        </a:solidFill>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rgbClr val="674EA7"/>
                    </a:solidFill>
                  </a:tcPr>
                </a:tc>
                <a:tc hMerge="1">
                  <a:txBody>
                    <a:bodyPr/>
                    <a:lstStyle/>
                    <a:p>
                      <a:endParaRPr lang="en-US"/>
                    </a:p>
                  </a:txBody>
                  <a:tcPr/>
                </a:tc>
                <a:extLst>
                  <a:ext uri="{0D108BD9-81ED-4DB2-BD59-A6C34878D82A}">
                    <a16:rowId xmlns:a16="http://schemas.microsoft.com/office/drawing/2014/main" val="10000"/>
                  </a:ext>
                </a:extLst>
              </a:tr>
              <a:tr h="546025">
                <a:tc>
                  <a:txBody>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Key Design Solution Elements </a:t>
                      </a:r>
                      <a:endParaRPr b="1">
                        <a:solidFill>
                          <a:schemeClr val="dk1"/>
                        </a:solidFill>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Compliance</a:t>
                      </a:r>
                      <a:r>
                        <a:rPr lang="en">
                          <a:solidFill>
                            <a:schemeClr val="dk1"/>
                          </a:solidFill>
                          <a:latin typeface="Trebuchet MS"/>
                          <a:ea typeface="Trebuchet MS"/>
                          <a:cs typeface="Trebuchet MS"/>
                          <a:sym typeface="Trebuchet MS"/>
                        </a:rPr>
                        <a:t> </a:t>
                      </a:r>
                      <a:endParaRPr>
                        <a:solidFill>
                          <a:schemeClr val="dk1"/>
                        </a:solidFill>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72650">
                <a:tc>
                  <a:txBody>
                    <a:bodyPr/>
                    <a:lstStyle/>
                    <a:p>
                      <a:pPr marL="0" lvl="0" indent="0" algn="l" rtl="0">
                        <a:spcBef>
                          <a:spcPts val="0"/>
                        </a:spcBef>
                        <a:spcAft>
                          <a:spcPts val="0"/>
                        </a:spcAft>
                        <a:buNone/>
                      </a:pPr>
                      <a:r>
                        <a:rPr lang="en" sz="1800" b="1">
                          <a:latin typeface="Trebuchet MS"/>
                          <a:ea typeface="Trebuchet MS"/>
                          <a:cs typeface="Trebuchet MS"/>
                          <a:sym typeface="Trebuchet MS"/>
                        </a:rPr>
                        <a:t>DR1.1: </a:t>
                      </a:r>
                      <a:r>
                        <a:rPr lang="en" sz="1800">
                          <a:latin typeface="Trebuchet MS"/>
                          <a:ea typeface="Trebuchet MS"/>
                          <a:cs typeface="Trebuchet MS"/>
                          <a:sym typeface="Trebuchet MS"/>
                        </a:rPr>
                        <a:t>Vehicle is capable of holding position within 0.5 m of desired position under the influence of up to 10 mph winds. </a:t>
                      </a:r>
                      <a:endParaRPr sz="1800" b="1">
                        <a:latin typeface="Trebuchet MS"/>
                        <a:ea typeface="Trebuchet MS"/>
                        <a:cs typeface="Trebuchet MS"/>
                        <a:sym typeface="Trebuchet MS"/>
                      </a:endParaRPr>
                    </a:p>
                  </a:txBody>
                  <a:tcPr marL="91425" marR="91425" marT="91425" marB="91425">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Trebuchet MS"/>
                          <a:ea typeface="Trebuchet MS"/>
                          <a:cs typeface="Trebuchet MS"/>
                          <a:sym typeface="Trebuchet MS"/>
                        </a:rPr>
                        <a:t>In Compliance</a:t>
                      </a:r>
                      <a:endParaRPr>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rgbClr val="B6D7A8"/>
                    </a:solidFill>
                  </a:tcPr>
                </a:tc>
                <a:extLst>
                  <a:ext uri="{0D108BD9-81ED-4DB2-BD59-A6C34878D82A}">
                    <a16:rowId xmlns:a16="http://schemas.microsoft.com/office/drawing/2014/main" val="10002"/>
                  </a:ext>
                </a:extLst>
              </a:tr>
              <a:tr h="675950">
                <a:tc>
                  <a:txBody>
                    <a:bodyPr/>
                    <a:lstStyle/>
                    <a:p>
                      <a:pPr marL="0" lvl="0" indent="0" algn="l" rtl="0">
                        <a:spcBef>
                          <a:spcPts val="0"/>
                        </a:spcBef>
                        <a:spcAft>
                          <a:spcPts val="0"/>
                        </a:spcAft>
                        <a:buNone/>
                      </a:pPr>
                      <a:r>
                        <a:rPr lang="en" sz="1800" b="1">
                          <a:latin typeface="Trebuchet MS"/>
                          <a:ea typeface="Trebuchet MS"/>
                          <a:cs typeface="Trebuchet MS"/>
                          <a:sym typeface="Trebuchet MS"/>
                        </a:rPr>
                        <a:t>DR6.1: </a:t>
                      </a:r>
                      <a:r>
                        <a:rPr lang="en" sz="1800">
                          <a:latin typeface="Trebuchet MS"/>
                          <a:ea typeface="Trebuchet MS"/>
                          <a:cs typeface="Trebuchet MS"/>
                          <a:sym typeface="Trebuchet MS"/>
                        </a:rPr>
                        <a:t>Test vehicle shall be capable of minimum 20 minute static hover flight.</a:t>
                      </a:r>
                      <a:endParaRPr sz="1800" b="1">
                        <a:latin typeface="Trebuchet MS"/>
                        <a:ea typeface="Trebuchet MS"/>
                        <a:cs typeface="Trebuchet MS"/>
                        <a:sym typeface="Trebuchet MS"/>
                      </a:endParaRPr>
                    </a:p>
                  </a:txBody>
                  <a:tcPr marL="91425" marR="91425" marT="91425" marB="91425">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Trebuchet MS"/>
                          <a:ea typeface="Trebuchet MS"/>
                          <a:cs typeface="Trebuchet MS"/>
                          <a:sym typeface="Trebuchet MS"/>
                        </a:rPr>
                        <a:t>In Compliance</a:t>
                      </a:r>
                      <a:endParaRPr>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rgbClr val="B6D7A8"/>
                    </a:solidFill>
                  </a:tcPr>
                </a:tc>
                <a:extLst>
                  <a:ext uri="{0D108BD9-81ED-4DB2-BD59-A6C34878D82A}">
                    <a16:rowId xmlns:a16="http://schemas.microsoft.com/office/drawing/2014/main" val="10003"/>
                  </a:ext>
                </a:extLst>
              </a:tr>
            </a:tbl>
          </a:graphicData>
        </a:graphic>
      </p:graphicFrame>
      <p:grpSp>
        <p:nvGrpSpPr>
          <p:cNvPr id="910" name="Google Shape;910;p50"/>
          <p:cNvGrpSpPr/>
          <p:nvPr/>
        </p:nvGrpSpPr>
        <p:grpSpPr>
          <a:xfrm>
            <a:off x="209271" y="4562106"/>
            <a:ext cx="8465995" cy="389099"/>
            <a:chOff x="209271" y="4562106"/>
            <a:chExt cx="8465995" cy="389099"/>
          </a:xfrm>
        </p:grpSpPr>
        <p:cxnSp>
          <p:nvCxnSpPr>
            <p:cNvPr id="911" name="Google Shape;911;p50"/>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912" name="Google Shape;912;p50"/>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50"/>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914" name="Google Shape;914;p50"/>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915" name="Google Shape;915;p50"/>
            <p:cNvSpPr/>
            <p:nvPr/>
          </p:nvSpPr>
          <p:spPr>
            <a:xfrm>
              <a:off x="537219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916" name="Google Shape;916;p50"/>
            <p:cNvSpPr/>
            <p:nvPr/>
          </p:nvSpPr>
          <p:spPr>
            <a:xfrm>
              <a:off x="6515141"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917" name="Google Shape;917;p50"/>
            <p:cNvSpPr/>
            <p:nvPr/>
          </p:nvSpPr>
          <p:spPr>
            <a:xfrm>
              <a:off x="7604866" y="456690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918" name="Google Shape;918;p50"/>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919" name="Google Shape;919;p50"/>
          <p:cNvSpPr txBox="1"/>
          <p:nvPr/>
        </p:nvSpPr>
        <p:spPr>
          <a:xfrm>
            <a:off x="3811825" y="4309375"/>
            <a:ext cx="1260900" cy="2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Calibri"/>
                <a:ea typeface="Calibri"/>
                <a:cs typeface="Calibri"/>
                <a:sym typeface="Calibri"/>
              </a:rPr>
              <a:t>Design Requirements</a:t>
            </a:r>
            <a:endParaRPr sz="1000">
              <a:solidFill>
                <a:schemeClr val="lt1"/>
              </a:solidFill>
              <a:latin typeface="Calibri"/>
              <a:ea typeface="Calibri"/>
              <a:cs typeface="Calibri"/>
              <a:sym typeface="Calibri"/>
            </a:endParaRPr>
          </a:p>
        </p:txBody>
      </p:sp>
      <p:sp>
        <p:nvSpPr>
          <p:cNvPr id="920" name="Google Shape;920;p50"/>
          <p:cNvSpPr/>
          <p:nvPr/>
        </p:nvSpPr>
        <p:spPr>
          <a:xfrm>
            <a:off x="37901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A</a:t>
            </a:r>
            <a:endParaRPr sz="1010">
              <a:solidFill>
                <a:schemeClr val="dk1"/>
              </a:solidFill>
              <a:latin typeface="Trebuchet MS"/>
              <a:ea typeface="Trebuchet MS"/>
              <a:cs typeface="Trebuchet MS"/>
              <a:sym typeface="Trebuchet MS"/>
            </a:endParaRPr>
          </a:p>
        </p:txBody>
      </p:sp>
      <p:sp>
        <p:nvSpPr>
          <p:cNvPr id="921" name="Google Shape;921;p50"/>
          <p:cNvSpPr/>
          <p:nvPr/>
        </p:nvSpPr>
        <p:spPr>
          <a:xfrm>
            <a:off x="4286794" y="4562088"/>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a:t>
            </a:r>
            <a:endParaRPr sz="1010">
              <a:solidFill>
                <a:schemeClr val="dk1"/>
              </a:solidFill>
              <a:latin typeface="Trebuchet MS"/>
              <a:ea typeface="Trebuchet MS"/>
              <a:cs typeface="Trebuchet MS"/>
              <a:sym typeface="Trebuchet MS"/>
            </a:endParaRPr>
          </a:p>
        </p:txBody>
      </p:sp>
      <p:sp>
        <p:nvSpPr>
          <p:cNvPr id="922" name="Google Shape;922;p50"/>
          <p:cNvSpPr/>
          <p:nvPr/>
        </p:nvSpPr>
        <p:spPr>
          <a:xfrm>
            <a:off x="4543894" y="4562100"/>
            <a:ext cx="3687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a:t>
            </a:r>
            <a:endParaRPr sz="1010">
              <a:solidFill>
                <a:schemeClr val="dk1"/>
              </a:solidFill>
              <a:latin typeface="Trebuchet MS"/>
              <a:ea typeface="Trebuchet MS"/>
              <a:cs typeface="Trebuchet MS"/>
              <a:sym typeface="Trebuchet MS"/>
            </a:endParaRPr>
          </a:p>
        </p:txBody>
      </p:sp>
      <p:sp>
        <p:nvSpPr>
          <p:cNvPr id="923" name="Google Shape;923;p50"/>
          <p:cNvSpPr/>
          <p:nvPr/>
        </p:nvSpPr>
        <p:spPr>
          <a:xfrm>
            <a:off x="40385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t>
            </a:r>
            <a:endParaRPr sz="1010">
              <a:solidFill>
                <a:schemeClr val="dk1"/>
              </a:solidFill>
              <a:latin typeface="Trebuchet MS"/>
              <a:ea typeface="Trebuchet MS"/>
              <a:cs typeface="Trebuchet MS"/>
              <a:sym typeface="Trebuchet MS"/>
            </a:endParaRPr>
          </a:p>
        </p:txBody>
      </p:sp>
      <p:sp>
        <p:nvSpPr>
          <p:cNvPr id="924" name="Google Shape;924;p50"/>
          <p:cNvSpPr/>
          <p:nvPr/>
        </p:nvSpPr>
        <p:spPr>
          <a:xfrm>
            <a:off x="47978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E</a:t>
            </a:r>
            <a:endParaRPr sz="1010">
              <a:solidFill>
                <a:schemeClr val="dk1"/>
              </a:solidFill>
              <a:latin typeface="Trebuchet MS"/>
              <a:ea typeface="Trebuchet MS"/>
              <a:cs typeface="Trebuchet MS"/>
              <a:sym typeface="Trebuchet M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51"/>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51"/>
          <p:cNvSpPr txBox="1">
            <a:spLocks noGrp="1"/>
          </p:cNvSpPr>
          <p:nvPr>
            <p:ph type="title"/>
          </p:nvPr>
        </p:nvSpPr>
        <p:spPr>
          <a:xfrm>
            <a:off x="209275" y="195200"/>
            <a:ext cx="8760300" cy="835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1"/>
                </a:solidFill>
              </a:rPr>
              <a:t>Ground Truth (E5,FR7)</a:t>
            </a:r>
            <a:endParaRPr>
              <a:solidFill>
                <a:schemeClr val="dk1"/>
              </a:solidFill>
            </a:endParaRPr>
          </a:p>
          <a:p>
            <a:pPr marL="0" lvl="0" indent="0" algn="ctr" rtl="0">
              <a:spcBef>
                <a:spcPts val="0"/>
              </a:spcBef>
              <a:spcAft>
                <a:spcPts val="0"/>
              </a:spcAft>
              <a:buNone/>
            </a:pPr>
            <a:endParaRPr b="1">
              <a:solidFill>
                <a:schemeClr val="dk1"/>
              </a:solidFill>
            </a:endParaRPr>
          </a:p>
          <a:p>
            <a:pPr marL="0" lvl="0" indent="0" algn="ctr" rtl="0">
              <a:spcBef>
                <a:spcPts val="0"/>
              </a:spcBef>
              <a:spcAft>
                <a:spcPts val="0"/>
              </a:spcAft>
              <a:buNone/>
            </a:pPr>
            <a:endParaRPr b="1">
              <a:solidFill>
                <a:schemeClr val="dk1"/>
              </a:solidFill>
            </a:endParaRPr>
          </a:p>
          <a:p>
            <a:pPr marL="0" lvl="0" indent="0" algn="ctr" rtl="0">
              <a:spcBef>
                <a:spcPts val="0"/>
              </a:spcBef>
              <a:spcAft>
                <a:spcPts val="0"/>
              </a:spcAft>
              <a:buNone/>
            </a:pPr>
            <a:endParaRPr b="1">
              <a:solidFill>
                <a:schemeClr val="dk1"/>
              </a:solidFill>
            </a:endParaRPr>
          </a:p>
          <a:p>
            <a:pPr marL="0" lvl="0" indent="0" algn="ctr" rtl="0">
              <a:spcBef>
                <a:spcPts val="0"/>
              </a:spcBef>
              <a:spcAft>
                <a:spcPts val="0"/>
              </a:spcAft>
              <a:buNone/>
            </a:pPr>
            <a:endParaRPr b="1">
              <a:solidFill>
                <a:schemeClr val="dk1"/>
              </a:solidFill>
            </a:endParaRPr>
          </a:p>
        </p:txBody>
      </p:sp>
      <p:sp>
        <p:nvSpPr>
          <p:cNvPr id="931" name="Google Shape;931;p5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38</a:t>
            </a:fld>
            <a:endParaRPr>
              <a:solidFill>
                <a:srgbClr val="202124"/>
              </a:solidFill>
            </a:endParaRPr>
          </a:p>
        </p:txBody>
      </p:sp>
      <p:graphicFrame>
        <p:nvGraphicFramePr>
          <p:cNvPr id="932" name="Google Shape;932;p51"/>
          <p:cNvGraphicFramePr/>
          <p:nvPr/>
        </p:nvGraphicFramePr>
        <p:xfrm>
          <a:off x="206925" y="1377434"/>
          <a:ext cx="8730150" cy="1882005"/>
        </p:xfrm>
        <a:graphic>
          <a:graphicData uri="http://schemas.openxmlformats.org/drawingml/2006/table">
            <a:tbl>
              <a:tblPr>
                <a:noFill/>
                <a:tableStyleId>{CF5604F0-15FA-404D-BD85-CDFAB49F6FC7}</a:tableStyleId>
              </a:tblPr>
              <a:tblGrid>
                <a:gridCol w="6409525">
                  <a:extLst>
                    <a:ext uri="{9D8B030D-6E8A-4147-A177-3AD203B41FA5}">
                      <a16:colId xmlns:a16="http://schemas.microsoft.com/office/drawing/2014/main" val="20000"/>
                    </a:ext>
                  </a:extLst>
                </a:gridCol>
                <a:gridCol w="2320625">
                  <a:extLst>
                    <a:ext uri="{9D8B030D-6E8A-4147-A177-3AD203B41FA5}">
                      <a16:colId xmlns:a16="http://schemas.microsoft.com/office/drawing/2014/main" val="20001"/>
                    </a:ext>
                  </a:extLst>
                </a:gridCol>
              </a:tblGrid>
              <a:tr h="453750">
                <a:tc gridSpan="2">
                  <a:txBody>
                    <a:bodyPr/>
                    <a:lstStyle/>
                    <a:p>
                      <a:pPr marL="0" lvl="0" indent="0" algn="ctr" rtl="0">
                        <a:spcBef>
                          <a:spcPts val="0"/>
                        </a:spcBef>
                        <a:spcAft>
                          <a:spcPts val="0"/>
                        </a:spcAft>
                        <a:buNone/>
                      </a:pPr>
                      <a:r>
                        <a:rPr lang="en" sz="2400">
                          <a:solidFill>
                            <a:schemeClr val="dk2"/>
                          </a:solidFill>
                          <a:latin typeface="Trebuchet MS"/>
                          <a:ea typeface="Trebuchet MS"/>
                          <a:cs typeface="Trebuchet MS"/>
                          <a:sym typeface="Trebuchet MS"/>
                        </a:rPr>
                        <a:t>Solution: Ublox ZED-F9P Post-Processed Kinematic GPS</a:t>
                      </a:r>
                      <a:endParaRPr>
                        <a:solidFill>
                          <a:schemeClr val="dk2"/>
                        </a:solidFill>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rgbClr val="674EA7"/>
                    </a:solidFill>
                  </a:tcPr>
                </a:tc>
                <a:tc hMerge="1">
                  <a:txBody>
                    <a:bodyPr/>
                    <a:lstStyle/>
                    <a:p>
                      <a:endParaRPr lang="en-US"/>
                    </a:p>
                  </a:txBody>
                  <a:tcPr/>
                </a:tc>
                <a:extLst>
                  <a:ext uri="{0D108BD9-81ED-4DB2-BD59-A6C34878D82A}">
                    <a16:rowId xmlns:a16="http://schemas.microsoft.com/office/drawing/2014/main" val="10000"/>
                  </a:ext>
                </a:extLst>
              </a:tr>
              <a:tr h="546025">
                <a:tc>
                  <a:txBody>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Key Design Solution Elements </a:t>
                      </a:r>
                      <a:endParaRPr b="1">
                        <a:solidFill>
                          <a:schemeClr val="dk1"/>
                        </a:solidFill>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Compliance</a:t>
                      </a:r>
                      <a:r>
                        <a:rPr lang="en">
                          <a:solidFill>
                            <a:schemeClr val="dk1"/>
                          </a:solidFill>
                          <a:latin typeface="Trebuchet MS"/>
                          <a:ea typeface="Trebuchet MS"/>
                          <a:cs typeface="Trebuchet MS"/>
                          <a:sym typeface="Trebuchet MS"/>
                        </a:rPr>
                        <a:t> </a:t>
                      </a:r>
                      <a:endParaRPr>
                        <a:solidFill>
                          <a:schemeClr val="dk1"/>
                        </a:solidFill>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72650">
                <a:tc>
                  <a:txBody>
                    <a:bodyPr/>
                    <a:lstStyle/>
                    <a:p>
                      <a:pPr marL="0" lvl="0" indent="0" algn="l" rtl="0">
                        <a:lnSpc>
                          <a:spcPct val="115000"/>
                        </a:lnSpc>
                        <a:spcBef>
                          <a:spcPts val="0"/>
                        </a:spcBef>
                        <a:spcAft>
                          <a:spcPts val="1200"/>
                        </a:spcAft>
                        <a:buNone/>
                      </a:pPr>
                      <a:r>
                        <a:rPr lang="en" sz="1800" b="1">
                          <a:latin typeface="Trebuchet MS"/>
                          <a:ea typeface="Trebuchet MS"/>
                          <a:cs typeface="Trebuchet MS"/>
                          <a:sym typeface="Trebuchet MS"/>
                        </a:rPr>
                        <a:t>DR 7.1</a:t>
                      </a:r>
                      <a:r>
                        <a:rPr lang="en" sz="1800">
                          <a:latin typeface="Trebuchet MS"/>
                          <a:ea typeface="Trebuchet MS"/>
                          <a:cs typeface="Trebuchet MS"/>
                          <a:sym typeface="Trebuchet MS"/>
                        </a:rPr>
                        <a:t>  The Ground Truth System (GTS) shall be capable of measuring time and position to within 10 cm accuracy</a:t>
                      </a:r>
                      <a:endParaRPr sz="1800" b="1">
                        <a:latin typeface="Trebuchet MS"/>
                        <a:ea typeface="Trebuchet MS"/>
                        <a:cs typeface="Trebuchet MS"/>
                        <a:sym typeface="Trebuchet MS"/>
                      </a:endParaRPr>
                    </a:p>
                  </a:txBody>
                  <a:tcPr marL="91425" marR="91425" marT="91425" marB="91425">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Trebuchet MS"/>
                          <a:ea typeface="Trebuchet MS"/>
                          <a:cs typeface="Trebuchet MS"/>
                          <a:sym typeface="Trebuchet MS"/>
                        </a:rPr>
                        <a:t>?</a:t>
                      </a:r>
                      <a:endParaRPr>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bl>
          </a:graphicData>
        </a:graphic>
      </p:graphicFrame>
      <p:grpSp>
        <p:nvGrpSpPr>
          <p:cNvPr id="933" name="Google Shape;933;p51"/>
          <p:cNvGrpSpPr/>
          <p:nvPr/>
        </p:nvGrpSpPr>
        <p:grpSpPr>
          <a:xfrm>
            <a:off x="209271" y="4562106"/>
            <a:ext cx="8465995" cy="389099"/>
            <a:chOff x="209271" y="4562106"/>
            <a:chExt cx="8465995" cy="389099"/>
          </a:xfrm>
        </p:grpSpPr>
        <p:cxnSp>
          <p:nvCxnSpPr>
            <p:cNvPr id="934" name="Google Shape;934;p51"/>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935" name="Google Shape;935;p51"/>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1"/>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937" name="Google Shape;937;p51"/>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938" name="Google Shape;938;p51"/>
            <p:cNvSpPr/>
            <p:nvPr/>
          </p:nvSpPr>
          <p:spPr>
            <a:xfrm>
              <a:off x="537219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939" name="Google Shape;939;p51"/>
            <p:cNvSpPr/>
            <p:nvPr/>
          </p:nvSpPr>
          <p:spPr>
            <a:xfrm>
              <a:off x="6515141"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940" name="Google Shape;940;p51"/>
            <p:cNvSpPr/>
            <p:nvPr/>
          </p:nvSpPr>
          <p:spPr>
            <a:xfrm>
              <a:off x="7604866" y="456690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941" name="Google Shape;941;p51"/>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942" name="Google Shape;942;p51"/>
          <p:cNvSpPr txBox="1"/>
          <p:nvPr/>
        </p:nvSpPr>
        <p:spPr>
          <a:xfrm>
            <a:off x="3811825" y="4309375"/>
            <a:ext cx="1260900" cy="2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Calibri"/>
                <a:ea typeface="Calibri"/>
                <a:cs typeface="Calibri"/>
                <a:sym typeface="Calibri"/>
              </a:rPr>
              <a:t>Design Requirements</a:t>
            </a:r>
            <a:endParaRPr sz="1000">
              <a:solidFill>
                <a:schemeClr val="lt1"/>
              </a:solidFill>
              <a:latin typeface="Calibri"/>
              <a:ea typeface="Calibri"/>
              <a:cs typeface="Calibri"/>
              <a:sym typeface="Calibri"/>
            </a:endParaRPr>
          </a:p>
        </p:txBody>
      </p:sp>
      <p:sp>
        <p:nvSpPr>
          <p:cNvPr id="943" name="Google Shape;943;p51"/>
          <p:cNvSpPr/>
          <p:nvPr/>
        </p:nvSpPr>
        <p:spPr>
          <a:xfrm>
            <a:off x="37901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A</a:t>
            </a:r>
            <a:endParaRPr sz="1010">
              <a:solidFill>
                <a:schemeClr val="dk1"/>
              </a:solidFill>
              <a:latin typeface="Trebuchet MS"/>
              <a:ea typeface="Trebuchet MS"/>
              <a:cs typeface="Trebuchet MS"/>
              <a:sym typeface="Trebuchet MS"/>
            </a:endParaRPr>
          </a:p>
        </p:txBody>
      </p:sp>
      <p:sp>
        <p:nvSpPr>
          <p:cNvPr id="944" name="Google Shape;944;p51"/>
          <p:cNvSpPr/>
          <p:nvPr/>
        </p:nvSpPr>
        <p:spPr>
          <a:xfrm>
            <a:off x="4286794" y="4562088"/>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a:t>
            </a:r>
            <a:endParaRPr sz="1010">
              <a:solidFill>
                <a:schemeClr val="dk1"/>
              </a:solidFill>
              <a:latin typeface="Trebuchet MS"/>
              <a:ea typeface="Trebuchet MS"/>
              <a:cs typeface="Trebuchet MS"/>
              <a:sym typeface="Trebuchet MS"/>
            </a:endParaRPr>
          </a:p>
        </p:txBody>
      </p:sp>
      <p:sp>
        <p:nvSpPr>
          <p:cNvPr id="945" name="Google Shape;945;p51"/>
          <p:cNvSpPr/>
          <p:nvPr/>
        </p:nvSpPr>
        <p:spPr>
          <a:xfrm>
            <a:off x="4543894"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a:t>
            </a:r>
            <a:endParaRPr sz="1010">
              <a:solidFill>
                <a:schemeClr val="dk1"/>
              </a:solidFill>
              <a:latin typeface="Trebuchet MS"/>
              <a:ea typeface="Trebuchet MS"/>
              <a:cs typeface="Trebuchet MS"/>
              <a:sym typeface="Trebuchet MS"/>
            </a:endParaRPr>
          </a:p>
        </p:txBody>
      </p:sp>
      <p:sp>
        <p:nvSpPr>
          <p:cNvPr id="946" name="Google Shape;946;p51"/>
          <p:cNvSpPr/>
          <p:nvPr/>
        </p:nvSpPr>
        <p:spPr>
          <a:xfrm>
            <a:off x="40385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t>
            </a:r>
            <a:endParaRPr sz="1010">
              <a:solidFill>
                <a:schemeClr val="dk1"/>
              </a:solidFill>
              <a:latin typeface="Trebuchet MS"/>
              <a:ea typeface="Trebuchet MS"/>
              <a:cs typeface="Trebuchet MS"/>
              <a:sym typeface="Trebuchet MS"/>
            </a:endParaRPr>
          </a:p>
        </p:txBody>
      </p:sp>
      <p:sp>
        <p:nvSpPr>
          <p:cNvPr id="947" name="Google Shape;947;p51"/>
          <p:cNvSpPr/>
          <p:nvPr/>
        </p:nvSpPr>
        <p:spPr>
          <a:xfrm>
            <a:off x="4797869" y="4562100"/>
            <a:ext cx="3687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E</a:t>
            </a:r>
            <a:endParaRPr sz="1010">
              <a:solidFill>
                <a:schemeClr val="dk1"/>
              </a:solidFill>
              <a:latin typeface="Trebuchet MS"/>
              <a:ea typeface="Trebuchet MS"/>
              <a:cs typeface="Trebuchet MS"/>
              <a:sym typeface="Trebuchet M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p52"/>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Ground Truth (E5,FR7)</a:t>
            </a:r>
            <a:endParaRPr>
              <a:solidFill>
                <a:schemeClr val="dk1"/>
              </a:solidFill>
            </a:endParaRPr>
          </a:p>
        </p:txBody>
      </p:sp>
      <p:sp>
        <p:nvSpPr>
          <p:cNvPr id="954" name="Google Shape;954;p52"/>
          <p:cNvSpPr txBox="1">
            <a:spLocks noGrp="1"/>
          </p:cNvSpPr>
          <p:nvPr>
            <p:ph type="body" idx="1"/>
          </p:nvPr>
        </p:nvSpPr>
        <p:spPr>
          <a:xfrm>
            <a:off x="819175" y="869975"/>
            <a:ext cx="7505700" cy="3891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1200">
                <a:solidFill>
                  <a:srgbClr val="000000"/>
                </a:solidFill>
                <a:latin typeface="Trebuchet MS"/>
                <a:ea typeface="Trebuchet MS"/>
                <a:cs typeface="Trebuchet MS"/>
                <a:sym typeface="Trebuchet MS"/>
              </a:rPr>
              <a:t>DR7.1: The GTS shall be capable of measuring time and position to within 10 cm accuracy</a:t>
            </a:r>
            <a:endParaRPr sz="1900">
              <a:solidFill>
                <a:srgbClr val="000000"/>
              </a:solidFill>
              <a:latin typeface="Trebuchet MS"/>
              <a:ea typeface="Trebuchet MS"/>
              <a:cs typeface="Trebuchet MS"/>
              <a:sym typeface="Trebuchet MS"/>
            </a:endParaRPr>
          </a:p>
        </p:txBody>
      </p:sp>
      <p:sp>
        <p:nvSpPr>
          <p:cNvPr id="955" name="Google Shape;955;p52"/>
          <p:cNvSpPr txBox="1">
            <a:spLocks noGrp="1"/>
          </p:cNvSpPr>
          <p:nvPr>
            <p:ph type="body" idx="1"/>
          </p:nvPr>
        </p:nvSpPr>
        <p:spPr>
          <a:xfrm>
            <a:off x="524825" y="2909225"/>
            <a:ext cx="4983000" cy="2028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rgbClr val="000000"/>
                </a:solidFill>
                <a:latin typeface="Trebuchet MS"/>
                <a:ea typeface="Trebuchet MS"/>
                <a:cs typeface="Trebuchet MS"/>
                <a:sym typeface="Trebuchet MS"/>
              </a:rPr>
              <a:t>GTS Application Board: ArduSimple simpleRTK2B-F9P</a:t>
            </a:r>
            <a:endParaRPr b="1">
              <a:solidFill>
                <a:srgbClr val="000000"/>
              </a:solidFill>
              <a:latin typeface="Trebuchet MS"/>
              <a:ea typeface="Trebuchet MS"/>
              <a:cs typeface="Trebuchet MS"/>
              <a:sym typeface="Trebuchet MS"/>
            </a:endParaRPr>
          </a:p>
          <a:p>
            <a:pPr marL="457200" lvl="0" indent="-311150" algn="l" rtl="0">
              <a:spcBef>
                <a:spcPts val="1200"/>
              </a:spcBef>
              <a:spcAft>
                <a:spcPts val="0"/>
              </a:spcAft>
              <a:buClr>
                <a:srgbClr val="000000"/>
              </a:buClr>
              <a:buSzPts val="1300"/>
              <a:buFont typeface="Trebuchet MS"/>
              <a:buChar char="●"/>
            </a:pPr>
            <a:r>
              <a:rPr lang="en">
                <a:solidFill>
                  <a:srgbClr val="000000"/>
                </a:solidFill>
                <a:latin typeface="Trebuchet MS"/>
                <a:ea typeface="Trebuchet MS"/>
                <a:cs typeface="Trebuchet MS"/>
                <a:sym typeface="Trebuchet MS"/>
              </a:rPr>
              <a:t>Application board for the Ublox module</a:t>
            </a:r>
            <a:endParaRPr>
              <a:solidFill>
                <a:srgbClr val="000000"/>
              </a:solidFill>
              <a:latin typeface="Trebuchet MS"/>
              <a:ea typeface="Trebuchet MS"/>
              <a:cs typeface="Trebuchet MS"/>
              <a:sym typeface="Trebuchet MS"/>
            </a:endParaRPr>
          </a:p>
          <a:p>
            <a:pPr marL="914400" lvl="1" indent="-298450" algn="l" rtl="0">
              <a:spcBef>
                <a:spcPts val="0"/>
              </a:spcBef>
              <a:spcAft>
                <a:spcPts val="0"/>
              </a:spcAft>
              <a:buClr>
                <a:srgbClr val="000000"/>
              </a:buClr>
              <a:buSzPts val="1100"/>
              <a:buFont typeface="Trebuchet MS"/>
              <a:buChar char="○"/>
            </a:pPr>
            <a:r>
              <a:rPr lang="en">
                <a:solidFill>
                  <a:srgbClr val="000000"/>
                </a:solidFill>
                <a:latin typeface="Trebuchet MS"/>
                <a:ea typeface="Trebuchet MS"/>
                <a:cs typeface="Trebuchet MS"/>
                <a:sym typeface="Trebuchet MS"/>
              </a:rPr>
              <a:t>Allows for connection to Pixhawk and data storage</a:t>
            </a:r>
            <a:endParaRPr>
              <a:solidFill>
                <a:srgbClr val="000000"/>
              </a:solidFill>
              <a:latin typeface="Trebuchet MS"/>
              <a:ea typeface="Trebuchet MS"/>
              <a:cs typeface="Trebuchet MS"/>
              <a:sym typeface="Trebuchet MS"/>
            </a:endParaRPr>
          </a:p>
          <a:p>
            <a:pPr marL="457200" lvl="0" indent="-311150" algn="l" rtl="0">
              <a:spcBef>
                <a:spcPts val="0"/>
              </a:spcBef>
              <a:spcAft>
                <a:spcPts val="0"/>
              </a:spcAft>
              <a:buClr>
                <a:srgbClr val="000000"/>
              </a:buClr>
              <a:buSzPts val="1300"/>
              <a:buFont typeface="Trebuchet MS"/>
              <a:buChar char="●"/>
            </a:pPr>
            <a:r>
              <a:rPr lang="en">
                <a:solidFill>
                  <a:srgbClr val="000000"/>
                </a:solidFill>
                <a:latin typeface="Trebuchet MS"/>
                <a:ea typeface="Trebuchet MS"/>
                <a:cs typeface="Trebuchet MS"/>
                <a:sym typeface="Trebuchet MS"/>
              </a:rPr>
              <a:t>Need 2 boards and 2 antennas: one for rover, one for ground station</a:t>
            </a:r>
            <a:endParaRPr>
              <a:solidFill>
                <a:srgbClr val="000000"/>
              </a:solidFill>
              <a:latin typeface="Trebuchet MS"/>
              <a:ea typeface="Trebuchet MS"/>
              <a:cs typeface="Trebuchet MS"/>
              <a:sym typeface="Trebuchet MS"/>
            </a:endParaRPr>
          </a:p>
          <a:p>
            <a:pPr marL="0" lvl="0" indent="0" algn="l" rtl="0">
              <a:spcBef>
                <a:spcPts val="1200"/>
              </a:spcBef>
              <a:spcAft>
                <a:spcPts val="1200"/>
              </a:spcAft>
              <a:buNone/>
            </a:pPr>
            <a:endParaRPr>
              <a:solidFill>
                <a:srgbClr val="000000"/>
              </a:solidFill>
            </a:endParaRPr>
          </a:p>
        </p:txBody>
      </p:sp>
      <p:pic>
        <p:nvPicPr>
          <p:cNvPr id="956" name="Google Shape;956;p52"/>
          <p:cNvPicPr preferRelativeResize="0"/>
          <p:nvPr/>
        </p:nvPicPr>
        <p:blipFill>
          <a:blip r:embed="rId3">
            <a:alphaModFix/>
          </a:blip>
          <a:stretch>
            <a:fillRect/>
          </a:stretch>
        </p:blipFill>
        <p:spPr>
          <a:xfrm>
            <a:off x="6880850" y="1962100"/>
            <a:ext cx="1952750" cy="2466626"/>
          </a:xfrm>
          <a:prstGeom prst="rect">
            <a:avLst/>
          </a:prstGeom>
          <a:noFill/>
          <a:ln>
            <a:noFill/>
          </a:ln>
        </p:spPr>
      </p:pic>
      <p:sp>
        <p:nvSpPr>
          <p:cNvPr id="957" name="Google Shape;957;p52"/>
          <p:cNvSpPr txBox="1"/>
          <p:nvPr/>
        </p:nvSpPr>
        <p:spPr>
          <a:xfrm>
            <a:off x="524825" y="1213213"/>
            <a:ext cx="4773000" cy="18180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None/>
            </a:pPr>
            <a:r>
              <a:rPr lang="en" sz="1300" b="1">
                <a:latin typeface="Trebuchet MS"/>
                <a:ea typeface="Trebuchet MS"/>
                <a:cs typeface="Trebuchet MS"/>
                <a:sym typeface="Trebuchet MS"/>
              </a:rPr>
              <a:t>GPS Module: Ublox ZED-F9P </a:t>
            </a:r>
            <a:endParaRPr sz="1300" b="1">
              <a:latin typeface="Trebuchet MS"/>
              <a:ea typeface="Trebuchet MS"/>
              <a:cs typeface="Trebuchet MS"/>
              <a:sym typeface="Trebuchet MS"/>
            </a:endParaRPr>
          </a:p>
          <a:p>
            <a:pPr marL="457200" lvl="0" indent="-311150" algn="l" rtl="0">
              <a:lnSpc>
                <a:spcPct val="115000"/>
              </a:lnSpc>
              <a:spcBef>
                <a:spcPts val="1200"/>
              </a:spcBef>
              <a:spcAft>
                <a:spcPts val="0"/>
              </a:spcAft>
              <a:buClr>
                <a:srgbClr val="000000"/>
              </a:buClr>
              <a:buSzPts val="1300"/>
              <a:buFont typeface="Trebuchet MS"/>
              <a:buChar char="●"/>
            </a:pPr>
            <a:r>
              <a:rPr lang="en" sz="1300">
                <a:latin typeface="Trebuchet MS"/>
                <a:ea typeface="Trebuchet MS"/>
                <a:cs typeface="Trebuchet MS"/>
                <a:sym typeface="Trebuchet MS"/>
              </a:rPr>
              <a:t>Multi-band GNSS receiver delivers centimeter level accuracy in seconds</a:t>
            </a:r>
            <a:endParaRPr sz="1300">
              <a:latin typeface="Trebuchet MS"/>
              <a:ea typeface="Trebuchet MS"/>
              <a:cs typeface="Trebuchet MS"/>
              <a:sym typeface="Trebuchet MS"/>
            </a:endParaRPr>
          </a:p>
          <a:p>
            <a:pPr marL="914400" lvl="1" indent="-298450" algn="l" rtl="0">
              <a:lnSpc>
                <a:spcPct val="115000"/>
              </a:lnSpc>
              <a:spcBef>
                <a:spcPts val="0"/>
              </a:spcBef>
              <a:spcAft>
                <a:spcPts val="0"/>
              </a:spcAft>
              <a:buClr>
                <a:srgbClr val="000000"/>
              </a:buClr>
              <a:buSzPts val="1100"/>
              <a:buFont typeface="Trebuchet MS"/>
              <a:buChar char="○"/>
            </a:pPr>
            <a:r>
              <a:rPr lang="en" sz="1100">
                <a:latin typeface="Trebuchet MS"/>
                <a:ea typeface="Trebuchet MS"/>
                <a:cs typeface="Trebuchet MS"/>
                <a:sym typeface="Trebuchet MS"/>
              </a:rPr>
              <a:t>Position accuracy with RTK (Real-Time Kinematic) of 1 cm</a:t>
            </a:r>
            <a:endParaRPr sz="1100">
              <a:latin typeface="Trebuchet MS"/>
              <a:ea typeface="Trebuchet MS"/>
              <a:cs typeface="Trebuchet MS"/>
              <a:sym typeface="Trebuchet MS"/>
            </a:endParaRPr>
          </a:p>
          <a:p>
            <a:pPr marL="457200" lvl="0" indent="-311150" algn="l" rtl="0">
              <a:lnSpc>
                <a:spcPct val="115000"/>
              </a:lnSpc>
              <a:spcBef>
                <a:spcPts val="0"/>
              </a:spcBef>
              <a:spcAft>
                <a:spcPts val="0"/>
              </a:spcAft>
              <a:buClr>
                <a:srgbClr val="000000"/>
              </a:buClr>
              <a:buSzPts val="1300"/>
              <a:buFont typeface="Trebuchet MS"/>
              <a:buChar char="●"/>
            </a:pPr>
            <a:r>
              <a:rPr lang="en" sz="1300">
                <a:latin typeface="Trebuchet MS"/>
                <a:ea typeface="Trebuchet MS"/>
                <a:cs typeface="Trebuchet MS"/>
                <a:sym typeface="Trebuchet MS"/>
              </a:rPr>
              <a:t>2 modules for RTK GPS for onboard autopilot navigation</a:t>
            </a:r>
            <a:endParaRPr sz="1300">
              <a:latin typeface="Trebuchet MS"/>
              <a:ea typeface="Trebuchet MS"/>
              <a:cs typeface="Trebuchet MS"/>
              <a:sym typeface="Trebuchet MS"/>
            </a:endParaRPr>
          </a:p>
          <a:p>
            <a:pPr marL="457200" lvl="0" indent="-311150" algn="l" rtl="0">
              <a:lnSpc>
                <a:spcPct val="115000"/>
              </a:lnSpc>
              <a:spcBef>
                <a:spcPts val="0"/>
              </a:spcBef>
              <a:spcAft>
                <a:spcPts val="0"/>
              </a:spcAft>
              <a:buClr>
                <a:srgbClr val="000000"/>
              </a:buClr>
              <a:buSzPts val="1300"/>
              <a:buFont typeface="Trebuchet MS"/>
              <a:buChar char="●"/>
            </a:pPr>
            <a:r>
              <a:rPr lang="en" sz="1300">
                <a:latin typeface="Trebuchet MS"/>
                <a:ea typeface="Trebuchet MS"/>
                <a:cs typeface="Trebuchet MS"/>
                <a:sym typeface="Trebuchet MS"/>
              </a:rPr>
              <a:t>2 modules for PPK (Post-Processed Kinematic) GPS for the GTS</a:t>
            </a:r>
            <a:endParaRPr sz="1300">
              <a:latin typeface="Trebuchet MS"/>
              <a:ea typeface="Trebuchet MS"/>
              <a:cs typeface="Trebuchet MS"/>
              <a:sym typeface="Trebuchet MS"/>
            </a:endParaRPr>
          </a:p>
        </p:txBody>
      </p:sp>
      <p:pic>
        <p:nvPicPr>
          <p:cNvPr id="958" name="Google Shape;958;p52"/>
          <p:cNvPicPr preferRelativeResize="0"/>
          <p:nvPr/>
        </p:nvPicPr>
        <p:blipFill>
          <a:blip r:embed="rId4">
            <a:alphaModFix/>
          </a:blip>
          <a:stretch>
            <a:fillRect/>
          </a:stretch>
        </p:blipFill>
        <p:spPr>
          <a:xfrm>
            <a:off x="5316124" y="1592925"/>
            <a:ext cx="1412325" cy="1192025"/>
          </a:xfrm>
          <a:prstGeom prst="rect">
            <a:avLst/>
          </a:prstGeom>
          <a:noFill/>
          <a:ln>
            <a:noFill/>
          </a:ln>
        </p:spPr>
      </p:pic>
      <p:sp>
        <p:nvSpPr>
          <p:cNvPr id="959" name="Google Shape;959;p5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39</a:t>
            </a:fld>
            <a:endParaRPr>
              <a:solidFill>
                <a:srgbClr val="202124"/>
              </a:solidFill>
            </a:endParaRPr>
          </a:p>
        </p:txBody>
      </p:sp>
      <p:grpSp>
        <p:nvGrpSpPr>
          <p:cNvPr id="960" name="Google Shape;960;p52"/>
          <p:cNvGrpSpPr/>
          <p:nvPr/>
        </p:nvGrpSpPr>
        <p:grpSpPr>
          <a:xfrm>
            <a:off x="209271" y="4562106"/>
            <a:ext cx="8465995" cy="389099"/>
            <a:chOff x="209271" y="4562106"/>
            <a:chExt cx="8465995" cy="389099"/>
          </a:xfrm>
        </p:grpSpPr>
        <p:cxnSp>
          <p:nvCxnSpPr>
            <p:cNvPr id="961" name="Google Shape;961;p52"/>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962" name="Google Shape;962;p52"/>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964" name="Google Shape;964;p52"/>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965" name="Google Shape;965;p52"/>
            <p:cNvSpPr/>
            <p:nvPr/>
          </p:nvSpPr>
          <p:spPr>
            <a:xfrm>
              <a:off x="537219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966" name="Google Shape;966;p52"/>
            <p:cNvSpPr/>
            <p:nvPr/>
          </p:nvSpPr>
          <p:spPr>
            <a:xfrm>
              <a:off x="6515141"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967" name="Google Shape;967;p52"/>
            <p:cNvSpPr/>
            <p:nvPr/>
          </p:nvSpPr>
          <p:spPr>
            <a:xfrm>
              <a:off x="7604866" y="456690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968" name="Google Shape;968;p52"/>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969" name="Google Shape;969;p52"/>
          <p:cNvSpPr txBox="1"/>
          <p:nvPr/>
        </p:nvSpPr>
        <p:spPr>
          <a:xfrm>
            <a:off x="3811825" y="4309375"/>
            <a:ext cx="1260900" cy="2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Calibri"/>
                <a:ea typeface="Calibri"/>
                <a:cs typeface="Calibri"/>
                <a:sym typeface="Calibri"/>
              </a:rPr>
              <a:t>Design Requirements</a:t>
            </a:r>
            <a:endParaRPr sz="1000">
              <a:solidFill>
                <a:schemeClr val="lt1"/>
              </a:solidFill>
              <a:latin typeface="Calibri"/>
              <a:ea typeface="Calibri"/>
              <a:cs typeface="Calibri"/>
              <a:sym typeface="Calibri"/>
            </a:endParaRPr>
          </a:p>
        </p:txBody>
      </p:sp>
      <p:sp>
        <p:nvSpPr>
          <p:cNvPr id="970" name="Google Shape;970;p52"/>
          <p:cNvSpPr/>
          <p:nvPr/>
        </p:nvSpPr>
        <p:spPr>
          <a:xfrm>
            <a:off x="37901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A</a:t>
            </a:r>
            <a:endParaRPr sz="1010">
              <a:solidFill>
                <a:schemeClr val="dk1"/>
              </a:solidFill>
              <a:latin typeface="Trebuchet MS"/>
              <a:ea typeface="Trebuchet MS"/>
              <a:cs typeface="Trebuchet MS"/>
              <a:sym typeface="Trebuchet MS"/>
            </a:endParaRPr>
          </a:p>
        </p:txBody>
      </p:sp>
      <p:sp>
        <p:nvSpPr>
          <p:cNvPr id="971" name="Google Shape;971;p52"/>
          <p:cNvSpPr/>
          <p:nvPr/>
        </p:nvSpPr>
        <p:spPr>
          <a:xfrm>
            <a:off x="4286794" y="4562088"/>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a:t>
            </a:r>
            <a:endParaRPr sz="1010">
              <a:solidFill>
                <a:schemeClr val="dk1"/>
              </a:solidFill>
              <a:latin typeface="Trebuchet MS"/>
              <a:ea typeface="Trebuchet MS"/>
              <a:cs typeface="Trebuchet MS"/>
              <a:sym typeface="Trebuchet MS"/>
            </a:endParaRPr>
          </a:p>
        </p:txBody>
      </p:sp>
      <p:sp>
        <p:nvSpPr>
          <p:cNvPr id="972" name="Google Shape;972;p52"/>
          <p:cNvSpPr/>
          <p:nvPr/>
        </p:nvSpPr>
        <p:spPr>
          <a:xfrm>
            <a:off x="4543894"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a:t>
            </a:r>
            <a:endParaRPr sz="1010">
              <a:solidFill>
                <a:schemeClr val="dk1"/>
              </a:solidFill>
              <a:latin typeface="Trebuchet MS"/>
              <a:ea typeface="Trebuchet MS"/>
              <a:cs typeface="Trebuchet MS"/>
              <a:sym typeface="Trebuchet MS"/>
            </a:endParaRPr>
          </a:p>
        </p:txBody>
      </p:sp>
      <p:sp>
        <p:nvSpPr>
          <p:cNvPr id="973" name="Google Shape;973;p52"/>
          <p:cNvSpPr/>
          <p:nvPr/>
        </p:nvSpPr>
        <p:spPr>
          <a:xfrm>
            <a:off x="40385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t>
            </a:r>
            <a:endParaRPr sz="1010">
              <a:solidFill>
                <a:schemeClr val="dk1"/>
              </a:solidFill>
              <a:latin typeface="Trebuchet MS"/>
              <a:ea typeface="Trebuchet MS"/>
              <a:cs typeface="Trebuchet MS"/>
              <a:sym typeface="Trebuchet MS"/>
            </a:endParaRPr>
          </a:p>
        </p:txBody>
      </p:sp>
      <p:sp>
        <p:nvSpPr>
          <p:cNvPr id="974" name="Google Shape;974;p52"/>
          <p:cNvSpPr/>
          <p:nvPr/>
        </p:nvSpPr>
        <p:spPr>
          <a:xfrm>
            <a:off x="4797869" y="4562100"/>
            <a:ext cx="3687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E</a:t>
            </a:r>
            <a:endParaRPr sz="1010">
              <a:solidFill>
                <a:schemeClr val="dk1"/>
              </a:solidFill>
              <a:latin typeface="Trebuchet MS"/>
              <a:ea typeface="Trebuchet MS"/>
              <a:cs typeface="Trebuchet MS"/>
              <a:sym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6"/>
          <p:cNvSpPr/>
          <p:nvPr/>
        </p:nvSpPr>
        <p:spPr>
          <a:xfrm>
            <a:off x="5100675" y="2371850"/>
            <a:ext cx="3529500" cy="860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6"/>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6"/>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IRISS Methodology</a:t>
            </a:r>
            <a:endParaRPr>
              <a:solidFill>
                <a:schemeClr val="dk1"/>
              </a:solidFill>
            </a:endParaRPr>
          </a:p>
        </p:txBody>
      </p:sp>
      <p:grpSp>
        <p:nvGrpSpPr>
          <p:cNvPr id="187" name="Google Shape;187;p16"/>
          <p:cNvGrpSpPr/>
          <p:nvPr/>
        </p:nvGrpSpPr>
        <p:grpSpPr>
          <a:xfrm>
            <a:off x="209271" y="4562106"/>
            <a:ext cx="8019720" cy="389149"/>
            <a:chOff x="209271" y="4562106"/>
            <a:chExt cx="8019720" cy="389149"/>
          </a:xfrm>
        </p:grpSpPr>
        <p:cxnSp>
          <p:nvCxnSpPr>
            <p:cNvPr id="188" name="Google Shape;188;p16"/>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89" name="Google Shape;189;p16"/>
            <p:cNvSpPr/>
            <p:nvPr/>
          </p:nvSpPr>
          <p:spPr>
            <a:xfrm>
              <a:off x="209271" y="4562106"/>
              <a:ext cx="1070400" cy="384300"/>
            </a:xfrm>
            <a:prstGeom prst="homePlate">
              <a:avLst>
                <a:gd name="adj" fmla="val 50000"/>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6"/>
            <p:cNvSpPr/>
            <p:nvPr/>
          </p:nvSpPr>
          <p:spPr>
            <a:xfrm>
              <a:off x="212617" y="4562106"/>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91" name="Google Shape;191;p16"/>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92" name="Google Shape;192;p16"/>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93" name="Google Shape;193;p16"/>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94" name="Google Shape;194;p16"/>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95" name="Google Shape;195;p16"/>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196" name="Google Shape;196;p16"/>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97" name="Google Shape;197;p16"/>
          <p:cNvSpPr txBox="1">
            <a:spLocks noGrp="1"/>
          </p:cNvSpPr>
          <p:nvPr>
            <p:ph type="sldNum" idx="12"/>
          </p:nvPr>
        </p:nvSpPr>
        <p:spPr>
          <a:xfrm>
            <a:off x="8382009" y="45598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333333"/>
                </a:solidFill>
              </a:rPr>
              <a:t>4</a:t>
            </a:fld>
            <a:endParaRPr>
              <a:solidFill>
                <a:srgbClr val="333333"/>
              </a:solidFill>
            </a:endParaRPr>
          </a:p>
        </p:txBody>
      </p:sp>
      <p:sp>
        <p:nvSpPr>
          <p:cNvPr id="198" name="Google Shape;198;p16"/>
          <p:cNvSpPr txBox="1"/>
          <p:nvPr/>
        </p:nvSpPr>
        <p:spPr>
          <a:xfrm>
            <a:off x="209275" y="869975"/>
            <a:ext cx="4974600" cy="3632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Average"/>
              <a:buAutoNum type="arabicPeriod"/>
            </a:pPr>
            <a:r>
              <a:rPr lang="en" b="1">
                <a:latin typeface="Average"/>
                <a:ea typeface="Average"/>
                <a:cs typeface="Average"/>
                <a:sym typeface="Average"/>
              </a:rPr>
              <a:t>Discretize Waypoints</a:t>
            </a:r>
            <a:endParaRPr b="1">
              <a:latin typeface="Average"/>
              <a:ea typeface="Average"/>
              <a:cs typeface="Average"/>
              <a:sym typeface="Average"/>
            </a:endParaRPr>
          </a:p>
          <a:p>
            <a:pPr marL="457200" lvl="0" indent="0" algn="l" rtl="0">
              <a:spcBef>
                <a:spcPts val="0"/>
              </a:spcBef>
              <a:spcAft>
                <a:spcPts val="0"/>
              </a:spcAft>
              <a:buNone/>
            </a:pPr>
            <a:r>
              <a:rPr lang="en">
                <a:latin typeface="Average"/>
                <a:ea typeface="Average"/>
                <a:cs typeface="Average"/>
                <a:sym typeface="Average"/>
              </a:rPr>
              <a:t>Convert LEO satellite track into XYZ waypoints</a:t>
            </a:r>
            <a:endParaRPr>
              <a:latin typeface="Average"/>
              <a:ea typeface="Average"/>
              <a:cs typeface="Average"/>
              <a:sym typeface="Average"/>
            </a:endParaRPr>
          </a:p>
          <a:p>
            <a:pPr marL="457200" lvl="0" indent="0" algn="l" rtl="0">
              <a:spcBef>
                <a:spcPts val="0"/>
              </a:spcBef>
              <a:spcAft>
                <a:spcPts val="0"/>
              </a:spcAft>
              <a:buNone/>
            </a:pPr>
            <a:endParaRPr>
              <a:latin typeface="Average"/>
              <a:ea typeface="Average"/>
              <a:cs typeface="Average"/>
              <a:sym typeface="Average"/>
            </a:endParaRPr>
          </a:p>
          <a:p>
            <a:pPr marL="457200" lvl="0" indent="-317500" algn="l" rtl="0">
              <a:spcBef>
                <a:spcPts val="0"/>
              </a:spcBef>
              <a:spcAft>
                <a:spcPts val="0"/>
              </a:spcAft>
              <a:buSzPts val="1400"/>
              <a:buFont typeface="Average"/>
              <a:buAutoNum type="arabicPeriod"/>
            </a:pPr>
            <a:r>
              <a:rPr lang="en" b="1">
                <a:latin typeface="Average"/>
                <a:ea typeface="Average"/>
                <a:cs typeface="Average"/>
                <a:sym typeface="Average"/>
              </a:rPr>
              <a:t>Incorporate Timing</a:t>
            </a:r>
            <a:endParaRPr b="1">
              <a:latin typeface="Average"/>
              <a:ea typeface="Average"/>
              <a:cs typeface="Average"/>
              <a:sym typeface="Average"/>
            </a:endParaRPr>
          </a:p>
          <a:p>
            <a:pPr marL="457200" lvl="0" indent="0" algn="l" rtl="0">
              <a:spcBef>
                <a:spcPts val="0"/>
              </a:spcBef>
              <a:spcAft>
                <a:spcPts val="0"/>
              </a:spcAft>
              <a:buNone/>
            </a:pPr>
            <a:r>
              <a:rPr lang="en">
                <a:latin typeface="Average"/>
                <a:ea typeface="Average"/>
                <a:cs typeface="Average"/>
                <a:sym typeface="Average"/>
              </a:rPr>
              <a:t>Calculate required UAS velocities to reach desired time</a:t>
            </a:r>
            <a:endParaRPr>
              <a:latin typeface="Average"/>
              <a:ea typeface="Average"/>
              <a:cs typeface="Average"/>
              <a:sym typeface="Average"/>
            </a:endParaRPr>
          </a:p>
          <a:p>
            <a:pPr marL="457200" lvl="0" indent="0" algn="l" rtl="0">
              <a:spcBef>
                <a:spcPts val="0"/>
              </a:spcBef>
              <a:spcAft>
                <a:spcPts val="0"/>
              </a:spcAft>
              <a:buNone/>
            </a:pPr>
            <a:endParaRPr>
              <a:latin typeface="Average"/>
              <a:ea typeface="Average"/>
              <a:cs typeface="Average"/>
              <a:sym typeface="Average"/>
            </a:endParaRPr>
          </a:p>
          <a:p>
            <a:pPr marL="457200" lvl="0" indent="-317500" algn="l" rtl="0">
              <a:spcBef>
                <a:spcPts val="0"/>
              </a:spcBef>
              <a:spcAft>
                <a:spcPts val="0"/>
              </a:spcAft>
              <a:buSzPts val="1400"/>
              <a:buFont typeface="Average"/>
              <a:buAutoNum type="arabicPeriod"/>
            </a:pPr>
            <a:r>
              <a:rPr lang="en" b="1">
                <a:latin typeface="Average"/>
                <a:ea typeface="Average"/>
                <a:cs typeface="Average"/>
                <a:sym typeface="Average"/>
              </a:rPr>
              <a:t>Upload</a:t>
            </a:r>
            <a:endParaRPr b="1">
              <a:latin typeface="Average"/>
              <a:ea typeface="Average"/>
              <a:cs typeface="Average"/>
              <a:sym typeface="Average"/>
            </a:endParaRPr>
          </a:p>
          <a:p>
            <a:pPr marL="457200" lvl="0" indent="0" algn="l" rtl="0">
              <a:spcBef>
                <a:spcPts val="0"/>
              </a:spcBef>
              <a:spcAft>
                <a:spcPts val="0"/>
              </a:spcAft>
              <a:buNone/>
            </a:pPr>
            <a:r>
              <a:rPr lang="en">
                <a:latin typeface="Average"/>
                <a:ea typeface="Average"/>
                <a:cs typeface="Average"/>
                <a:sym typeface="Average"/>
              </a:rPr>
              <a:t>Send commanded XYZ waypoints and velocities to drone </a:t>
            </a:r>
            <a:r>
              <a:rPr lang="en" u="sng">
                <a:latin typeface="Average"/>
                <a:ea typeface="Average"/>
                <a:cs typeface="Average"/>
                <a:sym typeface="Average"/>
              </a:rPr>
              <a:t>without closed loop timing control</a:t>
            </a:r>
            <a:endParaRPr u="sng">
              <a:latin typeface="Average"/>
              <a:ea typeface="Average"/>
              <a:cs typeface="Average"/>
              <a:sym typeface="Average"/>
            </a:endParaRPr>
          </a:p>
          <a:p>
            <a:pPr marL="457200" lvl="0" indent="0" algn="l" rtl="0">
              <a:spcBef>
                <a:spcPts val="0"/>
              </a:spcBef>
              <a:spcAft>
                <a:spcPts val="0"/>
              </a:spcAft>
              <a:buNone/>
            </a:pPr>
            <a:endParaRPr>
              <a:latin typeface="Average"/>
              <a:ea typeface="Average"/>
              <a:cs typeface="Average"/>
              <a:sym typeface="Average"/>
            </a:endParaRPr>
          </a:p>
          <a:p>
            <a:pPr marL="457200" lvl="0" indent="-317500" algn="l" rtl="0">
              <a:spcBef>
                <a:spcPts val="0"/>
              </a:spcBef>
              <a:spcAft>
                <a:spcPts val="0"/>
              </a:spcAft>
              <a:buSzPts val="1400"/>
              <a:buFont typeface="Average"/>
              <a:buAutoNum type="arabicPeriod"/>
            </a:pPr>
            <a:r>
              <a:rPr lang="en" b="1">
                <a:latin typeface="Average"/>
                <a:ea typeface="Average"/>
                <a:cs typeface="Average"/>
                <a:sym typeface="Average"/>
              </a:rPr>
              <a:t>Mission Execution and Termination</a:t>
            </a:r>
            <a:endParaRPr b="1">
              <a:latin typeface="Average"/>
              <a:ea typeface="Average"/>
              <a:cs typeface="Average"/>
              <a:sym typeface="Average"/>
            </a:endParaRPr>
          </a:p>
          <a:p>
            <a:pPr marL="457200" lvl="0" indent="0" algn="l" rtl="0">
              <a:spcBef>
                <a:spcPts val="0"/>
              </a:spcBef>
              <a:spcAft>
                <a:spcPts val="0"/>
              </a:spcAft>
              <a:buNone/>
            </a:pPr>
            <a:r>
              <a:rPr lang="en">
                <a:latin typeface="Average"/>
                <a:ea typeface="Average"/>
                <a:cs typeface="Average"/>
                <a:sym typeface="Average"/>
              </a:rPr>
              <a:t>Vehicle flies along commanded path and completes mission</a:t>
            </a:r>
            <a:endParaRPr>
              <a:latin typeface="Average"/>
              <a:ea typeface="Average"/>
              <a:cs typeface="Average"/>
              <a:sym typeface="Average"/>
            </a:endParaRPr>
          </a:p>
          <a:p>
            <a:pPr marL="457200" lvl="0" indent="0" algn="l" rtl="0">
              <a:spcBef>
                <a:spcPts val="0"/>
              </a:spcBef>
              <a:spcAft>
                <a:spcPts val="0"/>
              </a:spcAft>
              <a:buNone/>
            </a:pPr>
            <a:endParaRPr>
              <a:latin typeface="Average"/>
              <a:ea typeface="Average"/>
              <a:cs typeface="Average"/>
              <a:sym typeface="Average"/>
            </a:endParaRPr>
          </a:p>
          <a:p>
            <a:pPr marL="457200" lvl="0" indent="-317500" algn="l" rtl="0">
              <a:spcBef>
                <a:spcPts val="0"/>
              </a:spcBef>
              <a:spcAft>
                <a:spcPts val="0"/>
              </a:spcAft>
              <a:buSzPts val="1400"/>
              <a:buFont typeface="Average"/>
              <a:buAutoNum type="arabicPeriod"/>
            </a:pPr>
            <a:r>
              <a:rPr lang="en" b="1">
                <a:latin typeface="Average"/>
                <a:ea typeface="Average"/>
                <a:cs typeface="Average"/>
                <a:sym typeface="Average"/>
              </a:rPr>
              <a:t>Post Processing</a:t>
            </a:r>
            <a:endParaRPr b="1">
              <a:latin typeface="Average"/>
              <a:ea typeface="Average"/>
              <a:cs typeface="Average"/>
              <a:sym typeface="Average"/>
            </a:endParaRPr>
          </a:p>
          <a:p>
            <a:pPr marL="457200" lvl="0" indent="0" algn="l" rtl="0">
              <a:spcBef>
                <a:spcPts val="0"/>
              </a:spcBef>
              <a:spcAft>
                <a:spcPts val="0"/>
              </a:spcAft>
              <a:buNone/>
            </a:pPr>
            <a:r>
              <a:rPr lang="en">
                <a:latin typeface="Average"/>
                <a:ea typeface="Average"/>
                <a:cs typeface="Average"/>
                <a:sym typeface="Average"/>
              </a:rPr>
              <a:t>Vehicle Performance is validated</a:t>
            </a:r>
            <a:endParaRPr>
              <a:latin typeface="Average"/>
              <a:ea typeface="Average"/>
              <a:cs typeface="Average"/>
              <a:sym typeface="Average"/>
            </a:endParaRPr>
          </a:p>
        </p:txBody>
      </p:sp>
      <p:pic>
        <p:nvPicPr>
          <p:cNvPr id="199" name="Google Shape;199;p16"/>
          <p:cNvPicPr preferRelativeResize="0"/>
          <p:nvPr/>
        </p:nvPicPr>
        <p:blipFill>
          <a:blip r:embed="rId3">
            <a:alphaModFix/>
          </a:blip>
          <a:stretch>
            <a:fillRect/>
          </a:stretch>
        </p:blipFill>
        <p:spPr>
          <a:xfrm>
            <a:off x="5132150" y="993000"/>
            <a:ext cx="1194207" cy="1228217"/>
          </a:xfrm>
          <a:prstGeom prst="rect">
            <a:avLst/>
          </a:prstGeom>
          <a:noFill/>
          <a:ln w="28575" cap="flat" cmpd="sng">
            <a:solidFill>
              <a:srgbClr val="000000"/>
            </a:solidFill>
            <a:prstDash val="solid"/>
            <a:round/>
            <a:headEnd type="none" w="sm" len="sm"/>
            <a:tailEnd type="none" w="sm" len="sm"/>
          </a:ln>
        </p:spPr>
      </p:pic>
      <p:pic>
        <p:nvPicPr>
          <p:cNvPr id="200" name="Google Shape;200;p16"/>
          <p:cNvPicPr preferRelativeResize="0"/>
          <p:nvPr/>
        </p:nvPicPr>
        <p:blipFill>
          <a:blip r:embed="rId4">
            <a:alphaModFix/>
          </a:blip>
          <a:stretch>
            <a:fillRect/>
          </a:stretch>
        </p:blipFill>
        <p:spPr>
          <a:xfrm>
            <a:off x="6464944" y="993000"/>
            <a:ext cx="1043017" cy="1228225"/>
          </a:xfrm>
          <a:prstGeom prst="rect">
            <a:avLst/>
          </a:prstGeom>
          <a:noFill/>
          <a:ln w="28575" cap="flat" cmpd="sng">
            <a:solidFill>
              <a:srgbClr val="000000"/>
            </a:solidFill>
            <a:prstDash val="solid"/>
            <a:round/>
            <a:headEnd type="none" w="sm" len="sm"/>
            <a:tailEnd type="none" w="sm" len="sm"/>
          </a:ln>
        </p:spPr>
      </p:pic>
      <p:sp>
        <p:nvSpPr>
          <p:cNvPr id="201" name="Google Shape;201;p16"/>
          <p:cNvSpPr/>
          <p:nvPr/>
        </p:nvSpPr>
        <p:spPr>
          <a:xfrm>
            <a:off x="7619781" y="1458952"/>
            <a:ext cx="496500" cy="231600"/>
          </a:xfrm>
          <a:prstGeom prst="rightArrow">
            <a:avLst>
              <a:gd name="adj1" fmla="val 50000"/>
              <a:gd name="adj2" fmla="val 50000"/>
            </a:avLst>
          </a:prstGeom>
          <a:solidFill>
            <a:srgbClr val="33333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2" name="Google Shape;202;p16"/>
          <p:cNvPicPr preferRelativeResize="0"/>
          <p:nvPr/>
        </p:nvPicPr>
        <p:blipFill>
          <a:blip r:embed="rId5">
            <a:alphaModFix/>
          </a:blip>
          <a:stretch>
            <a:fillRect/>
          </a:stretch>
        </p:blipFill>
        <p:spPr>
          <a:xfrm>
            <a:off x="5336963" y="2456425"/>
            <a:ext cx="506525" cy="674700"/>
          </a:xfrm>
          <a:prstGeom prst="rect">
            <a:avLst/>
          </a:prstGeom>
          <a:noFill/>
          <a:ln>
            <a:noFill/>
          </a:ln>
        </p:spPr>
      </p:pic>
      <p:sp>
        <p:nvSpPr>
          <p:cNvPr id="203" name="Google Shape;203;p16"/>
          <p:cNvSpPr/>
          <p:nvPr/>
        </p:nvSpPr>
        <p:spPr>
          <a:xfrm>
            <a:off x="5986225" y="2665825"/>
            <a:ext cx="1633500" cy="255900"/>
          </a:xfrm>
          <a:prstGeom prst="rightArrow">
            <a:avLst>
              <a:gd name="adj1" fmla="val 50000"/>
              <a:gd name="adj2" fmla="val 50000"/>
            </a:avLst>
          </a:prstGeom>
          <a:solidFill>
            <a:srgbClr val="33333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4" name="Google Shape;204;p16"/>
          <p:cNvPicPr preferRelativeResize="0"/>
          <p:nvPr/>
        </p:nvPicPr>
        <p:blipFill>
          <a:blip r:embed="rId6">
            <a:alphaModFix/>
          </a:blip>
          <a:stretch>
            <a:fillRect/>
          </a:stretch>
        </p:blipFill>
        <p:spPr>
          <a:xfrm flipH="1">
            <a:off x="7760538" y="2462023"/>
            <a:ext cx="690893" cy="674700"/>
          </a:xfrm>
          <a:prstGeom prst="rect">
            <a:avLst/>
          </a:prstGeom>
          <a:noFill/>
          <a:ln>
            <a:noFill/>
          </a:ln>
        </p:spPr>
      </p:pic>
      <p:pic>
        <p:nvPicPr>
          <p:cNvPr id="205" name="Google Shape;205;p16"/>
          <p:cNvPicPr preferRelativeResize="0"/>
          <p:nvPr/>
        </p:nvPicPr>
        <p:blipFill>
          <a:blip r:embed="rId7">
            <a:alphaModFix/>
          </a:blip>
          <a:stretch>
            <a:fillRect/>
          </a:stretch>
        </p:blipFill>
        <p:spPr>
          <a:xfrm>
            <a:off x="5412906" y="3371888"/>
            <a:ext cx="2903587" cy="918800"/>
          </a:xfrm>
          <a:prstGeom prst="rect">
            <a:avLst/>
          </a:prstGeom>
          <a:noFill/>
          <a:ln>
            <a:noFill/>
          </a:ln>
        </p:spPr>
      </p:pic>
      <p:pic>
        <p:nvPicPr>
          <p:cNvPr id="206" name="Google Shape;206;p16"/>
          <p:cNvPicPr preferRelativeResize="0"/>
          <p:nvPr/>
        </p:nvPicPr>
        <p:blipFill>
          <a:blip r:embed="rId6">
            <a:alphaModFix/>
          </a:blip>
          <a:stretch>
            <a:fillRect/>
          </a:stretch>
        </p:blipFill>
        <p:spPr>
          <a:xfrm flipH="1">
            <a:off x="7967525" y="3937154"/>
            <a:ext cx="483900" cy="472554"/>
          </a:xfrm>
          <a:prstGeom prst="rect">
            <a:avLst/>
          </a:prstGeom>
          <a:noFill/>
          <a:ln>
            <a:noFill/>
          </a:ln>
        </p:spPr>
      </p:pic>
      <p:pic>
        <p:nvPicPr>
          <p:cNvPr id="207" name="Google Shape;207;p16"/>
          <p:cNvPicPr preferRelativeResize="0"/>
          <p:nvPr/>
        </p:nvPicPr>
        <p:blipFill>
          <a:blip r:embed="rId8">
            <a:alphaModFix/>
          </a:blip>
          <a:stretch>
            <a:fillRect/>
          </a:stretch>
        </p:blipFill>
        <p:spPr>
          <a:xfrm>
            <a:off x="7156100" y="372080"/>
            <a:ext cx="1577401" cy="321082"/>
          </a:xfrm>
          <a:prstGeom prst="rect">
            <a:avLst/>
          </a:prstGeom>
          <a:noFill/>
          <a:ln>
            <a:noFill/>
          </a:ln>
        </p:spPr>
      </p:pic>
      <p:pic>
        <p:nvPicPr>
          <p:cNvPr id="208" name="Google Shape;208;p16"/>
          <p:cNvPicPr preferRelativeResize="0"/>
          <p:nvPr/>
        </p:nvPicPr>
        <p:blipFill>
          <a:blip r:embed="rId5">
            <a:alphaModFix/>
          </a:blip>
          <a:stretch>
            <a:fillRect/>
          </a:stretch>
        </p:blipFill>
        <p:spPr>
          <a:xfrm>
            <a:off x="8171652" y="1269460"/>
            <a:ext cx="458397" cy="61059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53"/>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53"/>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Ground Truth (E5,FR7)</a:t>
            </a:r>
            <a:endParaRPr>
              <a:solidFill>
                <a:schemeClr val="dk1"/>
              </a:solidFill>
            </a:endParaRPr>
          </a:p>
        </p:txBody>
      </p:sp>
      <p:sp>
        <p:nvSpPr>
          <p:cNvPr id="981" name="Google Shape;981;p53"/>
          <p:cNvSpPr txBox="1">
            <a:spLocks noGrp="1"/>
          </p:cNvSpPr>
          <p:nvPr>
            <p:ph type="body" idx="1"/>
          </p:nvPr>
        </p:nvSpPr>
        <p:spPr>
          <a:xfrm>
            <a:off x="819175" y="869975"/>
            <a:ext cx="7505700" cy="4632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1200">
                <a:solidFill>
                  <a:srgbClr val="000000"/>
                </a:solidFill>
                <a:latin typeface="Trebuchet MS"/>
                <a:ea typeface="Trebuchet MS"/>
                <a:cs typeface="Trebuchet MS"/>
                <a:sym typeface="Trebuchet MS"/>
              </a:rPr>
              <a:t>DR7.1: The GTS shall be capable of measuring time and position to within 10 cm accuracy</a:t>
            </a:r>
            <a:endParaRPr sz="1900">
              <a:solidFill>
                <a:srgbClr val="000000"/>
              </a:solidFill>
              <a:latin typeface="Trebuchet MS"/>
              <a:ea typeface="Trebuchet MS"/>
              <a:cs typeface="Trebuchet MS"/>
              <a:sym typeface="Trebuchet MS"/>
            </a:endParaRPr>
          </a:p>
        </p:txBody>
      </p:sp>
      <p:sp>
        <p:nvSpPr>
          <p:cNvPr id="982" name="Google Shape;982;p53"/>
          <p:cNvSpPr txBox="1">
            <a:spLocks noGrp="1"/>
          </p:cNvSpPr>
          <p:nvPr>
            <p:ph type="body" idx="1"/>
          </p:nvPr>
        </p:nvSpPr>
        <p:spPr>
          <a:xfrm>
            <a:off x="583575" y="1421800"/>
            <a:ext cx="3881400" cy="3051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rgbClr val="000000"/>
                </a:solidFill>
                <a:latin typeface="Trebuchet MS"/>
                <a:ea typeface="Trebuchet MS"/>
                <a:cs typeface="Trebuchet MS"/>
                <a:sym typeface="Trebuchet MS"/>
              </a:rPr>
              <a:t>Post-Processed Kinematic (PPK) GPS:</a:t>
            </a:r>
            <a:endParaRPr>
              <a:solidFill>
                <a:srgbClr val="000000"/>
              </a:solidFill>
              <a:latin typeface="Trebuchet MS"/>
              <a:ea typeface="Trebuchet MS"/>
              <a:cs typeface="Trebuchet MS"/>
              <a:sym typeface="Trebuchet MS"/>
            </a:endParaRPr>
          </a:p>
          <a:p>
            <a:pPr marL="457200" lvl="0" indent="-311150" algn="l" rtl="0">
              <a:spcBef>
                <a:spcPts val="1200"/>
              </a:spcBef>
              <a:spcAft>
                <a:spcPts val="0"/>
              </a:spcAft>
              <a:buClr>
                <a:srgbClr val="000000"/>
              </a:buClr>
              <a:buSzPts val="1300"/>
              <a:buFont typeface="Trebuchet MS"/>
              <a:buChar char="●"/>
            </a:pPr>
            <a:r>
              <a:rPr lang="en">
                <a:solidFill>
                  <a:srgbClr val="000000"/>
                </a:solidFill>
                <a:latin typeface="Trebuchet MS"/>
                <a:ea typeface="Trebuchet MS"/>
                <a:cs typeface="Trebuchet MS"/>
                <a:sym typeface="Trebuchet MS"/>
              </a:rPr>
              <a:t>PPK allows for simpler and less-expensive hardware than a Real-Time Kinematic (RTK) GTS</a:t>
            </a:r>
            <a:endParaRPr>
              <a:solidFill>
                <a:srgbClr val="000000"/>
              </a:solidFill>
              <a:latin typeface="Trebuchet MS"/>
              <a:ea typeface="Trebuchet MS"/>
              <a:cs typeface="Trebuchet MS"/>
              <a:sym typeface="Trebuchet MS"/>
            </a:endParaRPr>
          </a:p>
          <a:p>
            <a:pPr marL="914400" lvl="1" indent="-298450" algn="l" rtl="0">
              <a:spcBef>
                <a:spcPts val="0"/>
              </a:spcBef>
              <a:spcAft>
                <a:spcPts val="0"/>
              </a:spcAft>
              <a:buClr>
                <a:srgbClr val="000000"/>
              </a:buClr>
              <a:buSzPts val="1100"/>
              <a:buFont typeface="Trebuchet MS"/>
              <a:buChar char="○"/>
            </a:pPr>
            <a:r>
              <a:rPr lang="en">
                <a:solidFill>
                  <a:srgbClr val="000000"/>
                </a:solidFill>
                <a:latin typeface="Trebuchet MS"/>
                <a:ea typeface="Trebuchet MS"/>
                <a:cs typeface="Trebuchet MS"/>
                <a:sym typeface="Trebuchet MS"/>
              </a:rPr>
              <a:t>Navigation system is RTK GPS</a:t>
            </a:r>
            <a:endParaRPr>
              <a:solidFill>
                <a:srgbClr val="000000"/>
              </a:solidFill>
              <a:latin typeface="Trebuchet MS"/>
              <a:ea typeface="Trebuchet MS"/>
              <a:cs typeface="Trebuchet MS"/>
              <a:sym typeface="Trebuchet MS"/>
            </a:endParaRPr>
          </a:p>
          <a:p>
            <a:pPr marL="457200" lvl="0" indent="-311150" algn="l" rtl="0">
              <a:spcBef>
                <a:spcPts val="0"/>
              </a:spcBef>
              <a:spcAft>
                <a:spcPts val="0"/>
              </a:spcAft>
              <a:buClr>
                <a:srgbClr val="000000"/>
              </a:buClr>
              <a:buSzPts val="1300"/>
              <a:buFont typeface="Trebuchet MS"/>
              <a:buChar char="●"/>
            </a:pPr>
            <a:r>
              <a:rPr lang="en">
                <a:solidFill>
                  <a:srgbClr val="000000"/>
                </a:solidFill>
                <a:latin typeface="Trebuchet MS"/>
                <a:ea typeface="Trebuchet MS"/>
                <a:cs typeface="Trebuchet MS"/>
                <a:sym typeface="Trebuchet MS"/>
              </a:rPr>
              <a:t>No need for real-time connections or calculations</a:t>
            </a:r>
            <a:endParaRPr>
              <a:solidFill>
                <a:srgbClr val="000000"/>
              </a:solidFill>
              <a:latin typeface="Trebuchet MS"/>
              <a:ea typeface="Trebuchet MS"/>
              <a:cs typeface="Trebuchet MS"/>
              <a:sym typeface="Trebuchet MS"/>
            </a:endParaRPr>
          </a:p>
          <a:p>
            <a:pPr marL="457200" lvl="0" indent="-311150" algn="l" rtl="0">
              <a:spcBef>
                <a:spcPts val="0"/>
              </a:spcBef>
              <a:spcAft>
                <a:spcPts val="0"/>
              </a:spcAft>
              <a:buClr>
                <a:srgbClr val="000000"/>
              </a:buClr>
              <a:buSzPts val="1300"/>
              <a:buFont typeface="Trebuchet MS"/>
              <a:buChar char="●"/>
            </a:pPr>
            <a:r>
              <a:rPr lang="en">
                <a:solidFill>
                  <a:srgbClr val="000000"/>
                </a:solidFill>
                <a:latin typeface="Trebuchet MS"/>
                <a:ea typeface="Trebuchet MS"/>
                <a:cs typeface="Trebuchet MS"/>
                <a:sym typeface="Trebuchet MS"/>
              </a:rPr>
              <a:t>PPK solutions are more robust than RTK:</a:t>
            </a:r>
            <a:endParaRPr>
              <a:solidFill>
                <a:srgbClr val="000000"/>
              </a:solidFill>
              <a:latin typeface="Trebuchet MS"/>
              <a:ea typeface="Trebuchet MS"/>
              <a:cs typeface="Trebuchet MS"/>
              <a:sym typeface="Trebuchet MS"/>
            </a:endParaRPr>
          </a:p>
          <a:p>
            <a:pPr marL="914400" lvl="1" indent="-298450" algn="l" rtl="0">
              <a:spcBef>
                <a:spcPts val="0"/>
              </a:spcBef>
              <a:spcAft>
                <a:spcPts val="0"/>
              </a:spcAft>
              <a:buClr>
                <a:srgbClr val="000000"/>
              </a:buClr>
              <a:buSzPts val="1100"/>
              <a:buFont typeface="Trebuchet MS"/>
              <a:buChar char="○"/>
            </a:pPr>
            <a:r>
              <a:rPr lang="en">
                <a:solidFill>
                  <a:srgbClr val="000000"/>
                </a:solidFill>
                <a:latin typeface="Trebuchet MS"/>
                <a:ea typeface="Trebuchet MS"/>
                <a:cs typeface="Trebuchet MS"/>
                <a:sym typeface="Trebuchet MS"/>
              </a:rPr>
              <a:t>Not subject to data dropouts</a:t>
            </a:r>
            <a:endParaRPr>
              <a:solidFill>
                <a:srgbClr val="000000"/>
              </a:solidFill>
              <a:latin typeface="Trebuchet MS"/>
              <a:ea typeface="Trebuchet MS"/>
              <a:cs typeface="Trebuchet MS"/>
              <a:sym typeface="Trebuchet MS"/>
            </a:endParaRPr>
          </a:p>
          <a:p>
            <a:pPr marL="914400" lvl="1" indent="-298450" algn="l" rtl="0">
              <a:spcBef>
                <a:spcPts val="0"/>
              </a:spcBef>
              <a:spcAft>
                <a:spcPts val="0"/>
              </a:spcAft>
              <a:buClr>
                <a:srgbClr val="000000"/>
              </a:buClr>
              <a:buSzPts val="1100"/>
              <a:buFont typeface="Trebuchet MS"/>
              <a:buChar char="○"/>
            </a:pPr>
            <a:r>
              <a:rPr lang="en">
                <a:solidFill>
                  <a:srgbClr val="000000"/>
                </a:solidFill>
                <a:latin typeface="Trebuchet MS"/>
                <a:ea typeface="Trebuchet MS"/>
                <a:cs typeface="Trebuchet MS"/>
                <a:sym typeface="Trebuchet MS"/>
              </a:rPr>
              <a:t>Solution techniques can take advantage of past and future observations</a:t>
            </a:r>
            <a:endParaRPr>
              <a:solidFill>
                <a:srgbClr val="000000"/>
              </a:solidFill>
              <a:latin typeface="Trebuchet MS"/>
              <a:ea typeface="Trebuchet MS"/>
              <a:cs typeface="Trebuchet MS"/>
              <a:sym typeface="Trebuchet MS"/>
            </a:endParaRPr>
          </a:p>
        </p:txBody>
      </p:sp>
      <p:pic>
        <p:nvPicPr>
          <p:cNvPr id="983" name="Google Shape;983;p53"/>
          <p:cNvPicPr preferRelativeResize="0"/>
          <p:nvPr/>
        </p:nvPicPr>
        <p:blipFill>
          <a:blip r:embed="rId3">
            <a:alphaModFix/>
          </a:blip>
          <a:stretch>
            <a:fillRect/>
          </a:stretch>
        </p:blipFill>
        <p:spPr>
          <a:xfrm>
            <a:off x="4660675" y="1421800"/>
            <a:ext cx="4071327" cy="3051499"/>
          </a:xfrm>
          <a:prstGeom prst="rect">
            <a:avLst/>
          </a:prstGeom>
          <a:noFill/>
          <a:ln>
            <a:noFill/>
          </a:ln>
        </p:spPr>
      </p:pic>
      <p:sp>
        <p:nvSpPr>
          <p:cNvPr id="984" name="Google Shape;984;p5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40</a:t>
            </a:fld>
            <a:endParaRPr>
              <a:solidFill>
                <a:srgbClr val="202124"/>
              </a:solidFill>
            </a:endParaRPr>
          </a:p>
        </p:txBody>
      </p:sp>
      <p:grpSp>
        <p:nvGrpSpPr>
          <p:cNvPr id="985" name="Google Shape;985;p53"/>
          <p:cNvGrpSpPr/>
          <p:nvPr/>
        </p:nvGrpSpPr>
        <p:grpSpPr>
          <a:xfrm>
            <a:off x="209271" y="4562106"/>
            <a:ext cx="8465995" cy="389099"/>
            <a:chOff x="209271" y="4562106"/>
            <a:chExt cx="8465995" cy="389099"/>
          </a:xfrm>
        </p:grpSpPr>
        <p:cxnSp>
          <p:nvCxnSpPr>
            <p:cNvPr id="986" name="Google Shape;986;p53"/>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987" name="Google Shape;987;p53"/>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3"/>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989" name="Google Shape;989;p53"/>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990" name="Google Shape;990;p53"/>
            <p:cNvSpPr/>
            <p:nvPr/>
          </p:nvSpPr>
          <p:spPr>
            <a:xfrm>
              <a:off x="537219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991" name="Google Shape;991;p53"/>
            <p:cNvSpPr/>
            <p:nvPr/>
          </p:nvSpPr>
          <p:spPr>
            <a:xfrm>
              <a:off x="6515141"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992" name="Google Shape;992;p53"/>
            <p:cNvSpPr/>
            <p:nvPr/>
          </p:nvSpPr>
          <p:spPr>
            <a:xfrm>
              <a:off x="7604866" y="456690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993" name="Google Shape;993;p53"/>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994" name="Google Shape;994;p53"/>
          <p:cNvSpPr txBox="1"/>
          <p:nvPr/>
        </p:nvSpPr>
        <p:spPr>
          <a:xfrm>
            <a:off x="3811825" y="4309375"/>
            <a:ext cx="1260900" cy="2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Calibri"/>
                <a:ea typeface="Calibri"/>
                <a:cs typeface="Calibri"/>
                <a:sym typeface="Calibri"/>
              </a:rPr>
              <a:t>Design Requirements</a:t>
            </a:r>
            <a:endParaRPr sz="1000">
              <a:solidFill>
                <a:schemeClr val="lt1"/>
              </a:solidFill>
              <a:latin typeface="Calibri"/>
              <a:ea typeface="Calibri"/>
              <a:cs typeface="Calibri"/>
              <a:sym typeface="Calibri"/>
            </a:endParaRPr>
          </a:p>
        </p:txBody>
      </p:sp>
      <p:sp>
        <p:nvSpPr>
          <p:cNvPr id="995" name="Google Shape;995;p53"/>
          <p:cNvSpPr/>
          <p:nvPr/>
        </p:nvSpPr>
        <p:spPr>
          <a:xfrm>
            <a:off x="37901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A</a:t>
            </a:r>
            <a:endParaRPr sz="1010">
              <a:solidFill>
                <a:schemeClr val="dk1"/>
              </a:solidFill>
              <a:latin typeface="Trebuchet MS"/>
              <a:ea typeface="Trebuchet MS"/>
              <a:cs typeface="Trebuchet MS"/>
              <a:sym typeface="Trebuchet MS"/>
            </a:endParaRPr>
          </a:p>
        </p:txBody>
      </p:sp>
      <p:sp>
        <p:nvSpPr>
          <p:cNvPr id="996" name="Google Shape;996;p53"/>
          <p:cNvSpPr/>
          <p:nvPr/>
        </p:nvSpPr>
        <p:spPr>
          <a:xfrm>
            <a:off x="4286794" y="4562088"/>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a:t>
            </a:r>
            <a:endParaRPr sz="1010">
              <a:solidFill>
                <a:schemeClr val="dk1"/>
              </a:solidFill>
              <a:latin typeface="Trebuchet MS"/>
              <a:ea typeface="Trebuchet MS"/>
              <a:cs typeface="Trebuchet MS"/>
              <a:sym typeface="Trebuchet MS"/>
            </a:endParaRPr>
          </a:p>
        </p:txBody>
      </p:sp>
      <p:sp>
        <p:nvSpPr>
          <p:cNvPr id="997" name="Google Shape;997;p53"/>
          <p:cNvSpPr/>
          <p:nvPr/>
        </p:nvSpPr>
        <p:spPr>
          <a:xfrm>
            <a:off x="4543894"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a:t>
            </a:r>
            <a:endParaRPr sz="1010">
              <a:solidFill>
                <a:schemeClr val="dk1"/>
              </a:solidFill>
              <a:latin typeface="Trebuchet MS"/>
              <a:ea typeface="Trebuchet MS"/>
              <a:cs typeface="Trebuchet MS"/>
              <a:sym typeface="Trebuchet MS"/>
            </a:endParaRPr>
          </a:p>
        </p:txBody>
      </p:sp>
      <p:sp>
        <p:nvSpPr>
          <p:cNvPr id="998" name="Google Shape;998;p53"/>
          <p:cNvSpPr/>
          <p:nvPr/>
        </p:nvSpPr>
        <p:spPr>
          <a:xfrm>
            <a:off x="40385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t>
            </a:r>
            <a:endParaRPr sz="1010">
              <a:solidFill>
                <a:schemeClr val="dk1"/>
              </a:solidFill>
              <a:latin typeface="Trebuchet MS"/>
              <a:ea typeface="Trebuchet MS"/>
              <a:cs typeface="Trebuchet MS"/>
              <a:sym typeface="Trebuchet MS"/>
            </a:endParaRPr>
          </a:p>
        </p:txBody>
      </p:sp>
      <p:sp>
        <p:nvSpPr>
          <p:cNvPr id="999" name="Google Shape;999;p53"/>
          <p:cNvSpPr/>
          <p:nvPr/>
        </p:nvSpPr>
        <p:spPr>
          <a:xfrm>
            <a:off x="4797869" y="4562100"/>
            <a:ext cx="3687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E</a:t>
            </a:r>
            <a:endParaRPr sz="1010">
              <a:solidFill>
                <a:schemeClr val="dk1"/>
              </a:solidFill>
              <a:latin typeface="Trebuchet MS"/>
              <a:ea typeface="Trebuchet MS"/>
              <a:cs typeface="Trebuchet MS"/>
              <a:sym typeface="Trebuchet M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54"/>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4"/>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Ground Truth (E5,FR7)</a:t>
            </a:r>
            <a:endParaRPr>
              <a:solidFill>
                <a:schemeClr val="dk1"/>
              </a:solidFill>
            </a:endParaRPr>
          </a:p>
        </p:txBody>
      </p:sp>
      <p:sp>
        <p:nvSpPr>
          <p:cNvPr id="1006" name="Google Shape;1006;p54"/>
          <p:cNvSpPr txBox="1">
            <a:spLocks noGrp="1"/>
          </p:cNvSpPr>
          <p:nvPr>
            <p:ph type="body" idx="1"/>
          </p:nvPr>
        </p:nvSpPr>
        <p:spPr>
          <a:xfrm>
            <a:off x="819175" y="869975"/>
            <a:ext cx="7505700" cy="3891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1200">
                <a:solidFill>
                  <a:srgbClr val="000000"/>
                </a:solidFill>
                <a:latin typeface="Trebuchet MS"/>
                <a:ea typeface="Trebuchet MS"/>
                <a:cs typeface="Trebuchet MS"/>
                <a:sym typeface="Trebuchet MS"/>
              </a:rPr>
              <a:t>DR7.1: The GTS shall be capable of measuring time and position to within 10 cm accuracy</a:t>
            </a:r>
            <a:endParaRPr sz="1900">
              <a:solidFill>
                <a:srgbClr val="000000"/>
              </a:solidFill>
              <a:latin typeface="Trebuchet MS"/>
              <a:ea typeface="Trebuchet MS"/>
              <a:cs typeface="Trebuchet MS"/>
              <a:sym typeface="Trebuchet MS"/>
            </a:endParaRPr>
          </a:p>
        </p:txBody>
      </p:sp>
      <p:sp>
        <p:nvSpPr>
          <p:cNvPr id="1007" name="Google Shape;1007;p54"/>
          <p:cNvSpPr txBox="1">
            <a:spLocks noGrp="1"/>
          </p:cNvSpPr>
          <p:nvPr>
            <p:ph type="body" idx="1"/>
          </p:nvPr>
        </p:nvSpPr>
        <p:spPr>
          <a:xfrm>
            <a:off x="209200" y="1367200"/>
            <a:ext cx="4228200" cy="3303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400" b="1">
                <a:solidFill>
                  <a:srgbClr val="000000"/>
                </a:solidFill>
                <a:latin typeface="Trebuchet MS"/>
                <a:ea typeface="Trebuchet MS"/>
                <a:cs typeface="Trebuchet MS"/>
                <a:sym typeface="Trebuchet MS"/>
              </a:rPr>
              <a:t>Data Storage: </a:t>
            </a:r>
            <a:r>
              <a:rPr lang="en" sz="1200" b="1">
                <a:solidFill>
                  <a:srgbClr val="000000"/>
                </a:solidFill>
                <a:latin typeface="Trebuchet MS"/>
                <a:ea typeface="Trebuchet MS"/>
                <a:cs typeface="Trebuchet MS"/>
                <a:sym typeface="Trebuchet MS"/>
              </a:rPr>
              <a:t>ArduSimple Serial Datalogger</a:t>
            </a:r>
            <a:r>
              <a:rPr lang="en" sz="1200">
                <a:solidFill>
                  <a:srgbClr val="000000"/>
                </a:solidFill>
                <a:latin typeface="Trebuchet MS"/>
                <a:ea typeface="Trebuchet MS"/>
                <a:cs typeface="Trebuchet MS"/>
                <a:sym typeface="Trebuchet MS"/>
              </a:rPr>
              <a:t> </a:t>
            </a:r>
            <a:endParaRPr sz="1400" b="1">
              <a:solidFill>
                <a:srgbClr val="000000"/>
              </a:solidFill>
              <a:latin typeface="Trebuchet MS"/>
              <a:ea typeface="Trebuchet MS"/>
              <a:cs typeface="Trebuchet MS"/>
              <a:sym typeface="Trebuchet MS"/>
            </a:endParaRPr>
          </a:p>
          <a:p>
            <a:pPr marL="457200" lvl="0" indent="-304800" algn="l" rtl="0">
              <a:spcBef>
                <a:spcPts val="1200"/>
              </a:spcBef>
              <a:spcAft>
                <a:spcPts val="0"/>
              </a:spcAft>
              <a:buClr>
                <a:srgbClr val="000000"/>
              </a:buClr>
              <a:buSzPts val="1200"/>
              <a:buFont typeface="Trebuchet MS"/>
              <a:buChar char="●"/>
            </a:pPr>
            <a:r>
              <a:rPr lang="en" sz="1200">
                <a:solidFill>
                  <a:srgbClr val="000000"/>
                </a:solidFill>
                <a:latin typeface="Trebuchet MS"/>
                <a:ea typeface="Trebuchet MS"/>
                <a:cs typeface="Trebuchet MS"/>
                <a:sym typeface="Trebuchet MS"/>
              </a:rPr>
              <a:t>Pre-configured and compatible with Xbee socket on the application board</a:t>
            </a:r>
            <a:endParaRPr sz="1200">
              <a:solidFill>
                <a:srgbClr val="000000"/>
              </a:solidFill>
              <a:latin typeface="Trebuchet MS"/>
              <a:ea typeface="Trebuchet MS"/>
              <a:cs typeface="Trebuchet MS"/>
              <a:sym typeface="Trebuchet MS"/>
            </a:endParaRPr>
          </a:p>
          <a:p>
            <a:pPr marL="457200" lvl="0" indent="-304800" algn="l" rtl="0">
              <a:spcBef>
                <a:spcPts val="0"/>
              </a:spcBef>
              <a:spcAft>
                <a:spcPts val="0"/>
              </a:spcAft>
              <a:buClr>
                <a:srgbClr val="000000"/>
              </a:buClr>
              <a:buSzPts val="1200"/>
              <a:buFont typeface="Trebuchet MS"/>
              <a:buChar char="●"/>
            </a:pPr>
            <a:r>
              <a:rPr lang="en" sz="1200">
                <a:solidFill>
                  <a:srgbClr val="000000"/>
                </a:solidFill>
                <a:latin typeface="Trebuchet MS"/>
                <a:ea typeface="Trebuchet MS"/>
                <a:cs typeface="Trebuchet MS"/>
                <a:sym typeface="Trebuchet MS"/>
              </a:rPr>
              <a:t>Files will be logged on 32 GB SD card</a:t>
            </a:r>
            <a:endParaRPr sz="1200" b="1">
              <a:solidFill>
                <a:srgbClr val="000000"/>
              </a:solidFill>
              <a:latin typeface="Trebuchet MS"/>
              <a:ea typeface="Trebuchet MS"/>
              <a:cs typeface="Trebuchet MS"/>
              <a:sym typeface="Trebuchet MS"/>
            </a:endParaRPr>
          </a:p>
          <a:p>
            <a:pPr marL="0" lvl="0" indent="0" algn="l" rtl="0">
              <a:spcBef>
                <a:spcPts val="1200"/>
              </a:spcBef>
              <a:spcAft>
                <a:spcPts val="0"/>
              </a:spcAft>
              <a:buNone/>
            </a:pPr>
            <a:r>
              <a:rPr lang="en" sz="1400" b="1">
                <a:solidFill>
                  <a:srgbClr val="000000"/>
                </a:solidFill>
                <a:latin typeface="Trebuchet MS"/>
                <a:ea typeface="Trebuchet MS"/>
                <a:cs typeface="Trebuchet MS"/>
                <a:sym typeface="Trebuchet MS"/>
              </a:rPr>
              <a:t>Post Processing: RTKLIB</a:t>
            </a:r>
            <a:endParaRPr sz="1200">
              <a:solidFill>
                <a:srgbClr val="000000"/>
              </a:solidFill>
              <a:latin typeface="Trebuchet MS"/>
              <a:ea typeface="Trebuchet MS"/>
              <a:cs typeface="Trebuchet MS"/>
              <a:sym typeface="Trebuchet MS"/>
            </a:endParaRPr>
          </a:p>
          <a:p>
            <a:pPr marL="457200" lvl="0" indent="-304800" algn="l" rtl="0">
              <a:spcBef>
                <a:spcPts val="1200"/>
              </a:spcBef>
              <a:spcAft>
                <a:spcPts val="0"/>
              </a:spcAft>
              <a:buClr>
                <a:srgbClr val="000000"/>
              </a:buClr>
              <a:buSzPts val="1200"/>
              <a:buFont typeface="Trebuchet MS"/>
              <a:buChar char="●"/>
            </a:pPr>
            <a:r>
              <a:rPr lang="en" sz="1200">
                <a:solidFill>
                  <a:srgbClr val="000000"/>
                </a:solidFill>
                <a:latin typeface="Trebuchet MS"/>
                <a:ea typeface="Trebuchet MS"/>
                <a:cs typeface="Trebuchet MS"/>
                <a:sym typeface="Trebuchet MS"/>
              </a:rPr>
              <a:t>RTKPOST</a:t>
            </a:r>
            <a:endParaRPr sz="1200">
              <a:solidFill>
                <a:srgbClr val="000000"/>
              </a:solidFill>
              <a:latin typeface="Trebuchet MS"/>
              <a:ea typeface="Trebuchet MS"/>
              <a:cs typeface="Trebuchet MS"/>
              <a:sym typeface="Trebuchet MS"/>
            </a:endParaRPr>
          </a:p>
          <a:p>
            <a:pPr marL="914400" lvl="1" indent="-304800" algn="l" rtl="0">
              <a:spcBef>
                <a:spcPts val="0"/>
              </a:spcBef>
              <a:spcAft>
                <a:spcPts val="0"/>
              </a:spcAft>
              <a:buClr>
                <a:srgbClr val="000000"/>
              </a:buClr>
              <a:buSzPts val="1200"/>
              <a:buFont typeface="Trebuchet MS"/>
              <a:buChar char="○"/>
            </a:pPr>
            <a:r>
              <a:rPr lang="en" sz="1200">
                <a:solidFill>
                  <a:srgbClr val="000000"/>
                </a:solidFill>
                <a:latin typeface="Trebuchet MS"/>
                <a:ea typeface="Trebuchet MS"/>
                <a:cs typeface="Trebuchet MS"/>
                <a:sym typeface="Trebuchet MS"/>
              </a:rPr>
              <a:t>Generates a solution for PPK using rover and base station data that contains Lat, Long, Altitude, GPS time, and associated error </a:t>
            </a:r>
            <a:endParaRPr>
              <a:solidFill>
                <a:srgbClr val="000000"/>
              </a:solidFill>
              <a:latin typeface="Trebuchet MS"/>
              <a:ea typeface="Trebuchet MS"/>
              <a:cs typeface="Trebuchet MS"/>
              <a:sym typeface="Trebuchet MS"/>
            </a:endParaRPr>
          </a:p>
        </p:txBody>
      </p:sp>
      <p:pic>
        <p:nvPicPr>
          <p:cNvPr id="1008" name="Google Shape;1008;p54"/>
          <p:cNvPicPr preferRelativeResize="0"/>
          <p:nvPr/>
        </p:nvPicPr>
        <p:blipFill rotWithShape="1">
          <a:blip r:embed="rId3">
            <a:alphaModFix/>
          </a:blip>
          <a:srcRect l="27577" t="12793" r="27501" b="3482"/>
          <a:stretch/>
        </p:blipFill>
        <p:spPr>
          <a:xfrm>
            <a:off x="7034975" y="1367200"/>
            <a:ext cx="1854144" cy="2939301"/>
          </a:xfrm>
          <a:prstGeom prst="rect">
            <a:avLst/>
          </a:prstGeom>
          <a:noFill/>
          <a:ln>
            <a:noFill/>
          </a:ln>
        </p:spPr>
      </p:pic>
      <p:pic>
        <p:nvPicPr>
          <p:cNvPr id="1009" name="Google Shape;1009;p54"/>
          <p:cNvPicPr preferRelativeResize="0"/>
          <p:nvPr/>
        </p:nvPicPr>
        <p:blipFill rotWithShape="1">
          <a:blip r:embed="rId4">
            <a:alphaModFix/>
          </a:blip>
          <a:srcRect r="39213"/>
          <a:stretch/>
        </p:blipFill>
        <p:spPr>
          <a:xfrm>
            <a:off x="4437400" y="1311288"/>
            <a:ext cx="2378475" cy="2969925"/>
          </a:xfrm>
          <a:prstGeom prst="rect">
            <a:avLst/>
          </a:prstGeom>
          <a:noFill/>
          <a:ln>
            <a:noFill/>
          </a:ln>
        </p:spPr>
      </p:pic>
      <p:sp>
        <p:nvSpPr>
          <p:cNvPr id="1010" name="Google Shape;1010;p5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41</a:t>
            </a:fld>
            <a:endParaRPr>
              <a:solidFill>
                <a:srgbClr val="202124"/>
              </a:solidFill>
            </a:endParaRPr>
          </a:p>
        </p:txBody>
      </p:sp>
      <p:grpSp>
        <p:nvGrpSpPr>
          <p:cNvPr id="1011" name="Google Shape;1011;p54"/>
          <p:cNvGrpSpPr/>
          <p:nvPr/>
        </p:nvGrpSpPr>
        <p:grpSpPr>
          <a:xfrm>
            <a:off x="209271" y="4562106"/>
            <a:ext cx="8465995" cy="389099"/>
            <a:chOff x="209271" y="4562106"/>
            <a:chExt cx="8465995" cy="389099"/>
          </a:xfrm>
        </p:grpSpPr>
        <p:cxnSp>
          <p:nvCxnSpPr>
            <p:cNvPr id="1012" name="Google Shape;1012;p54"/>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013" name="Google Shape;1013;p54"/>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54"/>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015" name="Google Shape;1015;p54"/>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016" name="Google Shape;1016;p54"/>
            <p:cNvSpPr/>
            <p:nvPr/>
          </p:nvSpPr>
          <p:spPr>
            <a:xfrm>
              <a:off x="537219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017" name="Google Shape;1017;p54"/>
            <p:cNvSpPr/>
            <p:nvPr/>
          </p:nvSpPr>
          <p:spPr>
            <a:xfrm>
              <a:off x="6515141"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018" name="Google Shape;1018;p54"/>
            <p:cNvSpPr/>
            <p:nvPr/>
          </p:nvSpPr>
          <p:spPr>
            <a:xfrm>
              <a:off x="7604866" y="456690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1019" name="Google Shape;1019;p54"/>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020" name="Google Shape;1020;p54"/>
          <p:cNvSpPr txBox="1"/>
          <p:nvPr/>
        </p:nvSpPr>
        <p:spPr>
          <a:xfrm>
            <a:off x="3811825" y="4309375"/>
            <a:ext cx="1260900" cy="2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Calibri"/>
                <a:ea typeface="Calibri"/>
                <a:cs typeface="Calibri"/>
                <a:sym typeface="Calibri"/>
              </a:rPr>
              <a:t>Design Requirements</a:t>
            </a:r>
            <a:endParaRPr sz="1000">
              <a:solidFill>
                <a:schemeClr val="lt1"/>
              </a:solidFill>
              <a:latin typeface="Calibri"/>
              <a:ea typeface="Calibri"/>
              <a:cs typeface="Calibri"/>
              <a:sym typeface="Calibri"/>
            </a:endParaRPr>
          </a:p>
        </p:txBody>
      </p:sp>
      <p:sp>
        <p:nvSpPr>
          <p:cNvPr id="1021" name="Google Shape;1021;p54"/>
          <p:cNvSpPr/>
          <p:nvPr/>
        </p:nvSpPr>
        <p:spPr>
          <a:xfrm>
            <a:off x="37901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A</a:t>
            </a:r>
            <a:endParaRPr sz="1010">
              <a:solidFill>
                <a:schemeClr val="dk1"/>
              </a:solidFill>
              <a:latin typeface="Trebuchet MS"/>
              <a:ea typeface="Trebuchet MS"/>
              <a:cs typeface="Trebuchet MS"/>
              <a:sym typeface="Trebuchet MS"/>
            </a:endParaRPr>
          </a:p>
        </p:txBody>
      </p:sp>
      <p:sp>
        <p:nvSpPr>
          <p:cNvPr id="1022" name="Google Shape;1022;p54"/>
          <p:cNvSpPr/>
          <p:nvPr/>
        </p:nvSpPr>
        <p:spPr>
          <a:xfrm>
            <a:off x="4286794" y="4562088"/>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a:t>
            </a:r>
            <a:endParaRPr sz="1010">
              <a:solidFill>
                <a:schemeClr val="dk1"/>
              </a:solidFill>
              <a:latin typeface="Trebuchet MS"/>
              <a:ea typeface="Trebuchet MS"/>
              <a:cs typeface="Trebuchet MS"/>
              <a:sym typeface="Trebuchet MS"/>
            </a:endParaRPr>
          </a:p>
        </p:txBody>
      </p:sp>
      <p:sp>
        <p:nvSpPr>
          <p:cNvPr id="1023" name="Google Shape;1023;p54"/>
          <p:cNvSpPr/>
          <p:nvPr/>
        </p:nvSpPr>
        <p:spPr>
          <a:xfrm>
            <a:off x="4543894"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a:t>
            </a:r>
            <a:endParaRPr sz="1010">
              <a:solidFill>
                <a:schemeClr val="dk1"/>
              </a:solidFill>
              <a:latin typeface="Trebuchet MS"/>
              <a:ea typeface="Trebuchet MS"/>
              <a:cs typeface="Trebuchet MS"/>
              <a:sym typeface="Trebuchet MS"/>
            </a:endParaRPr>
          </a:p>
        </p:txBody>
      </p:sp>
      <p:sp>
        <p:nvSpPr>
          <p:cNvPr id="1024" name="Google Shape;1024;p54"/>
          <p:cNvSpPr/>
          <p:nvPr/>
        </p:nvSpPr>
        <p:spPr>
          <a:xfrm>
            <a:off x="40385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t>
            </a:r>
            <a:endParaRPr sz="1010">
              <a:solidFill>
                <a:schemeClr val="dk1"/>
              </a:solidFill>
              <a:latin typeface="Trebuchet MS"/>
              <a:ea typeface="Trebuchet MS"/>
              <a:cs typeface="Trebuchet MS"/>
              <a:sym typeface="Trebuchet MS"/>
            </a:endParaRPr>
          </a:p>
        </p:txBody>
      </p:sp>
      <p:sp>
        <p:nvSpPr>
          <p:cNvPr id="1025" name="Google Shape;1025;p54"/>
          <p:cNvSpPr/>
          <p:nvPr/>
        </p:nvSpPr>
        <p:spPr>
          <a:xfrm>
            <a:off x="4797869" y="4562100"/>
            <a:ext cx="3687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E</a:t>
            </a:r>
            <a:endParaRPr sz="1010">
              <a:solidFill>
                <a:schemeClr val="dk1"/>
              </a:solidFill>
              <a:latin typeface="Trebuchet MS"/>
              <a:ea typeface="Trebuchet MS"/>
              <a:cs typeface="Trebuchet MS"/>
              <a:sym typeface="Trebuchet M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55"/>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55"/>
          <p:cNvSpPr txBox="1">
            <a:spLocks noGrp="1"/>
          </p:cNvSpPr>
          <p:nvPr>
            <p:ph type="title"/>
          </p:nvPr>
        </p:nvSpPr>
        <p:spPr>
          <a:xfrm>
            <a:off x="209275" y="195200"/>
            <a:ext cx="8760300" cy="835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1"/>
                </a:solidFill>
              </a:rPr>
              <a:t>Ground Truth (E5,FR7)</a:t>
            </a:r>
            <a:endParaRPr>
              <a:solidFill>
                <a:schemeClr val="dk1"/>
              </a:solidFill>
            </a:endParaRPr>
          </a:p>
          <a:p>
            <a:pPr marL="0" lvl="0" indent="0" algn="ctr" rtl="0">
              <a:spcBef>
                <a:spcPts val="0"/>
              </a:spcBef>
              <a:spcAft>
                <a:spcPts val="0"/>
              </a:spcAft>
              <a:buNone/>
            </a:pPr>
            <a:endParaRPr b="1">
              <a:solidFill>
                <a:schemeClr val="dk1"/>
              </a:solidFill>
            </a:endParaRPr>
          </a:p>
          <a:p>
            <a:pPr marL="0" lvl="0" indent="0" algn="ctr" rtl="0">
              <a:spcBef>
                <a:spcPts val="0"/>
              </a:spcBef>
              <a:spcAft>
                <a:spcPts val="0"/>
              </a:spcAft>
              <a:buNone/>
            </a:pPr>
            <a:endParaRPr b="1">
              <a:solidFill>
                <a:schemeClr val="dk1"/>
              </a:solidFill>
            </a:endParaRPr>
          </a:p>
          <a:p>
            <a:pPr marL="0" lvl="0" indent="0" algn="ctr" rtl="0">
              <a:spcBef>
                <a:spcPts val="0"/>
              </a:spcBef>
              <a:spcAft>
                <a:spcPts val="0"/>
              </a:spcAft>
              <a:buNone/>
            </a:pPr>
            <a:endParaRPr b="1">
              <a:solidFill>
                <a:schemeClr val="dk1"/>
              </a:solidFill>
            </a:endParaRPr>
          </a:p>
          <a:p>
            <a:pPr marL="0" lvl="0" indent="0" algn="ctr" rtl="0">
              <a:spcBef>
                <a:spcPts val="0"/>
              </a:spcBef>
              <a:spcAft>
                <a:spcPts val="0"/>
              </a:spcAft>
              <a:buNone/>
            </a:pPr>
            <a:endParaRPr b="1">
              <a:solidFill>
                <a:schemeClr val="dk1"/>
              </a:solidFill>
            </a:endParaRPr>
          </a:p>
        </p:txBody>
      </p:sp>
      <p:sp>
        <p:nvSpPr>
          <p:cNvPr id="1032" name="Google Shape;1032;p5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42</a:t>
            </a:fld>
            <a:endParaRPr>
              <a:solidFill>
                <a:srgbClr val="202124"/>
              </a:solidFill>
            </a:endParaRPr>
          </a:p>
        </p:txBody>
      </p:sp>
      <p:graphicFrame>
        <p:nvGraphicFramePr>
          <p:cNvPr id="1033" name="Google Shape;1033;p55"/>
          <p:cNvGraphicFramePr/>
          <p:nvPr/>
        </p:nvGraphicFramePr>
        <p:xfrm>
          <a:off x="206925" y="1377434"/>
          <a:ext cx="8730150" cy="1882005"/>
        </p:xfrm>
        <a:graphic>
          <a:graphicData uri="http://schemas.openxmlformats.org/drawingml/2006/table">
            <a:tbl>
              <a:tblPr>
                <a:noFill/>
                <a:tableStyleId>{CF5604F0-15FA-404D-BD85-CDFAB49F6FC7}</a:tableStyleId>
              </a:tblPr>
              <a:tblGrid>
                <a:gridCol w="6409525">
                  <a:extLst>
                    <a:ext uri="{9D8B030D-6E8A-4147-A177-3AD203B41FA5}">
                      <a16:colId xmlns:a16="http://schemas.microsoft.com/office/drawing/2014/main" val="20000"/>
                    </a:ext>
                  </a:extLst>
                </a:gridCol>
                <a:gridCol w="2320625">
                  <a:extLst>
                    <a:ext uri="{9D8B030D-6E8A-4147-A177-3AD203B41FA5}">
                      <a16:colId xmlns:a16="http://schemas.microsoft.com/office/drawing/2014/main" val="20001"/>
                    </a:ext>
                  </a:extLst>
                </a:gridCol>
              </a:tblGrid>
              <a:tr h="453750">
                <a:tc gridSpan="2">
                  <a:txBody>
                    <a:bodyPr/>
                    <a:lstStyle/>
                    <a:p>
                      <a:pPr marL="0" lvl="0" indent="0" algn="ctr" rtl="0">
                        <a:spcBef>
                          <a:spcPts val="0"/>
                        </a:spcBef>
                        <a:spcAft>
                          <a:spcPts val="0"/>
                        </a:spcAft>
                        <a:buNone/>
                      </a:pPr>
                      <a:r>
                        <a:rPr lang="en" sz="2400">
                          <a:solidFill>
                            <a:schemeClr val="dk2"/>
                          </a:solidFill>
                          <a:latin typeface="Trebuchet MS"/>
                          <a:ea typeface="Trebuchet MS"/>
                          <a:cs typeface="Trebuchet MS"/>
                          <a:sym typeface="Trebuchet MS"/>
                        </a:rPr>
                        <a:t>Solution: Ublox ZED-F9P Post-Processed Kinematic GPS</a:t>
                      </a:r>
                      <a:endParaRPr sz="2400">
                        <a:solidFill>
                          <a:schemeClr val="dk2"/>
                        </a:solidFill>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rgbClr val="674EA7"/>
                    </a:solidFill>
                  </a:tcPr>
                </a:tc>
                <a:tc hMerge="1">
                  <a:txBody>
                    <a:bodyPr/>
                    <a:lstStyle/>
                    <a:p>
                      <a:endParaRPr lang="en-US"/>
                    </a:p>
                  </a:txBody>
                  <a:tcPr/>
                </a:tc>
                <a:extLst>
                  <a:ext uri="{0D108BD9-81ED-4DB2-BD59-A6C34878D82A}">
                    <a16:rowId xmlns:a16="http://schemas.microsoft.com/office/drawing/2014/main" val="10000"/>
                  </a:ext>
                </a:extLst>
              </a:tr>
              <a:tr h="546025">
                <a:tc>
                  <a:txBody>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Key Design Solution Elements </a:t>
                      </a:r>
                      <a:endParaRPr b="1">
                        <a:solidFill>
                          <a:schemeClr val="dk1"/>
                        </a:solidFill>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Compliance</a:t>
                      </a:r>
                      <a:r>
                        <a:rPr lang="en">
                          <a:solidFill>
                            <a:schemeClr val="dk1"/>
                          </a:solidFill>
                          <a:latin typeface="Trebuchet MS"/>
                          <a:ea typeface="Trebuchet MS"/>
                          <a:cs typeface="Trebuchet MS"/>
                          <a:sym typeface="Trebuchet MS"/>
                        </a:rPr>
                        <a:t> </a:t>
                      </a:r>
                      <a:endParaRPr>
                        <a:solidFill>
                          <a:schemeClr val="dk1"/>
                        </a:solidFill>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72650">
                <a:tc>
                  <a:txBody>
                    <a:bodyPr/>
                    <a:lstStyle/>
                    <a:p>
                      <a:pPr marL="0" lvl="0" indent="0" algn="l" rtl="0">
                        <a:lnSpc>
                          <a:spcPct val="115000"/>
                        </a:lnSpc>
                        <a:spcBef>
                          <a:spcPts val="0"/>
                        </a:spcBef>
                        <a:spcAft>
                          <a:spcPts val="1200"/>
                        </a:spcAft>
                        <a:buNone/>
                      </a:pPr>
                      <a:r>
                        <a:rPr lang="en" sz="1800" b="1">
                          <a:latin typeface="Trebuchet MS"/>
                          <a:ea typeface="Trebuchet MS"/>
                          <a:cs typeface="Trebuchet MS"/>
                          <a:sym typeface="Trebuchet MS"/>
                        </a:rPr>
                        <a:t>DR 7.1</a:t>
                      </a:r>
                      <a:r>
                        <a:rPr lang="en" sz="1800">
                          <a:latin typeface="Trebuchet MS"/>
                          <a:ea typeface="Trebuchet MS"/>
                          <a:cs typeface="Trebuchet MS"/>
                          <a:sym typeface="Trebuchet MS"/>
                        </a:rPr>
                        <a:t>  The GTS shall be capable of measuring time and position to within 10 cm accuracy</a:t>
                      </a:r>
                      <a:endParaRPr sz="1800" b="1">
                        <a:latin typeface="Trebuchet MS"/>
                        <a:ea typeface="Trebuchet MS"/>
                        <a:cs typeface="Trebuchet MS"/>
                        <a:sym typeface="Trebuchet MS"/>
                      </a:endParaRPr>
                    </a:p>
                  </a:txBody>
                  <a:tcPr marL="91425" marR="91425" marT="91425" marB="91425">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Trebuchet MS"/>
                          <a:ea typeface="Trebuchet MS"/>
                          <a:cs typeface="Trebuchet MS"/>
                          <a:sym typeface="Trebuchet MS"/>
                        </a:rPr>
                        <a:t>Partial Compliance</a:t>
                      </a:r>
                      <a:endParaRPr>
                        <a:latin typeface="Trebuchet MS"/>
                        <a:ea typeface="Trebuchet MS"/>
                        <a:cs typeface="Trebuchet MS"/>
                        <a:sym typeface="Trebuchet MS"/>
                      </a:endParaRPr>
                    </a:p>
                  </a:txBody>
                  <a:tcPr marL="91425" marR="91425" marT="91425" marB="91425" anchor="ctr">
                    <a:lnL w="19050" cap="flat" cmpd="sng">
                      <a:solidFill>
                        <a:srgbClr val="333333"/>
                      </a:solidFill>
                      <a:prstDash val="solid"/>
                      <a:round/>
                      <a:headEnd type="none" w="sm" len="sm"/>
                      <a:tailEnd type="none" w="sm" len="sm"/>
                    </a:lnL>
                    <a:lnR w="19050" cap="flat" cmpd="sng">
                      <a:solidFill>
                        <a:srgbClr val="333333"/>
                      </a:solidFill>
                      <a:prstDash val="solid"/>
                      <a:round/>
                      <a:headEnd type="none" w="sm" len="sm"/>
                      <a:tailEnd type="none" w="sm" len="sm"/>
                    </a:lnR>
                    <a:lnT w="19050" cap="flat" cmpd="sng">
                      <a:solidFill>
                        <a:srgbClr val="333333"/>
                      </a:solidFill>
                      <a:prstDash val="solid"/>
                      <a:round/>
                      <a:headEnd type="none" w="sm" len="sm"/>
                      <a:tailEnd type="none" w="sm" len="sm"/>
                    </a:lnT>
                    <a:lnB w="19050" cap="flat" cmpd="sng">
                      <a:solidFill>
                        <a:srgbClr val="333333"/>
                      </a:solidFill>
                      <a:prstDash val="solid"/>
                      <a:round/>
                      <a:headEnd type="none" w="sm" len="sm"/>
                      <a:tailEnd type="none" w="sm" len="sm"/>
                    </a:lnB>
                    <a:solidFill>
                      <a:srgbClr val="FFE599"/>
                    </a:solidFill>
                  </a:tcPr>
                </a:tc>
                <a:extLst>
                  <a:ext uri="{0D108BD9-81ED-4DB2-BD59-A6C34878D82A}">
                    <a16:rowId xmlns:a16="http://schemas.microsoft.com/office/drawing/2014/main" val="10002"/>
                  </a:ext>
                </a:extLst>
              </a:tr>
            </a:tbl>
          </a:graphicData>
        </a:graphic>
      </p:graphicFrame>
      <p:grpSp>
        <p:nvGrpSpPr>
          <p:cNvPr id="1034" name="Google Shape;1034;p55"/>
          <p:cNvGrpSpPr/>
          <p:nvPr/>
        </p:nvGrpSpPr>
        <p:grpSpPr>
          <a:xfrm>
            <a:off x="209271" y="4562106"/>
            <a:ext cx="8465995" cy="389099"/>
            <a:chOff x="209271" y="4562106"/>
            <a:chExt cx="8465995" cy="389099"/>
          </a:xfrm>
        </p:grpSpPr>
        <p:cxnSp>
          <p:nvCxnSpPr>
            <p:cNvPr id="1035" name="Google Shape;1035;p55"/>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036" name="Google Shape;1036;p55"/>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55"/>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038" name="Google Shape;1038;p55"/>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039" name="Google Shape;1039;p55"/>
            <p:cNvSpPr/>
            <p:nvPr/>
          </p:nvSpPr>
          <p:spPr>
            <a:xfrm>
              <a:off x="537219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040" name="Google Shape;1040;p55"/>
            <p:cNvSpPr/>
            <p:nvPr/>
          </p:nvSpPr>
          <p:spPr>
            <a:xfrm>
              <a:off x="6515141"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041" name="Google Shape;1041;p55"/>
            <p:cNvSpPr/>
            <p:nvPr/>
          </p:nvSpPr>
          <p:spPr>
            <a:xfrm>
              <a:off x="7604866" y="456690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1042" name="Google Shape;1042;p55"/>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043" name="Google Shape;1043;p55"/>
          <p:cNvSpPr txBox="1"/>
          <p:nvPr/>
        </p:nvSpPr>
        <p:spPr>
          <a:xfrm>
            <a:off x="3811825" y="4309375"/>
            <a:ext cx="1260900" cy="2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Calibri"/>
                <a:ea typeface="Calibri"/>
                <a:cs typeface="Calibri"/>
                <a:sym typeface="Calibri"/>
              </a:rPr>
              <a:t>Design Requirements</a:t>
            </a:r>
            <a:endParaRPr sz="1000">
              <a:solidFill>
                <a:schemeClr val="lt1"/>
              </a:solidFill>
              <a:latin typeface="Calibri"/>
              <a:ea typeface="Calibri"/>
              <a:cs typeface="Calibri"/>
              <a:sym typeface="Calibri"/>
            </a:endParaRPr>
          </a:p>
        </p:txBody>
      </p:sp>
      <p:sp>
        <p:nvSpPr>
          <p:cNvPr id="1044" name="Google Shape;1044;p55"/>
          <p:cNvSpPr/>
          <p:nvPr/>
        </p:nvSpPr>
        <p:spPr>
          <a:xfrm>
            <a:off x="37901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A</a:t>
            </a:r>
            <a:endParaRPr sz="1010">
              <a:solidFill>
                <a:schemeClr val="dk1"/>
              </a:solidFill>
              <a:latin typeface="Trebuchet MS"/>
              <a:ea typeface="Trebuchet MS"/>
              <a:cs typeface="Trebuchet MS"/>
              <a:sym typeface="Trebuchet MS"/>
            </a:endParaRPr>
          </a:p>
        </p:txBody>
      </p:sp>
      <p:sp>
        <p:nvSpPr>
          <p:cNvPr id="1045" name="Google Shape;1045;p55"/>
          <p:cNvSpPr/>
          <p:nvPr/>
        </p:nvSpPr>
        <p:spPr>
          <a:xfrm>
            <a:off x="4286794" y="4562088"/>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a:t>
            </a:r>
            <a:endParaRPr sz="1010">
              <a:solidFill>
                <a:schemeClr val="dk1"/>
              </a:solidFill>
              <a:latin typeface="Trebuchet MS"/>
              <a:ea typeface="Trebuchet MS"/>
              <a:cs typeface="Trebuchet MS"/>
              <a:sym typeface="Trebuchet MS"/>
            </a:endParaRPr>
          </a:p>
        </p:txBody>
      </p:sp>
      <p:sp>
        <p:nvSpPr>
          <p:cNvPr id="1046" name="Google Shape;1046;p55"/>
          <p:cNvSpPr/>
          <p:nvPr/>
        </p:nvSpPr>
        <p:spPr>
          <a:xfrm>
            <a:off x="4543894"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a:t>
            </a:r>
            <a:endParaRPr sz="1010">
              <a:solidFill>
                <a:schemeClr val="dk1"/>
              </a:solidFill>
              <a:latin typeface="Trebuchet MS"/>
              <a:ea typeface="Trebuchet MS"/>
              <a:cs typeface="Trebuchet MS"/>
              <a:sym typeface="Trebuchet MS"/>
            </a:endParaRPr>
          </a:p>
        </p:txBody>
      </p:sp>
      <p:sp>
        <p:nvSpPr>
          <p:cNvPr id="1047" name="Google Shape;1047;p55"/>
          <p:cNvSpPr/>
          <p:nvPr/>
        </p:nvSpPr>
        <p:spPr>
          <a:xfrm>
            <a:off x="4038569" y="4562100"/>
            <a:ext cx="3687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t>
            </a:r>
            <a:endParaRPr sz="1010">
              <a:solidFill>
                <a:schemeClr val="dk1"/>
              </a:solidFill>
              <a:latin typeface="Trebuchet MS"/>
              <a:ea typeface="Trebuchet MS"/>
              <a:cs typeface="Trebuchet MS"/>
              <a:sym typeface="Trebuchet MS"/>
            </a:endParaRPr>
          </a:p>
        </p:txBody>
      </p:sp>
      <p:sp>
        <p:nvSpPr>
          <p:cNvPr id="1048" name="Google Shape;1048;p55"/>
          <p:cNvSpPr/>
          <p:nvPr/>
        </p:nvSpPr>
        <p:spPr>
          <a:xfrm>
            <a:off x="4797869" y="4562100"/>
            <a:ext cx="3687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E</a:t>
            </a:r>
            <a:endParaRPr sz="1010">
              <a:solidFill>
                <a:schemeClr val="dk1"/>
              </a:solidFill>
              <a:latin typeface="Trebuchet MS"/>
              <a:ea typeface="Trebuchet MS"/>
              <a:cs typeface="Trebuchet MS"/>
              <a:sym typeface="Trebuchet M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56"/>
          <p:cNvSpPr txBox="1">
            <a:spLocks noGrp="1"/>
          </p:cNvSpPr>
          <p:nvPr>
            <p:ph type="title"/>
          </p:nvPr>
        </p:nvSpPr>
        <p:spPr>
          <a:xfrm>
            <a:off x="104225" y="1921950"/>
            <a:ext cx="89721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400" b="1">
                <a:solidFill>
                  <a:srgbClr val="674EA7"/>
                </a:solidFill>
              </a:rPr>
              <a:t>Project Risks </a:t>
            </a:r>
            <a:endParaRPr sz="6400" b="1">
              <a:solidFill>
                <a:srgbClr val="674EA7"/>
              </a:solidFill>
            </a:endParaRPr>
          </a:p>
        </p:txBody>
      </p:sp>
      <p:cxnSp>
        <p:nvCxnSpPr>
          <p:cNvPr id="1054" name="Google Shape;1054;p56"/>
          <p:cNvCxnSpPr/>
          <p:nvPr/>
        </p:nvCxnSpPr>
        <p:spPr>
          <a:xfrm>
            <a:off x="1831350" y="3371000"/>
            <a:ext cx="5481300" cy="0"/>
          </a:xfrm>
          <a:prstGeom prst="straightConnector1">
            <a:avLst/>
          </a:prstGeom>
          <a:noFill/>
          <a:ln w="114300" cap="flat" cmpd="sng">
            <a:solidFill>
              <a:schemeClr val="lt1"/>
            </a:solidFill>
            <a:prstDash val="solid"/>
            <a:round/>
            <a:headEnd type="none" w="med" len="med"/>
            <a:tailEnd type="none" w="med" len="med"/>
          </a:ln>
        </p:spPr>
      </p:cxnSp>
      <p:cxnSp>
        <p:nvCxnSpPr>
          <p:cNvPr id="1055" name="Google Shape;1055;p56"/>
          <p:cNvCxnSpPr/>
          <p:nvPr/>
        </p:nvCxnSpPr>
        <p:spPr>
          <a:xfrm>
            <a:off x="1831350" y="1693350"/>
            <a:ext cx="5481300" cy="0"/>
          </a:xfrm>
          <a:prstGeom prst="straightConnector1">
            <a:avLst/>
          </a:prstGeom>
          <a:noFill/>
          <a:ln w="114300" cap="flat" cmpd="sng">
            <a:solidFill>
              <a:schemeClr val="lt1"/>
            </a:solidFill>
            <a:prstDash val="solid"/>
            <a:round/>
            <a:headEnd type="none" w="med" len="med"/>
            <a:tailEnd type="none" w="med" len="med"/>
          </a:ln>
        </p:spPr>
      </p:cxnSp>
      <p:sp>
        <p:nvSpPr>
          <p:cNvPr id="1056" name="Google Shape;1056;p5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57"/>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7"/>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Risk Scoring</a:t>
            </a:r>
            <a:endParaRPr>
              <a:solidFill>
                <a:schemeClr val="dk1"/>
              </a:solidFill>
            </a:endParaRPr>
          </a:p>
        </p:txBody>
      </p:sp>
      <p:graphicFrame>
        <p:nvGraphicFramePr>
          <p:cNvPr id="1063" name="Google Shape;1063;p57"/>
          <p:cNvGraphicFramePr/>
          <p:nvPr/>
        </p:nvGraphicFramePr>
        <p:xfrm>
          <a:off x="656400" y="1740747"/>
          <a:ext cx="3617575" cy="1965810"/>
        </p:xfrm>
        <a:graphic>
          <a:graphicData uri="http://schemas.openxmlformats.org/drawingml/2006/table">
            <a:tbl>
              <a:tblPr>
                <a:noFill/>
                <a:tableStyleId>{CF5604F0-15FA-404D-BD85-CDFAB49F6FC7}</a:tableStyleId>
              </a:tblPr>
              <a:tblGrid>
                <a:gridCol w="812000">
                  <a:extLst>
                    <a:ext uri="{9D8B030D-6E8A-4147-A177-3AD203B41FA5}">
                      <a16:colId xmlns:a16="http://schemas.microsoft.com/office/drawing/2014/main" val="20000"/>
                    </a:ext>
                  </a:extLst>
                </a:gridCol>
                <a:gridCol w="801050">
                  <a:extLst>
                    <a:ext uri="{9D8B030D-6E8A-4147-A177-3AD203B41FA5}">
                      <a16:colId xmlns:a16="http://schemas.microsoft.com/office/drawing/2014/main" val="20001"/>
                    </a:ext>
                  </a:extLst>
                </a:gridCol>
                <a:gridCol w="2004525">
                  <a:extLst>
                    <a:ext uri="{9D8B030D-6E8A-4147-A177-3AD203B41FA5}">
                      <a16:colId xmlns:a16="http://schemas.microsoft.com/office/drawing/2014/main" val="20002"/>
                    </a:ext>
                  </a:extLst>
                </a:gridCol>
              </a:tblGrid>
              <a:tr h="396200">
                <a:tc gridSpan="3">
                  <a:txBody>
                    <a:bodyPr/>
                    <a:lstStyle/>
                    <a:p>
                      <a:pPr marL="0" lvl="0" indent="0" algn="ctr" rtl="0">
                        <a:spcBef>
                          <a:spcPts val="0"/>
                        </a:spcBef>
                        <a:spcAft>
                          <a:spcPts val="0"/>
                        </a:spcAft>
                        <a:buNone/>
                      </a:pPr>
                      <a:r>
                        <a:rPr lang="en" sz="1600" b="1">
                          <a:solidFill>
                            <a:schemeClr val="dk1"/>
                          </a:solidFill>
                          <a:latin typeface="Trebuchet MS"/>
                          <a:ea typeface="Trebuchet MS"/>
                          <a:cs typeface="Trebuchet MS"/>
                          <a:sym typeface="Trebuchet MS"/>
                        </a:rPr>
                        <a:t>Impact</a:t>
                      </a:r>
                      <a:endParaRPr sz="1600" b="1">
                        <a:solidFill>
                          <a:schemeClr val="dk1"/>
                        </a:solidFill>
                        <a:latin typeface="Trebuchet MS"/>
                        <a:ea typeface="Trebuchet MS"/>
                        <a:cs typeface="Trebuchet MS"/>
                        <a:sym typeface="Trebuchet MS"/>
                      </a:endParaRPr>
                    </a:p>
                  </a:txBody>
                  <a:tcPr marL="91425" marR="91425" marT="91425" marB="91425">
                    <a:lnL w="19050" cap="flat" cmpd="sng">
                      <a:solidFill>
                        <a:srgbClr val="202124"/>
                      </a:solidFill>
                      <a:prstDash val="solid"/>
                      <a:round/>
                      <a:headEnd type="none" w="sm" len="sm"/>
                      <a:tailEnd type="none" w="sm" len="sm"/>
                    </a:lnL>
                    <a:lnR w="19050" cap="flat" cmpd="sng">
                      <a:solidFill>
                        <a:srgbClr val="202124"/>
                      </a:solidFill>
                      <a:prstDash val="solid"/>
                      <a:round/>
                      <a:headEnd type="none" w="sm" len="sm"/>
                      <a:tailEnd type="none" w="sm" len="sm"/>
                    </a:lnR>
                    <a:lnT w="19050" cap="flat" cmpd="sng">
                      <a:solidFill>
                        <a:srgbClr val="202124"/>
                      </a:solidFill>
                      <a:prstDash val="solid"/>
                      <a:round/>
                      <a:headEnd type="none" w="sm" len="sm"/>
                      <a:tailEnd type="none" w="sm" len="sm"/>
                    </a:lnT>
                    <a:lnB w="19050" cap="flat" cmpd="sng">
                      <a:solidFill>
                        <a:srgbClr val="202124"/>
                      </a:solidFill>
                      <a:prstDash val="solid"/>
                      <a:round/>
                      <a:headEnd type="none" w="sm" len="sm"/>
                      <a:tailEnd type="none" w="sm" len="sm"/>
                    </a:lnB>
                    <a:solidFill>
                      <a:srgbClr val="000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96200">
                <a:tc>
                  <a:txBody>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Score</a:t>
                      </a:r>
                      <a:endParaRPr b="1">
                        <a:solidFill>
                          <a:schemeClr val="dk1"/>
                        </a:solidFill>
                        <a:latin typeface="Trebuchet MS"/>
                        <a:ea typeface="Trebuchet MS"/>
                        <a:cs typeface="Trebuchet MS"/>
                        <a:sym typeface="Trebuchet MS"/>
                      </a:endParaRPr>
                    </a:p>
                  </a:txBody>
                  <a:tcPr marL="91425" marR="91425" marT="91425" marB="91425">
                    <a:lnL w="19050" cap="flat" cmpd="sng">
                      <a:solidFill>
                        <a:srgbClr val="202124"/>
                      </a:solidFill>
                      <a:prstDash val="solid"/>
                      <a:round/>
                      <a:headEnd type="none" w="sm" len="sm"/>
                      <a:tailEnd type="none" w="sm" len="sm"/>
                    </a:lnL>
                    <a:lnR w="19050" cap="flat" cmpd="sng">
                      <a:solidFill>
                        <a:srgbClr val="202124"/>
                      </a:solidFill>
                      <a:prstDash val="solid"/>
                      <a:round/>
                      <a:headEnd type="none" w="sm" len="sm"/>
                      <a:tailEnd type="none" w="sm" len="sm"/>
                    </a:lnR>
                    <a:lnT w="19050" cap="flat" cmpd="sng">
                      <a:solidFill>
                        <a:srgbClr val="202124"/>
                      </a:solidFill>
                      <a:prstDash val="solid"/>
                      <a:round/>
                      <a:headEnd type="none" w="sm" len="sm"/>
                      <a:tailEnd type="none" w="sm" len="sm"/>
                    </a:lnT>
                    <a:lnB w="19050" cap="flat" cmpd="sng">
                      <a:solidFill>
                        <a:srgbClr val="202124"/>
                      </a:solidFill>
                      <a:prstDash val="solid"/>
                      <a:round/>
                      <a:headEnd type="none" w="sm" len="sm"/>
                      <a:tailEnd type="none" w="sm" len="sm"/>
                    </a:lnB>
                    <a:solidFill>
                      <a:srgbClr val="674EA7"/>
                    </a:solidFill>
                  </a:tcPr>
                </a:tc>
                <a:tc>
                  <a:txBody>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Level</a:t>
                      </a:r>
                      <a:endParaRPr b="1">
                        <a:solidFill>
                          <a:schemeClr val="dk1"/>
                        </a:solidFill>
                        <a:latin typeface="Trebuchet MS"/>
                        <a:ea typeface="Trebuchet MS"/>
                        <a:cs typeface="Trebuchet MS"/>
                        <a:sym typeface="Trebuchet MS"/>
                      </a:endParaRPr>
                    </a:p>
                  </a:txBody>
                  <a:tcPr marL="91425" marR="91425" marT="91425" marB="91425">
                    <a:lnL w="19050" cap="flat" cmpd="sng">
                      <a:solidFill>
                        <a:srgbClr val="202124"/>
                      </a:solidFill>
                      <a:prstDash val="solid"/>
                      <a:round/>
                      <a:headEnd type="none" w="sm" len="sm"/>
                      <a:tailEnd type="none" w="sm" len="sm"/>
                    </a:lnL>
                    <a:lnR w="19050" cap="flat" cmpd="sng">
                      <a:solidFill>
                        <a:srgbClr val="202124"/>
                      </a:solidFill>
                      <a:prstDash val="solid"/>
                      <a:round/>
                      <a:headEnd type="none" w="sm" len="sm"/>
                      <a:tailEnd type="none" w="sm" len="sm"/>
                    </a:lnR>
                    <a:lnT w="19050" cap="flat" cmpd="sng">
                      <a:solidFill>
                        <a:srgbClr val="202124"/>
                      </a:solidFill>
                      <a:prstDash val="solid"/>
                      <a:round/>
                      <a:headEnd type="none" w="sm" len="sm"/>
                      <a:tailEnd type="none" w="sm" len="sm"/>
                    </a:lnT>
                    <a:lnB w="19050" cap="flat" cmpd="sng">
                      <a:solidFill>
                        <a:srgbClr val="202124"/>
                      </a:solidFill>
                      <a:prstDash val="solid"/>
                      <a:round/>
                      <a:headEnd type="none" w="sm" len="sm"/>
                      <a:tailEnd type="none" w="sm" len="sm"/>
                    </a:lnB>
                    <a:solidFill>
                      <a:srgbClr val="674EA7"/>
                    </a:solidFill>
                  </a:tcPr>
                </a:tc>
                <a:tc>
                  <a:txBody>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Description</a:t>
                      </a:r>
                      <a:endParaRPr b="1">
                        <a:solidFill>
                          <a:schemeClr val="dk1"/>
                        </a:solidFill>
                        <a:latin typeface="Trebuchet MS"/>
                        <a:ea typeface="Trebuchet MS"/>
                        <a:cs typeface="Trebuchet MS"/>
                        <a:sym typeface="Trebuchet MS"/>
                      </a:endParaRPr>
                    </a:p>
                  </a:txBody>
                  <a:tcPr marL="91425" marR="91425" marT="91425" marB="91425">
                    <a:lnL w="19050" cap="flat" cmpd="sng">
                      <a:solidFill>
                        <a:srgbClr val="202124"/>
                      </a:solidFill>
                      <a:prstDash val="solid"/>
                      <a:round/>
                      <a:headEnd type="none" w="sm" len="sm"/>
                      <a:tailEnd type="none" w="sm" len="sm"/>
                    </a:lnL>
                    <a:lnR w="19050" cap="flat" cmpd="sng">
                      <a:solidFill>
                        <a:srgbClr val="202124"/>
                      </a:solidFill>
                      <a:prstDash val="solid"/>
                      <a:round/>
                      <a:headEnd type="none" w="sm" len="sm"/>
                      <a:tailEnd type="none" w="sm" len="sm"/>
                    </a:lnR>
                    <a:lnT w="19050" cap="flat" cmpd="sng">
                      <a:solidFill>
                        <a:srgbClr val="202124"/>
                      </a:solidFill>
                      <a:prstDash val="solid"/>
                      <a:round/>
                      <a:headEnd type="none" w="sm" len="sm"/>
                      <a:tailEnd type="none" w="sm" len="sm"/>
                    </a:lnT>
                    <a:lnB w="19050" cap="flat" cmpd="sng">
                      <a:solidFill>
                        <a:srgbClr val="202124"/>
                      </a:solidFill>
                      <a:prstDash val="solid"/>
                      <a:round/>
                      <a:headEnd type="none" w="sm" len="sm"/>
                      <a:tailEnd type="none" w="sm" len="sm"/>
                    </a:lnB>
                    <a:solidFill>
                      <a:srgbClr val="674EA7"/>
                    </a:solidFill>
                  </a:tcPr>
                </a:tc>
                <a:extLst>
                  <a:ext uri="{0D108BD9-81ED-4DB2-BD59-A6C34878D82A}">
                    <a16:rowId xmlns:a16="http://schemas.microsoft.com/office/drawing/2014/main" val="10001"/>
                  </a:ext>
                </a:extLst>
              </a:tr>
              <a:tr h="365725">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1</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202124"/>
                      </a:solidFill>
                      <a:prstDash val="solid"/>
                      <a:round/>
                      <a:headEnd type="none" w="sm" len="sm"/>
                      <a:tailEnd type="none" w="sm" len="sm"/>
                    </a:lnL>
                    <a:lnR w="19050" cap="flat" cmpd="sng">
                      <a:solidFill>
                        <a:srgbClr val="202124"/>
                      </a:solidFill>
                      <a:prstDash val="solid"/>
                      <a:round/>
                      <a:headEnd type="none" w="sm" len="sm"/>
                      <a:tailEnd type="none" w="sm" len="sm"/>
                    </a:lnR>
                    <a:lnT w="19050" cap="flat" cmpd="sng">
                      <a:solidFill>
                        <a:srgbClr val="202124"/>
                      </a:solidFill>
                      <a:prstDash val="solid"/>
                      <a:round/>
                      <a:headEnd type="none" w="sm" len="sm"/>
                      <a:tailEnd type="none" w="sm" len="sm"/>
                    </a:lnT>
                    <a:lnB w="19050" cap="flat" cmpd="sng">
                      <a:solidFill>
                        <a:srgbClr val="202124"/>
                      </a:solidFill>
                      <a:prstDash val="solid"/>
                      <a:round/>
                      <a:headEnd type="none" w="sm" len="sm"/>
                      <a:tailEnd type="none" w="sm" len="sm"/>
                    </a:lnB>
                    <a:solidFill>
                      <a:srgbClr val="38761D"/>
                    </a:solidFill>
                  </a:tcPr>
                </a:tc>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Low </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202124"/>
                      </a:solidFill>
                      <a:prstDash val="solid"/>
                      <a:round/>
                      <a:headEnd type="none" w="sm" len="sm"/>
                      <a:tailEnd type="none" w="sm" len="sm"/>
                    </a:lnL>
                    <a:lnR w="19050" cap="flat" cmpd="sng">
                      <a:solidFill>
                        <a:srgbClr val="202124"/>
                      </a:solidFill>
                      <a:prstDash val="solid"/>
                      <a:round/>
                      <a:headEnd type="none" w="sm" len="sm"/>
                      <a:tailEnd type="none" w="sm" len="sm"/>
                    </a:lnR>
                    <a:lnT w="19050" cap="flat" cmpd="sng">
                      <a:solidFill>
                        <a:srgbClr val="202124"/>
                      </a:solidFill>
                      <a:prstDash val="solid"/>
                      <a:round/>
                      <a:headEnd type="none" w="sm" len="sm"/>
                      <a:tailEnd type="none" w="sm" len="sm"/>
                    </a:lnT>
                    <a:lnB w="19050" cap="flat" cmpd="sng">
                      <a:solidFill>
                        <a:srgbClr val="202124"/>
                      </a:solidFill>
                      <a:prstDash val="solid"/>
                      <a:round/>
                      <a:headEnd type="none" w="sm" len="sm"/>
                      <a:tailEnd type="none" w="sm" len="sm"/>
                    </a:lnB>
                    <a:solidFill>
                      <a:srgbClr val="38761D"/>
                    </a:solidFill>
                  </a:tcPr>
                </a:tc>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All FR’s Met</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202124"/>
                      </a:solidFill>
                      <a:prstDash val="solid"/>
                      <a:round/>
                      <a:headEnd type="none" w="sm" len="sm"/>
                      <a:tailEnd type="none" w="sm" len="sm"/>
                    </a:lnL>
                    <a:lnR w="19050" cap="flat" cmpd="sng">
                      <a:solidFill>
                        <a:srgbClr val="202124"/>
                      </a:solidFill>
                      <a:prstDash val="solid"/>
                      <a:round/>
                      <a:headEnd type="none" w="sm" len="sm"/>
                      <a:tailEnd type="none" w="sm" len="sm"/>
                    </a:lnR>
                    <a:lnT w="19050" cap="flat" cmpd="sng">
                      <a:solidFill>
                        <a:srgbClr val="202124"/>
                      </a:solidFill>
                      <a:prstDash val="solid"/>
                      <a:round/>
                      <a:headEnd type="none" w="sm" len="sm"/>
                      <a:tailEnd type="none" w="sm" len="sm"/>
                    </a:lnT>
                    <a:lnB w="19050" cap="flat" cmpd="sng">
                      <a:solidFill>
                        <a:srgbClr val="202124"/>
                      </a:solidFill>
                      <a:prstDash val="solid"/>
                      <a:round/>
                      <a:headEnd type="none" w="sm" len="sm"/>
                      <a:tailEnd type="none" w="sm" len="sm"/>
                    </a:lnB>
                    <a:solidFill>
                      <a:srgbClr val="666666"/>
                    </a:solidFill>
                  </a:tcPr>
                </a:tc>
                <a:extLst>
                  <a:ext uri="{0D108BD9-81ED-4DB2-BD59-A6C34878D82A}">
                    <a16:rowId xmlns:a16="http://schemas.microsoft.com/office/drawing/2014/main" val="10002"/>
                  </a:ext>
                </a:extLst>
              </a:tr>
              <a:tr h="365725">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3</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202124"/>
                      </a:solidFill>
                      <a:prstDash val="solid"/>
                      <a:round/>
                      <a:headEnd type="none" w="sm" len="sm"/>
                      <a:tailEnd type="none" w="sm" len="sm"/>
                    </a:lnL>
                    <a:lnR w="19050" cap="flat" cmpd="sng">
                      <a:solidFill>
                        <a:srgbClr val="202124"/>
                      </a:solidFill>
                      <a:prstDash val="solid"/>
                      <a:round/>
                      <a:headEnd type="none" w="sm" len="sm"/>
                      <a:tailEnd type="none" w="sm" len="sm"/>
                    </a:lnR>
                    <a:lnT w="19050" cap="flat" cmpd="sng">
                      <a:solidFill>
                        <a:srgbClr val="202124"/>
                      </a:solidFill>
                      <a:prstDash val="solid"/>
                      <a:round/>
                      <a:headEnd type="none" w="sm" len="sm"/>
                      <a:tailEnd type="none" w="sm" len="sm"/>
                    </a:lnT>
                    <a:lnB w="19050" cap="flat" cmpd="sng">
                      <a:solidFill>
                        <a:srgbClr val="202124"/>
                      </a:solidFill>
                      <a:prstDash val="solid"/>
                      <a:round/>
                      <a:headEnd type="none" w="sm" len="sm"/>
                      <a:tailEnd type="none" w="sm" len="sm"/>
                    </a:lnB>
                    <a:solidFill>
                      <a:srgbClr val="F1C232"/>
                    </a:solidFill>
                  </a:tcPr>
                </a:tc>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Medium</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202124"/>
                      </a:solidFill>
                      <a:prstDash val="solid"/>
                      <a:round/>
                      <a:headEnd type="none" w="sm" len="sm"/>
                      <a:tailEnd type="none" w="sm" len="sm"/>
                    </a:lnL>
                    <a:lnR w="19050" cap="flat" cmpd="sng">
                      <a:solidFill>
                        <a:srgbClr val="202124"/>
                      </a:solidFill>
                      <a:prstDash val="solid"/>
                      <a:round/>
                      <a:headEnd type="none" w="sm" len="sm"/>
                      <a:tailEnd type="none" w="sm" len="sm"/>
                    </a:lnR>
                    <a:lnT w="19050" cap="flat" cmpd="sng">
                      <a:solidFill>
                        <a:srgbClr val="202124"/>
                      </a:solidFill>
                      <a:prstDash val="solid"/>
                      <a:round/>
                      <a:headEnd type="none" w="sm" len="sm"/>
                      <a:tailEnd type="none" w="sm" len="sm"/>
                    </a:lnT>
                    <a:lnB w="19050" cap="flat" cmpd="sng">
                      <a:solidFill>
                        <a:srgbClr val="202124"/>
                      </a:solidFill>
                      <a:prstDash val="solid"/>
                      <a:round/>
                      <a:headEnd type="none" w="sm" len="sm"/>
                      <a:tailEnd type="none" w="sm" len="sm"/>
                    </a:lnB>
                    <a:solidFill>
                      <a:srgbClr val="F1C232"/>
                    </a:solidFill>
                  </a:tcPr>
                </a:tc>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FR at Risk</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202124"/>
                      </a:solidFill>
                      <a:prstDash val="solid"/>
                      <a:round/>
                      <a:headEnd type="none" w="sm" len="sm"/>
                      <a:tailEnd type="none" w="sm" len="sm"/>
                    </a:lnL>
                    <a:lnR w="19050" cap="flat" cmpd="sng">
                      <a:solidFill>
                        <a:srgbClr val="202124"/>
                      </a:solidFill>
                      <a:prstDash val="solid"/>
                      <a:round/>
                      <a:headEnd type="none" w="sm" len="sm"/>
                      <a:tailEnd type="none" w="sm" len="sm"/>
                    </a:lnR>
                    <a:lnT w="19050" cap="flat" cmpd="sng">
                      <a:solidFill>
                        <a:srgbClr val="202124"/>
                      </a:solidFill>
                      <a:prstDash val="solid"/>
                      <a:round/>
                      <a:headEnd type="none" w="sm" len="sm"/>
                      <a:tailEnd type="none" w="sm" len="sm"/>
                    </a:lnT>
                    <a:lnB w="19050" cap="flat" cmpd="sng">
                      <a:solidFill>
                        <a:srgbClr val="202124"/>
                      </a:solidFill>
                      <a:prstDash val="solid"/>
                      <a:round/>
                      <a:headEnd type="none" w="sm" len="sm"/>
                      <a:tailEnd type="none" w="sm" len="sm"/>
                    </a:lnB>
                    <a:solidFill>
                      <a:srgbClr val="666666"/>
                    </a:solidFill>
                  </a:tcPr>
                </a:tc>
                <a:extLst>
                  <a:ext uri="{0D108BD9-81ED-4DB2-BD59-A6C34878D82A}">
                    <a16:rowId xmlns:a16="http://schemas.microsoft.com/office/drawing/2014/main" val="10003"/>
                  </a:ext>
                </a:extLst>
              </a:tr>
              <a:tr h="365725">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5</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202124"/>
                      </a:solidFill>
                      <a:prstDash val="solid"/>
                      <a:round/>
                      <a:headEnd type="none" w="sm" len="sm"/>
                      <a:tailEnd type="none" w="sm" len="sm"/>
                    </a:lnL>
                    <a:lnR w="19050" cap="flat" cmpd="sng">
                      <a:solidFill>
                        <a:srgbClr val="202124"/>
                      </a:solidFill>
                      <a:prstDash val="solid"/>
                      <a:round/>
                      <a:headEnd type="none" w="sm" len="sm"/>
                      <a:tailEnd type="none" w="sm" len="sm"/>
                    </a:lnR>
                    <a:lnT w="19050" cap="flat" cmpd="sng">
                      <a:solidFill>
                        <a:srgbClr val="202124"/>
                      </a:solidFill>
                      <a:prstDash val="solid"/>
                      <a:round/>
                      <a:headEnd type="none" w="sm" len="sm"/>
                      <a:tailEnd type="none" w="sm" len="sm"/>
                    </a:lnT>
                    <a:lnB w="19050" cap="flat" cmpd="sng">
                      <a:solidFill>
                        <a:srgbClr val="202124"/>
                      </a:solidFill>
                      <a:prstDash val="solid"/>
                      <a:round/>
                      <a:headEnd type="none" w="sm" len="sm"/>
                      <a:tailEnd type="none" w="sm" len="sm"/>
                    </a:lnB>
                    <a:solidFill>
                      <a:srgbClr val="CC4125"/>
                    </a:solidFill>
                  </a:tcPr>
                </a:tc>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High</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202124"/>
                      </a:solidFill>
                      <a:prstDash val="solid"/>
                      <a:round/>
                      <a:headEnd type="none" w="sm" len="sm"/>
                      <a:tailEnd type="none" w="sm" len="sm"/>
                    </a:lnL>
                    <a:lnR w="19050" cap="flat" cmpd="sng">
                      <a:solidFill>
                        <a:srgbClr val="202124"/>
                      </a:solidFill>
                      <a:prstDash val="solid"/>
                      <a:round/>
                      <a:headEnd type="none" w="sm" len="sm"/>
                      <a:tailEnd type="none" w="sm" len="sm"/>
                    </a:lnR>
                    <a:lnT w="19050" cap="flat" cmpd="sng">
                      <a:solidFill>
                        <a:srgbClr val="202124"/>
                      </a:solidFill>
                      <a:prstDash val="solid"/>
                      <a:round/>
                      <a:headEnd type="none" w="sm" len="sm"/>
                      <a:tailEnd type="none" w="sm" len="sm"/>
                    </a:lnT>
                    <a:lnB w="19050" cap="flat" cmpd="sng">
                      <a:solidFill>
                        <a:srgbClr val="202124"/>
                      </a:solidFill>
                      <a:prstDash val="solid"/>
                      <a:round/>
                      <a:headEnd type="none" w="sm" len="sm"/>
                      <a:tailEnd type="none" w="sm" len="sm"/>
                    </a:lnB>
                    <a:solidFill>
                      <a:srgbClr val="CC4125"/>
                    </a:solidFill>
                  </a:tcPr>
                </a:tc>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FR Failed</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202124"/>
                      </a:solidFill>
                      <a:prstDash val="solid"/>
                      <a:round/>
                      <a:headEnd type="none" w="sm" len="sm"/>
                      <a:tailEnd type="none" w="sm" len="sm"/>
                    </a:lnL>
                    <a:lnR w="19050" cap="flat" cmpd="sng">
                      <a:solidFill>
                        <a:srgbClr val="202124"/>
                      </a:solidFill>
                      <a:prstDash val="solid"/>
                      <a:round/>
                      <a:headEnd type="none" w="sm" len="sm"/>
                      <a:tailEnd type="none" w="sm" len="sm"/>
                    </a:lnR>
                    <a:lnT w="19050" cap="flat" cmpd="sng">
                      <a:solidFill>
                        <a:srgbClr val="202124"/>
                      </a:solidFill>
                      <a:prstDash val="solid"/>
                      <a:round/>
                      <a:headEnd type="none" w="sm" len="sm"/>
                      <a:tailEnd type="none" w="sm" len="sm"/>
                    </a:lnT>
                    <a:lnB w="19050" cap="flat" cmpd="sng">
                      <a:solidFill>
                        <a:srgbClr val="202124"/>
                      </a:solidFill>
                      <a:prstDash val="solid"/>
                      <a:round/>
                      <a:headEnd type="none" w="sm" len="sm"/>
                      <a:tailEnd type="none" w="sm" len="sm"/>
                    </a:lnB>
                    <a:solidFill>
                      <a:srgbClr val="666666"/>
                    </a:solidFill>
                  </a:tcPr>
                </a:tc>
                <a:extLst>
                  <a:ext uri="{0D108BD9-81ED-4DB2-BD59-A6C34878D82A}">
                    <a16:rowId xmlns:a16="http://schemas.microsoft.com/office/drawing/2014/main" val="10004"/>
                  </a:ext>
                </a:extLst>
              </a:tr>
            </a:tbl>
          </a:graphicData>
        </a:graphic>
      </p:graphicFrame>
      <p:graphicFrame>
        <p:nvGraphicFramePr>
          <p:cNvPr id="1064" name="Google Shape;1064;p57"/>
          <p:cNvGraphicFramePr/>
          <p:nvPr/>
        </p:nvGraphicFramePr>
        <p:xfrm>
          <a:off x="4870013" y="1740747"/>
          <a:ext cx="3617575" cy="1965810"/>
        </p:xfrm>
        <a:graphic>
          <a:graphicData uri="http://schemas.openxmlformats.org/drawingml/2006/table">
            <a:tbl>
              <a:tblPr>
                <a:noFill/>
                <a:tableStyleId>{CF5604F0-15FA-404D-BD85-CDFAB49F6FC7}</a:tableStyleId>
              </a:tblPr>
              <a:tblGrid>
                <a:gridCol w="812000">
                  <a:extLst>
                    <a:ext uri="{9D8B030D-6E8A-4147-A177-3AD203B41FA5}">
                      <a16:colId xmlns:a16="http://schemas.microsoft.com/office/drawing/2014/main" val="20000"/>
                    </a:ext>
                  </a:extLst>
                </a:gridCol>
                <a:gridCol w="801050">
                  <a:extLst>
                    <a:ext uri="{9D8B030D-6E8A-4147-A177-3AD203B41FA5}">
                      <a16:colId xmlns:a16="http://schemas.microsoft.com/office/drawing/2014/main" val="20001"/>
                    </a:ext>
                  </a:extLst>
                </a:gridCol>
                <a:gridCol w="2004525">
                  <a:extLst>
                    <a:ext uri="{9D8B030D-6E8A-4147-A177-3AD203B41FA5}">
                      <a16:colId xmlns:a16="http://schemas.microsoft.com/office/drawing/2014/main" val="20002"/>
                    </a:ext>
                  </a:extLst>
                </a:gridCol>
              </a:tblGrid>
              <a:tr h="230550">
                <a:tc gridSpan="3">
                  <a:txBody>
                    <a:bodyPr/>
                    <a:lstStyle/>
                    <a:p>
                      <a:pPr marL="0" lvl="0" indent="0" algn="ctr" rtl="0">
                        <a:spcBef>
                          <a:spcPts val="0"/>
                        </a:spcBef>
                        <a:spcAft>
                          <a:spcPts val="0"/>
                        </a:spcAft>
                        <a:buNone/>
                      </a:pPr>
                      <a:r>
                        <a:rPr lang="en" sz="1600" b="1">
                          <a:solidFill>
                            <a:schemeClr val="dk1"/>
                          </a:solidFill>
                          <a:latin typeface="Trebuchet MS"/>
                          <a:ea typeface="Trebuchet MS"/>
                          <a:cs typeface="Trebuchet MS"/>
                          <a:sym typeface="Trebuchet MS"/>
                        </a:rPr>
                        <a:t>Likelihood</a:t>
                      </a:r>
                      <a:endParaRPr sz="1600" b="1">
                        <a:solidFill>
                          <a:schemeClr val="dk1"/>
                        </a:solidFill>
                        <a:latin typeface="Trebuchet MS"/>
                        <a:ea typeface="Trebuchet MS"/>
                        <a:cs typeface="Trebuchet MS"/>
                        <a:sym typeface="Trebuchet MS"/>
                      </a:endParaRPr>
                    </a:p>
                  </a:txBody>
                  <a:tcPr marL="91425" marR="91425" marT="91425" marB="91425">
                    <a:lnL w="19050" cap="flat" cmpd="sng">
                      <a:solidFill>
                        <a:srgbClr val="202124"/>
                      </a:solidFill>
                      <a:prstDash val="solid"/>
                      <a:round/>
                      <a:headEnd type="none" w="sm" len="sm"/>
                      <a:tailEnd type="none" w="sm" len="sm"/>
                    </a:lnL>
                    <a:lnR w="19050" cap="flat" cmpd="sng">
                      <a:solidFill>
                        <a:srgbClr val="202124"/>
                      </a:solidFill>
                      <a:prstDash val="solid"/>
                      <a:round/>
                      <a:headEnd type="none" w="sm" len="sm"/>
                      <a:tailEnd type="none" w="sm" len="sm"/>
                    </a:lnR>
                    <a:lnT w="19050" cap="flat" cmpd="sng">
                      <a:solidFill>
                        <a:srgbClr val="202124"/>
                      </a:solidFill>
                      <a:prstDash val="solid"/>
                      <a:round/>
                      <a:headEnd type="none" w="sm" len="sm"/>
                      <a:tailEnd type="none" w="sm" len="sm"/>
                    </a:lnT>
                    <a:lnB w="19050" cap="flat" cmpd="sng">
                      <a:solidFill>
                        <a:srgbClr val="202124"/>
                      </a:solidFill>
                      <a:prstDash val="solid"/>
                      <a:round/>
                      <a:headEnd type="none" w="sm" len="sm"/>
                      <a:tailEnd type="none" w="sm" len="sm"/>
                    </a:lnB>
                    <a:solidFill>
                      <a:srgbClr val="000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0550">
                <a:tc>
                  <a:txBody>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Score</a:t>
                      </a:r>
                      <a:endParaRPr b="1">
                        <a:solidFill>
                          <a:schemeClr val="dk1"/>
                        </a:solidFill>
                        <a:latin typeface="Trebuchet MS"/>
                        <a:ea typeface="Trebuchet MS"/>
                        <a:cs typeface="Trebuchet MS"/>
                        <a:sym typeface="Trebuchet MS"/>
                      </a:endParaRPr>
                    </a:p>
                  </a:txBody>
                  <a:tcPr marL="91425" marR="91425" marT="91425" marB="91425">
                    <a:lnL w="19050" cap="flat" cmpd="sng">
                      <a:solidFill>
                        <a:srgbClr val="202124"/>
                      </a:solidFill>
                      <a:prstDash val="solid"/>
                      <a:round/>
                      <a:headEnd type="none" w="sm" len="sm"/>
                      <a:tailEnd type="none" w="sm" len="sm"/>
                    </a:lnL>
                    <a:lnR w="19050" cap="flat" cmpd="sng">
                      <a:solidFill>
                        <a:srgbClr val="202124"/>
                      </a:solidFill>
                      <a:prstDash val="solid"/>
                      <a:round/>
                      <a:headEnd type="none" w="sm" len="sm"/>
                      <a:tailEnd type="none" w="sm" len="sm"/>
                    </a:lnR>
                    <a:lnT w="19050" cap="flat" cmpd="sng">
                      <a:solidFill>
                        <a:srgbClr val="202124"/>
                      </a:solidFill>
                      <a:prstDash val="solid"/>
                      <a:round/>
                      <a:headEnd type="none" w="sm" len="sm"/>
                      <a:tailEnd type="none" w="sm" len="sm"/>
                    </a:lnT>
                    <a:lnB w="19050" cap="flat" cmpd="sng">
                      <a:solidFill>
                        <a:srgbClr val="202124"/>
                      </a:solidFill>
                      <a:prstDash val="solid"/>
                      <a:round/>
                      <a:headEnd type="none" w="sm" len="sm"/>
                      <a:tailEnd type="none" w="sm" len="sm"/>
                    </a:lnB>
                    <a:solidFill>
                      <a:srgbClr val="674EA7"/>
                    </a:solidFill>
                  </a:tcPr>
                </a:tc>
                <a:tc>
                  <a:txBody>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Level</a:t>
                      </a:r>
                      <a:endParaRPr b="1">
                        <a:solidFill>
                          <a:schemeClr val="dk1"/>
                        </a:solidFill>
                        <a:latin typeface="Trebuchet MS"/>
                        <a:ea typeface="Trebuchet MS"/>
                        <a:cs typeface="Trebuchet MS"/>
                        <a:sym typeface="Trebuchet MS"/>
                      </a:endParaRPr>
                    </a:p>
                  </a:txBody>
                  <a:tcPr marL="91425" marR="91425" marT="91425" marB="91425">
                    <a:lnL w="19050" cap="flat" cmpd="sng">
                      <a:solidFill>
                        <a:srgbClr val="202124"/>
                      </a:solidFill>
                      <a:prstDash val="solid"/>
                      <a:round/>
                      <a:headEnd type="none" w="sm" len="sm"/>
                      <a:tailEnd type="none" w="sm" len="sm"/>
                    </a:lnL>
                    <a:lnR w="19050" cap="flat" cmpd="sng">
                      <a:solidFill>
                        <a:srgbClr val="202124"/>
                      </a:solidFill>
                      <a:prstDash val="solid"/>
                      <a:round/>
                      <a:headEnd type="none" w="sm" len="sm"/>
                      <a:tailEnd type="none" w="sm" len="sm"/>
                    </a:lnR>
                    <a:lnT w="19050" cap="flat" cmpd="sng">
                      <a:solidFill>
                        <a:srgbClr val="202124"/>
                      </a:solidFill>
                      <a:prstDash val="solid"/>
                      <a:round/>
                      <a:headEnd type="none" w="sm" len="sm"/>
                      <a:tailEnd type="none" w="sm" len="sm"/>
                    </a:lnT>
                    <a:lnB w="19050" cap="flat" cmpd="sng">
                      <a:solidFill>
                        <a:srgbClr val="202124"/>
                      </a:solidFill>
                      <a:prstDash val="solid"/>
                      <a:round/>
                      <a:headEnd type="none" w="sm" len="sm"/>
                      <a:tailEnd type="none" w="sm" len="sm"/>
                    </a:lnB>
                    <a:solidFill>
                      <a:srgbClr val="674EA7"/>
                    </a:solidFill>
                  </a:tcPr>
                </a:tc>
                <a:tc>
                  <a:txBody>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Description</a:t>
                      </a:r>
                      <a:endParaRPr b="1">
                        <a:solidFill>
                          <a:schemeClr val="dk1"/>
                        </a:solidFill>
                        <a:latin typeface="Trebuchet MS"/>
                        <a:ea typeface="Trebuchet MS"/>
                        <a:cs typeface="Trebuchet MS"/>
                        <a:sym typeface="Trebuchet MS"/>
                      </a:endParaRPr>
                    </a:p>
                  </a:txBody>
                  <a:tcPr marL="91425" marR="91425" marT="91425" marB="91425">
                    <a:lnL w="19050" cap="flat" cmpd="sng">
                      <a:solidFill>
                        <a:srgbClr val="202124"/>
                      </a:solidFill>
                      <a:prstDash val="solid"/>
                      <a:round/>
                      <a:headEnd type="none" w="sm" len="sm"/>
                      <a:tailEnd type="none" w="sm" len="sm"/>
                    </a:lnL>
                    <a:lnR w="19050" cap="flat" cmpd="sng">
                      <a:solidFill>
                        <a:srgbClr val="202124"/>
                      </a:solidFill>
                      <a:prstDash val="solid"/>
                      <a:round/>
                      <a:headEnd type="none" w="sm" len="sm"/>
                      <a:tailEnd type="none" w="sm" len="sm"/>
                    </a:lnR>
                    <a:lnT w="19050" cap="flat" cmpd="sng">
                      <a:solidFill>
                        <a:srgbClr val="202124"/>
                      </a:solidFill>
                      <a:prstDash val="solid"/>
                      <a:round/>
                      <a:headEnd type="none" w="sm" len="sm"/>
                      <a:tailEnd type="none" w="sm" len="sm"/>
                    </a:lnT>
                    <a:lnB w="19050" cap="flat" cmpd="sng">
                      <a:solidFill>
                        <a:srgbClr val="202124"/>
                      </a:solidFill>
                      <a:prstDash val="solid"/>
                      <a:round/>
                      <a:headEnd type="none" w="sm" len="sm"/>
                      <a:tailEnd type="none" w="sm" len="sm"/>
                    </a:lnB>
                    <a:solidFill>
                      <a:srgbClr val="674EA7"/>
                    </a:solidFill>
                  </a:tcPr>
                </a:tc>
                <a:extLst>
                  <a:ext uri="{0D108BD9-81ED-4DB2-BD59-A6C34878D82A}">
                    <a16:rowId xmlns:a16="http://schemas.microsoft.com/office/drawing/2014/main" val="10001"/>
                  </a:ext>
                </a:extLst>
              </a:tr>
              <a:tr h="221700">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1</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202124"/>
                      </a:solidFill>
                      <a:prstDash val="solid"/>
                      <a:round/>
                      <a:headEnd type="none" w="sm" len="sm"/>
                      <a:tailEnd type="none" w="sm" len="sm"/>
                    </a:lnL>
                    <a:lnR w="19050" cap="flat" cmpd="sng">
                      <a:solidFill>
                        <a:srgbClr val="202124"/>
                      </a:solidFill>
                      <a:prstDash val="solid"/>
                      <a:round/>
                      <a:headEnd type="none" w="sm" len="sm"/>
                      <a:tailEnd type="none" w="sm" len="sm"/>
                    </a:lnR>
                    <a:lnT w="19050" cap="flat" cmpd="sng">
                      <a:solidFill>
                        <a:srgbClr val="202124"/>
                      </a:solidFill>
                      <a:prstDash val="solid"/>
                      <a:round/>
                      <a:headEnd type="none" w="sm" len="sm"/>
                      <a:tailEnd type="none" w="sm" len="sm"/>
                    </a:lnT>
                    <a:lnB w="19050" cap="flat" cmpd="sng">
                      <a:solidFill>
                        <a:srgbClr val="202124"/>
                      </a:solidFill>
                      <a:prstDash val="solid"/>
                      <a:round/>
                      <a:headEnd type="none" w="sm" len="sm"/>
                      <a:tailEnd type="none" w="sm" len="sm"/>
                    </a:lnB>
                    <a:solidFill>
                      <a:srgbClr val="38761D"/>
                    </a:solidFill>
                  </a:tcPr>
                </a:tc>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Low </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202124"/>
                      </a:solidFill>
                      <a:prstDash val="solid"/>
                      <a:round/>
                      <a:headEnd type="none" w="sm" len="sm"/>
                      <a:tailEnd type="none" w="sm" len="sm"/>
                    </a:lnL>
                    <a:lnR w="19050" cap="flat" cmpd="sng">
                      <a:solidFill>
                        <a:srgbClr val="202124"/>
                      </a:solidFill>
                      <a:prstDash val="solid"/>
                      <a:round/>
                      <a:headEnd type="none" w="sm" len="sm"/>
                      <a:tailEnd type="none" w="sm" len="sm"/>
                    </a:lnR>
                    <a:lnT w="19050" cap="flat" cmpd="sng">
                      <a:solidFill>
                        <a:srgbClr val="202124"/>
                      </a:solidFill>
                      <a:prstDash val="solid"/>
                      <a:round/>
                      <a:headEnd type="none" w="sm" len="sm"/>
                      <a:tailEnd type="none" w="sm" len="sm"/>
                    </a:lnT>
                    <a:lnB w="19050" cap="flat" cmpd="sng">
                      <a:solidFill>
                        <a:srgbClr val="202124"/>
                      </a:solidFill>
                      <a:prstDash val="solid"/>
                      <a:round/>
                      <a:headEnd type="none" w="sm" len="sm"/>
                      <a:tailEnd type="none" w="sm" len="sm"/>
                    </a:lnB>
                    <a:solidFill>
                      <a:srgbClr val="38761D"/>
                    </a:solidFill>
                  </a:tcPr>
                </a:tc>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Unlikely</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202124"/>
                      </a:solidFill>
                      <a:prstDash val="solid"/>
                      <a:round/>
                      <a:headEnd type="none" w="sm" len="sm"/>
                      <a:tailEnd type="none" w="sm" len="sm"/>
                    </a:lnL>
                    <a:lnR w="19050" cap="flat" cmpd="sng">
                      <a:solidFill>
                        <a:srgbClr val="202124"/>
                      </a:solidFill>
                      <a:prstDash val="solid"/>
                      <a:round/>
                      <a:headEnd type="none" w="sm" len="sm"/>
                      <a:tailEnd type="none" w="sm" len="sm"/>
                    </a:lnR>
                    <a:lnT w="19050" cap="flat" cmpd="sng">
                      <a:solidFill>
                        <a:srgbClr val="202124"/>
                      </a:solidFill>
                      <a:prstDash val="solid"/>
                      <a:round/>
                      <a:headEnd type="none" w="sm" len="sm"/>
                      <a:tailEnd type="none" w="sm" len="sm"/>
                    </a:lnT>
                    <a:lnB w="19050" cap="flat" cmpd="sng">
                      <a:solidFill>
                        <a:srgbClr val="202124"/>
                      </a:solidFill>
                      <a:prstDash val="solid"/>
                      <a:round/>
                      <a:headEnd type="none" w="sm" len="sm"/>
                      <a:tailEnd type="none" w="sm" len="sm"/>
                    </a:lnB>
                    <a:solidFill>
                      <a:srgbClr val="666666"/>
                    </a:solidFill>
                  </a:tcPr>
                </a:tc>
                <a:extLst>
                  <a:ext uri="{0D108BD9-81ED-4DB2-BD59-A6C34878D82A}">
                    <a16:rowId xmlns:a16="http://schemas.microsoft.com/office/drawing/2014/main" val="10002"/>
                  </a:ext>
                </a:extLst>
              </a:tr>
              <a:tr h="319200">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3</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202124"/>
                      </a:solidFill>
                      <a:prstDash val="solid"/>
                      <a:round/>
                      <a:headEnd type="none" w="sm" len="sm"/>
                      <a:tailEnd type="none" w="sm" len="sm"/>
                    </a:lnL>
                    <a:lnR w="19050" cap="flat" cmpd="sng">
                      <a:solidFill>
                        <a:srgbClr val="202124"/>
                      </a:solidFill>
                      <a:prstDash val="solid"/>
                      <a:round/>
                      <a:headEnd type="none" w="sm" len="sm"/>
                      <a:tailEnd type="none" w="sm" len="sm"/>
                    </a:lnR>
                    <a:lnT w="19050" cap="flat" cmpd="sng">
                      <a:solidFill>
                        <a:srgbClr val="202124"/>
                      </a:solidFill>
                      <a:prstDash val="solid"/>
                      <a:round/>
                      <a:headEnd type="none" w="sm" len="sm"/>
                      <a:tailEnd type="none" w="sm" len="sm"/>
                    </a:lnT>
                    <a:lnB w="19050" cap="flat" cmpd="sng">
                      <a:solidFill>
                        <a:srgbClr val="202124"/>
                      </a:solidFill>
                      <a:prstDash val="solid"/>
                      <a:round/>
                      <a:headEnd type="none" w="sm" len="sm"/>
                      <a:tailEnd type="none" w="sm" len="sm"/>
                    </a:lnB>
                    <a:solidFill>
                      <a:srgbClr val="F1C232"/>
                    </a:solidFill>
                  </a:tcPr>
                </a:tc>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Medium</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202124"/>
                      </a:solidFill>
                      <a:prstDash val="solid"/>
                      <a:round/>
                      <a:headEnd type="none" w="sm" len="sm"/>
                      <a:tailEnd type="none" w="sm" len="sm"/>
                    </a:lnL>
                    <a:lnR w="19050" cap="flat" cmpd="sng">
                      <a:solidFill>
                        <a:srgbClr val="202124"/>
                      </a:solidFill>
                      <a:prstDash val="solid"/>
                      <a:round/>
                      <a:headEnd type="none" w="sm" len="sm"/>
                      <a:tailEnd type="none" w="sm" len="sm"/>
                    </a:lnR>
                    <a:lnT w="19050" cap="flat" cmpd="sng">
                      <a:solidFill>
                        <a:srgbClr val="202124"/>
                      </a:solidFill>
                      <a:prstDash val="solid"/>
                      <a:round/>
                      <a:headEnd type="none" w="sm" len="sm"/>
                      <a:tailEnd type="none" w="sm" len="sm"/>
                    </a:lnT>
                    <a:lnB w="19050" cap="flat" cmpd="sng">
                      <a:solidFill>
                        <a:srgbClr val="202124"/>
                      </a:solidFill>
                      <a:prstDash val="solid"/>
                      <a:round/>
                      <a:headEnd type="none" w="sm" len="sm"/>
                      <a:tailEnd type="none" w="sm" len="sm"/>
                    </a:lnB>
                    <a:solidFill>
                      <a:srgbClr val="F1C232"/>
                    </a:solidFill>
                  </a:tcPr>
                </a:tc>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Fairly Likely</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202124"/>
                      </a:solidFill>
                      <a:prstDash val="solid"/>
                      <a:round/>
                      <a:headEnd type="none" w="sm" len="sm"/>
                      <a:tailEnd type="none" w="sm" len="sm"/>
                    </a:lnL>
                    <a:lnR w="19050" cap="flat" cmpd="sng">
                      <a:solidFill>
                        <a:srgbClr val="202124"/>
                      </a:solidFill>
                      <a:prstDash val="solid"/>
                      <a:round/>
                      <a:headEnd type="none" w="sm" len="sm"/>
                      <a:tailEnd type="none" w="sm" len="sm"/>
                    </a:lnR>
                    <a:lnT w="19050" cap="flat" cmpd="sng">
                      <a:solidFill>
                        <a:srgbClr val="202124"/>
                      </a:solidFill>
                      <a:prstDash val="solid"/>
                      <a:round/>
                      <a:headEnd type="none" w="sm" len="sm"/>
                      <a:tailEnd type="none" w="sm" len="sm"/>
                    </a:lnT>
                    <a:lnB w="19050" cap="flat" cmpd="sng">
                      <a:solidFill>
                        <a:srgbClr val="202124"/>
                      </a:solidFill>
                      <a:prstDash val="solid"/>
                      <a:round/>
                      <a:headEnd type="none" w="sm" len="sm"/>
                      <a:tailEnd type="none" w="sm" len="sm"/>
                    </a:lnB>
                    <a:solidFill>
                      <a:srgbClr val="666666"/>
                    </a:solidFill>
                  </a:tcPr>
                </a:tc>
                <a:extLst>
                  <a:ext uri="{0D108BD9-81ED-4DB2-BD59-A6C34878D82A}">
                    <a16:rowId xmlns:a16="http://schemas.microsoft.com/office/drawing/2014/main" val="10003"/>
                  </a:ext>
                </a:extLst>
              </a:tr>
              <a:tr h="221700">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5</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202124"/>
                      </a:solidFill>
                      <a:prstDash val="solid"/>
                      <a:round/>
                      <a:headEnd type="none" w="sm" len="sm"/>
                      <a:tailEnd type="none" w="sm" len="sm"/>
                    </a:lnL>
                    <a:lnR w="19050" cap="flat" cmpd="sng">
                      <a:solidFill>
                        <a:srgbClr val="202124"/>
                      </a:solidFill>
                      <a:prstDash val="solid"/>
                      <a:round/>
                      <a:headEnd type="none" w="sm" len="sm"/>
                      <a:tailEnd type="none" w="sm" len="sm"/>
                    </a:lnR>
                    <a:lnT w="19050" cap="flat" cmpd="sng">
                      <a:solidFill>
                        <a:srgbClr val="202124"/>
                      </a:solidFill>
                      <a:prstDash val="solid"/>
                      <a:round/>
                      <a:headEnd type="none" w="sm" len="sm"/>
                      <a:tailEnd type="none" w="sm" len="sm"/>
                    </a:lnT>
                    <a:lnB w="19050" cap="flat" cmpd="sng">
                      <a:solidFill>
                        <a:srgbClr val="202124"/>
                      </a:solidFill>
                      <a:prstDash val="solid"/>
                      <a:round/>
                      <a:headEnd type="none" w="sm" len="sm"/>
                      <a:tailEnd type="none" w="sm" len="sm"/>
                    </a:lnB>
                    <a:solidFill>
                      <a:srgbClr val="CC4125"/>
                    </a:solidFill>
                  </a:tcPr>
                </a:tc>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High</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202124"/>
                      </a:solidFill>
                      <a:prstDash val="solid"/>
                      <a:round/>
                      <a:headEnd type="none" w="sm" len="sm"/>
                      <a:tailEnd type="none" w="sm" len="sm"/>
                    </a:lnL>
                    <a:lnR w="19050" cap="flat" cmpd="sng">
                      <a:solidFill>
                        <a:srgbClr val="202124"/>
                      </a:solidFill>
                      <a:prstDash val="solid"/>
                      <a:round/>
                      <a:headEnd type="none" w="sm" len="sm"/>
                      <a:tailEnd type="none" w="sm" len="sm"/>
                    </a:lnR>
                    <a:lnT w="19050" cap="flat" cmpd="sng">
                      <a:solidFill>
                        <a:srgbClr val="202124"/>
                      </a:solidFill>
                      <a:prstDash val="solid"/>
                      <a:round/>
                      <a:headEnd type="none" w="sm" len="sm"/>
                      <a:tailEnd type="none" w="sm" len="sm"/>
                    </a:lnT>
                    <a:lnB w="19050" cap="flat" cmpd="sng">
                      <a:solidFill>
                        <a:srgbClr val="202124"/>
                      </a:solidFill>
                      <a:prstDash val="solid"/>
                      <a:round/>
                      <a:headEnd type="none" w="sm" len="sm"/>
                      <a:tailEnd type="none" w="sm" len="sm"/>
                    </a:lnB>
                    <a:solidFill>
                      <a:srgbClr val="CC4125"/>
                    </a:solidFill>
                  </a:tcPr>
                </a:tc>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Very Likely</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202124"/>
                      </a:solidFill>
                      <a:prstDash val="solid"/>
                      <a:round/>
                      <a:headEnd type="none" w="sm" len="sm"/>
                      <a:tailEnd type="none" w="sm" len="sm"/>
                    </a:lnL>
                    <a:lnR w="19050" cap="flat" cmpd="sng">
                      <a:solidFill>
                        <a:srgbClr val="202124"/>
                      </a:solidFill>
                      <a:prstDash val="solid"/>
                      <a:round/>
                      <a:headEnd type="none" w="sm" len="sm"/>
                      <a:tailEnd type="none" w="sm" len="sm"/>
                    </a:lnR>
                    <a:lnT w="19050" cap="flat" cmpd="sng">
                      <a:solidFill>
                        <a:srgbClr val="202124"/>
                      </a:solidFill>
                      <a:prstDash val="solid"/>
                      <a:round/>
                      <a:headEnd type="none" w="sm" len="sm"/>
                      <a:tailEnd type="none" w="sm" len="sm"/>
                    </a:lnT>
                    <a:lnB w="19050" cap="flat" cmpd="sng">
                      <a:solidFill>
                        <a:srgbClr val="202124"/>
                      </a:solidFill>
                      <a:prstDash val="solid"/>
                      <a:round/>
                      <a:headEnd type="none" w="sm" len="sm"/>
                      <a:tailEnd type="none" w="sm" len="sm"/>
                    </a:lnB>
                    <a:solidFill>
                      <a:srgbClr val="666666"/>
                    </a:solidFill>
                  </a:tcPr>
                </a:tc>
                <a:extLst>
                  <a:ext uri="{0D108BD9-81ED-4DB2-BD59-A6C34878D82A}">
                    <a16:rowId xmlns:a16="http://schemas.microsoft.com/office/drawing/2014/main" val="10004"/>
                  </a:ext>
                </a:extLst>
              </a:tr>
            </a:tbl>
          </a:graphicData>
        </a:graphic>
      </p:graphicFrame>
      <p:grpSp>
        <p:nvGrpSpPr>
          <p:cNvPr id="1065" name="Google Shape;1065;p57"/>
          <p:cNvGrpSpPr/>
          <p:nvPr/>
        </p:nvGrpSpPr>
        <p:grpSpPr>
          <a:xfrm>
            <a:off x="209271" y="4562106"/>
            <a:ext cx="8019720" cy="389149"/>
            <a:chOff x="209271" y="4562106"/>
            <a:chExt cx="8019720" cy="389149"/>
          </a:xfrm>
        </p:grpSpPr>
        <p:cxnSp>
          <p:nvCxnSpPr>
            <p:cNvPr id="1066" name="Google Shape;1066;p57"/>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067" name="Google Shape;1067;p57"/>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7"/>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069" name="Google Shape;1069;p57"/>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070" name="Google Shape;1070;p57"/>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071" name="Google Shape;1071;p57"/>
            <p:cNvSpPr/>
            <p:nvPr/>
          </p:nvSpPr>
          <p:spPr>
            <a:xfrm>
              <a:off x="4824449" y="4566892"/>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072" name="Google Shape;1072;p57"/>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073" name="Google Shape;1073;p57"/>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1074" name="Google Shape;1074;p57"/>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075" name="Google Shape;1075;p5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44</a:t>
            </a:fld>
            <a:endParaRPr>
              <a:solidFill>
                <a:srgbClr val="202124"/>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58"/>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8"/>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1"/>
                </a:solidFill>
              </a:rPr>
              <a:t>Risks</a:t>
            </a:r>
            <a:endParaRPr b="1">
              <a:solidFill>
                <a:schemeClr val="dk1"/>
              </a:solidFill>
            </a:endParaRPr>
          </a:p>
          <a:p>
            <a:pPr marL="0" lvl="0" indent="0" algn="ctr" rtl="0">
              <a:spcBef>
                <a:spcPts val="0"/>
              </a:spcBef>
              <a:spcAft>
                <a:spcPts val="0"/>
              </a:spcAft>
              <a:buNone/>
            </a:pPr>
            <a:r>
              <a:rPr lang="en" b="1">
                <a:solidFill>
                  <a:schemeClr val="dk1"/>
                </a:solidFill>
              </a:rPr>
              <a:t> </a:t>
            </a:r>
            <a:endParaRPr>
              <a:solidFill>
                <a:schemeClr val="dk1"/>
              </a:solidFill>
            </a:endParaRPr>
          </a:p>
        </p:txBody>
      </p:sp>
      <p:grpSp>
        <p:nvGrpSpPr>
          <p:cNvPr id="1082" name="Google Shape;1082;p58"/>
          <p:cNvGrpSpPr/>
          <p:nvPr/>
        </p:nvGrpSpPr>
        <p:grpSpPr>
          <a:xfrm>
            <a:off x="209271" y="4562106"/>
            <a:ext cx="8019720" cy="389149"/>
            <a:chOff x="209271" y="4562106"/>
            <a:chExt cx="8019720" cy="389149"/>
          </a:xfrm>
        </p:grpSpPr>
        <p:cxnSp>
          <p:nvCxnSpPr>
            <p:cNvPr id="1083" name="Google Shape;1083;p58"/>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084" name="Google Shape;1084;p58"/>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8"/>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086" name="Google Shape;1086;p58"/>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087" name="Google Shape;1087;p58"/>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088" name="Google Shape;1088;p58"/>
            <p:cNvSpPr/>
            <p:nvPr/>
          </p:nvSpPr>
          <p:spPr>
            <a:xfrm>
              <a:off x="4824449" y="4566892"/>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089" name="Google Shape;1089;p58"/>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090" name="Google Shape;1090;p58"/>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1091" name="Google Shape;1091;p58"/>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graphicFrame>
        <p:nvGraphicFramePr>
          <p:cNvPr id="1092" name="Google Shape;1092;p58"/>
          <p:cNvGraphicFramePr/>
          <p:nvPr/>
        </p:nvGraphicFramePr>
        <p:xfrm>
          <a:off x="237100" y="948285"/>
          <a:ext cx="8704500" cy="3535500"/>
        </p:xfrm>
        <a:graphic>
          <a:graphicData uri="http://schemas.openxmlformats.org/drawingml/2006/table">
            <a:tbl>
              <a:tblPr>
                <a:noFill/>
                <a:tableStyleId>{CF5604F0-15FA-404D-BD85-CDFAB49F6FC7}</a:tableStyleId>
              </a:tblPr>
              <a:tblGrid>
                <a:gridCol w="382850">
                  <a:extLst>
                    <a:ext uri="{9D8B030D-6E8A-4147-A177-3AD203B41FA5}">
                      <a16:colId xmlns:a16="http://schemas.microsoft.com/office/drawing/2014/main" val="20000"/>
                    </a:ext>
                  </a:extLst>
                </a:gridCol>
                <a:gridCol w="1855875">
                  <a:extLst>
                    <a:ext uri="{9D8B030D-6E8A-4147-A177-3AD203B41FA5}">
                      <a16:colId xmlns:a16="http://schemas.microsoft.com/office/drawing/2014/main" val="20001"/>
                    </a:ext>
                  </a:extLst>
                </a:gridCol>
                <a:gridCol w="1038500">
                  <a:extLst>
                    <a:ext uri="{9D8B030D-6E8A-4147-A177-3AD203B41FA5}">
                      <a16:colId xmlns:a16="http://schemas.microsoft.com/office/drawing/2014/main" val="20002"/>
                    </a:ext>
                  </a:extLst>
                </a:gridCol>
                <a:gridCol w="1066575">
                  <a:extLst>
                    <a:ext uri="{9D8B030D-6E8A-4147-A177-3AD203B41FA5}">
                      <a16:colId xmlns:a16="http://schemas.microsoft.com/office/drawing/2014/main" val="20003"/>
                    </a:ext>
                  </a:extLst>
                </a:gridCol>
                <a:gridCol w="2045250">
                  <a:extLst>
                    <a:ext uri="{9D8B030D-6E8A-4147-A177-3AD203B41FA5}">
                      <a16:colId xmlns:a16="http://schemas.microsoft.com/office/drawing/2014/main" val="20004"/>
                    </a:ext>
                  </a:extLst>
                </a:gridCol>
                <a:gridCol w="2315450">
                  <a:extLst>
                    <a:ext uri="{9D8B030D-6E8A-4147-A177-3AD203B41FA5}">
                      <a16:colId xmlns:a16="http://schemas.microsoft.com/office/drawing/2014/main" val="20005"/>
                    </a:ext>
                  </a:extLst>
                </a:gridCol>
              </a:tblGrid>
              <a:tr h="425150">
                <a:tc gridSpan="6">
                  <a:txBody>
                    <a:bodyPr/>
                    <a:lstStyle/>
                    <a:p>
                      <a:pPr marL="0" lvl="0" indent="0" algn="ctr" rtl="0">
                        <a:spcBef>
                          <a:spcPts val="0"/>
                        </a:spcBef>
                        <a:spcAft>
                          <a:spcPts val="0"/>
                        </a:spcAft>
                        <a:buNone/>
                      </a:pPr>
                      <a:r>
                        <a:rPr lang="en" sz="1600" b="1">
                          <a:solidFill>
                            <a:schemeClr val="dk1"/>
                          </a:solidFill>
                          <a:latin typeface="Trebuchet MS"/>
                          <a:ea typeface="Trebuchet MS"/>
                          <a:cs typeface="Trebuchet MS"/>
                          <a:sym typeface="Trebuchet MS"/>
                        </a:rPr>
                        <a:t>Risks</a:t>
                      </a:r>
                      <a:endParaRPr sz="1600" b="1">
                        <a:solidFill>
                          <a:schemeClr val="dk1"/>
                        </a:solidFill>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94800">
                <a:tc>
                  <a:txBody>
                    <a:bodyPr/>
                    <a:lstStyle/>
                    <a:p>
                      <a:pPr marL="0" lvl="0" indent="0" algn="ctr" rtl="0">
                        <a:spcBef>
                          <a:spcPts val="0"/>
                        </a:spcBef>
                        <a:spcAft>
                          <a:spcPts val="0"/>
                        </a:spcAft>
                        <a:buNone/>
                      </a:pPr>
                      <a:endParaRPr b="1">
                        <a:solidFill>
                          <a:schemeClr val="dk1"/>
                        </a:solidFill>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674EA7"/>
                    </a:solidFill>
                  </a:tcPr>
                </a:tc>
                <a:tc>
                  <a:txBody>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Description</a:t>
                      </a:r>
                      <a:endParaRPr b="1">
                        <a:solidFill>
                          <a:schemeClr val="dk1"/>
                        </a:solidFill>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674EA7"/>
                    </a:solidFill>
                  </a:tcPr>
                </a:tc>
                <a:tc>
                  <a:txBody>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Impact</a:t>
                      </a:r>
                      <a:endParaRPr b="1">
                        <a:solidFill>
                          <a:schemeClr val="dk1"/>
                        </a:solidFill>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674EA7"/>
                    </a:solidFill>
                  </a:tcPr>
                </a:tc>
                <a:tc>
                  <a:txBody>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Likelihood</a:t>
                      </a:r>
                      <a:endParaRPr b="1">
                        <a:solidFill>
                          <a:schemeClr val="dk1"/>
                        </a:solidFill>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674EA7"/>
                    </a:solidFill>
                  </a:tcPr>
                </a:tc>
                <a:tc>
                  <a:txBody>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Effect</a:t>
                      </a:r>
                      <a:endParaRPr b="1">
                        <a:solidFill>
                          <a:schemeClr val="dk1"/>
                        </a:solidFill>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674EA7"/>
                    </a:solidFill>
                  </a:tcPr>
                </a:tc>
                <a:tc>
                  <a:txBody>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Mitigation</a:t>
                      </a:r>
                      <a:endParaRPr b="1">
                        <a:solidFill>
                          <a:schemeClr val="dk1"/>
                        </a:solidFill>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674EA7"/>
                    </a:solidFill>
                  </a:tcPr>
                </a:tc>
                <a:extLst>
                  <a:ext uri="{0D108BD9-81ED-4DB2-BD59-A6C34878D82A}">
                    <a16:rowId xmlns:a16="http://schemas.microsoft.com/office/drawing/2014/main" val="10001"/>
                  </a:ext>
                </a:extLst>
              </a:tr>
              <a:tr h="577025">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A</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434343"/>
                    </a:solidFill>
                  </a:tcPr>
                </a:tc>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Parts Delayed</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2</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2</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r>
                        <a:rPr lang="en" sz="1300">
                          <a:solidFill>
                            <a:schemeClr val="dk1"/>
                          </a:solidFill>
                          <a:latin typeface="Trebuchet MS"/>
                          <a:ea typeface="Trebuchet MS"/>
                          <a:cs typeface="Trebuchet MS"/>
                          <a:sym typeface="Trebuchet MS"/>
                        </a:rPr>
                        <a:t>- delayed build time</a:t>
                      </a:r>
                      <a:endParaRPr sz="1300">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sz="1300">
                          <a:solidFill>
                            <a:schemeClr val="dk1"/>
                          </a:solidFill>
                          <a:latin typeface="Trebuchet MS"/>
                          <a:ea typeface="Trebuchet MS"/>
                          <a:cs typeface="Trebuchet MS"/>
                          <a:sym typeface="Trebuchet MS"/>
                        </a:rPr>
                        <a:t>- pushes back testing</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99999"/>
                    </a:solidFill>
                  </a:tcPr>
                </a:tc>
                <a:tc>
                  <a:txBody>
                    <a:bodyPr/>
                    <a:lstStyle/>
                    <a:p>
                      <a:pPr marL="0" lvl="0" indent="0" algn="l" rtl="0">
                        <a:spcBef>
                          <a:spcPts val="0"/>
                        </a:spcBef>
                        <a:spcAft>
                          <a:spcPts val="0"/>
                        </a:spcAft>
                        <a:buNone/>
                      </a:pPr>
                      <a:r>
                        <a:rPr lang="en" sz="1300">
                          <a:solidFill>
                            <a:schemeClr val="dk1"/>
                          </a:solidFill>
                          <a:latin typeface="Trebuchet MS"/>
                          <a:ea typeface="Trebuchet MS"/>
                          <a:cs typeface="Trebuchet MS"/>
                          <a:sym typeface="Trebuchet MS"/>
                        </a:rPr>
                        <a:t>- order parts before break starts</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2"/>
                  </a:ext>
                </a:extLst>
              </a:tr>
              <a:tr h="577025">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B</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434343"/>
                    </a:solidFill>
                  </a:tcPr>
                </a:tc>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Unable to Fly (weather, regulation)</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4</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2</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r>
                        <a:rPr lang="en" sz="1300">
                          <a:solidFill>
                            <a:schemeClr val="dk1"/>
                          </a:solidFill>
                          <a:latin typeface="Trebuchet MS"/>
                          <a:ea typeface="Trebuchet MS"/>
                          <a:cs typeface="Trebuchet MS"/>
                          <a:sym typeface="Trebuchet MS"/>
                        </a:rPr>
                        <a:t>- delays testing</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99999"/>
                    </a:solidFill>
                  </a:tcPr>
                </a:tc>
                <a:tc>
                  <a:txBody>
                    <a:bodyPr/>
                    <a:lstStyle/>
                    <a:p>
                      <a:pPr marL="0" lvl="0" indent="0" algn="l" rtl="0">
                        <a:spcBef>
                          <a:spcPts val="0"/>
                        </a:spcBef>
                        <a:spcAft>
                          <a:spcPts val="0"/>
                        </a:spcAft>
                        <a:buNone/>
                      </a:pPr>
                      <a:r>
                        <a:rPr lang="en" sz="1300">
                          <a:solidFill>
                            <a:schemeClr val="dk1"/>
                          </a:solidFill>
                          <a:latin typeface="Trebuchet MS"/>
                          <a:ea typeface="Trebuchet MS"/>
                          <a:cs typeface="Trebuchet MS"/>
                          <a:sym typeface="Trebuchet MS"/>
                        </a:rPr>
                        <a:t>- plan for indoor testing early</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3"/>
                  </a:ext>
                </a:extLst>
              </a:tr>
              <a:tr h="774425">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C</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434343"/>
                    </a:solidFill>
                  </a:tcPr>
                </a:tc>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Drone Crash/Component Failure</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4</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3</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1C232"/>
                    </a:solidFill>
                  </a:tcPr>
                </a:tc>
                <a:tc>
                  <a:txBody>
                    <a:bodyPr/>
                    <a:lstStyle/>
                    <a:p>
                      <a:pPr marL="0" lvl="0" indent="0" algn="l" rtl="0">
                        <a:spcBef>
                          <a:spcPts val="0"/>
                        </a:spcBef>
                        <a:spcAft>
                          <a:spcPts val="0"/>
                        </a:spcAft>
                        <a:buNone/>
                      </a:pPr>
                      <a:r>
                        <a:rPr lang="en" sz="1300">
                          <a:solidFill>
                            <a:schemeClr val="dk1"/>
                          </a:solidFill>
                          <a:latin typeface="Trebuchet MS"/>
                          <a:ea typeface="Trebuchet MS"/>
                          <a:cs typeface="Trebuchet MS"/>
                          <a:sym typeface="Trebuchet MS"/>
                        </a:rPr>
                        <a:t>- delays testing</a:t>
                      </a:r>
                      <a:endParaRPr sz="1300">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sz="1300">
                          <a:solidFill>
                            <a:schemeClr val="dk1"/>
                          </a:solidFill>
                          <a:latin typeface="Trebuchet MS"/>
                          <a:ea typeface="Trebuchet MS"/>
                          <a:cs typeface="Trebuchet MS"/>
                          <a:sym typeface="Trebuchet MS"/>
                        </a:rPr>
                        <a:t>- budgetary constraints</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99999"/>
                    </a:solidFill>
                  </a:tcPr>
                </a:tc>
                <a:tc>
                  <a:txBody>
                    <a:bodyPr/>
                    <a:lstStyle/>
                    <a:p>
                      <a:pPr marL="0" lvl="0" indent="0" algn="l" rtl="0">
                        <a:spcBef>
                          <a:spcPts val="0"/>
                        </a:spcBef>
                        <a:spcAft>
                          <a:spcPts val="0"/>
                        </a:spcAft>
                        <a:buNone/>
                      </a:pPr>
                      <a:r>
                        <a:rPr lang="en" sz="1300">
                          <a:solidFill>
                            <a:schemeClr val="dk1"/>
                          </a:solidFill>
                          <a:latin typeface="Trebuchet MS"/>
                          <a:ea typeface="Trebuchet MS"/>
                          <a:cs typeface="Trebuchet MS"/>
                          <a:sym typeface="Trebuchet MS"/>
                        </a:rPr>
                        <a:t>- keep existing emergency modes intact</a:t>
                      </a:r>
                      <a:endParaRPr sz="1300">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sz="1300">
                          <a:solidFill>
                            <a:schemeClr val="dk1"/>
                          </a:solidFill>
                          <a:latin typeface="Trebuchet MS"/>
                          <a:ea typeface="Trebuchet MS"/>
                          <a:cs typeface="Trebuchet MS"/>
                          <a:sym typeface="Trebuchet MS"/>
                        </a:rPr>
                        <a:t>- ability for manual control</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4"/>
                  </a:ext>
                </a:extLst>
              </a:tr>
              <a:tr h="774425">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D</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434343"/>
                    </a:solidFill>
                  </a:tcPr>
                </a:tc>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Drone Telemetry Link Loss</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2</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r>
                        <a:rPr lang="en" sz="1300">
                          <a:solidFill>
                            <a:schemeClr val="dk1"/>
                          </a:solidFill>
                          <a:latin typeface="Trebuchet MS"/>
                          <a:ea typeface="Trebuchet MS"/>
                          <a:cs typeface="Trebuchet MS"/>
                          <a:sym typeface="Trebuchet MS"/>
                        </a:rPr>
                        <a:t>3</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1C232"/>
                    </a:solidFill>
                  </a:tcPr>
                </a:tc>
                <a:tc>
                  <a:txBody>
                    <a:bodyPr/>
                    <a:lstStyle/>
                    <a:p>
                      <a:pPr marL="0" lvl="0" indent="0" algn="l" rtl="0">
                        <a:spcBef>
                          <a:spcPts val="0"/>
                        </a:spcBef>
                        <a:spcAft>
                          <a:spcPts val="0"/>
                        </a:spcAft>
                        <a:buNone/>
                      </a:pPr>
                      <a:r>
                        <a:rPr lang="en" sz="1300">
                          <a:solidFill>
                            <a:schemeClr val="dk1"/>
                          </a:solidFill>
                          <a:latin typeface="Trebuchet MS"/>
                          <a:ea typeface="Trebuchet MS"/>
                          <a:cs typeface="Trebuchet MS"/>
                          <a:sym typeface="Trebuchet MS"/>
                        </a:rPr>
                        <a:t>- lose GPS link, lose track of location</a:t>
                      </a:r>
                      <a:endParaRPr sz="1300">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sz="1300">
                          <a:solidFill>
                            <a:schemeClr val="dk1"/>
                          </a:solidFill>
                          <a:latin typeface="Trebuchet MS"/>
                          <a:ea typeface="Trebuchet MS"/>
                          <a:cs typeface="Trebuchet MS"/>
                          <a:sym typeface="Trebuchet MS"/>
                        </a:rPr>
                        <a:t>- force drone off path</a:t>
                      </a: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99999"/>
                    </a:solidFill>
                  </a:tcPr>
                </a:tc>
                <a:tc>
                  <a:txBody>
                    <a:bodyPr/>
                    <a:lstStyle/>
                    <a:p>
                      <a:pPr marL="0" lvl="0" indent="0" algn="l" rtl="0">
                        <a:spcBef>
                          <a:spcPts val="0"/>
                        </a:spcBef>
                        <a:spcAft>
                          <a:spcPts val="0"/>
                        </a:spcAft>
                        <a:buNone/>
                      </a:pPr>
                      <a:r>
                        <a:rPr lang="en" sz="1300">
                          <a:solidFill>
                            <a:schemeClr val="dk1"/>
                          </a:solidFill>
                          <a:latin typeface="Trebuchet MS"/>
                          <a:ea typeface="Trebuchet MS"/>
                          <a:cs typeface="Trebuchet MS"/>
                          <a:sym typeface="Trebuchet MS"/>
                        </a:rPr>
                        <a:t>-  ground range tests for link verifiability </a:t>
                      </a:r>
                      <a:endParaRPr sz="130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sz="1300">
                        <a:solidFill>
                          <a:schemeClr val="dk1"/>
                        </a:solidFill>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5"/>
                  </a:ext>
                </a:extLst>
              </a:tr>
            </a:tbl>
          </a:graphicData>
        </a:graphic>
      </p:graphicFrame>
      <p:sp>
        <p:nvSpPr>
          <p:cNvPr id="1093" name="Google Shape;1093;p5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45</a:t>
            </a:fld>
            <a:endParaRPr>
              <a:solidFill>
                <a:srgbClr val="202124"/>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59"/>
          <p:cNvSpPr/>
          <p:nvPr/>
        </p:nvSpPr>
        <p:spPr>
          <a:xfrm>
            <a:off x="209200" y="195250"/>
            <a:ext cx="8760300" cy="4446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9"/>
          <p:cNvSpPr txBox="1">
            <a:spLocks noGrp="1"/>
          </p:cNvSpPr>
          <p:nvPr>
            <p:ph type="title"/>
          </p:nvPr>
        </p:nvSpPr>
        <p:spPr>
          <a:xfrm>
            <a:off x="819150" y="119000"/>
            <a:ext cx="7505700" cy="600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1"/>
                </a:solidFill>
              </a:rPr>
              <a:t>Risk Matrix (pre-Mitigation)</a:t>
            </a:r>
            <a:endParaRPr b="1">
              <a:solidFill>
                <a:schemeClr val="dk1"/>
              </a:solidFill>
            </a:endParaRPr>
          </a:p>
          <a:p>
            <a:pPr marL="0" lvl="0" indent="0" algn="ctr" rtl="0">
              <a:spcBef>
                <a:spcPts val="0"/>
              </a:spcBef>
              <a:spcAft>
                <a:spcPts val="0"/>
              </a:spcAft>
              <a:buNone/>
            </a:pPr>
            <a:r>
              <a:rPr lang="en" b="1">
                <a:solidFill>
                  <a:schemeClr val="dk1"/>
                </a:solidFill>
              </a:rPr>
              <a:t> </a:t>
            </a:r>
            <a:endParaRPr>
              <a:solidFill>
                <a:schemeClr val="dk1"/>
              </a:solidFill>
            </a:endParaRPr>
          </a:p>
        </p:txBody>
      </p:sp>
      <p:grpSp>
        <p:nvGrpSpPr>
          <p:cNvPr id="1100" name="Google Shape;1100;p59"/>
          <p:cNvGrpSpPr/>
          <p:nvPr/>
        </p:nvGrpSpPr>
        <p:grpSpPr>
          <a:xfrm>
            <a:off x="209271" y="4562106"/>
            <a:ext cx="8019720" cy="389149"/>
            <a:chOff x="209271" y="4562106"/>
            <a:chExt cx="8019720" cy="389149"/>
          </a:xfrm>
        </p:grpSpPr>
        <p:cxnSp>
          <p:nvCxnSpPr>
            <p:cNvPr id="1101" name="Google Shape;1101;p59"/>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102" name="Google Shape;1102;p59"/>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59"/>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104" name="Google Shape;1104;p59"/>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105" name="Google Shape;1105;p59"/>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106" name="Google Shape;1106;p59"/>
            <p:cNvSpPr/>
            <p:nvPr/>
          </p:nvSpPr>
          <p:spPr>
            <a:xfrm>
              <a:off x="4824449" y="4566892"/>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107" name="Google Shape;1107;p59"/>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108" name="Google Shape;1108;p59"/>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1109" name="Google Shape;1109;p59"/>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graphicFrame>
        <p:nvGraphicFramePr>
          <p:cNvPr id="1110" name="Google Shape;1110;p59"/>
          <p:cNvGraphicFramePr/>
          <p:nvPr/>
        </p:nvGraphicFramePr>
        <p:xfrm>
          <a:off x="585469" y="720945"/>
          <a:ext cx="3765825" cy="3760050"/>
        </p:xfrm>
        <a:graphic>
          <a:graphicData uri="http://schemas.openxmlformats.org/drawingml/2006/table">
            <a:tbl>
              <a:tblPr>
                <a:noFill/>
                <a:tableStyleId>{DA5803AD-0C83-487D-8744-A04E27DFCBB0}</a:tableStyleId>
              </a:tblPr>
              <a:tblGrid>
                <a:gridCol w="537975">
                  <a:extLst>
                    <a:ext uri="{9D8B030D-6E8A-4147-A177-3AD203B41FA5}">
                      <a16:colId xmlns:a16="http://schemas.microsoft.com/office/drawing/2014/main" val="20000"/>
                    </a:ext>
                  </a:extLst>
                </a:gridCol>
                <a:gridCol w="537975">
                  <a:extLst>
                    <a:ext uri="{9D8B030D-6E8A-4147-A177-3AD203B41FA5}">
                      <a16:colId xmlns:a16="http://schemas.microsoft.com/office/drawing/2014/main" val="20001"/>
                    </a:ext>
                  </a:extLst>
                </a:gridCol>
                <a:gridCol w="537975">
                  <a:extLst>
                    <a:ext uri="{9D8B030D-6E8A-4147-A177-3AD203B41FA5}">
                      <a16:colId xmlns:a16="http://schemas.microsoft.com/office/drawing/2014/main" val="20002"/>
                    </a:ext>
                  </a:extLst>
                </a:gridCol>
                <a:gridCol w="537975">
                  <a:extLst>
                    <a:ext uri="{9D8B030D-6E8A-4147-A177-3AD203B41FA5}">
                      <a16:colId xmlns:a16="http://schemas.microsoft.com/office/drawing/2014/main" val="20003"/>
                    </a:ext>
                  </a:extLst>
                </a:gridCol>
                <a:gridCol w="537975">
                  <a:extLst>
                    <a:ext uri="{9D8B030D-6E8A-4147-A177-3AD203B41FA5}">
                      <a16:colId xmlns:a16="http://schemas.microsoft.com/office/drawing/2014/main" val="20004"/>
                    </a:ext>
                  </a:extLst>
                </a:gridCol>
                <a:gridCol w="537975">
                  <a:extLst>
                    <a:ext uri="{9D8B030D-6E8A-4147-A177-3AD203B41FA5}">
                      <a16:colId xmlns:a16="http://schemas.microsoft.com/office/drawing/2014/main" val="20005"/>
                    </a:ext>
                  </a:extLst>
                </a:gridCol>
                <a:gridCol w="537975">
                  <a:extLst>
                    <a:ext uri="{9D8B030D-6E8A-4147-A177-3AD203B41FA5}">
                      <a16:colId xmlns:a16="http://schemas.microsoft.com/office/drawing/2014/main" val="20006"/>
                    </a:ext>
                  </a:extLst>
                </a:gridCol>
              </a:tblGrid>
              <a:tr h="537150">
                <a:tc>
                  <a:txBody>
                    <a:bodyPr/>
                    <a:lstStyle/>
                    <a:p>
                      <a:pPr marL="0" lvl="0" indent="0" algn="l" rtl="0">
                        <a:spcBef>
                          <a:spcPts val="0"/>
                        </a:spcBef>
                        <a:spcAft>
                          <a:spcPts val="0"/>
                        </a:spcAft>
                        <a:buNone/>
                      </a:pPr>
                      <a:endParaRPr sz="1100">
                        <a:latin typeface="Trebuchet MS"/>
                        <a:ea typeface="Trebuchet MS"/>
                        <a:cs typeface="Trebuchet MS"/>
                        <a:sym typeface="Trebuchet MS"/>
                      </a:endParaRPr>
                    </a:p>
                  </a:txBody>
                  <a:tcPr marL="63500" marR="63500" marT="63500" marB="635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000000"/>
                    </a:solidFill>
                  </a:tcPr>
                </a:tc>
                <a:tc gridSpan="6">
                  <a:txBody>
                    <a:bodyPr/>
                    <a:lstStyle/>
                    <a:p>
                      <a:pPr marL="0" lvl="0" indent="0" algn="ctr" rtl="0">
                        <a:spcBef>
                          <a:spcPts val="0"/>
                        </a:spcBef>
                        <a:spcAft>
                          <a:spcPts val="0"/>
                        </a:spcAft>
                        <a:buNone/>
                      </a:pPr>
                      <a:r>
                        <a:rPr lang="en" sz="2000">
                          <a:solidFill>
                            <a:schemeClr val="dk1"/>
                          </a:solidFill>
                          <a:latin typeface="Trebuchet MS"/>
                          <a:ea typeface="Trebuchet MS"/>
                          <a:cs typeface="Trebuchet MS"/>
                          <a:sym typeface="Trebuchet MS"/>
                        </a:rPr>
                        <a:t>Impact Level</a:t>
                      </a:r>
                      <a:endParaRPr sz="2000">
                        <a:solidFill>
                          <a:schemeClr val="dk1"/>
                        </a:solidFill>
                        <a:latin typeface="Trebuchet MS"/>
                        <a:ea typeface="Trebuchet MS"/>
                        <a:cs typeface="Trebuchet MS"/>
                        <a:sym typeface="Trebuchet MS"/>
                      </a:endParaRPr>
                    </a:p>
                  </a:txBody>
                  <a:tcPr marL="63500" marR="63500"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6666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7150">
                <a:tc rowSpan="6">
                  <a:txBody>
                    <a:bodyPr/>
                    <a:lstStyle/>
                    <a:p>
                      <a:pPr marL="0" lvl="0" indent="0" algn="l" rtl="0">
                        <a:spcBef>
                          <a:spcPts val="0"/>
                        </a:spcBef>
                        <a:spcAft>
                          <a:spcPts val="0"/>
                        </a:spcAft>
                        <a:buNone/>
                      </a:pPr>
                      <a:endParaRPr sz="1100">
                        <a:latin typeface="Trebuchet MS"/>
                        <a:ea typeface="Trebuchet MS"/>
                        <a:cs typeface="Trebuchet MS"/>
                        <a:sym typeface="Trebuchet MS"/>
                      </a:endParaRPr>
                    </a:p>
                  </a:txBody>
                  <a:tcPr marL="63500" marR="63500" marT="63500" marB="635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666666"/>
                    </a:solidFill>
                  </a:tcPr>
                </a:tc>
                <a:tc>
                  <a:txBody>
                    <a:bodyPr/>
                    <a:lstStyle/>
                    <a:p>
                      <a:pPr marL="0" lvl="0" indent="0" algn="l" rtl="0">
                        <a:spcBef>
                          <a:spcPts val="0"/>
                        </a:spcBef>
                        <a:spcAft>
                          <a:spcPts val="0"/>
                        </a:spcAft>
                        <a:buNone/>
                      </a:pPr>
                      <a:endParaRPr sz="1100">
                        <a:latin typeface="Trebuchet MS"/>
                        <a:ea typeface="Trebuchet MS"/>
                        <a:cs typeface="Trebuchet MS"/>
                        <a:sym typeface="Trebuchet MS"/>
                      </a:endParaRPr>
                    </a:p>
                  </a:txBody>
                  <a:tcPr marL="63500" marR="63500" marT="63500" marB="635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000000"/>
                    </a:solidFill>
                  </a:tcPr>
                </a:tc>
                <a:tc>
                  <a:txBody>
                    <a:bodyPr/>
                    <a:lstStyle/>
                    <a:p>
                      <a:pPr marL="0" lvl="0" indent="0" algn="ctr" rtl="0">
                        <a:spcBef>
                          <a:spcPts val="0"/>
                        </a:spcBef>
                        <a:spcAft>
                          <a:spcPts val="0"/>
                        </a:spcAft>
                        <a:buNone/>
                      </a:pPr>
                      <a:r>
                        <a:rPr lang="en" sz="2000">
                          <a:solidFill>
                            <a:schemeClr val="dk1"/>
                          </a:solidFill>
                          <a:latin typeface="Trebuchet MS"/>
                          <a:ea typeface="Trebuchet MS"/>
                          <a:cs typeface="Trebuchet MS"/>
                          <a:sym typeface="Trebuchet MS"/>
                        </a:rPr>
                        <a:t>1</a:t>
                      </a:r>
                      <a:endParaRPr sz="2000">
                        <a:solidFill>
                          <a:schemeClr val="dk1"/>
                        </a:solidFill>
                        <a:latin typeface="Trebuchet MS"/>
                        <a:ea typeface="Trebuchet MS"/>
                        <a:cs typeface="Trebuchet MS"/>
                        <a:sym typeface="Trebuchet MS"/>
                      </a:endParaRPr>
                    </a:p>
                  </a:txBody>
                  <a:tcPr marL="63500" marR="63500"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38761D"/>
                    </a:solidFill>
                  </a:tcPr>
                </a:tc>
                <a:tc>
                  <a:txBody>
                    <a:bodyPr/>
                    <a:lstStyle/>
                    <a:p>
                      <a:pPr marL="0" lvl="0" indent="0" algn="ctr" rtl="0">
                        <a:spcBef>
                          <a:spcPts val="0"/>
                        </a:spcBef>
                        <a:spcAft>
                          <a:spcPts val="0"/>
                        </a:spcAft>
                        <a:buNone/>
                      </a:pPr>
                      <a:r>
                        <a:rPr lang="en" sz="2000">
                          <a:solidFill>
                            <a:schemeClr val="dk1"/>
                          </a:solidFill>
                          <a:latin typeface="Trebuchet MS"/>
                          <a:ea typeface="Trebuchet MS"/>
                          <a:cs typeface="Trebuchet MS"/>
                          <a:sym typeface="Trebuchet MS"/>
                        </a:rPr>
                        <a:t>2</a:t>
                      </a:r>
                      <a:endParaRPr>
                        <a:solidFill>
                          <a:schemeClr val="dk1"/>
                        </a:solidFill>
                      </a:endParaRPr>
                    </a:p>
                  </a:txBody>
                  <a:tcPr marL="63500" marR="63500"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1C232"/>
                    </a:solidFill>
                  </a:tcPr>
                </a:tc>
                <a:tc>
                  <a:txBody>
                    <a:bodyPr/>
                    <a:lstStyle/>
                    <a:p>
                      <a:pPr marL="0" lvl="0" indent="0" algn="ctr" rtl="0">
                        <a:spcBef>
                          <a:spcPts val="0"/>
                        </a:spcBef>
                        <a:spcAft>
                          <a:spcPts val="0"/>
                        </a:spcAft>
                        <a:buNone/>
                      </a:pPr>
                      <a:r>
                        <a:rPr lang="en" sz="2000">
                          <a:solidFill>
                            <a:schemeClr val="dk1"/>
                          </a:solidFill>
                          <a:latin typeface="Trebuchet MS"/>
                          <a:ea typeface="Trebuchet MS"/>
                          <a:cs typeface="Trebuchet MS"/>
                          <a:sym typeface="Trebuchet MS"/>
                        </a:rPr>
                        <a:t>3</a:t>
                      </a:r>
                      <a:endParaRPr>
                        <a:solidFill>
                          <a:schemeClr val="dk1"/>
                        </a:solidFill>
                      </a:endParaRPr>
                    </a:p>
                  </a:txBody>
                  <a:tcPr marL="63500" marR="63500"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EF834B"/>
                    </a:solidFill>
                  </a:tcPr>
                </a:tc>
                <a:tc>
                  <a:txBody>
                    <a:bodyPr/>
                    <a:lstStyle/>
                    <a:p>
                      <a:pPr marL="0" lvl="0" indent="0" algn="ctr" rtl="0">
                        <a:spcBef>
                          <a:spcPts val="0"/>
                        </a:spcBef>
                        <a:spcAft>
                          <a:spcPts val="0"/>
                        </a:spcAft>
                        <a:buNone/>
                      </a:pPr>
                      <a:r>
                        <a:rPr lang="en" sz="2000">
                          <a:solidFill>
                            <a:schemeClr val="dk1"/>
                          </a:solidFill>
                          <a:latin typeface="Trebuchet MS"/>
                          <a:ea typeface="Trebuchet MS"/>
                          <a:cs typeface="Trebuchet MS"/>
                          <a:sym typeface="Trebuchet MS"/>
                        </a:rPr>
                        <a:t>4</a:t>
                      </a:r>
                      <a:endParaRPr>
                        <a:solidFill>
                          <a:schemeClr val="dk1"/>
                        </a:solidFill>
                      </a:endParaRPr>
                    </a:p>
                  </a:txBody>
                  <a:tcPr marL="63500" marR="63500"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r>
                        <a:rPr lang="en" sz="2000">
                          <a:solidFill>
                            <a:schemeClr val="dk1"/>
                          </a:solidFill>
                          <a:latin typeface="Trebuchet MS"/>
                          <a:ea typeface="Trebuchet MS"/>
                          <a:cs typeface="Trebuchet MS"/>
                          <a:sym typeface="Trebuchet MS"/>
                        </a:rPr>
                        <a:t>5</a:t>
                      </a:r>
                      <a:endParaRPr>
                        <a:solidFill>
                          <a:schemeClr val="dk1"/>
                        </a:solidFill>
                      </a:endParaRPr>
                    </a:p>
                  </a:txBody>
                  <a:tcPr marL="63500" marR="63500"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CC4125"/>
                    </a:solidFill>
                  </a:tcPr>
                </a:tc>
                <a:extLst>
                  <a:ext uri="{0D108BD9-81ED-4DB2-BD59-A6C34878D82A}">
                    <a16:rowId xmlns:a16="http://schemas.microsoft.com/office/drawing/2014/main" val="10001"/>
                  </a:ext>
                </a:extLst>
              </a:tr>
              <a:tr h="537150">
                <a:tc vMerge="1">
                  <a:txBody>
                    <a:bodyPr/>
                    <a:lstStyle/>
                    <a:p>
                      <a:endParaRPr lang="en-US"/>
                    </a:p>
                  </a:txBody>
                  <a:tcPr/>
                </a:tc>
                <a:tc>
                  <a:txBody>
                    <a:bodyPr/>
                    <a:lstStyle/>
                    <a:p>
                      <a:pPr marL="0" lvl="0" indent="0" algn="ctr" rtl="0">
                        <a:spcBef>
                          <a:spcPts val="0"/>
                        </a:spcBef>
                        <a:spcAft>
                          <a:spcPts val="0"/>
                        </a:spcAft>
                        <a:buNone/>
                      </a:pPr>
                      <a:r>
                        <a:rPr lang="en" sz="2000">
                          <a:solidFill>
                            <a:schemeClr val="dk1"/>
                          </a:solidFill>
                          <a:latin typeface="Trebuchet MS"/>
                          <a:ea typeface="Trebuchet MS"/>
                          <a:cs typeface="Trebuchet MS"/>
                          <a:sym typeface="Trebuchet MS"/>
                        </a:rPr>
                        <a:t>1</a:t>
                      </a:r>
                      <a:endParaRPr sz="2000">
                        <a:solidFill>
                          <a:schemeClr val="dk1"/>
                        </a:solidFill>
                        <a:latin typeface="Trebuchet MS"/>
                        <a:ea typeface="Trebuchet MS"/>
                        <a:cs typeface="Trebuchet MS"/>
                        <a:sym typeface="Trebuchet MS"/>
                      </a:endParaRPr>
                    </a:p>
                  </a:txBody>
                  <a:tcPr marL="63500" marR="63500"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38761D"/>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lnL w="28575" cap="flat" cmpd="sng">
                      <a:solidFill>
                        <a:srgbClr val="000000"/>
                      </a:solidFill>
                      <a:prstDash val="solid"/>
                      <a:round/>
                      <a:headEnd type="none" w="sm" len="sm"/>
                      <a:tailEnd type="none" w="sm" len="sm"/>
                    </a:lnL>
                    <a:lnT w="28575" cap="flat" cmpd="sng">
                      <a:solidFill>
                        <a:srgbClr val="000000"/>
                      </a:solidFill>
                      <a:prstDash val="solid"/>
                      <a:round/>
                      <a:headEnd type="none" w="sm" len="sm"/>
                      <a:tailEnd type="none" w="sm" len="sm"/>
                    </a:lnT>
                    <a:solidFill>
                      <a:srgbClr val="38761D"/>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lnT w="28575" cap="flat" cmpd="sng">
                      <a:solidFill>
                        <a:srgbClr val="000000"/>
                      </a:solidFill>
                      <a:prstDash val="solid"/>
                      <a:round/>
                      <a:headEnd type="none" w="sm" len="sm"/>
                      <a:tailEnd type="none" w="sm" len="sm"/>
                    </a:lnT>
                    <a:solidFill>
                      <a:srgbClr val="6AA84F"/>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lnT w="28575" cap="flat" cmpd="sng">
                      <a:solidFill>
                        <a:srgbClr val="000000"/>
                      </a:solidFill>
                      <a:prstDash val="solid"/>
                      <a:round/>
                      <a:headEnd type="none" w="sm" len="sm"/>
                      <a:tailEnd type="none" w="sm" len="sm"/>
                    </a:lnT>
                    <a:solidFill>
                      <a:srgbClr val="93C47D"/>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lnT w="28575" cap="flat" cmpd="sng">
                      <a:solidFill>
                        <a:srgbClr val="000000"/>
                      </a:solidFill>
                      <a:prstDash val="solid"/>
                      <a:round/>
                      <a:headEnd type="none" w="sm" len="sm"/>
                      <a:tailEnd type="none" w="sm" len="sm"/>
                    </a:lnT>
                    <a:solidFill>
                      <a:srgbClr val="FFD966"/>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lnT w="28575" cap="flat" cmpd="sng">
                      <a:solidFill>
                        <a:srgbClr val="000000"/>
                      </a:solidFill>
                      <a:prstDash val="solid"/>
                      <a:round/>
                      <a:headEnd type="none" w="sm" len="sm"/>
                      <a:tailEnd type="none" w="sm" len="sm"/>
                    </a:lnT>
                    <a:solidFill>
                      <a:srgbClr val="F1C232"/>
                    </a:solidFill>
                  </a:tcPr>
                </a:tc>
                <a:extLst>
                  <a:ext uri="{0D108BD9-81ED-4DB2-BD59-A6C34878D82A}">
                    <a16:rowId xmlns:a16="http://schemas.microsoft.com/office/drawing/2014/main" val="10002"/>
                  </a:ext>
                </a:extLst>
              </a:tr>
              <a:tr h="537150">
                <a:tc vMerge="1">
                  <a:txBody>
                    <a:bodyPr/>
                    <a:lstStyle/>
                    <a:p>
                      <a:endParaRPr lang="en-US"/>
                    </a:p>
                  </a:txBody>
                  <a:tcPr/>
                </a:tc>
                <a:tc>
                  <a:txBody>
                    <a:bodyPr/>
                    <a:lstStyle/>
                    <a:p>
                      <a:pPr marL="0" lvl="0" indent="0" algn="ctr" rtl="0">
                        <a:spcBef>
                          <a:spcPts val="0"/>
                        </a:spcBef>
                        <a:spcAft>
                          <a:spcPts val="0"/>
                        </a:spcAft>
                        <a:buNone/>
                      </a:pPr>
                      <a:r>
                        <a:rPr lang="en" sz="2000">
                          <a:solidFill>
                            <a:schemeClr val="dk1"/>
                          </a:solidFill>
                          <a:latin typeface="Trebuchet MS"/>
                          <a:ea typeface="Trebuchet MS"/>
                          <a:cs typeface="Trebuchet MS"/>
                          <a:sym typeface="Trebuchet MS"/>
                        </a:rPr>
                        <a:t>2</a:t>
                      </a:r>
                      <a:endParaRPr sz="2000">
                        <a:solidFill>
                          <a:schemeClr val="dk1"/>
                        </a:solidFill>
                        <a:latin typeface="Trebuchet MS"/>
                        <a:ea typeface="Trebuchet MS"/>
                        <a:cs typeface="Trebuchet MS"/>
                        <a:sym typeface="Trebuchet MS"/>
                      </a:endParaRPr>
                    </a:p>
                  </a:txBody>
                  <a:tcPr marL="63500" marR="63500"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1C232"/>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lnL w="28575" cap="flat" cmpd="sng">
                      <a:solidFill>
                        <a:srgbClr val="000000"/>
                      </a:solidFill>
                      <a:prstDash val="solid"/>
                      <a:round/>
                      <a:headEnd type="none" w="sm" len="sm"/>
                      <a:tailEnd type="none" w="sm" len="sm"/>
                    </a:lnL>
                    <a:solidFill>
                      <a:srgbClr val="6AA84F"/>
                    </a:solidFill>
                  </a:tcPr>
                </a:tc>
                <a:tc>
                  <a:txBody>
                    <a:bodyPr/>
                    <a:lstStyle/>
                    <a:p>
                      <a:pPr marL="0" lvl="0" indent="0" algn="ctr" rtl="0">
                        <a:spcBef>
                          <a:spcPts val="0"/>
                        </a:spcBef>
                        <a:spcAft>
                          <a:spcPts val="0"/>
                        </a:spcAft>
                        <a:buNone/>
                      </a:pPr>
                      <a:r>
                        <a:rPr lang="en" sz="2000">
                          <a:solidFill>
                            <a:schemeClr val="dk1"/>
                          </a:solidFill>
                          <a:latin typeface="Trebuchet MS"/>
                          <a:ea typeface="Trebuchet MS"/>
                          <a:cs typeface="Trebuchet MS"/>
                          <a:sym typeface="Trebuchet MS"/>
                        </a:rPr>
                        <a:t>A</a:t>
                      </a:r>
                      <a:endParaRPr sz="2000">
                        <a:solidFill>
                          <a:schemeClr val="dk1"/>
                        </a:solidFill>
                        <a:latin typeface="Trebuchet MS"/>
                        <a:ea typeface="Trebuchet MS"/>
                        <a:cs typeface="Trebuchet MS"/>
                        <a:sym typeface="Trebuchet MS"/>
                      </a:endParaRPr>
                    </a:p>
                  </a:txBody>
                  <a:tcPr marL="63500" marR="63500" marT="63500" marB="63500" anchor="ctr">
                    <a:solidFill>
                      <a:srgbClr val="93C47D"/>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solidFill>
                      <a:srgbClr val="FFD966"/>
                    </a:solidFill>
                  </a:tcPr>
                </a:tc>
                <a:tc>
                  <a:txBody>
                    <a:bodyPr/>
                    <a:lstStyle/>
                    <a:p>
                      <a:pPr marL="0" lvl="0" indent="0" algn="ctr" rtl="0">
                        <a:spcBef>
                          <a:spcPts val="0"/>
                        </a:spcBef>
                        <a:spcAft>
                          <a:spcPts val="0"/>
                        </a:spcAft>
                        <a:buNone/>
                      </a:pPr>
                      <a:r>
                        <a:rPr lang="en" sz="2000">
                          <a:solidFill>
                            <a:schemeClr val="dk1"/>
                          </a:solidFill>
                          <a:latin typeface="Trebuchet MS"/>
                          <a:ea typeface="Trebuchet MS"/>
                          <a:cs typeface="Trebuchet MS"/>
                          <a:sym typeface="Trebuchet MS"/>
                        </a:rPr>
                        <a:t>B</a:t>
                      </a:r>
                      <a:endParaRPr sz="2000">
                        <a:solidFill>
                          <a:schemeClr val="dk1"/>
                        </a:solidFill>
                        <a:latin typeface="Trebuchet MS"/>
                        <a:ea typeface="Trebuchet MS"/>
                        <a:cs typeface="Trebuchet MS"/>
                        <a:sym typeface="Trebuchet MS"/>
                      </a:endParaRPr>
                    </a:p>
                  </a:txBody>
                  <a:tcPr marL="63500" marR="63500" marT="63500" marB="63500" anchor="ctr">
                    <a:solidFill>
                      <a:srgbClr val="F1C232"/>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solidFill>
                      <a:srgbClr val="EF834B"/>
                    </a:solidFill>
                  </a:tcPr>
                </a:tc>
                <a:extLst>
                  <a:ext uri="{0D108BD9-81ED-4DB2-BD59-A6C34878D82A}">
                    <a16:rowId xmlns:a16="http://schemas.microsoft.com/office/drawing/2014/main" val="10003"/>
                  </a:ext>
                </a:extLst>
              </a:tr>
              <a:tr h="537150">
                <a:tc vMerge="1">
                  <a:txBody>
                    <a:bodyPr/>
                    <a:lstStyle/>
                    <a:p>
                      <a:endParaRPr lang="en-US"/>
                    </a:p>
                  </a:txBody>
                  <a:tcPr/>
                </a:tc>
                <a:tc>
                  <a:txBody>
                    <a:bodyPr/>
                    <a:lstStyle/>
                    <a:p>
                      <a:pPr marL="0" lvl="0" indent="0" algn="ctr" rtl="0">
                        <a:spcBef>
                          <a:spcPts val="0"/>
                        </a:spcBef>
                        <a:spcAft>
                          <a:spcPts val="0"/>
                        </a:spcAft>
                        <a:buNone/>
                      </a:pPr>
                      <a:r>
                        <a:rPr lang="en" sz="2000">
                          <a:solidFill>
                            <a:schemeClr val="dk1"/>
                          </a:solidFill>
                          <a:latin typeface="Trebuchet MS"/>
                          <a:ea typeface="Trebuchet MS"/>
                          <a:cs typeface="Trebuchet MS"/>
                          <a:sym typeface="Trebuchet MS"/>
                        </a:rPr>
                        <a:t>3</a:t>
                      </a:r>
                      <a:endParaRPr sz="2000">
                        <a:solidFill>
                          <a:schemeClr val="dk1"/>
                        </a:solidFill>
                        <a:latin typeface="Trebuchet MS"/>
                        <a:ea typeface="Trebuchet MS"/>
                        <a:cs typeface="Trebuchet MS"/>
                        <a:sym typeface="Trebuchet MS"/>
                      </a:endParaRPr>
                    </a:p>
                  </a:txBody>
                  <a:tcPr marL="63500" marR="63500"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E69138"/>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lnL w="28575" cap="flat" cmpd="sng">
                      <a:solidFill>
                        <a:srgbClr val="000000"/>
                      </a:solidFill>
                      <a:prstDash val="solid"/>
                      <a:round/>
                      <a:headEnd type="none" w="sm" len="sm"/>
                      <a:tailEnd type="none" w="sm" len="sm"/>
                    </a:lnL>
                    <a:solidFill>
                      <a:srgbClr val="93C47D"/>
                    </a:solidFill>
                  </a:tcPr>
                </a:tc>
                <a:tc>
                  <a:txBody>
                    <a:bodyPr/>
                    <a:lstStyle/>
                    <a:p>
                      <a:pPr marL="0" lvl="0" indent="0" algn="ctr" rtl="0">
                        <a:spcBef>
                          <a:spcPts val="0"/>
                        </a:spcBef>
                        <a:spcAft>
                          <a:spcPts val="0"/>
                        </a:spcAft>
                        <a:buNone/>
                      </a:pPr>
                      <a:r>
                        <a:rPr lang="en" sz="2000">
                          <a:solidFill>
                            <a:schemeClr val="dk1"/>
                          </a:solidFill>
                          <a:latin typeface="Trebuchet MS"/>
                          <a:ea typeface="Trebuchet MS"/>
                          <a:cs typeface="Trebuchet MS"/>
                          <a:sym typeface="Trebuchet MS"/>
                        </a:rPr>
                        <a:t>D</a:t>
                      </a:r>
                      <a:endParaRPr sz="2000">
                        <a:solidFill>
                          <a:schemeClr val="dk1"/>
                        </a:solidFill>
                        <a:latin typeface="Trebuchet MS"/>
                        <a:ea typeface="Trebuchet MS"/>
                        <a:cs typeface="Trebuchet MS"/>
                        <a:sym typeface="Trebuchet MS"/>
                      </a:endParaRPr>
                    </a:p>
                  </a:txBody>
                  <a:tcPr marL="63500" marR="63500" marT="63500" marB="63500" anchor="ctr">
                    <a:solidFill>
                      <a:srgbClr val="FFD966"/>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solidFill>
                      <a:srgbClr val="F1C232"/>
                    </a:solidFill>
                  </a:tcPr>
                </a:tc>
                <a:tc>
                  <a:txBody>
                    <a:bodyPr/>
                    <a:lstStyle/>
                    <a:p>
                      <a:pPr marL="0" lvl="0" indent="0" algn="ctr" rtl="0">
                        <a:spcBef>
                          <a:spcPts val="0"/>
                        </a:spcBef>
                        <a:spcAft>
                          <a:spcPts val="0"/>
                        </a:spcAft>
                        <a:buNone/>
                      </a:pPr>
                      <a:r>
                        <a:rPr lang="en" sz="2000">
                          <a:solidFill>
                            <a:schemeClr val="dk1"/>
                          </a:solidFill>
                          <a:latin typeface="Trebuchet MS"/>
                          <a:ea typeface="Trebuchet MS"/>
                          <a:cs typeface="Trebuchet MS"/>
                          <a:sym typeface="Trebuchet MS"/>
                        </a:rPr>
                        <a:t>C</a:t>
                      </a:r>
                      <a:endParaRPr sz="2000">
                        <a:solidFill>
                          <a:schemeClr val="dk1"/>
                        </a:solidFill>
                        <a:latin typeface="Trebuchet MS"/>
                        <a:ea typeface="Trebuchet MS"/>
                        <a:cs typeface="Trebuchet MS"/>
                        <a:sym typeface="Trebuchet MS"/>
                      </a:endParaRPr>
                    </a:p>
                  </a:txBody>
                  <a:tcPr marL="63500" marR="63500" marT="63500" marB="63500" anchor="ctr">
                    <a:solidFill>
                      <a:srgbClr val="EF834B"/>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solidFill>
                      <a:srgbClr val="E06666"/>
                    </a:solidFill>
                  </a:tcPr>
                </a:tc>
                <a:extLst>
                  <a:ext uri="{0D108BD9-81ED-4DB2-BD59-A6C34878D82A}">
                    <a16:rowId xmlns:a16="http://schemas.microsoft.com/office/drawing/2014/main" val="10004"/>
                  </a:ext>
                </a:extLst>
              </a:tr>
              <a:tr h="537150">
                <a:tc vMerge="1">
                  <a:txBody>
                    <a:bodyPr/>
                    <a:lstStyle/>
                    <a:p>
                      <a:endParaRPr lang="en-US"/>
                    </a:p>
                  </a:txBody>
                  <a:tcPr/>
                </a:tc>
                <a:tc>
                  <a:txBody>
                    <a:bodyPr/>
                    <a:lstStyle/>
                    <a:p>
                      <a:pPr marL="0" lvl="0" indent="0" algn="ctr" rtl="0">
                        <a:spcBef>
                          <a:spcPts val="0"/>
                        </a:spcBef>
                        <a:spcAft>
                          <a:spcPts val="0"/>
                        </a:spcAft>
                        <a:buNone/>
                      </a:pPr>
                      <a:r>
                        <a:rPr lang="en" sz="2000">
                          <a:solidFill>
                            <a:schemeClr val="dk1"/>
                          </a:solidFill>
                          <a:latin typeface="Trebuchet MS"/>
                          <a:ea typeface="Trebuchet MS"/>
                          <a:cs typeface="Trebuchet MS"/>
                          <a:sym typeface="Trebuchet MS"/>
                        </a:rPr>
                        <a:t>4</a:t>
                      </a:r>
                      <a:endParaRPr sz="2000">
                        <a:solidFill>
                          <a:schemeClr val="dk1"/>
                        </a:solidFill>
                        <a:latin typeface="Trebuchet MS"/>
                        <a:ea typeface="Trebuchet MS"/>
                        <a:cs typeface="Trebuchet MS"/>
                        <a:sym typeface="Trebuchet MS"/>
                      </a:endParaRPr>
                    </a:p>
                  </a:txBody>
                  <a:tcPr marL="63500" marR="63500"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lnL w="28575" cap="flat" cmpd="sng">
                      <a:solidFill>
                        <a:srgbClr val="000000"/>
                      </a:solidFill>
                      <a:prstDash val="solid"/>
                      <a:round/>
                      <a:headEnd type="none" w="sm" len="sm"/>
                      <a:tailEnd type="none" w="sm" len="sm"/>
                    </a:lnL>
                    <a:solidFill>
                      <a:srgbClr val="FFD966"/>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solidFill>
                      <a:srgbClr val="F1C232"/>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solidFill>
                      <a:srgbClr val="EF834B"/>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solidFill>
                      <a:srgbClr val="E06666"/>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solidFill>
                      <a:srgbClr val="CC4125"/>
                    </a:solidFill>
                  </a:tcPr>
                </a:tc>
                <a:extLst>
                  <a:ext uri="{0D108BD9-81ED-4DB2-BD59-A6C34878D82A}">
                    <a16:rowId xmlns:a16="http://schemas.microsoft.com/office/drawing/2014/main" val="10005"/>
                  </a:ext>
                </a:extLst>
              </a:tr>
              <a:tr h="537150">
                <a:tc vMerge="1">
                  <a:txBody>
                    <a:bodyPr/>
                    <a:lstStyle/>
                    <a:p>
                      <a:endParaRPr lang="en-US"/>
                    </a:p>
                  </a:txBody>
                  <a:tcPr/>
                </a:tc>
                <a:tc>
                  <a:txBody>
                    <a:bodyPr/>
                    <a:lstStyle/>
                    <a:p>
                      <a:pPr marL="0" lvl="0" indent="0" algn="ctr" rtl="0">
                        <a:spcBef>
                          <a:spcPts val="0"/>
                        </a:spcBef>
                        <a:spcAft>
                          <a:spcPts val="0"/>
                        </a:spcAft>
                        <a:buNone/>
                      </a:pPr>
                      <a:r>
                        <a:rPr lang="en" sz="2000">
                          <a:solidFill>
                            <a:schemeClr val="dk1"/>
                          </a:solidFill>
                          <a:latin typeface="Trebuchet MS"/>
                          <a:ea typeface="Trebuchet MS"/>
                          <a:cs typeface="Trebuchet MS"/>
                          <a:sym typeface="Trebuchet MS"/>
                        </a:rPr>
                        <a:t>5</a:t>
                      </a:r>
                      <a:endParaRPr sz="2000">
                        <a:solidFill>
                          <a:schemeClr val="dk1"/>
                        </a:solidFill>
                        <a:latin typeface="Trebuchet MS"/>
                        <a:ea typeface="Trebuchet MS"/>
                        <a:cs typeface="Trebuchet MS"/>
                        <a:sym typeface="Trebuchet MS"/>
                      </a:endParaRPr>
                    </a:p>
                  </a:txBody>
                  <a:tcPr marL="63500" marR="63500"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CC4125"/>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lnL w="28575" cap="flat" cmpd="sng">
                      <a:solidFill>
                        <a:srgbClr val="000000"/>
                      </a:solidFill>
                      <a:prstDash val="solid"/>
                      <a:round/>
                      <a:headEnd type="none" w="sm" len="sm"/>
                      <a:tailEnd type="none" w="sm" len="sm"/>
                    </a:lnL>
                    <a:solidFill>
                      <a:srgbClr val="F1C232"/>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solidFill>
                      <a:srgbClr val="EF834B"/>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solidFill>
                      <a:srgbClr val="E06666"/>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solidFill>
                      <a:srgbClr val="CC4125"/>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solidFill>
                      <a:srgbClr val="CC4125"/>
                    </a:solidFill>
                  </a:tcPr>
                </a:tc>
                <a:extLst>
                  <a:ext uri="{0D108BD9-81ED-4DB2-BD59-A6C34878D82A}">
                    <a16:rowId xmlns:a16="http://schemas.microsoft.com/office/drawing/2014/main" val="10006"/>
                  </a:ext>
                </a:extLst>
              </a:tr>
            </a:tbl>
          </a:graphicData>
        </a:graphic>
      </p:graphicFrame>
      <p:sp>
        <p:nvSpPr>
          <p:cNvPr id="1111" name="Google Shape;1111;p59"/>
          <p:cNvSpPr txBox="1"/>
          <p:nvPr/>
        </p:nvSpPr>
        <p:spPr>
          <a:xfrm rot="-5400000">
            <a:off x="-177575" y="2558300"/>
            <a:ext cx="20187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dk1"/>
                </a:solidFill>
                <a:latin typeface="Trebuchet MS"/>
                <a:ea typeface="Trebuchet MS"/>
                <a:cs typeface="Trebuchet MS"/>
                <a:sym typeface="Trebuchet MS"/>
              </a:rPr>
              <a:t>Likelihood</a:t>
            </a:r>
            <a:endParaRPr sz="2000">
              <a:solidFill>
                <a:schemeClr val="dk1"/>
              </a:solidFill>
              <a:latin typeface="Trebuchet MS"/>
              <a:ea typeface="Trebuchet MS"/>
              <a:cs typeface="Trebuchet MS"/>
              <a:sym typeface="Trebuchet MS"/>
            </a:endParaRPr>
          </a:p>
        </p:txBody>
      </p:sp>
      <p:sp>
        <p:nvSpPr>
          <p:cNvPr id="1112" name="Google Shape;1112;p59"/>
          <p:cNvSpPr txBox="1">
            <a:spLocks noGrp="1"/>
          </p:cNvSpPr>
          <p:nvPr>
            <p:ph type="body" idx="1"/>
          </p:nvPr>
        </p:nvSpPr>
        <p:spPr>
          <a:xfrm>
            <a:off x="4396900" y="720875"/>
            <a:ext cx="4572600" cy="376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rgbClr val="000000"/>
                </a:solidFill>
                <a:latin typeface="Trebuchet MS"/>
                <a:ea typeface="Trebuchet MS"/>
                <a:cs typeface="Trebuchet MS"/>
                <a:sym typeface="Trebuchet MS"/>
              </a:rPr>
              <a:t>Risk Key:</a:t>
            </a:r>
            <a:endParaRPr sz="1800">
              <a:solidFill>
                <a:srgbClr val="000000"/>
              </a:solidFill>
              <a:latin typeface="Trebuchet MS"/>
              <a:ea typeface="Trebuchet MS"/>
              <a:cs typeface="Trebuchet MS"/>
              <a:sym typeface="Trebuchet MS"/>
            </a:endParaRPr>
          </a:p>
          <a:p>
            <a:pPr marL="0" lvl="0" indent="0" algn="l" rtl="0">
              <a:spcBef>
                <a:spcPts val="1200"/>
              </a:spcBef>
              <a:spcAft>
                <a:spcPts val="0"/>
              </a:spcAft>
              <a:buNone/>
            </a:pPr>
            <a:r>
              <a:rPr lang="en" sz="1800">
                <a:solidFill>
                  <a:srgbClr val="000000"/>
                </a:solidFill>
                <a:latin typeface="Trebuchet MS"/>
                <a:ea typeface="Trebuchet MS"/>
                <a:cs typeface="Trebuchet MS"/>
                <a:sym typeface="Trebuchet MS"/>
              </a:rPr>
              <a:t>A . Parts Delayed</a:t>
            </a:r>
            <a:endParaRPr sz="1800">
              <a:solidFill>
                <a:srgbClr val="000000"/>
              </a:solidFill>
              <a:latin typeface="Trebuchet MS"/>
              <a:ea typeface="Trebuchet MS"/>
              <a:cs typeface="Trebuchet MS"/>
              <a:sym typeface="Trebuchet MS"/>
            </a:endParaRPr>
          </a:p>
          <a:p>
            <a:pPr marL="0" lvl="0" indent="0" algn="l" rtl="0">
              <a:spcBef>
                <a:spcPts val="1200"/>
              </a:spcBef>
              <a:spcAft>
                <a:spcPts val="0"/>
              </a:spcAft>
              <a:buNone/>
            </a:pPr>
            <a:r>
              <a:rPr lang="en" sz="1800">
                <a:solidFill>
                  <a:srgbClr val="000000"/>
                </a:solidFill>
                <a:latin typeface="Trebuchet MS"/>
                <a:ea typeface="Trebuchet MS"/>
                <a:cs typeface="Trebuchet MS"/>
                <a:sym typeface="Trebuchet MS"/>
              </a:rPr>
              <a:t>B. Unable to Fly</a:t>
            </a:r>
            <a:endParaRPr sz="1800">
              <a:solidFill>
                <a:srgbClr val="000000"/>
              </a:solidFill>
              <a:latin typeface="Trebuchet MS"/>
              <a:ea typeface="Trebuchet MS"/>
              <a:cs typeface="Trebuchet MS"/>
              <a:sym typeface="Trebuchet MS"/>
            </a:endParaRPr>
          </a:p>
          <a:p>
            <a:pPr marL="0" lvl="0" indent="0" algn="l" rtl="0">
              <a:spcBef>
                <a:spcPts val="1200"/>
              </a:spcBef>
              <a:spcAft>
                <a:spcPts val="0"/>
              </a:spcAft>
              <a:buNone/>
            </a:pPr>
            <a:r>
              <a:rPr lang="en" sz="1800">
                <a:solidFill>
                  <a:srgbClr val="000000"/>
                </a:solidFill>
                <a:latin typeface="Trebuchet MS"/>
                <a:ea typeface="Trebuchet MS"/>
                <a:cs typeface="Trebuchet MS"/>
                <a:sym typeface="Trebuchet MS"/>
              </a:rPr>
              <a:t>C. Drone Crash/Component Failure</a:t>
            </a:r>
            <a:endParaRPr sz="1800">
              <a:solidFill>
                <a:srgbClr val="000000"/>
              </a:solidFill>
              <a:latin typeface="Trebuchet MS"/>
              <a:ea typeface="Trebuchet MS"/>
              <a:cs typeface="Trebuchet MS"/>
              <a:sym typeface="Trebuchet MS"/>
            </a:endParaRPr>
          </a:p>
          <a:p>
            <a:pPr marL="0" lvl="0" indent="0" algn="l" rtl="0">
              <a:spcBef>
                <a:spcPts val="1200"/>
              </a:spcBef>
              <a:spcAft>
                <a:spcPts val="1200"/>
              </a:spcAft>
              <a:buNone/>
            </a:pPr>
            <a:r>
              <a:rPr lang="en" sz="1800">
                <a:solidFill>
                  <a:srgbClr val="000000"/>
                </a:solidFill>
                <a:latin typeface="Trebuchet MS"/>
                <a:ea typeface="Trebuchet MS"/>
                <a:cs typeface="Trebuchet MS"/>
                <a:sym typeface="Trebuchet MS"/>
              </a:rPr>
              <a:t>D. Drone Telemetry Link Loss</a:t>
            </a:r>
            <a:endParaRPr sz="1800">
              <a:solidFill>
                <a:srgbClr val="000000"/>
              </a:solidFill>
              <a:latin typeface="Trebuchet MS"/>
              <a:ea typeface="Trebuchet MS"/>
              <a:cs typeface="Trebuchet MS"/>
              <a:sym typeface="Trebuchet MS"/>
            </a:endParaRPr>
          </a:p>
        </p:txBody>
      </p:sp>
      <p:sp>
        <p:nvSpPr>
          <p:cNvPr id="1113" name="Google Shape;1113;p5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46</a:t>
            </a:fld>
            <a:endParaRPr>
              <a:solidFill>
                <a:srgbClr val="202124"/>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Google Shape;1118;p60"/>
          <p:cNvSpPr/>
          <p:nvPr/>
        </p:nvSpPr>
        <p:spPr>
          <a:xfrm>
            <a:off x="209200" y="195250"/>
            <a:ext cx="8760300" cy="4446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60"/>
          <p:cNvSpPr txBox="1">
            <a:spLocks noGrp="1"/>
          </p:cNvSpPr>
          <p:nvPr>
            <p:ph type="title"/>
          </p:nvPr>
        </p:nvSpPr>
        <p:spPr>
          <a:xfrm>
            <a:off x="819150" y="119000"/>
            <a:ext cx="7505700" cy="600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1"/>
                </a:solidFill>
              </a:rPr>
              <a:t>Risk Matrix (post-Mitigation)</a:t>
            </a:r>
            <a:endParaRPr b="1">
              <a:solidFill>
                <a:schemeClr val="dk1"/>
              </a:solidFill>
            </a:endParaRPr>
          </a:p>
          <a:p>
            <a:pPr marL="0" lvl="0" indent="0" algn="ctr" rtl="0">
              <a:spcBef>
                <a:spcPts val="0"/>
              </a:spcBef>
              <a:spcAft>
                <a:spcPts val="0"/>
              </a:spcAft>
              <a:buNone/>
            </a:pPr>
            <a:r>
              <a:rPr lang="en" b="1">
                <a:solidFill>
                  <a:schemeClr val="dk1"/>
                </a:solidFill>
              </a:rPr>
              <a:t> </a:t>
            </a:r>
            <a:endParaRPr>
              <a:solidFill>
                <a:schemeClr val="dk1"/>
              </a:solidFill>
            </a:endParaRPr>
          </a:p>
        </p:txBody>
      </p:sp>
      <p:grpSp>
        <p:nvGrpSpPr>
          <p:cNvPr id="1120" name="Google Shape;1120;p60"/>
          <p:cNvGrpSpPr/>
          <p:nvPr/>
        </p:nvGrpSpPr>
        <p:grpSpPr>
          <a:xfrm>
            <a:off x="209271" y="4562106"/>
            <a:ext cx="8019720" cy="389149"/>
            <a:chOff x="209271" y="4562106"/>
            <a:chExt cx="8019720" cy="389149"/>
          </a:xfrm>
        </p:grpSpPr>
        <p:cxnSp>
          <p:nvCxnSpPr>
            <p:cNvPr id="1121" name="Google Shape;1121;p60"/>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122" name="Google Shape;1122;p60"/>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60"/>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124" name="Google Shape;1124;p60"/>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125" name="Google Shape;1125;p60"/>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126" name="Google Shape;1126;p60"/>
            <p:cNvSpPr/>
            <p:nvPr/>
          </p:nvSpPr>
          <p:spPr>
            <a:xfrm>
              <a:off x="4824449" y="4566892"/>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127" name="Google Shape;1127;p60"/>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128" name="Google Shape;1128;p60"/>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1129" name="Google Shape;1129;p60"/>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graphicFrame>
        <p:nvGraphicFramePr>
          <p:cNvPr id="1130" name="Google Shape;1130;p60"/>
          <p:cNvGraphicFramePr/>
          <p:nvPr/>
        </p:nvGraphicFramePr>
        <p:xfrm>
          <a:off x="585475" y="720950"/>
          <a:ext cx="3765825" cy="3760050"/>
        </p:xfrm>
        <a:graphic>
          <a:graphicData uri="http://schemas.openxmlformats.org/drawingml/2006/table">
            <a:tbl>
              <a:tblPr>
                <a:noFill/>
                <a:tableStyleId>{DA5803AD-0C83-487D-8744-A04E27DFCBB0}</a:tableStyleId>
              </a:tblPr>
              <a:tblGrid>
                <a:gridCol w="537975">
                  <a:extLst>
                    <a:ext uri="{9D8B030D-6E8A-4147-A177-3AD203B41FA5}">
                      <a16:colId xmlns:a16="http://schemas.microsoft.com/office/drawing/2014/main" val="20000"/>
                    </a:ext>
                  </a:extLst>
                </a:gridCol>
                <a:gridCol w="537975">
                  <a:extLst>
                    <a:ext uri="{9D8B030D-6E8A-4147-A177-3AD203B41FA5}">
                      <a16:colId xmlns:a16="http://schemas.microsoft.com/office/drawing/2014/main" val="20001"/>
                    </a:ext>
                  </a:extLst>
                </a:gridCol>
                <a:gridCol w="537975">
                  <a:extLst>
                    <a:ext uri="{9D8B030D-6E8A-4147-A177-3AD203B41FA5}">
                      <a16:colId xmlns:a16="http://schemas.microsoft.com/office/drawing/2014/main" val="20002"/>
                    </a:ext>
                  </a:extLst>
                </a:gridCol>
                <a:gridCol w="537975">
                  <a:extLst>
                    <a:ext uri="{9D8B030D-6E8A-4147-A177-3AD203B41FA5}">
                      <a16:colId xmlns:a16="http://schemas.microsoft.com/office/drawing/2014/main" val="20003"/>
                    </a:ext>
                  </a:extLst>
                </a:gridCol>
                <a:gridCol w="537975">
                  <a:extLst>
                    <a:ext uri="{9D8B030D-6E8A-4147-A177-3AD203B41FA5}">
                      <a16:colId xmlns:a16="http://schemas.microsoft.com/office/drawing/2014/main" val="20004"/>
                    </a:ext>
                  </a:extLst>
                </a:gridCol>
                <a:gridCol w="537975">
                  <a:extLst>
                    <a:ext uri="{9D8B030D-6E8A-4147-A177-3AD203B41FA5}">
                      <a16:colId xmlns:a16="http://schemas.microsoft.com/office/drawing/2014/main" val="20005"/>
                    </a:ext>
                  </a:extLst>
                </a:gridCol>
                <a:gridCol w="537975">
                  <a:extLst>
                    <a:ext uri="{9D8B030D-6E8A-4147-A177-3AD203B41FA5}">
                      <a16:colId xmlns:a16="http://schemas.microsoft.com/office/drawing/2014/main" val="20006"/>
                    </a:ext>
                  </a:extLst>
                </a:gridCol>
              </a:tblGrid>
              <a:tr h="537150">
                <a:tc>
                  <a:txBody>
                    <a:bodyPr/>
                    <a:lstStyle/>
                    <a:p>
                      <a:pPr marL="0" lvl="0" indent="0" algn="l" rtl="0">
                        <a:spcBef>
                          <a:spcPts val="0"/>
                        </a:spcBef>
                        <a:spcAft>
                          <a:spcPts val="0"/>
                        </a:spcAft>
                        <a:buNone/>
                      </a:pPr>
                      <a:endParaRPr sz="1100">
                        <a:latin typeface="Trebuchet MS"/>
                        <a:ea typeface="Trebuchet MS"/>
                        <a:cs typeface="Trebuchet MS"/>
                        <a:sym typeface="Trebuchet MS"/>
                      </a:endParaRPr>
                    </a:p>
                  </a:txBody>
                  <a:tcPr marL="63500" marR="63500" marT="63500" marB="635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000000"/>
                    </a:solidFill>
                  </a:tcPr>
                </a:tc>
                <a:tc gridSpan="6">
                  <a:txBody>
                    <a:bodyPr/>
                    <a:lstStyle/>
                    <a:p>
                      <a:pPr marL="0" lvl="0" indent="0" algn="ctr" rtl="0">
                        <a:spcBef>
                          <a:spcPts val="0"/>
                        </a:spcBef>
                        <a:spcAft>
                          <a:spcPts val="0"/>
                        </a:spcAft>
                        <a:buNone/>
                      </a:pPr>
                      <a:r>
                        <a:rPr lang="en" sz="2000">
                          <a:solidFill>
                            <a:schemeClr val="dk1"/>
                          </a:solidFill>
                          <a:latin typeface="Trebuchet MS"/>
                          <a:ea typeface="Trebuchet MS"/>
                          <a:cs typeface="Trebuchet MS"/>
                          <a:sym typeface="Trebuchet MS"/>
                        </a:rPr>
                        <a:t>Impact Level</a:t>
                      </a:r>
                      <a:endParaRPr sz="2000">
                        <a:solidFill>
                          <a:schemeClr val="dk1"/>
                        </a:solidFill>
                        <a:latin typeface="Trebuchet MS"/>
                        <a:ea typeface="Trebuchet MS"/>
                        <a:cs typeface="Trebuchet MS"/>
                        <a:sym typeface="Trebuchet MS"/>
                      </a:endParaRPr>
                    </a:p>
                  </a:txBody>
                  <a:tcPr marL="63500" marR="63500"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6666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7150">
                <a:tc rowSpan="6">
                  <a:txBody>
                    <a:bodyPr/>
                    <a:lstStyle/>
                    <a:p>
                      <a:pPr marL="0" lvl="0" indent="0" algn="l" rtl="0">
                        <a:spcBef>
                          <a:spcPts val="0"/>
                        </a:spcBef>
                        <a:spcAft>
                          <a:spcPts val="0"/>
                        </a:spcAft>
                        <a:buNone/>
                      </a:pPr>
                      <a:endParaRPr sz="1100">
                        <a:latin typeface="Trebuchet MS"/>
                        <a:ea typeface="Trebuchet MS"/>
                        <a:cs typeface="Trebuchet MS"/>
                        <a:sym typeface="Trebuchet MS"/>
                      </a:endParaRPr>
                    </a:p>
                  </a:txBody>
                  <a:tcPr marL="63500" marR="63500" marT="63500" marB="635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666666"/>
                    </a:solidFill>
                  </a:tcPr>
                </a:tc>
                <a:tc>
                  <a:txBody>
                    <a:bodyPr/>
                    <a:lstStyle/>
                    <a:p>
                      <a:pPr marL="0" lvl="0" indent="0" algn="l" rtl="0">
                        <a:spcBef>
                          <a:spcPts val="0"/>
                        </a:spcBef>
                        <a:spcAft>
                          <a:spcPts val="0"/>
                        </a:spcAft>
                        <a:buNone/>
                      </a:pPr>
                      <a:endParaRPr sz="1100">
                        <a:latin typeface="Trebuchet MS"/>
                        <a:ea typeface="Trebuchet MS"/>
                        <a:cs typeface="Trebuchet MS"/>
                        <a:sym typeface="Trebuchet MS"/>
                      </a:endParaRPr>
                    </a:p>
                  </a:txBody>
                  <a:tcPr marL="63500" marR="63500" marT="63500" marB="635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000000"/>
                    </a:solidFill>
                  </a:tcPr>
                </a:tc>
                <a:tc>
                  <a:txBody>
                    <a:bodyPr/>
                    <a:lstStyle/>
                    <a:p>
                      <a:pPr marL="0" lvl="0" indent="0" algn="ctr" rtl="0">
                        <a:spcBef>
                          <a:spcPts val="0"/>
                        </a:spcBef>
                        <a:spcAft>
                          <a:spcPts val="0"/>
                        </a:spcAft>
                        <a:buNone/>
                      </a:pPr>
                      <a:r>
                        <a:rPr lang="en" sz="2000">
                          <a:solidFill>
                            <a:schemeClr val="dk1"/>
                          </a:solidFill>
                          <a:latin typeface="Trebuchet MS"/>
                          <a:ea typeface="Trebuchet MS"/>
                          <a:cs typeface="Trebuchet MS"/>
                          <a:sym typeface="Trebuchet MS"/>
                        </a:rPr>
                        <a:t>1</a:t>
                      </a:r>
                      <a:endParaRPr sz="2000">
                        <a:solidFill>
                          <a:schemeClr val="dk1"/>
                        </a:solidFill>
                        <a:latin typeface="Trebuchet MS"/>
                        <a:ea typeface="Trebuchet MS"/>
                        <a:cs typeface="Trebuchet MS"/>
                        <a:sym typeface="Trebuchet MS"/>
                      </a:endParaRPr>
                    </a:p>
                  </a:txBody>
                  <a:tcPr marL="63500" marR="63500"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38761D"/>
                    </a:solidFill>
                  </a:tcPr>
                </a:tc>
                <a:tc>
                  <a:txBody>
                    <a:bodyPr/>
                    <a:lstStyle/>
                    <a:p>
                      <a:pPr marL="0" lvl="0" indent="0" algn="ctr" rtl="0">
                        <a:spcBef>
                          <a:spcPts val="0"/>
                        </a:spcBef>
                        <a:spcAft>
                          <a:spcPts val="0"/>
                        </a:spcAft>
                        <a:buNone/>
                      </a:pPr>
                      <a:r>
                        <a:rPr lang="en" sz="2000">
                          <a:solidFill>
                            <a:schemeClr val="dk1"/>
                          </a:solidFill>
                          <a:latin typeface="Trebuchet MS"/>
                          <a:ea typeface="Trebuchet MS"/>
                          <a:cs typeface="Trebuchet MS"/>
                          <a:sym typeface="Trebuchet MS"/>
                        </a:rPr>
                        <a:t>2</a:t>
                      </a:r>
                      <a:endParaRPr>
                        <a:solidFill>
                          <a:schemeClr val="dk1"/>
                        </a:solidFill>
                      </a:endParaRPr>
                    </a:p>
                  </a:txBody>
                  <a:tcPr marL="63500" marR="63500"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1C232"/>
                    </a:solidFill>
                  </a:tcPr>
                </a:tc>
                <a:tc>
                  <a:txBody>
                    <a:bodyPr/>
                    <a:lstStyle/>
                    <a:p>
                      <a:pPr marL="0" lvl="0" indent="0" algn="ctr" rtl="0">
                        <a:spcBef>
                          <a:spcPts val="0"/>
                        </a:spcBef>
                        <a:spcAft>
                          <a:spcPts val="0"/>
                        </a:spcAft>
                        <a:buNone/>
                      </a:pPr>
                      <a:r>
                        <a:rPr lang="en" sz="2000">
                          <a:solidFill>
                            <a:schemeClr val="dk1"/>
                          </a:solidFill>
                          <a:latin typeface="Trebuchet MS"/>
                          <a:ea typeface="Trebuchet MS"/>
                          <a:cs typeface="Trebuchet MS"/>
                          <a:sym typeface="Trebuchet MS"/>
                        </a:rPr>
                        <a:t>3</a:t>
                      </a:r>
                      <a:endParaRPr>
                        <a:solidFill>
                          <a:schemeClr val="dk1"/>
                        </a:solidFill>
                      </a:endParaRPr>
                    </a:p>
                  </a:txBody>
                  <a:tcPr marL="63500" marR="63500"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EF834B"/>
                    </a:solidFill>
                  </a:tcPr>
                </a:tc>
                <a:tc>
                  <a:txBody>
                    <a:bodyPr/>
                    <a:lstStyle/>
                    <a:p>
                      <a:pPr marL="0" lvl="0" indent="0" algn="ctr" rtl="0">
                        <a:spcBef>
                          <a:spcPts val="0"/>
                        </a:spcBef>
                        <a:spcAft>
                          <a:spcPts val="0"/>
                        </a:spcAft>
                        <a:buNone/>
                      </a:pPr>
                      <a:r>
                        <a:rPr lang="en" sz="2000">
                          <a:solidFill>
                            <a:schemeClr val="dk1"/>
                          </a:solidFill>
                          <a:latin typeface="Trebuchet MS"/>
                          <a:ea typeface="Trebuchet MS"/>
                          <a:cs typeface="Trebuchet MS"/>
                          <a:sym typeface="Trebuchet MS"/>
                        </a:rPr>
                        <a:t>4</a:t>
                      </a:r>
                      <a:endParaRPr>
                        <a:solidFill>
                          <a:schemeClr val="dk1"/>
                        </a:solidFill>
                      </a:endParaRPr>
                    </a:p>
                  </a:txBody>
                  <a:tcPr marL="63500" marR="63500"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r>
                        <a:rPr lang="en" sz="2000">
                          <a:solidFill>
                            <a:schemeClr val="dk1"/>
                          </a:solidFill>
                          <a:latin typeface="Trebuchet MS"/>
                          <a:ea typeface="Trebuchet MS"/>
                          <a:cs typeface="Trebuchet MS"/>
                          <a:sym typeface="Trebuchet MS"/>
                        </a:rPr>
                        <a:t>5</a:t>
                      </a:r>
                      <a:endParaRPr>
                        <a:solidFill>
                          <a:schemeClr val="dk1"/>
                        </a:solidFill>
                      </a:endParaRPr>
                    </a:p>
                  </a:txBody>
                  <a:tcPr marL="63500" marR="63500"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CC4125"/>
                    </a:solidFill>
                  </a:tcPr>
                </a:tc>
                <a:extLst>
                  <a:ext uri="{0D108BD9-81ED-4DB2-BD59-A6C34878D82A}">
                    <a16:rowId xmlns:a16="http://schemas.microsoft.com/office/drawing/2014/main" val="10001"/>
                  </a:ext>
                </a:extLst>
              </a:tr>
              <a:tr h="537150">
                <a:tc vMerge="1">
                  <a:txBody>
                    <a:bodyPr/>
                    <a:lstStyle/>
                    <a:p>
                      <a:endParaRPr lang="en-US"/>
                    </a:p>
                  </a:txBody>
                  <a:tcPr/>
                </a:tc>
                <a:tc>
                  <a:txBody>
                    <a:bodyPr/>
                    <a:lstStyle/>
                    <a:p>
                      <a:pPr marL="0" lvl="0" indent="0" algn="ctr" rtl="0">
                        <a:spcBef>
                          <a:spcPts val="0"/>
                        </a:spcBef>
                        <a:spcAft>
                          <a:spcPts val="0"/>
                        </a:spcAft>
                        <a:buNone/>
                      </a:pPr>
                      <a:r>
                        <a:rPr lang="en" sz="2000">
                          <a:solidFill>
                            <a:schemeClr val="dk1"/>
                          </a:solidFill>
                          <a:latin typeface="Trebuchet MS"/>
                          <a:ea typeface="Trebuchet MS"/>
                          <a:cs typeface="Trebuchet MS"/>
                          <a:sym typeface="Trebuchet MS"/>
                        </a:rPr>
                        <a:t>1</a:t>
                      </a:r>
                      <a:endParaRPr sz="2000">
                        <a:solidFill>
                          <a:schemeClr val="dk1"/>
                        </a:solidFill>
                        <a:latin typeface="Trebuchet MS"/>
                        <a:ea typeface="Trebuchet MS"/>
                        <a:cs typeface="Trebuchet MS"/>
                        <a:sym typeface="Trebuchet MS"/>
                      </a:endParaRPr>
                    </a:p>
                  </a:txBody>
                  <a:tcPr marL="63500" marR="63500"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38761D"/>
                    </a:solidFill>
                  </a:tcPr>
                </a:tc>
                <a:tc>
                  <a:txBody>
                    <a:bodyPr/>
                    <a:lstStyle/>
                    <a:p>
                      <a:pPr marL="0" lvl="0" indent="0" algn="ctr" rtl="0">
                        <a:spcBef>
                          <a:spcPts val="0"/>
                        </a:spcBef>
                        <a:spcAft>
                          <a:spcPts val="0"/>
                        </a:spcAft>
                        <a:buNone/>
                      </a:pPr>
                      <a:r>
                        <a:rPr lang="en" sz="2000" u="sng">
                          <a:solidFill>
                            <a:schemeClr val="dk1"/>
                          </a:solidFill>
                          <a:latin typeface="Trebuchet MS"/>
                          <a:ea typeface="Trebuchet MS"/>
                          <a:cs typeface="Trebuchet MS"/>
                          <a:sym typeface="Trebuchet MS"/>
                        </a:rPr>
                        <a:t>A</a:t>
                      </a:r>
                      <a:endParaRPr sz="2000" u="sng">
                        <a:solidFill>
                          <a:schemeClr val="dk1"/>
                        </a:solidFill>
                        <a:latin typeface="Trebuchet MS"/>
                        <a:ea typeface="Trebuchet MS"/>
                        <a:cs typeface="Trebuchet MS"/>
                        <a:sym typeface="Trebuchet MS"/>
                      </a:endParaRPr>
                    </a:p>
                  </a:txBody>
                  <a:tcPr marL="63500" marR="63500" marT="63500" marB="63500" anchor="ctr">
                    <a:lnL w="28575" cap="flat" cmpd="sng">
                      <a:solidFill>
                        <a:srgbClr val="000000"/>
                      </a:solidFill>
                      <a:prstDash val="solid"/>
                      <a:round/>
                      <a:headEnd type="none" w="sm" len="sm"/>
                      <a:tailEnd type="none" w="sm" len="sm"/>
                    </a:lnL>
                    <a:lnT w="28575" cap="flat" cmpd="sng">
                      <a:solidFill>
                        <a:srgbClr val="000000"/>
                      </a:solidFill>
                      <a:prstDash val="solid"/>
                      <a:round/>
                      <a:headEnd type="none" w="sm" len="sm"/>
                      <a:tailEnd type="none" w="sm" len="sm"/>
                    </a:lnT>
                    <a:solidFill>
                      <a:srgbClr val="38761D"/>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lnT w="28575" cap="flat" cmpd="sng">
                      <a:solidFill>
                        <a:srgbClr val="000000"/>
                      </a:solidFill>
                      <a:prstDash val="solid"/>
                      <a:round/>
                      <a:headEnd type="none" w="sm" len="sm"/>
                      <a:tailEnd type="none" w="sm" len="sm"/>
                    </a:lnT>
                    <a:solidFill>
                      <a:srgbClr val="6AA84F"/>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lnT w="28575" cap="flat" cmpd="sng">
                      <a:solidFill>
                        <a:srgbClr val="000000"/>
                      </a:solidFill>
                      <a:prstDash val="solid"/>
                      <a:round/>
                      <a:headEnd type="none" w="sm" len="sm"/>
                      <a:tailEnd type="none" w="sm" len="sm"/>
                    </a:lnT>
                    <a:solidFill>
                      <a:srgbClr val="93C47D"/>
                    </a:solidFill>
                  </a:tcPr>
                </a:tc>
                <a:tc>
                  <a:txBody>
                    <a:bodyPr/>
                    <a:lstStyle/>
                    <a:p>
                      <a:pPr marL="0" lvl="0" indent="0" algn="ctr" rtl="0">
                        <a:spcBef>
                          <a:spcPts val="0"/>
                        </a:spcBef>
                        <a:spcAft>
                          <a:spcPts val="0"/>
                        </a:spcAft>
                        <a:buNone/>
                      </a:pPr>
                      <a:r>
                        <a:rPr lang="en" sz="2000" u="sng">
                          <a:solidFill>
                            <a:schemeClr val="dk1"/>
                          </a:solidFill>
                          <a:latin typeface="Trebuchet MS"/>
                          <a:ea typeface="Trebuchet MS"/>
                          <a:cs typeface="Trebuchet MS"/>
                          <a:sym typeface="Trebuchet MS"/>
                        </a:rPr>
                        <a:t>B</a:t>
                      </a:r>
                      <a:endParaRPr sz="2000" u="sng">
                        <a:solidFill>
                          <a:schemeClr val="dk1"/>
                        </a:solidFill>
                        <a:latin typeface="Trebuchet MS"/>
                        <a:ea typeface="Trebuchet MS"/>
                        <a:cs typeface="Trebuchet MS"/>
                        <a:sym typeface="Trebuchet MS"/>
                      </a:endParaRPr>
                    </a:p>
                  </a:txBody>
                  <a:tcPr marL="63500" marR="63500" marT="63500" marB="63500" anchor="ctr">
                    <a:lnT w="28575" cap="flat" cmpd="sng">
                      <a:solidFill>
                        <a:srgbClr val="000000"/>
                      </a:solidFill>
                      <a:prstDash val="solid"/>
                      <a:round/>
                      <a:headEnd type="none" w="sm" len="sm"/>
                      <a:tailEnd type="none" w="sm" len="sm"/>
                    </a:lnT>
                    <a:solidFill>
                      <a:srgbClr val="B6D7A8"/>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lnT w="28575" cap="flat" cmpd="sng">
                      <a:solidFill>
                        <a:srgbClr val="000000"/>
                      </a:solidFill>
                      <a:prstDash val="solid"/>
                      <a:round/>
                      <a:headEnd type="none" w="sm" len="sm"/>
                      <a:tailEnd type="none" w="sm" len="sm"/>
                    </a:lnT>
                    <a:solidFill>
                      <a:srgbClr val="F1C232"/>
                    </a:solidFill>
                  </a:tcPr>
                </a:tc>
                <a:extLst>
                  <a:ext uri="{0D108BD9-81ED-4DB2-BD59-A6C34878D82A}">
                    <a16:rowId xmlns:a16="http://schemas.microsoft.com/office/drawing/2014/main" val="10002"/>
                  </a:ext>
                </a:extLst>
              </a:tr>
              <a:tr h="537150">
                <a:tc vMerge="1">
                  <a:txBody>
                    <a:bodyPr/>
                    <a:lstStyle/>
                    <a:p>
                      <a:endParaRPr lang="en-US"/>
                    </a:p>
                  </a:txBody>
                  <a:tcPr/>
                </a:tc>
                <a:tc>
                  <a:txBody>
                    <a:bodyPr/>
                    <a:lstStyle/>
                    <a:p>
                      <a:pPr marL="0" lvl="0" indent="0" algn="ctr" rtl="0">
                        <a:spcBef>
                          <a:spcPts val="0"/>
                        </a:spcBef>
                        <a:spcAft>
                          <a:spcPts val="0"/>
                        </a:spcAft>
                        <a:buNone/>
                      </a:pPr>
                      <a:r>
                        <a:rPr lang="en" sz="2000">
                          <a:solidFill>
                            <a:schemeClr val="dk1"/>
                          </a:solidFill>
                          <a:latin typeface="Trebuchet MS"/>
                          <a:ea typeface="Trebuchet MS"/>
                          <a:cs typeface="Trebuchet MS"/>
                          <a:sym typeface="Trebuchet MS"/>
                        </a:rPr>
                        <a:t>2</a:t>
                      </a:r>
                      <a:endParaRPr sz="2000">
                        <a:solidFill>
                          <a:schemeClr val="dk1"/>
                        </a:solidFill>
                        <a:latin typeface="Trebuchet MS"/>
                        <a:ea typeface="Trebuchet MS"/>
                        <a:cs typeface="Trebuchet MS"/>
                        <a:sym typeface="Trebuchet MS"/>
                      </a:endParaRPr>
                    </a:p>
                  </a:txBody>
                  <a:tcPr marL="63500" marR="63500"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1C232"/>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lnL w="28575" cap="flat" cmpd="sng">
                      <a:solidFill>
                        <a:srgbClr val="000000"/>
                      </a:solidFill>
                      <a:prstDash val="solid"/>
                      <a:round/>
                      <a:headEnd type="none" w="sm" len="sm"/>
                      <a:tailEnd type="none" w="sm" len="sm"/>
                    </a:lnL>
                    <a:solidFill>
                      <a:srgbClr val="6AA84F"/>
                    </a:solidFill>
                  </a:tcPr>
                </a:tc>
                <a:tc>
                  <a:txBody>
                    <a:bodyPr/>
                    <a:lstStyle/>
                    <a:p>
                      <a:pPr marL="0" lvl="0" indent="0" algn="ctr" rtl="0">
                        <a:spcBef>
                          <a:spcPts val="0"/>
                        </a:spcBef>
                        <a:spcAft>
                          <a:spcPts val="0"/>
                        </a:spcAft>
                        <a:buNone/>
                      </a:pPr>
                      <a:r>
                        <a:rPr lang="en" sz="2000">
                          <a:solidFill>
                            <a:schemeClr val="dk1"/>
                          </a:solidFill>
                          <a:latin typeface="Trebuchet MS"/>
                          <a:ea typeface="Trebuchet MS"/>
                          <a:cs typeface="Trebuchet MS"/>
                          <a:sym typeface="Trebuchet MS"/>
                        </a:rPr>
                        <a:t>A</a:t>
                      </a:r>
                      <a:endParaRPr sz="2000">
                        <a:solidFill>
                          <a:schemeClr val="dk1"/>
                        </a:solidFill>
                        <a:latin typeface="Trebuchet MS"/>
                        <a:ea typeface="Trebuchet MS"/>
                        <a:cs typeface="Trebuchet MS"/>
                        <a:sym typeface="Trebuchet MS"/>
                      </a:endParaRPr>
                    </a:p>
                  </a:txBody>
                  <a:tcPr marL="63500" marR="63500" marT="63500" marB="63500" anchor="ctr">
                    <a:solidFill>
                      <a:srgbClr val="93C47D"/>
                    </a:solidFill>
                  </a:tcPr>
                </a:tc>
                <a:tc>
                  <a:txBody>
                    <a:bodyPr/>
                    <a:lstStyle/>
                    <a:p>
                      <a:pPr marL="0" lvl="0" indent="0" algn="ctr" rtl="0">
                        <a:spcBef>
                          <a:spcPts val="0"/>
                        </a:spcBef>
                        <a:spcAft>
                          <a:spcPts val="0"/>
                        </a:spcAft>
                        <a:buNone/>
                      </a:pPr>
                      <a:r>
                        <a:rPr lang="en" sz="2000" u="sng">
                          <a:solidFill>
                            <a:schemeClr val="dk1"/>
                          </a:solidFill>
                          <a:latin typeface="Trebuchet MS"/>
                          <a:ea typeface="Trebuchet MS"/>
                          <a:cs typeface="Trebuchet MS"/>
                          <a:sym typeface="Trebuchet MS"/>
                        </a:rPr>
                        <a:t>C</a:t>
                      </a:r>
                      <a:endParaRPr sz="2000" u="sng">
                        <a:solidFill>
                          <a:schemeClr val="dk1"/>
                        </a:solidFill>
                        <a:latin typeface="Trebuchet MS"/>
                        <a:ea typeface="Trebuchet MS"/>
                        <a:cs typeface="Trebuchet MS"/>
                        <a:sym typeface="Trebuchet MS"/>
                      </a:endParaRPr>
                    </a:p>
                  </a:txBody>
                  <a:tcPr marL="63500" marR="63500" marT="63500" marB="63500" anchor="ctr">
                    <a:solidFill>
                      <a:srgbClr val="B6D7A8"/>
                    </a:solidFill>
                  </a:tcPr>
                </a:tc>
                <a:tc>
                  <a:txBody>
                    <a:bodyPr/>
                    <a:lstStyle/>
                    <a:p>
                      <a:pPr marL="0" lvl="0" indent="0" algn="ctr" rtl="0">
                        <a:spcBef>
                          <a:spcPts val="0"/>
                        </a:spcBef>
                        <a:spcAft>
                          <a:spcPts val="0"/>
                        </a:spcAft>
                        <a:buNone/>
                      </a:pPr>
                      <a:r>
                        <a:rPr lang="en" sz="2000">
                          <a:solidFill>
                            <a:schemeClr val="dk1"/>
                          </a:solidFill>
                          <a:latin typeface="Trebuchet MS"/>
                          <a:ea typeface="Trebuchet MS"/>
                          <a:cs typeface="Trebuchet MS"/>
                          <a:sym typeface="Trebuchet MS"/>
                        </a:rPr>
                        <a:t>B</a:t>
                      </a:r>
                      <a:endParaRPr sz="2000" u="sng">
                        <a:solidFill>
                          <a:schemeClr val="dk1"/>
                        </a:solidFill>
                        <a:latin typeface="Trebuchet MS"/>
                        <a:ea typeface="Trebuchet MS"/>
                        <a:cs typeface="Trebuchet MS"/>
                        <a:sym typeface="Trebuchet MS"/>
                      </a:endParaRPr>
                    </a:p>
                  </a:txBody>
                  <a:tcPr marL="63500" marR="63500" marT="63500" marB="63500" anchor="ctr">
                    <a:solidFill>
                      <a:srgbClr val="F1C232"/>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solidFill>
                      <a:srgbClr val="EF834B"/>
                    </a:solidFill>
                  </a:tcPr>
                </a:tc>
                <a:extLst>
                  <a:ext uri="{0D108BD9-81ED-4DB2-BD59-A6C34878D82A}">
                    <a16:rowId xmlns:a16="http://schemas.microsoft.com/office/drawing/2014/main" val="10003"/>
                  </a:ext>
                </a:extLst>
              </a:tr>
              <a:tr h="537150">
                <a:tc vMerge="1">
                  <a:txBody>
                    <a:bodyPr/>
                    <a:lstStyle/>
                    <a:p>
                      <a:endParaRPr lang="en-US"/>
                    </a:p>
                  </a:txBody>
                  <a:tcPr/>
                </a:tc>
                <a:tc>
                  <a:txBody>
                    <a:bodyPr/>
                    <a:lstStyle/>
                    <a:p>
                      <a:pPr marL="0" lvl="0" indent="0" algn="ctr" rtl="0">
                        <a:spcBef>
                          <a:spcPts val="0"/>
                        </a:spcBef>
                        <a:spcAft>
                          <a:spcPts val="0"/>
                        </a:spcAft>
                        <a:buNone/>
                      </a:pPr>
                      <a:r>
                        <a:rPr lang="en" sz="2000">
                          <a:solidFill>
                            <a:schemeClr val="dk1"/>
                          </a:solidFill>
                          <a:latin typeface="Trebuchet MS"/>
                          <a:ea typeface="Trebuchet MS"/>
                          <a:cs typeface="Trebuchet MS"/>
                          <a:sym typeface="Trebuchet MS"/>
                        </a:rPr>
                        <a:t>3</a:t>
                      </a:r>
                      <a:endParaRPr sz="2000">
                        <a:solidFill>
                          <a:schemeClr val="dk1"/>
                        </a:solidFill>
                        <a:latin typeface="Trebuchet MS"/>
                        <a:ea typeface="Trebuchet MS"/>
                        <a:cs typeface="Trebuchet MS"/>
                        <a:sym typeface="Trebuchet MS"/>
                      </a:endParaRPr>
                    </a:p>
                  </a:txBody>
                  <a:tcPr marL="63500" marR="63500"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E69138"/>
                    </a:solidFill>
                  </a:tcPr>
                </a:tc>
                <a:tc>
                  <a:txBody>
                    <a:bodyPr/>
                    <a:lstStyle/>
                    <a:p>
                      <a:pPr marL="0" lvl="0" indent="0" algn="ctr" rtl="0">
                        <a:spcBef>
                          <a:spcPts val="0"/>
                        </a:spcBef>
                        <a:spcAft>
                          <a:spcPts val="0"/>
                        </a:spcAft>
                        <a:buNone/>
                      </a:pPr>
                      <a:r>
                        <a:rPr lang="en" sz="2000" u="sng">
                          <a:solidFill>
                            <a:schemeClr val="dk1"/>
                          </a:solidFill>
                          <a:latin typeface="Trebuchet MS"/>
                          <a:ea typeface="Trebuchet MS"/>
                          <a:cs typeface="Trebuchet MS"/>
                          <a:sym typeface="Trebuchet MS"/>
                        </a:rPr>
                        <a:t>D</a:t>
                      </a:r>
                      <a:endParaRPr sz="2000" u="sng">
                        <a:solidFill>
                          <a:schemeClr val="dk1"/>
                        </a:solidFill>
                        <a:latin typeface="Trebuchet MS"/>
                        <a:ea typeface="Trebuchet MS"/>
                        <a:cs typeface="Trebuchet MS"/>
                        <a:sym typeface="Trebuchet MS"/>
                      </a:endParaRPr>
                    </a:p>
                  </a:txBody>
                  <a:tcPr marL="63500" marR="63500" marT="63500" marB="63500" anchor="ctr">
                    <a:lnL w="28575" cap="flat" cmpd="sng">
                      <a:solidFill>
                        <a:srgbClr val="000000"/>
                      </a:solidFill>
                      <a:prstDash val="solid"/>
                      <a:round/>
                      <a:headEnd type="none" w="sm" len="sm"/>
                      <a:tailEnd type="none" w="sm" len="sm"/>
                    </a:lnL>
                    <a:solidFill>
                      <a:srgbClr val="93C47D"/>
                    </a:solidFill>
                  </a:tcPr>
                </a:tc>
                <a:tc>
                  <a:txBody>
                    <a:bodyPr/>
                    <a:lstStyle/>
                    <a:p>
                      <a:pPr marL="0" lvl="0" indent="0" algn="ctr" rtl="0">
                        <a:spcBef>
                          <a:spcPts val="0"/>
                        </a:spcBef>
                        <a:spcAft>
                          <a:spcPts val="0"/>
                        </a:spcAft>
                        <a:buNone/>
                      </a:pPr>
                      <a:r>
                        <a:rPr lang="en" sz="2000">
                          <a:solidFill>
                            <a:schemeClr val="dk1"/>
                          </a:solidFill>
                          <a:latin typeface="Trebuchet MS"/>
                          <a:ea typeface="Trebuchet MS"/>
                          <a:cs typeface="Trebuchet MS"/>
                          <a:sym typeface="Trebuchet MS"/>
                        </a:rPr>
                        <a:t>D</a:t>
                      </a:r>
                      <a:endParaRPr sz="2000">
                        <a:solidFill>
                          <a:schemeClr val="dk1"/>
                        </a:solidFill>
                        <a:latin typeface="Trebuchet MS"/>
                        <a:ea typeface="Trebuchet MS"/>
                        <a:cs typeface="Trebuchet MS"/>
                        <a:sym typeface="Trebuchet MS"/>
                      </a:endParaRPr>
                    </a:p>
                  </a:txBody>
                  <a:tcPr marL="63500" marR="63500" marT="63500" marB="63500" anchor="ctr">
                    <a:solidFill>
                      <a:srgbClr val="B6D7A8"/>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solidFill>
                      <a:srgbClr val="F1C232"/>
                    </a:solidFill>
                  </a:tcPr>
                </a:tc>
                <a:tc>
                  <a:txBody>
                    <a:bodyPr/>
                    <a:lstStyle/>
                    <a:p>
                      <a:pPr marL="0" lvl="0" indent="0" algn="ctr" rtl="0">
                        <a:spcBef>
                          <a:spcPts val="0"/>
                        </a:spcBef>
                        <a:spcAft>
                          <a:spcPts val="0"/>
                        </a:spcAft>
                        <a:buNone/>
                      </a:pPr>
                      <a:r>
                        <a:rPr lang="en" sz="2000">
                          <a:solidFill>
                            <a:schemeClr val="dk1"/>
                          </a:solidFill>
                          <a:latin typeface="Trebuchet MS"/>
                          <a:ea typeface="Trebuchet MS"/>
                          <a:cs typeface="Trebuchet MS"/>
                          <a:sym typeface="Trebuchet MS"/>
                        </a:rPr>
                        <a:t>C</a:t>
                      </a:r>
                      <a:endParaRPr sz="2000">
                        <a:solidFill>
                          <a:schemeClr val="dk1"/>
                        </a:solidFill>
                        <a:latin typeface="Trebuchet MS"/>
                        <a:ea typeface="Trebuchet MS"/>
                        <a:cs typeface="Trebuchet MS"/>
                        <a:sym typeface="Trebuchet MS"/>
                      </a:endParaRPr>
                    </a:p>
                  </a:txBody>
                  <a:tcPr marL="63500" marR="63500" marT="63500" marB="63500" anchor="ctr">
                    <a:solidFill>
                      <a:srgbClr val="EF834B"/>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solidFill>
                      <a:srgbClr val="E06666"/>
                    </a:solidFill>
                  </a:tcPr>
                </a:tc>
                <a:extLst>
                  <a:ext uri="{0D108BD9-81ED-4DB2-BD59-A6C34878D82A}">
                    <a16:rowId xmlns:a16="http://schemas.microsoft.com/office/drawing/2014/main" val="10004"/>
                  </a:ext>
                </a:extLst>
              </a:tr>
              <a:tr h="537150">
                <a:tc vMerge="1">
                  <a:txBody>
                    <a:bodyPr/>
                    <a:lstStyle/>
                    <a:p>
                      <a:endParaRPr lang="en-US"/>
                    </a:p>
                  </a:txBody>
                  <a:tcPr/>
                </a:tc>
                <a:tc>
                  <a:txBody>
                    <a:bodyPr/>
                    <a:lstStyle/>
                    <a:p>
                      <a:pPr marL="0" lvl="0" indent="0" algn="ctr" rtl="0">
                        <a:spcBef>
                          <a:spcPts val="0"/>
                        </a:spcBef>
                        <a:spcAft>
                          <a:spcPts val="0"/>
                        </a:spcAft>
                        <a:buNone/>
                      </a:pPr>
                      <a:r>
                        <a:rPr lang="en" sz="2000">
                          <a:solidFill>
                            <a:schemeClr val="dk1"/>
                          </a:solidFill>
                          <a:latin typeface="Trebuchet MS"/>
                          <a:ea typeface="Trebuchet MS"/>
                          <a:cs typeface="Trebuchet MS"/>
                          <a:sym typeface="Trebuchet MS"/>
                        </a:rPr>
                        <a:t>4</a:t>
                      </a:r>
                      <a:endParaRPr sz="2000">
                        <a:solidFill>
                          <a:schemeClr val="dk1"/>
                        </a:solidFill>
                        <a:latin typeface="Trebuchet MS"/>
                        <a:ea typeface="Trebuchet MS"/>
                        <a:cs typeface="Trebuchet MS"/>
                        <a:sym typeface="Trebuchet MS"/>
                      </a:endParaRPr>
                    </a:p>
                  </a:txBody>
                  <a:tcPr marL="63500" marR="63500"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lnL w="28575" cap="flat" cmpd="sng">
                      <a:solidFill>
                        <a:srgbClr val="000000"/>
                      </a:solidFill>
                      <a:prstDash val="solid"/>
                      <a:round/>
                      <a:headEnd type="none" w="sm" len="sm"/>
                      <a:tailEnd type="none" w="sm" len="sm"/>
                    </a:lnL>
                    <a:solidFill>
                      <a:srgbClr val="B6D7A8"/>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solidFill>
                      <a:srgbClr val="F1C232"/>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solidFill>
                      <a:srgbClr val="EF834B"/>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solidFill>
                      <a:srgbClr val="E06666"/>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solidFill>
                      <a:srgbClr val="CC4125"/>
                    </a:solidFill>
                  </a:tcPr>
                </a:tc>
                <a:extLst>
                  <a:ext uri="{0D108BD9-81ED-4DB2-BD59-A6C34878D82A}">
                    <a16:rowId xmlns:a16="http://schemas.microsoft.com/office/drawing/2014/main" val="10005"/>
                  </a:ext>
                </a:extLst>
              </a:tr>
              <a:tr h="537150">
                <a:tc vMerge="1">
                  <a:txBody>
                    <a:bodyPr/>
                    <a:lstStyle/>
                    <a:p>
                      <a:endParaRPr lang="en-US"/>
                    </a:p>
                  </a:txBody>
                  <a:tcPr/>
                </a:tc>
                <a:tc>
                  <a:txBody>
                    <a:bodyPr/>
                    <a:lstStyle/>
                    <a:p>
                      <a:pPr marL="0" lvl="0" indent="0" algn="ctr" rtl="0">
                        <a:spcBef>
                          <a:spcPts val="0"/>
                        </a:spcBef>
                        <a:spcAft>
                          <a:spcPts val="0"/>
                        </a:spcAft>
                        <a:buNone/>
                      </a:pPr>
                      <a:r>
                        <a:rPr lang="en" sz="2000">
                          <a:solidFill>
                            <a:schemeClr val="dk1"/>
                          </a:solidFill>
                          <a:latin typeface="Trebuchet MS"/>
                          <a:ea typeface="Trebuchet MS"/>
                          <a:cs typeface="Trebuchet MS"/>
                          <a:sym typeface="Trebuchet MS"/>
                        </a:rPr>
                        <a:t>5</a:t>
                      </a:r>
                      <a:endParaRPr sz="2000">
                        <a:solidFill>
                          <a:schemeClr val="dk1"/>
                        </a:solidFill>
                        <a:latin typeface="Trebuchet MS"/>
                        <a:ea typeface="Trebuchet MS"/>
                        <a:cs typeface="Trebuchet MS"/>
                        <a:sym typeface="Trebuchet MS"/>
                      </a:endParaRPr>
                    </a:p>
                  </a:txBody>
                  <a:tcPr marL="63500" marR="63500" marT="63500" marB="635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CC4125"/>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lnL w="28575" cap="flat" cmpd="sng">
                      <a:solidFill>
                        <a:srgbClr val="000000"/>
                      </a:solidFill>
                      <a:prstDash val="solid"/>
                      <a:round/>
                      <a:headEnd type="none" w="sm" len="sm"/>
                      <a:tailEnd type="none" w="sm" len="sm"/>
                    </a:lnL>
                    <a:solidFill>
                      <a:srgbClr val="F1C232"/>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solidFill>
                      <a:srgbClr val="EF834B"/>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solidFill>
                      <a:srgbClr val="E06666"/>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solidFill>
                      <a:srgbClr val="CC4125"/>
                    </a:solidFill>
                  </a:tcPr>
                </a:tc>
                <a:tc>
                  <a:txBody>
                    <a:bodyPr/>
                    <a:lstStyle/>
                    <a:p>
                      <a:pPr marL="0" lvl="0" indent="0" algn="ctr" rtl="0">
                        <a:spcBef>
                          <a:spcPts val="0"/>
                        </a:spcBef>
                        <a:spcAft>
                          <a:spcPts val="0"/>
                        </a:spcAft>
                        <a:buNone/>
                      </a:pPr>
                      <a:endParaRPr sz="2000">
                        <a:solidFill>
                          <a:schemeClr val="dk1"/>
                        </a:solidFill>
                        <a:latin typeface="Trebuchet MS"/>
                        <a:ea typeface="Trebuchet MS"/>
                        <a:cs typeface="Trebuchet MS"/>
                        <a:sym typeface="Trebuchet MS"/>
                      </a:endParaRPr>
                    </a:p>
                  </a:txBody>
                  <a:tcPr marL="63500" marR="63500" marT="63500" marB="63500" anchor="ctr">
                    <a:solidFill>
                      <a:srgbClr val="CC4125"/>
                    </a:solidFill>
                  </a:tcPr>
                </a:tc>
                <a:extLst>
                  <a:ext uri="{0D108BD9-81ED-4DB2-BD59-A6C34878D82A}">
                    <a16:rowId xmlns:a16="http://schemas.microsoft.com/office/drawing/2014/main" val="10006"/>
                  </a:ext>
                </a:extLst>
              </a:tr>
            </a:tbl>
          </a:graphicData>
        </a:graphic>
      </p:graphicFrame>
      <p:sp>
        <p:nvSpPr>
          <p:cNvPr id="1131" name="Google Shape;1131;p60"/>
          <p:cNvSpPr txBox="1"/>
          <p:nvPr/>
        </p:nvSpPr>
        <p:spPr>
          <a:xfrm rot="-5400000">
            <a:off x="-177575" y="2558300"/>
            <a:ext cx="20187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dk1"/>
                </a:solidFill>
                <a:latin typeface="Trebuchet MS"/>
                <a:ea typeface="Trebuchet MS"/>
                <a:cs typeface="Trebuchet MS"/>
                <a:sym typeface="Trebuchet MS"/>
              </a:rPr>
              <a:t>Likelihood</a:t>
            </a:r>
            <a:endParaRPr sz="2000">
              <a:solidFill>
                <a:schemeClr val="dk1"/>
              </a:solidFill>
              <a:latin typeface="Trebuchet MS"/>
              <a:ea typeface="Trebuchet MS"/>
              <a:cs typeface="Trebuchet MS"/>
              <a:sym typeface="Trebuchet MS"/>
            </a:endParaRPr>
          </a:p>
        </p:txBody>
      </p:sp>
      <p:sp>
        <p:nvSpPr>
          <p:cNvPr id="1132" name="Google Shape;1132;p60"/>
          <p:cNvSpPr txBox="1">
            <a:spLocks noGrp="1"/>
          </p:cNvSpPr>
          <p:nvPr>
            <p:ph type="body" idx="1"/>
          </p:nvPr>
        </p:nvSpPr>
        <p:spPr>
          <a:xfrm>
            <a:off x="4396900" y="720875"/>
            <a:ext cx="4572600" cy="376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rgbClr val="000000"/>
                </a:solidFill>
                <a:latin typeface="Trebuchet MS"/>
                <a:ea typeface="Trebuchet MS"/>
                <a:cs typeface="Trebuchet MS"/>
                <a:sym typeface="Trebuchet MS"/>
              </a:rPr>
              <a:t>Risk Key (</a:t>
            </a:r>
            <a:r>
              <a:rPr lang="en" sz="1800">
                <a:solidFill>
                  <a:schemeClr val="lt1"/>
                </a:solidFill>
                <a:latin typeface="Trebuchet MS"/>
                <a:ea typeface="Trebuchet MS"/>
                <a:cs typeface="Trebuchet MS"/>
                <a:sym typeface="Trebuchet MS"/>
              </a:rPr>
              <a:t>Mitigation</a:t>
            </a:r>
            <a:r>
              <a:rPr lang="en" sz="1800">
                <a:solidFill>
                  <a:srgbClr val="000000"/>
                </a:solidFill>
                <a:latin typeface="Trebuchet MS"/>
                <a:ea typeface="Trebuchet MS"/>
                <a:cs typeface="Trebuchet MS"/>
                <a:sym typeface="Trebuchet MS"/>
              </a:rPr>
              <a:t>):</a:t>
            </a:r>
            <a:endParaRPr sz="1800">
              <a:solidFill>
                <a:srgbClr val="000000"/>
              </a:solidFill>
              <a:latin typeface="Trebuchet MS"/>
              <a:ea typeface="Trebuchet MS"/>
              <a:cs typeface="Trebuchet MS"/>
              <a:sym typeface="Trebuchet MS"/>
            </a:endParaRPr>
          </a:p>
          <a:p>
            <a:pPr marL="457200" lvl="0" indent="-330200" algn="l" rtl="0">
              <a:spcBef>
                <a:spcPts val="1200"/>
              </a:spcBef>
              <a:spcAft>
                <a:spcPts val="0"/>
              </a:spcAft>
              <a:buClr>
                <a:srgbClr val="000000"/>
              </a:buClr>
              <a:buSzPts val="1600"/>
              <a:buFont typeface="Trebuchet MS"/>
              <a:buAutoNum type="alphaUcPeriod"/>
            </a:pPr>
            <a:r>
              <a:rPr lang="en" sz="1600">
                <a:solidFill>
                  <a:srgbClr val="000000"/>
                </a:solidFill>
                <a:latin typeface="Trebuchet MS"/>
                <a:ea typeface="Trebuchet MS"/>
                <a:cs typeface="Trebuchet MS"/>
                <a:sym typeface="Trebuchet MS"/>
              </a:rPr>
              <a:t>Parts Delayed</a:t>
            </a:r>
            <a:endParaRPr sz="1600">
              <a:solidFill>
                <a:srgbClr val="000000"/>
              </a:solidFill>
              <a:latin typeface="Trebuchet MS"/>
              <a:ea typeface="Trebuchet MS"/>
              <a:cs typeface="Trebuchet MS"/>
              <a:sym typeface="Trebuchet MS"/>
            </a:endParaRPr>
          </a:p>
          <a:p>
            <a:pPr marL="914400" lvl="1" indent="-330200" algn="l" rtl="0">
              <a:spcBef>
                <a:spcPts val="0"/>
              </a:spcBef>
              <a:spcAft>
                <a:spcPts val="0"/>
              </a:spcAft>
              <a:buClr>
                <a:schemeClr val="lt1"/>
              </a:buClr>
              <a:buSzPts val="1600"/>
              <a:buFont typeface="Trebuchet MS"/>
              <a:buAutoNum type="alphaLcPeriod"/>
            </a:pPr>
            <a:r>
              <a:rPr lang="en" sz="1600">
                <a:solidFill>
                  <a:schemeClr val="lt1"/>
                </a:solidFill>
                <a:latin typeface="Trebuchet MS"/>
                <a:ea typeface="Trebuchet MS"/>
                <a:cs typeface="Trebuchet MS"/>
                <a:sym typeface="Trebuchet MS"/>
              </a:rPr>
              <a:t>order parts before break starts</a:t>
            </a:r>
            <a:endParaRPr sz="1600">
              <a:solidFill>
                <a:schemeClr val="lt1"/>
              </a:solidFill>
              <a:latin typeface="Trebuchet MS"/>
              <a:ea typeface="Trebuchet MS"/>
              <a:cs typeface="Trebuchet MS"/>
              <a:sym typeface="Trebuchet MS"/>
            </a:endParaRPr>
          </a:p>
          <a:p>
            <a:pPr marL="457200" lvl="0" indent="-330200" algn="l" rtl="0">
              <a:spcBef>
                <a:spcPts val="0"/>
              </a:spcBef>
              <a:spcAft>
                <a:spcPts val="0"/>
              </a:spcAft>
              <a:buClr>
                <a:srgbClr val="000000"/>
              </a:buClr>
              <a:buSzPts val="1600"/>
              <a:buFont typeface="Trebuchet MS"/>
              <a:buAutoNum type="alphaUcPeriod"/>
            </a:pPr>
            <a:r>
              <a:rPr lang="en" sz="1600">
                <a:solidFill>
                  <a:srgbClr val="000000"/>
                </a:solidFill>
                <a:latin typeface="Trebuchet MS"/>
                <a:ea typeface="Trebuchet MS"/>
                <a:cs typeface="Trebuchet MS"/>
                <a:sym typeface="Trebuchet MS"/>
              </a:rPr>
              <a:t>Unable to Fly</a:t>
            </a:r>
            <a:endParaRPr sz="1600">
              <a:solidFill>
                <a:srgbClr val="000000"/>
              </a:solidFill>
              <a:latin typeface="Trebuchet MS"/>
              <a:ea typeface="Trebuchet MS"/>
              <a:cs typeface="Trebuchet MS"/>
              <a:sym typeface="Trebuchet MS"/>
            </a:endParaRPr>
          </a:p>
          <a:p>
            <a:pPr marL="914400" lvl="1" indent="-330200" algn="l" rtl="0">
              <a:spcBef>
                <a:spcPts val="0"/>
              </a:spcBef>
              <a:spcAft>
                <a:spcPts val="0"/>
              </a:spcAft>
              <a:buClr>
                <a:schemeClr val="lt1"/>
              </a:buClr>
              <a:buSzPts val="1600"/>
              <a:buFont typeface="Trebuchet MS"/>
              <a:buAutoNum type="alphaLcPeriod"/>
            </a:pPr>
            <a:r>
              <a:rPr lang="en" sz="1600">
                <a:solidFill>
                  <a:schemeClr val="lt1"/>
                </a:solidFill>
                <a:latin typeface="Trebuchet MS"/>
                <a:ea typeface="Trebuchet MS"/>
                <a:cs typeface="Trebuchet MS"/>
                <a:sym typeface="Trebuchet MS"/>
              </a:rPr>
              <a:t>plan for indoor testing early</a:t>
            </a:r>
            <a:endParaRPr sz="1600">
              <a:solidFill>
                <a:schemeClr val="lt1"/>
              </a:solidFill>
              <a:latin typeface="Trebuchet MS"/>
              <a:ea typeface="Trebuchet MS"/>
              <a:cs typeface="Trebuchet MS"/>
              <a:sym typeface="Trebuchet MS"/>
            </a:endParaRPr>
          </a:p>
          <a:p>
            <a:pPr marL="457200" lvl="0" indent="-330200" algn="l" rtl="0">
              <a:spcBef>
                <a:spcPts val="0"/>
              </a:spcBef>
              <a:spcAft>
                <a:spcPts val="0"/>
              </a:spcAft>
              <a:buClr>
                <a:srgbClr val="000000"/>
              </a:buClr>
              <a:buSzPts val="1600"/>
              <a:buFont typeface="Trebuchet MS"/>
              <a:buAutoNum type="alphaUcPeriod"/>
            </a:pPr>
            <a:r>
              <a:rPr lang="en" sz="1600">
                <a:solidFill>
                  <a:srgbClr val="000000"/>
                </a:solidFill>
                <a:latin typeface="Trebuchet MS"/>
                <a:ea typeface="Trebuchet MS"/>
                <a:cs typeface="Trebuchet MS"/>
                <a:sym typeface="Trebuchet MS"/>
              </a:rPr>
              <a:t>Drone Crash/Component Failure</a:t>
            </a:r>
            <a:endParaRPr sz="1600">
              <a:solidFill>
                <a:srgbClr val="000000"/>
              </a:solidFill>
              <a:latin typeface="Trebuchet MS"/>
              <a:ea typeface="Trebuchet MS"/>
              <a:cs typeface="Trebuchet MS"/>
              <a:sym typeface="Trebuchet MS"/>
            </a:endParaRPr>
          </a:p>
          <a:p>
            <a:pPr marL="914400" lvl="1" indent="-330200" algn="l" rtl="0">
              <a:spcBef>
                <a:spcPts val="0"/>
              </a:spcBef>
              <a:spcAft>
                <a:spcPts val="0"/>
              </a:spcAft>
              <a:buClr>
                <a:schemeClr val="lt1"/>
              </a:buClr>
              <a:buSzPts val="1600"/>
              <a:buFont typeface="Trebuchet MS"/>
              <a:buAutoNum type="alphaLcPeriod"/>
            </a:pPr>
            <a:r>
              <a:rPr lang="en" sz="1600">
                <a:solidFill>
                  <a:schemeClr val="lt1"/>
                </a:solidFill>
                <a:latin typeface="Trebuchet MS"/>
                <a:ea typeface="Trebuchet MS"/>
                <a:cs typeface="Trebuchet MS"/>
                <a:sym typeface="Trebuchet MS"/>
              </a:rPr>
              <a:t>keep existing emergency modes intact</a:t>
            </a:r>
            <a:endParaRPr sz="1600">
              <a:solidFill>
                <a:schemeClr val="lt1"/>
              </a:solidFill>
              <a:latin typeface="Trebuchet MS"/>
              <a:ea typeface="Trebuchet MS"/>
              <a:cs typeface="Trebuchet MS"/>
              <a:sym typeface="Trebuchet MS"/>
            </a:endParaRPr>
          </a:p>
          <a:p>
            <a:pPr marL="914400" lvl="1" indent="-330200" algn="l" rtl="0">
              <a:spcBef>
                <a:spcPts val="0"/>
              </a:spcBef>
              <a:spcAft>
                <a:spcPts val="0"/>
              </a:spcAft>
              <a:buClr>
                <a:schemeClr val="lt1"/>
              </a:buClr>
              <a:buSzPts val="1600"/>
              <a:buFont typeface="Trebuchet MS"/>
              <a:buAutoNum type="alphaLcPeriod"/>
            </a:pPr>
            <a:r>
              <a:rPr lang="en" sz="1600">
                <a:solidFill>
                  <a:schemeClr val="lt1"/>
                </a:solidFill>
                <a:latin typeface="Trebuchet MS"/>
                <a:ea typeface="Trebuchet MS"/>
                <a:cs typeface="Trebuchet MS"/>
                <a:sym typeface="Trebuchet MS"/>
              </a:rPr>
              <a:t>ability for manual control</a:t>
            </a:r>
            <a:endParaRPr sz="1600">
              <a:solidFill>
                <a:schemeClr val="lt1"/>
              </a:solidFill>
              <a:latin typeface="Trebuchet MS"/>
              <a:ea typeface="Trebuchet MS"/>
              <a:cs typeface="Trebuchet MS"/>
              <a:sym typeface="Trebuchet MS"/>
            </a:endParaRPr>
          </a:p>
          <a:p>
            <a:pPr marL="457200" lvl="0" indent="-330200" algn="l" rtl="0">
              <a:spcBef>
                <a:spcPts val="0"/>
              </a:spcBef>
              <a:spcAft>
                <a:spcPts val="0"/>
              </a:spcAft>
              <a:buClr>
                <a:srgbClr val="000000"/>
              </a:buClr>
              <a:buSzPts val="1600"/>
              <a:buFont typeface="Trebuchet MS"/>
              <a:buAutoNum type="alphaUcPeriod"/>
            </a:pPr>
            <a:r>
              <a:rPr lang="en" sz="1600">
                <a:solidFill>
                  <a:srgbClr val="000000"/>
                </a:solidFill>
                <a:latin typeface="Trebuchet MS"/>
                <a:ea typeface="Trebuchet MS"/>
                <a:cs typeface="Trebuchet MS"/>
                <a:sym typeface="Trebuchet MS"/>
              </a:rPr>
              <a:t>Drone Telemetry Link Lost</a:t>
            </a:r>
            <a:endParaRPr sz="1600">
              <a:solidFill>
                <a:srgbClr val="000000"/>
              </a:solidFill>
              <a:latin typeface="Trebuchet MS"/>
              <a:ea typeface="Trebuchet MS"/>
              <a:cs typeface="Trebuchet MS"/>
              <a:sym typeface="Trebuchet MS"/>
            </a:endParaRPr>
          </a:p>
          <a:p>
            <a:pPr marL="914400" lvl="1" indent="-330200" algn="l" rtl="0">
              <a:spcBef>
                <a:spcPts val="0"/>
              </a:spcBef>
              <a:spcAft>
                <a:spcPts val="0"/>
              </a:spcAft>
              <a:buClr>
                <a:schemeClr val="lt1"/>
              </a:buClr>
              <a:buSzPts val="1600"/>
              <a:buFont typeface="Trebuchet MS"/>
              <a:buAutoNum type="alphaLcPeriod"/>
            </a:pPr>
            <a:r>
              <a:rPr lang="en" sz="1600">
                <a:solidFill>
                  <a:schemeClr val="lt1"/>
                </a:solidFill>
                <a:latin typeface="Trebuchet MS"/>
                <a:ea typeface="Trebuchet MS"/>
                <a:cs typeface="Trebuchet MS"/>
                <a:sym typeface="Trebuchet MS"/>
              </a:rPr>
              <a:t>ground range tests for link verifiability</a:t>
            </a:r>
            <a:endParaRPr sz="1600">
              <a:solidFill>
                <a:schemeClr val="lt1"/>
              </a:solidFill>
              <a:latin typeface="Trebuchet MS"/>
              <a:ea typeface="Trebuchet MS"/>
              <a:cs typeface="Trebuchet MS"/>
              <a:sym typeface="Trebuchet MS"/>
            </a:endParaRPr>
          </a:p>
        </p:txBody>
      </p:sp>
      <p:cxnSp>
        <p:nvCxnSpPr>
          <p:cNvPr id="1133" name="Google Shape;1133;p60"/>
          <p:cNvCxnSpPr/>
          <p:nvPr/>
        </p:nvCxnSpPr>
        <p:spPr>
          <a:xfrm>
            <a:off x="2031476" y="3148283"/>
            <a:ext cx="294000" cy="0"/>
          </a:xfrm>
          <a:prstGeom prst="straightConnector1">
            <a:avLst/>
          </a:prstGeom>
          <a:noFill/>
          <a:ln w="28575" cap="flat" cmpd="sng">
            <a:solidFill>
              <a:schemeClr val="dk2"/>
            </a:solidFill>
            <a:prstDash val="solid"/>
            <a:round/>
            <a:headEnd type="stealth" w="med" len="med"/>
            <a:tailEnd type="none" w="med" len="med"/>
          </a:ln>
        </p:spPr>
      </p:cxnSp>
      <p:cxnSp>
        <p:nvCxnSpPr>
          <p:cNvPr id="1134" name="Google Shape;1134;p60"/>
          <p:cNvCxnSpPr/>
          <p:nvPr/>
        </p:nvCxnSpPr>
        <p:spPr>
          <a:xfrm>
            <a:off x="2054875" y="2202850"/>
            <a:ext cx="247200" cy="247200"/>
          </a:xfrm>
          <a:prstGeom prst="straightConnector1">
            <a:avLst/>
          </a:prstGeom>
          <a:noFill/>
          <a:ln w="28575" cap="flat" cmpd="sng">
            <a:solidFill>
              <a:schemeClr val="dk2"/>
            </a:solidFill>
            <a:prstDash val="solid"/>
            <a:round/>
            <a:headEnd type="stealth" w="med" len="med"/>
            <a:tailEnd type="none" w="med" len="med"/>
          </a:ln>
        </p:spPr>
      </p:cxnSp>
      <p:cxnSp>
        <p:nvCxnSpPr>
          <p:cNvPr id="1135" name="Google Shape;1135;p60"/>
          <p:cNvCxnSpPr/>
          <p:nvPr/>
        </p:nvCxnSpPr>
        <p:spPr>
          <a:xfrm>
            <a:off x="3105025" y="2714375"/>
            <a:ext cx="337200" cy="293700"/>
          </a:xfrm>
          <a:prstGeom prst="straightConnector1">
            <a:avLst/>
          </a:prstGeom>
          <a:noFill/>
          <a:ln w="28575" cap="flat" cmpd="sng">
            <a:solidFill>
              <a:schemeClr val="dk2"/>
            </a:solidFill>
            <a:prstDash val="solid"/>
            <a:round/>
            <a:headEnd type="stealth" w="med" len="med"/>
            <a:tailEnd type="none" w="med" len="med"/>
          </a:ln>
        </p:spPr>
      </p:cxnSp>
      <p:cxnSp>
        <p:nvCxnSpPr>
          <p:cNvPr id="1136" name="Google Shape;1136;p60"/>
          <p:cNvCxnSpPr/>
          <p:nvPr/>
        </p:nvCxnSpPr>
        <p:spPr>
          <a:xfrm flipH="1">
            <a:off x="3527123" y="2235279"/>
            <a:ext cx="6900" cy="219900"/>
          </a:xfrm>
          <a:prstGeom prst="straightConnector1">
            <a:avLst/>
          </a:prstGeom>
          <a:noFill/>
          <a:ln w="28575" cap="flat" cmpd="sng">
            <a:solidFill>
              <a:schemeClr val="dk2"/>
            </a:solidFill>
            <a:prstDash val="solid"/>
            <a:round/>
            <a:headEnd type="stealth" w="med" len="med"/>
            <a:tailEnd type="none" w="med" len="med"/>
          </a:ln>
        </p:spPr>
      </p:cxnSp>
      <p:sp>
        <p:nvSpPr>
          <p:cNvPr id="1137" name="Google Shape;1137;p6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47</a:t>
            </a:fld>
            <a:endParaRPr>
              <a:solidFill>
                <a:srgbClr val="202124"/>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61"/>
          <p:cNvSpPr txBox="1">
            <a:spLocks noGrp="1"/>
          </p:cNvSpPr>
          <p:nvPr>
            <p:ph type="title"/>
          </p:nvPr>
        </p:nvSpPr>
        <p:spPr>
          <a:xfrm>
            <a:off x="104225" y="1921950"/>
            <a:ext cx="89721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400" b="1">
                <a:solidFill>
                  <a:srgbClr val="674EA7"/>
                </a:solidFill>
              </a:rPr>
              <a:t>Verification/Validation</a:t>
            </a:r>
            <a:endParaRPr sz="6400" b="1">
              <a:solidFill>
                <a:srgbClr val="674EA7"/>
              </a:solidFill>
            </a:endParaRPr>
          </a:p>
        </p:txBody>
      </p:sp>
      <p:cxnSp>
        <p:nvCxnSpPr>
          <p:cNvPr id="1143" name="Google Shape;1143;p61"/>
          <p:cNvCxnSpPr/>
          <p:nvPr/>
        </p:nvCxnSpPr>
        <p:spPr>
          <a:xfrm>
            <a:off x="1831350" y="3371000"/>
            <a:ext cx="5481300" cy="0"/>
          </a:xfrm>
          <a:prstGeom prst="straightConnector1">
            <a:avLst/>
          </a:prstGeom>
          <a:noFill/>
          <a:ln w="114300" cap="flat" cmpd="sng">
            <a:solidFill>
              <a:schemeClr val="lt1"/>
            </a:solidFill>
            <a:prstDash val="solid"/>
            <a:round/>
            <a:headEnd type="none" w="med" len="med"/>
            <a:tailEnd type="none" w="med" len="med"/>
          </a:ln>
        </p:spPr>
      </p:cxnSp>
      <p:cxnSp>
        <p:nvCxnSpPr>
          <p:cNvPr id="1144" name="Google Shape;1144;p61"/>
          <p:cNvCxnSpPr/>
          <p:nvPr/>
        </p:nvCxnSpPr>
        <p:spPr>
          <a:xfrm>
            <a:off x="1831350" y="1693350"/>
            <a:ext cx="5481300" cy="0"/>
          </a:xfrm>
          <a:prstGeom prst="straightConnector1">
            <a:avLst/>
          </a:prstGeom>
          <a:noFill/>
          <a:ln w="114300" cap="flat" cmpd="sng">
            <a:solidFill>
              <a:schemeClr val="lt1"/>
            </a:solidFill>
            <a:prstDash val="solid"/>
            <a:round/>
            <a:headEnd type="none" w="med" len="med"/>
            <a:tailEnd type="none" w="med" len="med"/>
          </a:ln>
        </p:spPr>
      </p:cxnSp>
      <p:sp>
        <p:nvSpPr>
          <p:cNvPr id="1145" name="Google Shape;1145;p6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p62"/>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62"/>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Ground Truth System Test </a:t>
            </a:r>
            <a:endParaRPr>
              <a:solidFill>
                <a:schemeClr val="dk1"/>
              </a:solidFill>
            </a:endParaRPr>
          </a:p>
        </p:txBody>
      </p:sp>
      <p:sp>
        <p:nvSpPr>
          <p:cNvPr id="1152" name="Google Shape;1152;p62"/>
          <p:cNvSpPr txBox="1">
            <a:spLocks noGrp="1"/>
          </p:cNvSpPr>
          <p:nvPr>
            <p:ph type="body" idx="1"/>
          </p:nvPr>
        </p:nvSpPr>
        <p:spPr>
          <a:xfrm>
            <a:off x="209275" y="955850"/>
            <a:ext cx="4337100" cy="35877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b="1">
                <a:solidFill>
                  <a:srgbClr val="000000"/>
                </a:solidFill>
                <a:latin typeface="Trebuchet MS"/>
                <a:ea typeface="Trebuchet MS"/>
                <a:cs typeface="Trebuchet MS"/>
                <a:sym typeface="Trebuchet MS"/>
              </a:rPr>
              <a:t>Objective: </a:t>
            </a:r>
            <a:endParaRPr b="1">
              <a:solidFill>
                <a:srgbClr val="000000"/>
              </a:solidFill>
              <a:latin typeface="Trebuchet MS"/>
              <a:ea typeface="Trebuchet MS"/>
              <a:cs typeface="Trebuchet MS"/>
              <a:sym typeface="Trebuchet MS"/>
            </a:endParaRPr>
          </a:p>
          <a:p>
            <a:pPr marL="457200" lvl="0" indent="-311150" algn="l" rtl="0">
              <a:spcBef>
                <a:spcPts val="1200"/>
              </a:spcBef>
              <a:spcAft>
                <a:spcPts val="0"/>
              </a:spcAft>
              <a:buClr>
                <a:srgbClr val="000000"/>
              </a:buClr>
              <a:buSzPts val="1300"/>
              <a:buFont typeface="Trebuchet MS"/>
              <a:buChar char="●"/>
            </a:pPr>
            <a:r>
              <a:rPr lang="en">
                <a:solidFill>
                  <a:srgbClr val="000000"/>
                </a:solidFill>
                <a:latin typeface="Trebuchet MS"/>
                <a:ea typeface="Trebuchet MS"/>
                <a:cs typeface="Trebuchet MS"/>
                <a:sym typeface="Trebuchet MS"/>
              </a:rPr>
              <a:t>Determine unbiased error for static GPS and distance error between two gps modules </a:t>
            </a:r>
            <a:endParaRPr>
              <a:solidFill>
                <a:srgbClr val="000000"/>
              </a:solidFill>
              <a:latin typeface="Trebuchet MS"/>
              <a:ea typeface="Trebuchet MS"/>
              <a:cs typeface="Trebuchet MS"/>
              <a:sym typeface="Trebuchet MS"/>
            </a:endParaRPr>
          </a:p>
          <a:p>
            <a:pPr marL="0" lvl="0" indent="0" algn="l" rtl="0">
              <a:spcBef>
                <a:spcPts val="1200"/>
              </a:spcBef>
              <a:spcAft>
                <a:spcPts val="0"/>
              </a:spcAft>
              <a:buNone/>
            </a:pPr>
            <a:r>
              <a:rPr lang="en" b="1">
                <a:solidFill>
                  <a:srgbClr val="000000"/>
                </a:solidFill>
                <a:latin typeface="Trebuchet MS"/>
                <a:ea typeface="Trebuchet MS"/>
                <a:cs typeface="Trebuchet MS"/>
                <a:sym typeface="Trebuchet MS"/>
              </a:rPr>
              <a:t>Equipment:</a:t>
            </a:r>
            <a:endParaRPr b="1">
              <a:solidFill>
                <a:srgbClr val="000000"/>
              </a:solidFill>
              <a:latin typeface="Trebuchet MS"/>
              <a:ea typeface="Trebuchet MS"/>
              <a:cs typeface="Trebuchet MS"/>
              <a:sym typeface="Trebuchet MS"/>
            </a:endParaRPr>
          </a:p>
          <a:p>
            <a:pPr marL="457200" lvl="0" indent="-311150" algn="l" rtl="0">
              <a:spcBef>
                <a:spcPts val="1200"/>
              </a:spcBef>
              <a:spcAft>
                <a:spcPts val="0"/>
              </a:spcAft>
              <a:buClr>
                <a:srgbClr val="000000"/>
              </a:buClr>
              <a:buSzPts val="1300"/>
              <a:buFont typeface="Trebuchet MS"/>
              <a:buChar char="●"/>
            </a:pPr>
            <a:r>
              <a:rPr lang="en">
                <a:solidFill>
                  <a:srgbClr val="000000"/>
                </a:solidFill>
                <a:latin typeface="Trebuchet MS"/>
                <a:ea typeface="Trebuchet MS"/>
                <a:cs typeface="Trebuchet MS"/>
                <a:sym typeface="Trebuchet MS"/>
              </a:rPr>
              <a:t>Two Ublox ZED-F9P gps receivers</a:t>
            </a:r>
            <a:endParaRPr>
              <a:solidFill>
                <a:srgbClr val="000000"/>
              </a:solidFill>
              <a:latin typeface="Trebuchet MS"/>
              <a:ea typeface="Trebuchet MS"/>
              <a:cs typeface="Trebuchet MS"/>
              <a:sym typeface="Trebuchet MS"/>
            </a:endParaRPr>
          </a:p>
          <a:p>
            <a:pPr marL="0" lvl="0" indent="0" algn="l" rtl="0">
              <a:spcBef>
                <a:spcPts val="1200"/>
              </a:spcBef>
              <a:spcAft>
                <a:spcPts val="0"/>
              </a:spcAft>
              <a:buNone/>
            </a:pPr>
            <a:r>
              <a:rPr lang="en" b="1">
                <a:solidFill>
                  <a:srgbClr val="000000"/>
                </a:solidFill>
                <a:latin typeface="Trebuchet MS"/>
                <a:ea typeface="Trebuchet MS"/>
                <a:cs typeface="Trebuchet MS"/>
                <a:sym typeface="Trebuchet MS"/>
              </a:rPr>
              <a:t>Objective Metrics:</a:t>
            </a:r>
            <a:endParaRPr b="1">
              <a:solidFill>
                <a:srgbClr val="000000"/>
              </a:solidFill>
              <a:latin typeface="Trebuchet MS"/>
              <a:ea typeface="Trebuchet MS"/>
              <a:cs typeface="Trebuchet MS"/>
              <a:sym typeface="Trebuchet MS"/>
            </a:endParaRPr>
          </a:p>
          <a:p>
            <a:pPr marL="457200" lvl="0" indent="-311150" algn="l" rtl="0">
              <a:spcBef>
                <a:spcPts val="1200"/>
              </a:spcBef>
              <a:spcAft>
                <a:spcPts val="0"/>
              </a:spcAft>
              <a:buClr>
                <a:srgbClr val="000000"/>
              </a:buClr>
              <a:buSzPts val="1300"/>
              <a:buFont typeface="Trebuchet MS"/>
              <a:buChar char="●"/>
            </a:pPr>
            <a:r>
              <a:rPr lang="en">
                <a:solidFill>
                  <a:srgbClr val="000000"/>
                </a:solidFill>
                <a:latin typeface="Trebuchet MS"/>
                <a:ea typeface="Trebuchet MS"/>
                <a:cs typeface="Trebuchet MS"/>
                <a:sym typeface="Trebuchet MS"/>
              </a:rPr>
              <a:t>Circular Error Probability</a:t>
            </a:r>
            <a:endParaRPr>
              <a:solidFill>
                <a:srgbClr val="000000"/>
              </a:solidFill>
              <a:latin typeface="Trebuchet MS"/>
              <a:ea typeface="Trebuchet MS"/>
              <a:cs typeface="Trebuchet MS"/>
              <a:sym typeface="Trebuchet MS"/>
            </a:endParaRPr>
          </a:p>
          <a:p>
            <a:pPr marL="457200" lvl="0" indent="-311150" algn="l" rtl="0">
              <a:spcBef>
                <a:spcPts val="0"/>
              </a:spcBef>
              <a:spcAft>
                <a:spcPts val="0"/>
              </a:spcAft>
              <a:buClr>
                <a:srgbClr val="000000"/>
              </a:buClr>
              <a:buSzPts val="1300"/>
              <a:buFont typeface="Trebuchet MS"/>
              <a:buChar char="●"/>
            </a:pPr>
            <a:r>
              <a:rPr lang="en">
                <a:solidFill>
                  <a:srgbClr val="000000"/>
                </a:solidFill>
                <a:latin typeface="Trebuchet MS"/>
                <a:ea typeface="Trebuchet MS"/>
                <a:cs typeface="Trebuchet MS"/>
                <a:sym typeface="Trebuchet MS"/>
              </a:rPr>
              <a:t>Average distance between modules and RMS Error</a:t>
            </a:r>
            <a:endParaRPr>
              <a:solidFill>
                <a:srgbClr val="000000"/>
              </a:solidFill>
              <a:latin typeface="Trebuchet MS"/>
              <a:ea typeface="Trebuchet MS"/>
              <a:cs typeface="Trebuchet MS"/>
              <a:sym typeface="Trebuchet MS"/>
            </a:endParaRPr>
          </a:p>
          <a:p>
            <a:pPr marL="0" lvl="0" indent="0" algn="l" rtl="0">
              <a:spcBef>
                <a:spcPts val="1200"/>
              </a:spcBef>
              <a:spcAft>
                <a:spcPts val="0"/>
              </a:spcAft>
              <a:buNone/>
            </a:pPr>
            <a:r>
              <a:rPr lang="en" b="1">
                <a:solidFill>
                  <a:srgbClr val="000000"/>
                </a:solidFill>
                <a:latin typeface="Trebuchet MS"/>
                <a:ea typeface="Trebuchet MS"/>
                <a:cs typeface="Trebuchet MS"/>
                <a:sym typeface="Trebuchet MS"/>
              </a:rPr>
              <a:t>Sources of Error:</a:t>
            </a:r>
            <a:endParaRPr b="1">
              <a:solidFill>
                <a:srgbClr val="000000"/>
              </a:solidFill>
              <a:latin typeface="Trebuchet MS"/>
              <a:ea typeface="Trebuchet MS"/>
              <a:cs typeface="Trebuchet MS"/>
              <a:sym typeface="Trebuchet MS"/>
            </a:endParaRPr>
          </a:p>
          <a:p>
            <a:pPr marL="457200" lvl="0" indent="-311150" algn="l" rtl="0">
              <a:spcBef>
                <a:spcPts val="1200"/>
              </a:spcBef>
              <a:spcAft>
                <a:spcPts val="0"/>
              </a:spcAft>
              <a:buClr>
                <a:srgbClr val="000000"/>
              </a:buClr>
              <a:buSzPts val="1300"/>
              <a:buFont typeface="Trebuchet MS"/>
              <a:buChar char="●"/>
            </a:pPr>
            <a:r>
              <a:rPr lang="en">
                <a:solidFill>
                  <a:srgbClr val="000000"/>
                </a:solidFill>
                <a:latin typeface="Trebuchet MS"/>
                <a:ea typeface="Trebuchet MS"/>
                <a:cs typeface="Trebuchet MS"/>
                <a:sym typeface="Trebuchet MS"/>
              </a:rPr>
              <a:t>Position Error: 3 cm</a:t>
            </a:r>
            <a:endParaRPr>
              <a:solidFill>
                <a:srgbClr val="000000"/>
              </a:solidFill>
              <a:latin typeface="Trebuchet MS"/>
              <a:ea typeface="Trebuchet MS"/>
              <a:cs typeface="Trebuchet MS"/>
              <a:sym typeface="Trebuchet MS"/>
            </a:endParaRPr>
          </a:p>
          <a:p>
            <a:pPr marL="457200" lvl="0" indent="-311150" algn="l" rtl="0">
              <a:spcBef>
                <a:spcPts val="0"/>
              </a:spcBef>
              <a:spcAft>
                <a:spcPts val="0"/>
              </a:spcAft>
              <a:buClr>
                <a:srgbClr val="000000"/>
              </a:buClr>
              <a:buSzPts val="1300"/>
              <a:buFont typeface="Trebuchet MS"/>
              <a:buChar char="●"/>
            </a:pPr>
            <a:r>
              <a:rPr lang="en">
                <a:solidFill>
                  <a:srgbClr val="000000"/>
                </a:solidFill>
                <a:latin typeface="Trebuchet MS"/>
                <a:ea typeface="Trebuchet MS"/>
                <a:cs typeface="Trebuchet MS"/>
                <a:sym typeface="Trebuchet MS"/>
              </a:rPr>
              <a:t>Position Sampling Rate: 1-10 Hz</a:t>
            </a:r>
            <a:endParaRPr>
              <a:solidFill>
                <a:srgbClr val="000000"/>
              </a:solidFill>
              <a:latin typeface="Trebuchet MS"/>
              <a:ea typeface="Trebuchet MS"/>
              <a:cs typeface="Trebuchet MS"/>
              <a:sym typeface="Trebuchet MS"/>
            </a:endParaRPr>
          </a:p>
        </p:txBody>
      </p:sp>
      <p:grpSp>
        <p:nvGrpSpPr>
          <p:cNvPr id="1153" name="Google Shape;1153;p62"/>
          <p:cNvGrpSpPr/>
          <p:nvPr/>
        </p:nvGrpSpPr>
        <p:grpSpPr>
          <a:xfrm>
            <a:off x="209271" y="4562106"/>
            <a:ext cx="8019720" cy="389149"/>
            <a:chOff x="209271" y="4562106"/>
            <a:chExt cx="8019720" cy="389149"/>
          </a:xfrm>
        </p:grpSpPr>
        <p:cxnSp>
          <p:nvCxnSpPr>
            <p:cNvPr id="1154" name="Google Shape;1154;p62"/>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155" name="Google Shape;1155;p62"/>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62"/>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157" name="Google Shape;1157;p62"/>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158" name="Google Shape;1158;p62"/>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159" name="Google Shape;1159;p62"/>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160" name="Google Shape;1160;p62"/>
            <p:cNvSpPr/>
            <p:nvPr/>
          </p:nvSpPr>
          <p:spPr>
            <a:xfrm>
              <a:off x="5991516" y="4566892"/>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161" name="Google Shape;1161;p62"/>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1162" name="Google Shape;1162;p62"/>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163" name="Google Shape;1163;p6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49</a:t>
            </a:fld>
            <a:endParaRPr>
              <a:solidFill>
                <a:srgbClr val="202124"/>
              </a:solidFill>
            </a:endParaRPr>
          </a:p>
        </p:txBody>
      </p:sp>
      <p:pic>
        <p:nvPicPr>
          <p:cNvPr id="1164" name="Google Shape;1164;p62"/>
          <p:cNvPicPr preferRelativeResize="0"/>
          <p:nvPr/>
        </p:nvPicPr>
        <p:blipFill>
          <a:blip r:embed="rId3">
            <a:alphaModFix/>
          </a:blip>
          <a:stretch>
            <a:fillRect/>
          </a:stretch>
        </p:blipFill>
        <p:spPr>
          <a:xfrm>
            <a:off x="5604275" y="1895100"/>
            <a:ext cx="2720572" cy="2383468"/>
          </a:xfrm>
          <a:prstGeom prst="rect">
            <a:avLst/>
          </a:prstGeom>
          <a:noFill/>
          <a:ln>
            <a:noFill/>
          </a:ln>
        </p:spPr>
      </p:pic>
      <p:sp>
        <p:nvSpPr>
          <p:cNvPr id="1165" name="Google Shape;1165;p62"/>
          <p:cNvSpPr txBox="1">
            <a:spLocks noGrp="1"/>
          </p:cNvSpPr>
          <p:nvPr>
            <p:ph type="body" idx="1"/>
          </p:nvPr>
        </p:nvSpPr>
        <p:spPr>
          <a:xfrm>
            <a:off x="4852250" y="1125400"/>
            <a:ext cx="3982800" cy="674700"/>
          </a:xfrm>
          <a:prstGeom prst="rect">
            <a:avLst/>
          </a:prstGeom>
          <a:solidFill>
            <a:schemeClr val="lt1"/>
          </a:solidFill>
        </p:spPr>
        <p:txBody>
          <a:bodyPr spcFirstLastPara="1" wrap="square" lIns="91425" tIns="91425" rIns="91425" bIns="91425" anchor="t" anchorCtr="0">
            <a:noAutofit/>
          </a:bodyPr>
          <a:lstStyle/>
          <a:p>
            <a:pPr marL="457200" lvl="0" indent="-336550" algn="l" rtl="0">
              <a:lnSpc>
                <a:spcPct val="95000"/>
              </a:lnSpc>
              <a:spcBef>
                <a:spcPts val="0"/>
              </a:spcBef>
              <a:spcAft>
                <a:spcPts val="0"/>
              </a:spcAft>
              <a:buClr>
                <a:schemeClr val="dk1"/>
              </a:buClr>
              <a:buSzPts val="1700"/>
              <a:buFont typeface="Trebuchet MS"/>
              <a:buChar char="●"/>
            </a:pPr>
            <a:r>
              <a:rPr lang="en" sz="1700" b="1">
                <a:solidFill>
                  <a:schemeClr val="dk1"/>
                </a:solidFill>
                <a:latin typeface="Trebuchet MS"/>
                <a:ea typeface="Trebuchet MS"/>
                <a:cs typeface="Trebuchet MS"/>
                <a:sym typeface="Trebuchet MS"/>
              </a:rPr>
              <a:t>CPE’s Addressed: E5</a:t>
            </a:r>
            <a:endParaRPr sz="1700" b="1">
              <a:solidFill>
                <a:schemeClr val="dk1"/>
              </a:solidFill>
              <a:latin typeface="Trebuchet MS"/>
              <a:ea typeface="Trebuchet MS"/>
              <a:cs typeface="Trebuchet MS"/>
              <a:sym typeface="Trebuchet MS"/>
            </a:endParaRPr>
          </a:p>
          <a:p>
            <a:pPr marL="457200" lvl="0" indent="-336550" algn="l" rtl="0">
              <a:lnSpc>
                <a:spcPct val="95000"/>
              </a:lnSpc>
              <a:spcBef>
                <a:spcPts val="0"/>
              </a:spcBef>
              <a:spcAft>
                <a:spcPts val="0"/>
              </a:spcAft>
              <a:buClr>
                <a:schemeClr val="dk1"/>
              </a:buClr>
              <a:buSzPts val="1700"/>
              <a:buFont typeface="Trebuchet MS"/>
              <a:buChar char="●"/>
            </a:pPr>
            <a:r>
              <a:rPr lang="en" sz="1700" b="1">
                <a:solidFill>
                  <a:schemeClr val="dk1"/>
                </a:solidFill>
                <a:latin typeface="Trebuchet MS"/>
                <a:ea typeface="Trebuchet MS"/>
                <a:cs typeface="Trebuchet MS"/>
                <a:sym typeface="Trebuchet MS"/>
              </a:rPr>
              <a:t>FR’s Addressed: FR7</a:t>
            </a:r>
            <a:endParaRPr sz="1700">
              <a:solidFill>
                <a:schemeClr val="dk1"/>
              </a:solidFill>
              <a:latin typeface="Trebuchet MS"/>
              <a:ea typeface="Trebuchet MS"/>
              <a:cs typeface="Trebuchet MS"/>
              <a:sym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7"/>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7"/>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IRISS Previous Work and Motivation</a:t>
            </a:r>
            <a:endParaRPr>
              <a:solidFill>
                <a:schemeClr val="dk1"/>
              </a:solidFill>
            </a:endParaRPr>
          </a:p>
        </p:txBody>
      </p:sp>
      <p:grpSp>
        <p:nvGrpSpPr>
          <p:cNvPr id="215" name="Google Shape;215;p17"/>
          <p:cNvGrpSpPr/>
          <p:nvPr/>
        </p:nvGrpSpPr>
        <p:grpSpPr>
          <a:xfrm>
            <a:off x="209271" y="4562106"/>
            <a:ext cx="8019720" cy="389149"/>
            <a:chOff x="209271" y="4562106"/>
            <a:chExt cx="8019720" cy="389149"/>
          </a:xfrm>
        </p:grpSpPr>
        <p:cxnSp>
          <p:nvCxnSpPr>
            <p:cNvPr id="216" name="Google Shape;216;p17"/>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217" name="Google Shape;217;p17"/>
            <p:cNvSpPr/>
            <p:nvPr/>
          </p:nvSpPr>
          <p:spPr>
            <a:xfrm>
              <a:off x="209271" y="4562106"/>
              <a:ext cx="1070400" cy="384300"/>
            </a:xfrm>
            <a:prstGeom prst="homePlate">
              <a:avLst>
                <a:gd name="adj" fmla="val 50000"/>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7"/>
            <p:cNvSpPr/>
            <p:nvPr/>
          </p:nvSpPr>
          <p:spPr>
            <a:xfrm>
              <a:off x="212617" y="4562106"/>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219" name="Google Shape;219;p17"/>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220" name="Google Shape;220;p17"/>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221" name="Google Shape;221;p17"/>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222" name="Google Shape;222;p17"/>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223" name="Google Shape;223;p17"/>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224" name="Google Shape;224;p17"/>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graphicFrame>
        <p:nvGraphicFramePr>
          <p:cNvPr id="225" name="Google Shape;225;p17"/>
          <p:cNvGraphicFramePr/>
          <p:nvPr/>
        </p:nvGraphicFramePr>
        <p:xfrm>
          <a:off x="877600" y="1778775"/>
          <a:ext cx="7239000" cy="792420"/>
        </p:xfrm>
        <a:graphic>
          <a:graphicData uri="http://schemas.openxmlformats.org/drawingml/2006/table">
            <a:tbl>
              <a:tblPr>
                <a:noFill/>
                <a:tableStyleId>{CF5604F0-15FA-404D-BD85-CDFAB49F6FC7}</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r>
                        <a:rPr lang="en"/>
                        <a:t>RMS Error North</a:t>
                      </a:r>
                      <a:endParaRPr/>
                    </a:p>
                  </a:txBody>
                  <a:tcPr marL="91425" marR="91425" marT="91425" marB="91425"/>
                </a:tc>
                <a:tc>
                  <a:txBody>
                    <a:bodyPr/>
                    <a:lstStyle/>
                    <a:p>
                      <a:pPr marL="0" lvl="0" indent="0" algn="l" rtl="0">
                        <a:spcBef>
                          <a:spcPts val="0"/>
                        </a:spcBef>
                        <a:spcAft>
                          <a:spcPts val="0"/>
                        </a:spcAft>
                        <a:buNone/>
                      </a:pPr>
                      <a:r>
                        <a:rPr lang="en"/>
                        <a:t>RMS Error East</a:t>
                      </a:r>
                      <a:endParaRPr/>
                    </a:p>
                  </a:txBody>
                  <a:tcPr marL="91425" marR="91425" marT="91425" marB="91425"/>
                </a:tc>
                <a:tc>
                  <a:txBody>
                    <a:bodyPr/>
                    <a:lstStyle/>
                    <a:p>
                      <a:pPr marL="0" lvl="0" indent="0" algn="l" rtl="0">
                        <a:spcBef>
                          <a:spcPts val="0"/>
                        </a:spcBef>
                        <a:spcAft>
                          <a:spcPts val="0"/>
                        </a:spcAft>
                        <a:buNone/>
                      </a:pPr>
                      <a:r>
                        <a:rPr lang="en"/>
                        <a:t>RMS Error Up</a:t>
                      </a:r>
                      <a:endParaRPr/>
                    </a:p>
                  </a:txBody>
                  <a:tcPr marL="91425" marR="91425" marT="91425" marB="91425"/>
                </a:tc>
                <a:tc>
                  <a:txBody>
                    <a:bodyPr/>
                    <a:lstStyle/>
                    <a:p>
                      <a:pPr marL="0" lvl="0" indent="0" algn="l" rtl="0">
                        <a:spcBef>
                          <a:spcPts val="0"/>
                        </a:spcBef>
                        <a:spcAft>
                          <a:spcPts val="0"/>
                        </a:spcAft>
                        <a:buNone/>
                      </a:pPr>
                      <a:r>
                        <a:rPr lang="en"/>
                        <a:t>RMS Timing Error</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3.2m</a:t>
                      </a:r>
                      <a:endParaRPr/>
                    </a:p>
                  </a:txBody>
                  <a:tcPr marL="91425" marR="91425" marT="91425" marB="91425"/>
                </a:tc>
                <a:tc>
                  <a:txBody>
                    <a:bodyPr/>
                    <a:lstStyle/>
                    <a:p>
                      <a:pPr marL="0" lvl="0" indent="0" algn="l" rtl="0">
                        <a:spcBef>
                          <a:spcPts val="0"/>
                        </a:spcBef>
                        <a:spcAft>
                          <a:spcPts val="0"/>
                        </a:spcAft>
                        <a:buNone/>
                      </a:pPr>
                      <a:r>
                        <a:rPr lang="en"/>
                        <a:t>2.7m</a:t>
                      </a:r>
                      <a:endParaRPr/>
                    </a:p>
                  </a:txBody>
                  <a:tcPr marL="91425" marR="91425" marT="91425" marB="91425"/>
                </a:tc>
                <a:tc>
                  <a:txBody>
                    <a:bodyPr/>
                    <a:lstStyle/>
                    <a:p>
                      <a:pPr marL="0" lvl="0" indent="0" algn="l" rtl="0">
                        <a:spcBef>
                          <a:spcPts val="0"/>
                        </a:spcBef>
                        <a:spcAft>
                          <a:spcPts val="0"/>
                        </a:spcAft>
                        <a:buNone/>
                      </a:pPr>
                      <a:r>
                        <a:rPr lang="en"/>
                        <a:t>9.3m</a:t>
                      </a:r>
                      <a:endParaRPr/>
                    </a:p>
                  </a:txBody>
                  <a:tcPr marL="91425" marR="91425" marT="91425" marB="91425"/>
                </a:tc>
                <a:tc>
                  <a:txBody>
                    <a:bodyPr/>
                    <a:lstStyle/>
                    <a:p>
                      <a:pPr marL="0" lvl="0" indent="0" algn="l" rtl="0">
                        <a:spcBef>
                          <a:spcPts val="0"/>
                        </a:spcBef>
                        <a:spcAft>
                          <a:spcPts val="0"/>
                        </a:spcAft>
                        <a:buNone/>
                      </a:pPr>
                      <a:r>
                        <a:rPr lang="en"/>
                        <a:t>8.2s</a:t>
                      </a:r>
                      <a:endParaRPr/>
                    </a:p>
                  </a:txBody>
                  <a:tcPr marL="91425" marR="91425" marT="91425" marB="91425"/>
                </a:tc>
                <a:extLst>
                  <a:ext uri="{0D108BD9-81ED-4DB2-BD59-A6C34878D82A}">
                    <a16:rowId xmlns:a16="http://schemas.microsoft.com/office/drawing/2014/main" val="10001"/>
                  </a:ext>
                </a:extLst>
              </a:tr>
            </a:tbl>
          </a:graphicData>
        </a:graphic>
      </p:graphicFrame>
      <p:sp>
        <p:nvSpPr>
          <p:cNvPr id="226" name="Google Shape;226;p17"/>
          <p:cNvSpPr txBox="1"/>
          <p:nvPr/>
        </p:nvSpPr>
        <p:spPr>
          <a:xfrm>
            <a:off x="861400" y="1285875"/>
            <a:ext cx="3940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Average"/>
                <a:ea typeface="Average"/>
                <a:cs typeface="Average"/>
                <a:sym typeface="Average"/>
              </a:rPr>
              <a:t>Errors from IRISS flight test:</a:t>
            </a:r>
            <a:endParaRPr sz="1600" b="1">
              <a:latin typeface="Average"/>
              <a:ea typeface="Average"/>
              <a:cs typeface="Average"/>
              <a:sym typeface="Average"/>
            </a:endParaRPr>
          </a:p>
        </p:txBody>
      </p:sp>
      <p:sp>
        <p:nvSpPr>
          <p:cNvPr id="227" name="Google Shape;227;p17"/>
          <p:cNvSpPr txBox="1"/>
          <p:nvPr/>
        </p:nvSpPr>
        <p:spPr>
          <a:xfrm>
            <a:off x="819150" y="2724150"/>
            <a:ext cx="72390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Average"/>
                <a:ea typeface="Average"/>
                <a:cs typeface="Average"/>
                <a:sym typeface="Average"/>
              </a:rPr>
              <a:t>GUST Mission Goals:</a:t>
            </a:r>
            <a:endParaRPr sz="1600" b="1">
              <a:latin typeface="Average"/>
              <a:ea typeface="Average"/>
              <a:cs typeface="Average"/>
              <a:sym typeface="Average"/>
            </a:endParaRPr>
          </a:p>
          <a:p>
            <a:pPr marL="457200" lvl="0" indent="-330200" algn="l" rtl="0">
              <a:spcBef>
                <a:spcPts val="0"/>
              </a:spcBef>
              <a:spcAft>
                <a:spcPts val="0"/>
              </a:spcAft>
              <a:buSzPts val="1600"/>
              <a:buFont typeface="Average"/>
              <a:buChar char="●"/>
            </a:pPr>
            <a:r>
              <a:rPr lang="en" sz="1600">
                <a:latin typeface="Average"/>
                <a:ea typeface="Average"/>
                <a:cs typeface="Average"/>
                <a:sym typeface="Average"/>
              </a:rPr>
              <a:t>Incorporate timing in a closed loop control algorithm used in UAS autopilot</a:t>
            </a:r>
            <a:endParaRPr sz="1600">
              <a:latin typeface="Average"/>
              <a:ea typeface="Average"/>
              <a:cs typeface="Average"/>
              <a:sym typeface="Average"/>
            </a:endParaRPr>
          </a:p>
          <a:p>
            <a:pPr marL="914400" lvl="1" indent="-330200" algn="l" rtl="0">
              <a:spcBef>
                <a:spcPts val="0"/>
              </a:spcBef>
              <a:spcAft>
                <a:spcPts val="0"/>
              </a:spcAft>
              <a:buSzPts val="1600"/>
              <a:buFont typeface="Average"/>
              <a:buChar char="○"/>
            </a:pPr>
            <a:r>
              <a:rPr lang="en" sz="1600">
                <a:latin typeface="Average"/>
                <a:ea typeface="Average"/>
                <a:cs typeface="Average"/>
                <a:sym typeface="Average"/>
              </a:rPr>
              <a:t>Novel solution to current UAS autopilot software</a:t>
            </a:r>
            <a:endParaRPr sz="1600">
              <a:latin typeface="Average"/>
              <a:ea typeface="Average"/>
              <a:cs typeface="Average"/>
              <a:sym typeface="Average"/>
            </a:endParaRPr>
          </a:p>
          <a:p>
            <a:pPr marL="457200" lvl="0" indent="-330200" algn="l" rtl="0">
              <a:spcBef>
                <a:spcPts val="0"/>
              </a:spcBef>
              <a:spcAft>
                <a:spcPts val="0"/>
              </a:spcAft>
              <a:buSzPts val="1600"/>
              <a:buFont typeface="Average"/>
              <a:buChar char="●"/>
            </a:pPr>
            <a:r>
              <a:rPr lang="en" sz="1600">
                <a:latin typeface="Average"/>
                <a:ea typeface="Average"/>
                <a:cs typeface="Average"/>
                <a:sym typeface="Average"/>
              </a:rPr>
              <a:t>Take in any mission specified waypoints in XYZ and time</a:t>
            </a:r>
            <a:endParaRPr sz="1600">
              <a:latin typeface="Average"/>
              <a:ea typeface="Average"/>
              <a:cs typeface="Average"/>
              <a:sym typeface="Average"/>
            </a:endParaRPr>
          </a:p>
          <a:p>
            <a:pPr marL="457200" lvl="0" indent="-330200" algn="l" rtl="0">
              <a:spcBef>
                <a:spcPts val="0"/>
              </a:spcBef>
              <a:spcAft>
                <a:spcPts val="0"/>
              </a:spcAft>
              <a:buSzPts val="1600"/>
              <a:buFont typeface="Average"/>
              <a:buChar char="●"/>
            </a:pPr>
            <a:r>
              <a:rPr lang="en" sz="1600">
                <a:latin typeface="Average"/>
                <a:ea typeface="Average"/>
                <a:cs typeface="Average"/>
                <a:sym typeface="Average"/>
              </a:rPr>
              <a:t>Reach waypoints within 1-second of desired time</a:t>
            </a:r>
            <a:endParaRPr sz="1600">
              <a:latin typeface="Average"/>
              <a:ea typeface="Average"/>
              <a:cs typeface="Average"/>
              <a:sym typeface="Average"/>
            </a:endParaRPr>
          </a:p>
          <a:p>
            <a:pPr marL="457200" lvl="0" indent="-330200" algn="l" rtl="0">
              <a:spcBef>
                <a:spcPts val="0"/>
              </a:spcBef>
              <a:spcAft>
                <a:spcPts val="0"/>
              </a:spcAft>
              <a:buSzPts val="1600"/>
              <a:buFont typeface="Average"/>
              <a:buChar char="●"/>
            </a:pPr>
            <a:r>
              <a:rPr lang="en" sz="1600">
                <a:latin typeface="Average"/>
                <a:ea typeface="Average"/>
                <a:cs typeface="Average"/>
                <a:sym typeface="Average"/>
              </a:rPr>
              <a:t>Have navigation and post processed UAS positioning accuracy within 10cm</a:t>
            </a:r>
            <a:endParaRPr sz="1600">
              <a:latin typeface="Average"/>
              <a:ea typeface="Average"/>
              <a:cs typeface="Average"/>
              <a:sym typeface="Average"/>
            </a:endParaRPr>
          </a:p>
        </p:txBody>
      </p:sp>
      <p:sp>
        <p:nvSpPr>
          <p:cNvPr id="228" name="Google Shape;228;p1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333333"/>
                </a:solidFill>
              </a:rPr>
              <a:t>5</a:t>
            </a:fld>
            <a:endParaRPr>
              <a:solidFill>
                <a:srgbClr val="333333"/>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p63"/>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63"/>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Ground Truth System Test </a:t>
            </a:r>
            <a:endParaRPr>
              <a:solidFill>
                <a:schemeClr val="dk1"/>
              </a:solidFill>
            </a:endParaRPr>
          </a:p>
        </p:txBody>
      </p:sp>
      <p:grpSp>
        <p:nvGrpSpPr>
          <p:cNvPr id="1172" name="Google Shape;1172;p63"/>
          <p:cNvGrpSpPr/>
          <p:nvPr/>
        </p:nvGrpSpPr>
        <p:grpSpPr>
          <a:xfrm>
            <a:off x="209271" y="4562106"/>
            <a:ext cx="8019720" cy="389149"/>
            <a:chOff x="209271" y="4562106"/>
            <a:chExt cx="8019720" cy="389149"/>
          </a:xfrm>
        </p:grpSpPr>
        <p:cxnSp>
          <p:nvCxnSpPr>
            <p:cNvPr id="1173" name="Google Shape;1173;p63"/>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174" name="Google Shape;1174;p63"/>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63"/>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176" name="Google Shape;1176;p63"/>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177" name="Google Shape;1177;p63"/>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178" name="Google Shape;1178;p63"/>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179" name="Google Shape;1179;p63"/>
            <p:cNvSpPr/>
            <p:nvPr/>
          </p:nvSpPr>
          <p:spPr>
            <a:xfrm>
              <a:off x="5991516" y="4566892"/>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180" name="Google Shape;1180;p63"/>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1181" name="Google Shape;1181;p63"/>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182" name="Google Shape;1182;p6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50</a:t>
            </a:fld>
            <a:endParaRPr>
              <a:solidFill>
                <a:srgbClr val="202124"/>
              </a:solidFill>
            </a:endParaRPr>
          </a:p>
        </p:txBody>
      </p:sp>
      <p:pic>
        <p:nvPicPr>
          <p:cNvPr id="1183" name="Google Shape;1183;p63"/>
          <p:cNvPicPr preferRelativeResize="0"/>
          <p:nvPr/>
        </p:nvPicPr>
        <p:blipFill>
          <a:blip r:embed="rId3">
            <a:alphaModFix/>
          </a:blip>
          <a:stretch>
            <a:fillRect/>
          </a:stretch>
        </p:blipFill>
        <p:spPr>
          <a:xfrm>
            <a:off x="7866075" y="1441976"/>
            <a:ext cx="965275" cy="1219300"/>
          </a:xfrm>
          <a:prstGeom prst="rect">
            <a:avLst/>
          </a:prstGeom>
          <a:noFill/>
          <a:ln>
            <a:noFill/>
          </a:ln>
        </p:spPr>
      </p:pic>
      <p:pic>
        <p:nvPicPr>
          <p:cNvPr id="1184" name="Google Shape;1184;p63"/>
          <p:cNvPicPr preferRelativeResize="0"/>
          <p:nvPr/>
        </p:nvPicPr>
        <p:blipFill>
          <a:blip r:embed="rId4">
            <a:alphaModFix/>
          </a:blip>
          <a:stretch>
            <a:fillRect/>
          </a:stretch>
        </p:blipFill>
        <p:spPr>
          <a:xfrm>
            <a:off x="6146523" y="1030405"/>
            <a:ext cx="1719546" cy="1219300"/>
          </a:xfrm>
          <a:prstGeom prst="rect">
            <a:avLst/>
          </a:prstGeom>
          <a:noFill/>
          <a:ln>
            <a:noFill/>
          </a:ln>
        </p:spPr>
      </p:pic>
      <p:pic>
        <p:nvPicPr>
          <p:cNvPr id="1185" name="Google Shape;1185;p63"/>
          <p:cNvPicPr preferRelativeResize="0"/>
          <p:nvPr/>
        </p:nvPicPr>
        <p:blipFill>
          <a:blip r:embed="rId3">
            <a:alphaModFix/>
          </a:blip>
          <a:stretch>
            <a:fillRect/>
          </a:stretch>
        </p:blipFill>
        <p:spPr>
          <a:xfrm>
            <a:off x="5999850" y="3140476"/>
            <a:ext cx="965275" cy="1219300"/>
          </a:xfrm>
          <a:prstGeom prst="rect">
            <a:avLst/>
          </a:prstGeom>
          <a:noFill/>
          <a:ln>
            <a:noFill/>
          </a:ln>
        </p:spPr>
      </p:pic>
      <p:sp>
        <p:nvSpPr>
          <p:cNvPr id="1186" name="Google Shape;1186;p63"/>
          <p:cNvSpPr/>
          <p:nvPr/>
        </p:nvSpPr>
        <p:spPr>
          <a:xfrm rot="-2700000">
            <a:off x="6806924" y="3190435"/>
            <a:ext cx="1786152" cy="400505"/>
          </a:xfrm>
          <a:prstGeom prst="leftRightArrow">
            <a:avLst>
              <a:gd name="adj1" fmla="val 50000"/>
              <a:gd name="adj2" fmla="val 50000"/>
            </a:avLst>
          </a:prstGeom>
          <a:solidFill>
            <a:schemeClr val="lt2"/>
          </a:solidFill>
          <a:ln w="9525" cap="flat" cmpd="sng">
            <a:solidFill>
              <a:srgbClr val="33333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63"/>
          <p:cNvSpPr txBox="1"/>
          <p:nvPr/>
        </p:nvSpPr>
        <p:spPr>
          <a:xfrm>
            <a:off x="7613250" y="3319950"/>
            <a:ext cx="7836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latin typeface="Calibri"/>
                <a:ea typeface="Calibri"/>
                <a:cs typeface="Calibri"/>
                <a:sym typeface="Calibri"/>
              </a:rPr>
              <a:t>10m</a:t>
            </a:r>
            <a:endParaRPr sz="2000" b="1">
              <a:latin typeface="Calibri"/>
              <a:ea typeface="Calibri"/>
              <a:cs typeface="Calibri"/>
              <a:sym typeface="Calibri"/>
            </a:endParaRPr>
          </a:p>
        </p:txBody>
      </p:sp>
      <p:sp>
        <p:nvSpPr>
          <p:cNvPr id="1188" name="Google Shape;1188;p63"/>
          <p:cNvSpPr txBox="1"/>
          <p:nvPr/>
        </p:nvSpPr>
        <p:spPr>
          <a:xfrm>
            <a:off x="313600" y="1030400"/>
            <a:ext cx="5595300" cy="240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Calibri"/>
                <a:ea typeface="Calibri"/>
                <a:cs typeface="Calibri"/>
                <a:sym typeface="Calibri"/>
              </a:rPr>
              <a:t>Test procedure</a:t>
            </a:r>
            <a:endParaRPr sz="1800" b="1">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Place two gps modules 10 meters apart</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Collect location data from both modules at a rate of 1 Hz for 10 minutes</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Post process collected data to determine:</a:t>
            </a:r>
            <a:endParaRPr sz="1600">
              <a:latin typeface="Calibri"/>
              <a:ea typeface="Calibri"/>
              <a:cs typeface="Calibri"/>
              <a:sym typeface="Calibri"/>
            </a:endParaRPr>
          </a:p>
          <a:p>
            <a:pPr marL="1371600" lvl="1" indent="-330200" algn="l" rtl="0">
              <a:spcBef>
                <a:spcPts val="0"/>
              </a:spcBef>
              <a:spcAft>
                <a:spcPts val="0"/>
              </a:spcAft>
              <a:buSzPts val="1600"/>
              <a:buFont typeface="Calibri"/>
              <a:buChar char="○"/>
            </a:pPr>
            <a:r>
              <a:rPr lang="en" sz="1600">
                <a:latin typeface="Calibri"/>
                <a:ea typeface="Calibri"/>
                <a:cs typeface="Calibri"/>
                <a:sym typeface="Calibri"/>
              </a:rPr>
              <a:t>Circular Probability of Error </a:t>
            </a:r>
            <a:endParaRPr sz="1600">
              <a:latin typeface="Calibri"/>
              <a:ea typeface="Calibri"/>
              <a:cs typeface="Calibri"/>
              <a:sym typeface="Calibri"/>
            </a:endParaRPr>
          </a:p>
          <a:p>
            <a:pPr marL="1371600" lvl="1" indent="-330200" algn="l" rtl="0">
              <a:spcBef>
                <a:spcPts val="0"/>
              </a:spcBef>
              <a:spcAft>
                <a:spcPts val="0"/>
              </a:spcAft>
              <a:buSzPts val="1600"/>
              <a:buFont typeface="Calibri"/>
              <a:buChar char="○"/>
            </a:pPr>
            <a:r>
              <a:rPr lang="en" sz="1600">
                <a:latin typeface="Calibri"/>
                <a:ea typeface="Calibri"/>
                <a:cs typeface="Calibri"/>
                <a:sym typeface="Calibri"/>
              </a:rPr>
              <a:t>Average distance recorded between nodes</a:t>
            </a:r>
            <a:endParaRPr sz="1600">
              <a:latin typeface="Calibri"/>
              <a:ea typeface="Calibri"/>
              <a:cs typeface="Calibri"/>
              <a:sym typeface="Calibri"/>
            </a:endParaRPr>
          </a:p>
          <a:p>
            <a:pPr marL="1371600" lvl="1" indent="-330200" algn="l" rtl="0">
              <a:spcBef>
                <a:spcPts val="0"/>
              </a:spcBef>
              <a:spcAft>
                <a:spcPts val="0"/>
              </a:spcAft>
              <a:buSzPts val="1600"/>
              <a:buFont typeface="Calibri"/>
              <a:buChar char="○"/>
            </a:pPr>
            <a:r>
              <a:rPr lang="en" sz="1600">
                <a:latin typeface="Calibri"/>
                <a:ea typeface="Calibri"/>
                <a:cs typeface="Calibri"/>
                <a:sym typeface="Calibri"/>
              </a:rPr>
              <a:t>RMS Error for average distance</a:t>
            </a:r>
            <a:endParaRPr sz="16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64"/>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64"/>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Vehicle Flight Time Verification </a:t>
            </a:r>
            <a:endParaRPr>
              <a:solidFill>
                <a:schemeClr val="dk1"/>
              </a:solidFill>
            </a:endParaRPr>
          </a:p>
        </p:txBody>
      </p:sp>
      <p:grpSp>
        <p:nvGrpSpPr>
          <p:cNvPr id="1195" name="Google Shape;1195;p64"/>
          <p:cNvGrpSpPr/>
          <p:nvPr/>
        </p:nvGrpSpPr>
        <p:grpSpPr>
          <a:xfrm>
            <a:off x="209271" y="4562106"/>
            <a:ext cx="8019720" cy="389149"/>
            <a:chOff x="209271" y="4562106"/>
            <a:chExt cx="8019720" cy="389149"/>
          </a:xfrm>
        </p:grpSpPr>
        <p:cxnSp>
          <p:nvCxnSpPr>
            <p:cNvPr id="1196" name="Google Shape;1196;p64"/>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197" name="Google Shape;1197;p64"/>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4"/>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199" name="Google Shape;1199;p64"/>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200" name="Google Shape;1200;p64"/>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201" name="Google Shape;1201;p64"/>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202" name="Google Shape;1202;p64"/>
            <p:cNvSpPr/>
            <p:nvPr/>
          </p:nvSpPr>
          <p:spPr>
            <a:xfrm>
              <a:off x="5991516" y="4566892"/>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203" name="Google Shape;1203;p64"/>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1204" name="Google Shape;1204;p64"/>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205" name="Google Shape;1205;p64"/>
          <p:cNvSpPr txBox="1"/>
          <p:nvPr/>
        </p:nvSpPr>
        <p:spPr>
          <a:xfrm>
            <a:off x="391300" y="1030400"/>
            <a:ext cx="4249500" cy="384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Objective:</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Compare vehicle’s hovering flight time performance on mission ready hardware to model’s performance</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Equipment:</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Testing location following CU and FAA guidelines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Full UAS hardware, GPS module, and ground truth system </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Cooperative weather</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Objective Metrics: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Ground truth position (Z, Up)</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Time</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Sources of Error:</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Position resolution: 3cm</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Position sampling rate:  1-10Hz</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1206" name="Google Shape;1206;p6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51</a:t>
            </a:fld>
            <a:endParaRPr>
              <a:solidFill>
                <a:srgbClr val="202124"/>
              </a:solidFill>
            </a:endParaRPr>
          </a:p>
        </p:txBody>
      </p:sp>
      <p:pic>
        <p:nvPicPr>
          <p:cNvPr id="1207" name="Google Shape;1207;p64"/>
          <p:cNvPicPr preferRelativeResize="0"/>
          <p:nvPr/>
        </p:nvPicPr>
        <p:blipFill>
          <a:blip r:embed="rId3">
            <a:alphaModFix/>
          </a:blip>
          <a:stretch>
            <a:fillRect/>
          </a:stretch>
        </p:blipFill>
        <p:spPr>
          <a:xfrm>
            <a:off x="5731613" y="1922875"/>
            <a:ext cx="2224075" cy="2224075"/>
          </a:xfrm>
          <a:prstGeom prst="rect">
            <a:avLst/>
          </a:prstGeom>
          <a:noFill/>
          <a:ln>
            <a:noFill/>
          </a:ln>
        </p:spPr>
      </p:pic>
      <p:sp>
        <p:nvSpPr>
          <p:cNvPr id="1208" name="Google Shape;1208;p64"/>
          <p:cNvSpPr txBox="1">
            <a:spLocks noGrp="1"/>
          </p:cNvSpPr>
          <p:nvPr>
            <p:ph type="body" idx="1"/>
          </p:nvPr>
        </p:nvSpPr>
        <p:spPr>
          <a:xfrm>
            <a:off x="4852250" y="1125400"/>
            <a:ext cx="3982800" cy="674700"/>
          </a:xfrm>
          <a:prstGeom prst="rect">
            <a:avLst/>
          </a:prstGeom>
          <a:solidFill>
            <a:schemeClr val="lt1"/>
          </a:solidFill>
        </p:spPr>
        <p:txBody>
          <a:bodyPr spcFirstLastPara="1" wrap="square" lIns="91425" tIns="91425" rIns="91425" bIns="91425" anchor="t" anchorCtr="0">
            <a:noAutofit/>
          </a:bodyPr>
          <a:lstStyle/>
          <a:p>
            <a:pPr marL="457200" lvl="0" indent="-336550" algn="l" rtl="0">
              <a:lnSpc>
                <a:spcPct val="95000"/>
              </a:lnSpc>
              <a:spcBef>
                <a:spcPts val="0"/>
              </a:spcBef>
              <a:spcAft>
                <a:spcPts val="0"/>
              </a:spcAft>
              <a:buClr>
                <a:schemeClr val="dk1"/>
              </a:buClr>
              <a:buSzPts val="1700"/>
              <a:buFont typeface="Trebuchet MS"/>
              <a:buChar char="●"/>
            </a:pPr>
            <a:r>
              <a:rPr lang="en" sz="1700" b="1">
                <a:solidFill>
                  <a:schemeClr val="dk1"/>
                </a:solidFill>
                <a:latin typeface="Trebuchet MS"/>
                <a:ea typeface="Trebuchet MS"/>
                <a:cs typeface="Trebuchet MS"/>
                <a:sym typeface="Trebuchet MS"/>
              </a:rPr>
              <a:t>CPE’s Addressed: E5</a:t>
            </a:r>
            <a:endParaRPr sz="1700" b="1">
              <a:solidFill>
                <a:schemeClr val="dk1"/>
              </a:solidFill>
              <a:latin typeface="Trebuchet MS"/>
              <a:ea typeface="Trebuchet MS"/>
              <a:cs typeface="Trebuchet MS"/>
              <a:sym typeface="Trebuchet MS"/>
            </a:endParaRPr>
          </a:p>
          <a:p>
            <a:pPr marL="457200" lvl="0" indent="-336550" algn="l" rtl="0">
              <a:lnSpc>
                <a:spcPct val="95000"/>
              </a:lnSpc>
              <a:spcBef>
                <a:spcPts val="0"/>
              </a:spcBef>
              <a:spcAft>
                <a:spcPts val="0"/>
              </a:spcAft>
              <a:buClr>
                <a:schemeClr val="dk1"/>
              </a:buClr>
              <a:buSzPts val="1700"/>
              <a:buFont typeface="Trebuchet MS"/>
              <a:buChar char="●"/>
            </a:pPr>
            <a:r>
              <a:rPr lang="en" sz="1700" b="1">
                <a:solidFill>
                  <a:schemeClr val="dk1"/>
                </a:solidFill>
                <a:latin typeface="Trebuchet MS"/>
                <a:ea typeface="Trebuchet MS"/>
                <a:cs typeface="Trebuchet MS"/>
                <a:sym typeface="Trebuchet MS"/>
              </a:rPr>
              <a:t>FR’s Addressed: FR3, FR6</a:t>
            </a:r>
            <a:endParaRPr sz="1700">
              <a:solidFill>
                <a:schemeClr val="dk1"/>
              </a:solidFill>
              <a:latin typeface="Trebuchet MS"/>
              <a:ea typeface="Trebuchet MS"/>
              <a:cs typeface="Trebuchet MS"/>
              <a:sym typeface="Trebuchet M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65"/>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5"/>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Vehicle Flight Time Verification </a:t>
            </a:r>
            <a:endParaRPr>
              <a:solidFill>
                <a:schemeClr val="dk1"/>
              </a:solidFill>
            </a:endParaRPr>
          </a:p>
        </p:txBody>
      </p:sp>
      <p:grpSp>
        <p:nvGrpSpPr>
          <p:cNvPr id="1215" name="Google Shape;1215;p65"/>
          <p:cNvGrpSpPr/>
          <p:nvPr/>
        </p:nvGrpSpPr>
        <p:grpSpPr>
          <a:xfrm>
            <a:off x="209271" y="4562106"/>
            <a:ext cx="8019720" cy="389149"/>
            <a:chOff x="209271" y="4562106"/>
            <a:chExt cx="8019720" cy="389149"/>
          </a:xfrm>
        </p:grpSpPr>
        <p:cxnSp>
          <p:nvCxnSpPr>
            <p:cNvPr id="1216" name="Google Shape;1216;p65"/>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217" name="Google Shape;1217;p65"/>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5"/>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219" name="Google Shape;1219;p65"/>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220" name="Google Shape;1220;p65"/>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221" name="Google Shape;1221;p65"/>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222" name="Google Shape;1222;p65"/>
            <p:cNvSpPr/>
            <p:nvPr/>
          </p:nvSpPr>
          <p:spPr>
            <a:xfrm>
              <a:off x="5991516" y="4566892"/>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223" name="Google Shape;1223;p65"/>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1224" name="Google Shape;1224;p65"/>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225" name="Google Shape;1225;p65"/>
          <p:cNvSpPr txBox="1"/>
          <p:nvPr/>
        </p:nvSpPr>
        <p:spPr>
          <a:xfrm>
            <a:off x="313600" y="1025113"/>
            <a:ext cx="43272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Calibri"/>
                <a:ea typeface="Calibri"/>
                <a:cs typeface="Calibri"/>
                <a:sym typeface="Calibri"/>
              </a:rPr>
              <a:t>Test procedure</a:t>
            </a:r>
            <a:endParaRPr sz="1800" b="1">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Verify payload is collecting data</a:t>
            </a:r>
            <a:endParaRPr sz="1600">
              <a:latin typeface="Calibri"/>
              <a:ea typeface="Calibri"/>
              <a:cs typeface="Calibri"/>
              <a:sym typeface="Calibri"/>
            </a:endParaRPr>
          </a:p>
          <a:p>
            <a:pPr marL="1371600" lvl="1" indent="-330200" algn="l" rtl="0">
              <a:spcBef>
                <a:spcPts val="0"/>
              </a:spcBef>
              <a:spcAft>
                <a:spcPts val="0"/>
              </a:spcAft>
              <a:buSzPts val="1600"/>
              <a:buFont typeface="Calibri"/>
              <a:buChar char="○"/>
            </a:pPr>
            <a:r>
              <a:rPr lang="en" sz="1600">
                <a:latin typeface="Calibri"/>
                <a:ea typeface="Calibri"/>
                <a:cs typeface="Calibri"/>
                <a:sym typeface="Calibri"/>
              </a:rPr>
              <a:t>Following ground truth system test</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Place vehicle in GPS position hold mode</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Takeoff and ascend to 5m altitude</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Let vehicle hold position</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Wait for battery low voltage Mavlink message </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Land Drone</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Flight time will be determined by time spent above home altitude as verified by ground truth payload</a:t>
            </a:r>
            <a:endParaRPr sz="16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1226" name="Google Shape;1226;p6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52</a:t>
            </a:fld>
            <a:endParaRPr>
              <a:solidFill>
                <a:srgbClr val="202124"/>
              </a:solidFill>
            </a:endParaRPr>
          </a:p>
        </p:txBody>
      </p:sp>
      <p:pic>
        <p:nvPicPr>
          <p:cNvPr id="1227" name="Google Shape;1227;p65"/>
          <p:cNvPicPr preferRelativeResize="0"/>
          <p:nvPr/>
        </p:nvPicPr>
        <p:blipFill>
          <a:blip r:embed="rId3">
            <a:alphaModFix/>
          </a:blip>
          <a:stretch>
            <a:fillRect/>
          </a:stretch>
        </p:blipFill>
        <p:spPr>
          <a:xfrm>
            <a:off x="4640798" y="1562600"/>
            <a:ext cx="1591752" cy="1193825"/>
          </a:xfrm>
          <a:prstGeom prst="rect">
            <a:avLst/>
          </a:prstGeom>
          <a:noFill/>
          <a:ln>
            <a:noFill/>
          </a:ln>
        </p:spPr>
      </p:pic>
      <p:sp>
        <p:nvSpPr>
          <p:cNvPr id="1228" name="Google Shape;1228;p65"/>
          <p:cNvSpPr/>
          <p:nvPr/>
        </p:nvSpPr>
        <p:spPr>
          <a:xfrm>
            <a:off x="5308125" y="2600775"/>
            <a:ext cx="257100" cy="837600"/>
          </a:xfrm>
          <a:prstGeom prst="upDownArrow">
            <a:avLst>
              <a:gd name="adj1" fmla="val 50000"/>
              <a:gd name="adj2" fmla="val 50000"/>
            </a:avLst>
          </a:prstGeom>
          <a:solidFill>
            <a:srgbClr val="33333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5"/>
          <p:cNvSpPr txBox="1"/>
          <p:nvPr/>
        </p:nvSpPr>
        <p:spPr>
          <a:xfrm>
            <a:off x="5579763" y="2749588"/>
            <a:ext cx="8292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5m, hold mode</a:t>
            </a:r>
            <a:endParaRPr b="1">
              <a:latin typeface="Calibri"/>
              <a:ea typeface="Calibri"/>
              <a:cs typeface="Calibri"/>
              <a:sym typeface="Calibri"/>
            </a:endParaRPr>
          </a:p>
        </p:txBody>
      </p:sp>
      <p:pic>
        <p:nvPicPr>
          <p:cNvPr id="1230" name="Google Shape;1230;p65"/>
          <p:cNvPicPr preferRelativeResize="0"/>
          <p:nvPr/>
        </p:nvPicPr>
        <p:blipFill>
          <a:blip r:embed="rId4">
            <a:alphaModFix/>
          </a:blip>
          <a:stretch>
            <a:fillRect/>
          </a:stretch>
        </p:blipFill>
        <p:spPr>
          <a:xfrm>
            <a:off x="6232550" y="2244553"/>
            <a:ext cx="1036442" cy="491350"/>
          </a:xfrm>
          <a:prstGeom prst="rect">
            <a:avLst/>
          </a:prstGeom>
          <a:noFill/>
          <a:ln>
            <a:noFill/>
          </a:ln>
        </p:spPr>
      </p:pic>
      <p:pic>
        <p:nvPicPr>
          <p:cNvPr id="1231" name="Google Shape;1231;p65"/>
          <p:cNvPicPr preferRelativeResize="0"/>
          <p:nvPr/>
        </p:nvPicPr>
        <p:blipFill>
          <a:blip r:embed="rId3">
            <a:alphaModFix/>
          </a:blip>
          <a:stretch>
            <a:fillRect/>
          </a:stretch>
        </p:blipFill>
        <p:spPr>
          <a:xfrm>
            <a:off x="7347923" y="2244550"/>
            <a:ext cx="1591752" cy="1193825"/>
          </a:xfrm>
          <a:prstGeom prst="rect">
            <a:avLst/>
          </a:prstGeom>
          <a:noFill/>
          <a:ln>
            <a:noFill/>
          </a:ln>
        </p:spPr>
      </p:pic>
      <p:sp>
        <p:nvSpPr>
          <p:cNvPr id="1232" name="Google Shape;1232;p65"/>
          <p:cNvSpPr/>
          <p:nvPr/>
        </p:nvSpPr>
        <p:spPr>
          <a:xfrm>
            <a:off x="8015250" y="1610775"/>
            <a:ext cx="257100" cy="597600"/>
          </a:xfrm>
          <a:prstGeom prst="downArrow">
            <a:avLst>
              <a:gd name="adj1" fmla="val 50000"/>
              <a:gd name="adj2" fmla="val 50000"/>
            </a:avLst>
          </a:prstGeom>
          <a:solidFill>
            <a:srgbClr val="33333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7" name="Google Shape;1237;p66"/>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66"/>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Vehicle Position Hold Verification</a:t>
            </a:r>
            <a:endParaRPr>
              <a:solidFill>
                <a:schemeClr val="dk1"/>
              </a:solidFill>
            </a:endParaRPr>
          </a:p>
        </p:txBody>
      </p:sp>
      <p:grpSp>
        <p:nvGrpSpPr>
          <p:cNvPr id="1239" name="Google Shape;1239;p66"/>
          <p:cNvGrpSpPr/>
          <p:nvPr/>
        </p:nvGrpSpPr>
        <p:grpSpPr>
          <a:xfrm>
            <a:off x="209271" y="4562106"/>
            <a:ext cx="8019720" cy="389149"/>
            <a:chOff x="209271" y="4562106"/>
            <a:chExt cx="8019720" cy="389149"/>
          </a:xfrm>
        </p:grpSpPr>
        <p:cxnSp>
          <p:nvCxnSpPr>
            <p:cNvPr id="1240" name="Google Shape;1240;p66"/>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241" name="Google Shape;1241;p66"/>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66"/>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243" name="Google Shape;1243;p66"/>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244" name="Google Shape;1244;p66"/>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245" name="Google Shape;1245;p66"/>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246" name="Google Shape;1246;p66"/>
            <p:cNvSpPr/>
            <p:nvPr/>
          </p:nvSpPr>
          <p:spPr>
            <a:xfrm>
              <a:off x="5991516" y="4566892"/>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247" name="Google Shape;1247;p66"/>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1248" name="Google Shape;1248;p66"/>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249" name="Google Shape;1249;p66"/>
          <p:cNvSpPr txBox="1"/>
          <p:nvPr/>
        </p:nvSpPr>
        <p:spPr>
          <a:xfrm>
            <a:off x="391300" y="821400"/>
            <a:ext cx="4249500" cy="427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Objective:</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Compare vehicle’s ability to hold its position with wind effects on mission ready hardware to simulation’s performance</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Equipment:</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Testing location following CU and FAA guidelines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Full UAS hardware, GPS module, and ground truth system </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Cooperative weather</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Objective Metrics: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Ground truth position X,Y,Z </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Wind speed (Anemometer or pixhawk estimation)</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Pixhawk commanded hold position</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Sources of Error:</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Position resolution: 3cm</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Position sampling rate:  1-10Hz</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1250" name="Google Shape;1250;p6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53</a:t>
            </a:fld>
            <a:endParaRPr>
              <a:solidFill>
                <a:srgbClr val="202124"/>
              </a:solidFill>
            </a:endParaRPr>
          </a:p>
        </p:txBody>
      </p:sp>
      <p:pic>
        <p:nvPicPr>
          <p:cNvPr id="1251" name="Google Shape;1251;p66"/>
          <p:cNvPicPr preferRelativeResize="0"/>
          <p:nvPr/>
        </p:nvPicPr>
        <p:blipFill>
          <a:blip r:embed="rId3">
            <a:alphaModFix/>
          </a:blip>
          <a:stretch>
            <a:fillRect/>
          </a:stretch>
        </p:blipFill>
        <p:spPr>
          <a:xfrm>
            <a:off x="5653463" y="1823162"/>
            <a:ext cx="2380381" cy="2563488"/>
          </a:xfrm>
          <a:prstGeom prst="rect">
            <a:avLst/>
          </a:prstGeom>
          <a:noFill/>
          <a:ln>
            <a:noFill/>
          </a:ln>
        </p:spPr>
      </p:pic>
      <p:pic>
        <p:nvPicPr>
          <p:cNvPr id="1252" name="Google Shape;1252;p66"/>
          <p:cNvPicPr preferRelativeResize="0"/>
          <p:nvPr/>
        </p:nvPicPr>
        <p:blipFill>
          <a:blip r:embed="rId4">
            <a:alphaModFix/>
          </a:blip>
          <a:stretch>
            <a:fillRect/>
          </a:stretch>
        </p:blipFill>
        <p:spPr>
          <a:xfrm flipH="1">
            <a:off x="6260752" y="2535649"/>
            <a:ext cx="1165805" cy="1138510"/>
          </a:xfrm>
          <a:prstGeom prst="rect">
            <a:avLst/>
          </a:prstGeom>
          <a:noFill/>
          <a:ln>
            <a:noFill/>
          </a:ln>
        </p:spPr>
      </p:pic>
      <p:sp>
        <p:nvSpPr>
          <p:cNvPr id="1253" name="Google Shape;1253;p66"/>
          <p:cNvSpPr txBox="1">
            <a:spLocks noGrp="1"/>
          </p:cNvSpPr>
          <p:nvPr>
            <p:ph type="body" idx="1"/>
          </p:nvPr>
        </p:nvSpPr>
        <p:spPr>
          <a:xfrm>
            <a:off x="4852250" y="1049200"/>
            <a:ext cx="3982800" cy="674700"/>
          </a:xfrm>
          <a:prstGeom prst="rect">
            <a:avLst/>
          </a:prstGeom>
          <a:solidFill>
            <a:schemeClr val="lt1"/>
          </a:solidFill>
        </p:spPr>
        <p:txBody>
          <a:bodyPr spcFirstLastPara="1" wrap="square" lIns="91425" tIns="91425" rIns="91425" bIns="91425" anchor="t" anchorCtr="0">
            <a:noAutofit/>
          </a:bodyPr>
          <a:lstStyle/>
          <a:p>
            <a:pPr marL="457200" lvl="0" indent="-336550" algn="l" rtl="0">
              <a:lnSpc>
                <a:spcPct val="95000"/>
              </a:lnSpc>
              <a:spcBef>
                <a:spcPts val="0"/>
              </a:spcBef>
              <a:spcAft>
                <a:spcPts val="0"/>
              </a:spcAft>
              <a:buClr>
                <a:schemeClr val="dk1"/>
              </a:buClr>
              <a:buSzPts val="1700"/>
              <a:buFont typeface="Trebuchet MS"/>
              <a:buChar char="●"/>
            </a:pPr>
            <a:r>
              <a:rPr lang="en" sz="1700" b="1">
                <a:solidFill>
                  <a:schemeClr val="dk1"/>
                </a:solidFill>
                <a:latin typeface="Trebuchet MS"/>
                <a:ea typeface="Trebuchet MS"/>
                <a:cs typeface="Trebuchet MS"/>
                <a:sym typeface="Trebuchet MS"/>
              </a:rPr>
              <a:t>CPE’s Addressed: E5</a:t>
            </a:r>
            <a:endParaRPr sz="1700" b="1">
              <a:solidFill>
                <a:schemeClr val="dk1"/>
              </a:solidFill>
              <a:latin typeface="Trebuchet MS"/>
              <a:ea typeface="Trebuchet MS"/>
              <a:cs typeface="Trebuchet MS"/>
              <a:sym typeface="Trebuchet MS"/>
            </a:endParaRPr>
          </a:p>
          <a:p>
            <a:pPr marL="457200" lvl="0" indent="-336550" algn="l" rtl="0">
              <a:lnSpc>
                <a:spcPct val="95000"/>
              </a:lnSpc>
              <a:spcBef>
                <a:spcPts val="0"/>
              </a:spcBef>
              <a:spcAft>
                <a:spcPts val="0"/>
              </a:spcAft>
              <a:buClr>
                <a:schemeClr val="dk1"/>
              </a:buClr>
              <a:buSzPts val="1700"/>
              <a:buFont typeface="Trebuchet MS"/>
              <a:buChar char="●"/>
            </a:pPr>
            <a:r>
              <a:rPr lang="en" sz="1700" b="1">
                <a:solidFill>
                  <a:schemeClr val="dk1"/>
                </a:solidFill>
                <a:latin typeface="Trebuchet MS"/>
                <a:ea typeface="Trebuchet MS"/>
                <a:cs typeface="Trebuchet MS"/>
                <a:sym typeface="Trebuchet MS"/>
              </a:rPr>
              <a:t>FR’s Addressed: FR3, FR6</a:t>
            </a:r>
            <a:endParaRPr sz="1700">
              <a:solidFill>
                <a:schemeClr val="dk1"/>
              </a:solidFill>
              <a:latin typeface="Trebuchet MS"/>
              <a:ea typeface="Trebuchet MS"/>
              <a:cs typeface="Trebuchet MS"/>
              <a:sym typeface="Trebuchet M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Google Shape;1258;p67"/>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67"/>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Vehicle Position Hold Verification </a:t>
            </a:r>
            <a:endParaRPr>
              <a:solidFill>
                <a:schemeClr val="dk1"/>
              </a:solidFill>
            </a:endParaRPr>
          </a:p>
        </p:txBody>
      </p:sp>
      <p:grpSp>
        <p:nvGrpSpPr>
          <p:cNvPr id="1260" name="Google Shape;1260;p67"/>
          <p:cNvGrpSpPr/>
          <p:nvPr/>
        </p:nvGrpSpPr>
        <p:grpSpPr>
          <a:xfrm>
            <a:off x="209271" y="4562106"/>
            <a:ext cx="8019720" cy="389149"/>
            <a:chOff x="209271" y="4562106"/>
            <a:chExt cx="8019720" cy="389149"/>
          </a:xfrm>
        </p:grpSpPr>
        <p:cxnSp>
          <p:nvCxnSpPr>
            <p:cNvPr id="1261" name="Google Shape;1261;p67"/>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262" name="Google Shape;1262;p67"/>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67"/>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264" name="Google Shape;1264;p67"/>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265" name="Google Shape;1265;p67"/>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266" name="Google Shape;1266;p67"/>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267" name="Google Shape;1267;p67"/>
            <p:cNvSpPr/>
            <p:nvPr/>
          </p:nvSpPr>
          <p:spPr>
            <a:xfrm>
              <a:off x="5991516" y="4566892"/>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268" name="Google Shape;1268;p67"/>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1269" name="Google Shape;1269;p67"/>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270" name="Google Shape;1270;p67"/>
          <p:cNvSpPr txBox="1"/>
          <p:nvPr/>
        </p:nvSpPr>
        <p:spPr>
          <a:xfrm>
            <a:off x="313600" y="1183425"/>
            <a:ext cx="4327200" cy="3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latin typeface="Calibri"/>
                <a:ea typeface="Calibri"/>
                <a:cs typeface="Calibri"/>
                <a:sym typeface="Calibri"/>
              </a:rPr>
              <a:t>Test procedure</a:t>
            </a:r>
            <a:endParaRPr sz="1900" b="1">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Verify payload is collecting data</a:t>
            </a:r>
            <a:endParaRPr sz="1600">
              <a:latin typeface="Calibri"/>
              <a:ea typeface="Calibri"/>
              <a:cs typeface="Calibri"/>
              <a:sym typeface="Calibri"/>
            </a:endParaRPr>
          </a:p>
          <a:p>
            <a:pPr marL="1371600" lvl="1" indent="-330200" algn="l" rtl="0">
              <a:spcBef>
                <a:spcPts val="0"/>
              </a:spcBef>
              <a:spcAft>
                <a:spcPts val="0"/>
              </a:spcAft>
              <a:buSzPts val="1600"/>
              <a:buFont typeface="Calibri"/>
              <a:buChar char="○"/>
            </a:pPr>
            <a:r>
              <a:rPr lang="en" sz="1600">
                <a:latin typeface="Calibri"/>
                <a:ea typeface="Calibri"/>
                <a:cs typeface="Calibri"/>
                <a:sym typeface="Calibri"/>
              </a:rPr>
              <a:t>Following ground truth system test</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Place vehicle in GPS position hold mode</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Takeoff and ascend to 5m altitude</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Let vehicle hold position without any pilot input</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Land once sufficient data has been collected </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Process data</a:t>
            </a:r>
            <a:endParaRPr sz="1600">
              <a:latin typeface="Calibri"/>
              <a:ea typeface="Calibri"/>
              <a:cs typeface="Calibri"/>
              <a:sym typeface="Calibri"/>
            </a:endParaRPr>
          </a:p>
          <a:p>
            <a:pPr marL="1371600" lvl="1" indent="-330200" algn="l" rtl="0">
              <a:spcBef>
                <a:spcPts val="0"/>
              </a:spcBef>
              <a:spcAft>
                <a:spcPts val="0"/>
              </a:spcAft>
              <a:buSzPts val="1600"/>
              <a:buFont typeface="Calibri"/>
              <a:buChar char="○"/>
            </a:pPr>
            <a:r>
              <a:rPr lang="en" sz="1600">
                <a:latin typeface="Calibri"/>
                <a:ea typeface="Calibri"/>
                <a:cs typeface="Calibri"/>
                <a:sym typeface="Calibri"/>
              </a:rPr>
              <a:t>Characterize position hold performance against wind</a:t>
            </a:r>
            <a:endParaRPr sz="16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1271" name="Google Shape;1271;p6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54</a:t>
            </a:fld>
            <a:endParaRPr>
              <a:solidFill>
                <a:srgbClr val="202124"/>
              </a:solidFill>
            </a:endParaRPr>
          </a:p>
        </p:txBody>
      </p:sp>
      <p:pic>
        <p:nvPicPr>
          <p:cNvPr id="1272" name="Google Shape;1272;p67"/>
          <p:cNvPicPr preferRelativeResize="0"/>
          <p:nvPr/>
        </p:nvPicPr>
        <p:blipFill>
          <a:blip r:embed="rId3">
            <a:alphaModFix/>
          </a:blip>
          <a:stretch>
            <a:fillRect/>
          </a:stretch>
        </p:blipFill>
        <p:spPr>
          <a:xfrm>
            <a:off x="4690023" y="1484200"/>
            <a:ext cx="1591752" cy="1193825"/>
          </a:xfrm>
          <a:prstGeom prst="rect">
            <a:avLst/>
          </a:prstGeom>
          <a:noFill/>
          <a:ln>
            <a:noFill/>
          </a:ln>
        </p:spPr>
      </p:pic>
      <p:sp>
        <p:nvSpPr>
          <p:cNvPr id="1273" name="Google Shape;1273;p67"/>
          <p:cNvSpPr/>
          <p:nvPr/>
        </p:nvSpPr>
        <p:spPr>
          <a:xfrm>
            <a:off x="5357350" y="2522375"/>
            <a:ext cx="257100" cy="837600"/>
          </a:xfrm>
          <a:prstGeom prst="upDownArrow">
            <a:avLst>
              <a:gd name="adj1" fmla="val 50000"/>
              <a:gd name="adj2" fmla="val 50000"/>
            </a:avLst>
          </a:prstGeom>
          <a:solidFill>
            <a:srgbClr val="33333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67"/>
          <p:cNvSpPr txBox="1"/>
          <p:nvPr/>
        </p:nvSpPr>
        <p:spPr>
          <a:xfrm>
            <a:off x="5628988" y="2671188"/>
            <a:ext cx="8292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5m, hold mode</a:t>
            </a:r>
            <a:endParaRPr b="1">
              <a:latin typeface="Calibri"/>
              <a:ea typeface="Calibri"/>
              <a:cs typeface="Calibri"/>
              <a:sym typeface="Calibri"/>
            </a:endParaRPr>
          </a:p>
        </p:txBody>
      </p:sp>
      <p:pic>
        <p:nvPicPr>
          <p:cNvPr id="1275" name="Google Shape;1275;p67"/>
          <p:cNvPicPr preferRelativeResize="0"/>
          <p:nvPr/>
        </p:nvPicPr>
        <p:blipFill>
          <a:blip r:embed="rId3">
            <a:alphaModFix/>
          </a:blip>
          <a:stretch>
            <a:fillRect/>
          </a:stretch>
        </p:blipFill>
        <p:spPr>
          <a:xfrm>
            <a:off x="7347673" y="2291725"/>
            <a:ext cx="1591752" cy="1193825"/>
          </a:xfrm>
          <a:prstGeom prst="rect">
            <a:avLst/>
          </a:prstGeom>
          <a:noFill/>
          <a:ln>
            <a:noFill/>
          </a:ln>
        </p:spPr>
      </p:pic>
      <p:sp>
        <p:nvSpPr>
          <p:cNvPr id="1276" name="Google Shape;1276;p67"/>
          <p:cNvSpPr/>
          <p:nvPr/>
        </p:nvSpPr>
        <p:spPr>
          <a:xfrm>
            <a:off x="8015000" y="1657950"/>
            <a:ext cx="257100" cy="597600"/>
          </a:xfrm>
          <a:prstGeom prst="downArrow">
            <a:avLst>
              <a:gd name="adj1" fmla="val 50000"/>
              <a:gd name="adj2" fmla="val 50000"/>
            </a:avLst>
          </a:prstGeom>
          <a:solidFill>
            <a:srgbClr val="33333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7" name="Google Shape;1277;p67"/>
          <p:cNvPicPr preferRelativeResize="0"/>
          <p:nvPr/>
        </p:nvPicPr>
        <p:blipFill>
          <a:blip r:embed="rId4">
            <a:alphaModFix/>
          </a:blip>
          <a:stretch>
            <a:fillRect/>
          </a:stretch>
        </p:blipFill>
        <p:spPr>
          <a:xfrm flipH="1">
            <a:off x="6407650" y="1619403"/>
            <a:ext cx="1027000" cy="6747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68"/>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68"/>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Timed Waypoint Simulation Verification</a:t>
            </a:r>
            <a:endParaRPr>
              <a:solidFill>
                <a:schemeClr val="dk1"/>
              </a:solidFill>
            </a:endParaRPr>
          </a:p>
        </p:txBody>
      </p:sp>
      <p:grpSp>
        <p:nvGrpSpPr>
          <p:cNvPr id="1284" name="Google Shape;1284;p68"/>
          <p:cNvGrpSpPr/>
          <p:nvPr/>
        </p:nvGrpSpPr>
        <p:grpSpPr>
          <a:xfrm>
            <a:off x="209271" y="4562106"/>
            <a:ext cx="8019720" cy="389149"/>
            <a:chOff x="209271" y="4562106"/>
            <a:chExt cx="8019720" cy="389149"/>
          </a:xfrm>
        </p:grpSpPr>
        <p:cxnSp>
          <p:nvCxnSpPr>
            <p:cNvPr id="1285" name="Google Shape;1285;p68"/>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286" name="Google Shape;1286;p68"/>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68"/>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288" name="Google Shape;1288;p68"/>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289" name="Google Shape;1289;p68"/>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290" name="Google Shape;1290;p68"/>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291" name="Google Shape;1291;p68"/>
            <p:cNvSpPr/>
            <p:nvPr/>
          </p:nvSpPr>
          <p:spPr>
            <a:xfrm>
              <a:off x="5991516" y="4566892"/>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292" name="Google Shape;1292;p68"/>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1293" name="Google Shape;1293;p68"/>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294" name="Google Shape;1294;p68"/>
          <p:cNvSpPr txBox="1"/>
          <p:nvPr/>
        </p:nvSpPr>
        <p:spPr>
          <a:xfrm>
            <a:off x="238900" y="966125"/>
            <a:ext cx="42495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Objective:</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To determine path feasibility and give baseline prediction of ardupilot performance </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Equipment:</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Machine capable of running the native SITL and QGroundControl (Preferably a machine with Linux operating system )</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Objective Metrics: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Flight dataflash logs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Simulation position data X,Y,Z</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Simulation GPS time data</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Sources of Error:</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Simulated GPS sampling rate:  5Hz</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Simulated EKF solution sampling rate: 10 Hz</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1295" name="Google Shape;1295;p6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55</a:t>
            </a:fld>
            <a:endParaRPr>
              <a:solidFill>
                <a:srgbClr val="202124"/>
              </a:solidFill>
            </a:endParaRPr>
          </a:p>
        </p:txBody>
      </p:sp>
      <p:sp>
        <p:nvSpPr>
          <p:cNvPr id="1296" name="Google Shape;1296;p68"/>
          <p:cNvSpPr txBox="1">
            <a:spLocks noGrp="1"/>
          </p:cNvSpPr>
          <p:nvPr>
            <p:ph type="body" idx="1"/>
          </p:nvPr>
        </p:nvSpPr>
        <p:spPr>
          <a:xfrm>
            <a:off x="4587025" y="1125400"/>
            <a:ext cx="4352400" cy="674700"/>
          </a:xfrm>
          <a:prstGeom prst="rect">
            <a:avLst/>
          </a:prstGeom>
          <a:solidFill>
            <a:schemeClr val="lt1"/>
          </a:solidFill>
        </p:spPr>
        <p:txBody>
          <a:bodyPr spcFirstLastPara="1" wrap="square" lIns="91425" tIns="91425" rIns="91425" bIns="91425" anchor="t" anchorCtr="0">
            <a:noAutofit/>
          </a:bodyPr>
          <a:lstStyle/>
          <a:p>
            <a:pPr marL="457200" lvl="0" indent="-336550" algn="l" rtl="0">
              <a:lnSpc>
                <a:spcPct val="95000"/>
              </a:lnSpc>
              <a:spcBef>
                <a:spcPts val="0"/>
              </a:spcBef>
              <a:spcAft>
                <a:spcPts val="0"/>
              </a:spcAft>
              <a:buClr>
                <a:schemeClr val="dk1"/>
              </a:buClr>
              <a:buSzPts val="1700"/>
              <a:buFont typeface="Trebuchet MS"/>
              <a:buChar char="●"/>
            </a:pPr>
            <a:r>
              <a:rPr lang="en" sz="1700" b="1">
                <a:solidFill>
                  <a:schemeClr val="dk1"/>
                </a:solidFill>
                <a:latin typeface="Trebuchet MS"/>
                <a:ea typeface="Trebuchet MS"/>
                <a:cs typeface="Trebuchet MS"/>
                <a:sym typeface="Trebuchet MS"/>
              </a:rPr>
              <a:t>CPE’s Addressed: E1, E2, E3</a:t>
            </a:r>
            <a:endParaRPr sz="1700" b="1">
              <a:solidFill>
                <a:schemeClr val="dk1"/>
              </a:solidFill>
              <a:latin typeface="Trebuchet MS"/>
              <a:ea typeface="Trebuchet MS"/>
              <a:cs typeface="Trebuchet MS"/>
              <a:sym typeface="Trebuchet MS"/>
            </a:endParaRPr>
          </a:p>
          <a:p>
            <a:pPr marL="457200" lvl="0" indent="-336550" algn="l" rtl="0">
              <a:lnSpc>
                <a:spcPct val="95000"/>
              </a:lnSpc>
              <a:spcBef>
                <a:spcPts val="0"/>
              </a:spcBef>
              <a:spcAft>
                <a:spcPts val="0"/>
              </a:spcAft>
              <a:buClr>
                <a:schemeClr val="dk1"/>
              </a:buClr>
              <a:buSzPts val="1700"/>
              <a:buFont typeface="Trebuchet MS"/>
              <a:buChar char="●"/>
            </a:pPr>
            <a:r>
              <a:rPr lang="en" sz="1700" b="1">
                <a:solidFill>
                  <a:schemeClr val="dk1"/>
                </a:solidFill>
                <a:latin typeface="Trebuchet MS"/>
                <a:ea typeface="Trebuchet MS"/>
                <a:cs typeface="Trebuchet MS"/>
                <a:sym typeface="Trebuchet MS"/>
              </a:rPr>
              <a:t>FR’s Addressed: FR1, FR2, FR4, FR5</a:t>
            </a:r>
            <a:endParaRPr sz="1700">
              <a:solidFill>
                <a:schemeClr val="dk1"/>
              </a:solidFill>
              <a:latin typeface="Trebuchet MS"/>
              <a:ea typeface="Trebuchet MS"/>
              <a:cs typeface="Trebuchet MS"/>
              <a:sym typeface="Trebuchet MS"/>
            </a:endParaRPr>
          </a:p>
        </p:txBody>
      </p:sp>
      <p:pic>
        <p:nvPicPr>
          <p:cNvPr id="1297" name="Google Shape;1297;p68"/>
          <p:cNvPicPr preferRelativeResize="0"/>
          <p:nvPr/>
        </p:nvPicPr>
        <p:blipFill>
          <a:blip r:embed="rId3">
            <a:alphaModFix/>
          </a:blip>
          <a:stretch>
            <a:fillRect/>
          </a:stretch>
        </p:blipFill>
        <p:spPr>
          <a:xfrm>
            <a:off x="10051463" y="655863"/>
            <a:ext cx="2918277" cy="1977824"/>
          </a:xfrm>
          <a:prstGeom prst="rect">
            <a:avLst/>
          </a:prstGeom>
          <a:noFill/>
          <a:ln>
            <a:noFill/>
          </a:ln>
        </p:spPr>
      </p:pic>
      <p:pic>
        <p:nvPicPr>
          <p:cNvPr id="1298" name="Google Shape;1298;p68"/>
          <p:cNvPicPr preferRelativeResize="0"/>
          <p:nvPr/>
        </p:nvPicPr>
        <p:blipFill>
          <a:blip r:embed="rId4">
            <a:alphaModFix/>
          </a:blip>
          <a:stretch>
            <a:fillRect/>
          </a:stretch>
        </p:blipFill>
        <p:spPr>
          <a:xfrm>
            <a:off x="5084475" y="1929789"/>
            <a:ext cx="3357475" cy="23807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sp>
        <p:nvSpPr>
          <p:cNvPr id="1303" name="Google Shape;1303;p69"/>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69"/>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Timed Waypoint Simulation Verification</a:t>
            </a:r>
            <a:endParaRPr>
              <a:solidFill>
                <a:schemeClr val="dk1"/>
              </a:solidFill>
            </a:endParaRPr>
          </a:p>
        </p:txBody>
      </p:sp>
      <p:grpSp>
        <p:nvGrpSpPr>
          <p:cNvPr id="1305" name="Google Shape;1305;p69"/>
          <p:cNvGrpSpPr/>
          <p:nvPr/>
        </p:nvGrpSpPr>
        <p:grpSpPr>
          <a:xfrm>
            <a:off x="209271" y="4562106"/>
            <a:ext cx="8019720" cy="389149"/>
            <a:chOff x="209271" y="4562106"/>
            <a:chExt cx="8019720" cy="389149"/>
          </a:xfrm>
        </p:grpSpPr>
        <p:cxnSp>
          <p:nvCxnSpPr>
            <p:cNvPr id="1306" name="Google Shape;1306;p69"/>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307" name="Google Shape;1307;p69"/>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69"/>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309" name="Google Shape;1309;p69"/>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310" name="Google Shape;1310;p69"/>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311" name="Google Shape;1311;p69"/>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312" name="Google Shape;1312;p69"/>
            <p:cNvSpPr/>
            <p:nvPr/>
          </p:nvSpPr>
          <p:spPr>
            <a:xfrm>
              <a:off x="5991516" y="4566892"/>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313" name="Google Shape;1313;p69"/>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1314" name="Google Shape;1314;p69"/>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315" name="Google Shape;1315;p69"/>
          <p:cNvSpPr txBox="1"/>
          <p:nvPr/>
        </p:nvSpPr>
        <p:spPr>
          <a:xfrm>
            <a:off x="313600" y="1183425"/>
            <a:ext cx="4327200" cy="3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latin typeface="Calibri"/>
                <a:ea typeface="Calibri"/>
                <a:cs typeface="Calibri"/>
                <a:sym typeface="Calibri"/>
              </a:rPr>
              <a:t>Test procedure</a:t>
            </a:r>
            <a:endParaRPr sz="1900" b="1">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Build the intended ardupilot code onto the virtual drone</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Load in the waypoint file with intended time constraints</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Takeoff and change the mode to “AUTO”</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Simulate the intended flight trajectory</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Extract the flight log data after the flight has been completed</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Process the flight log data to determine if the virtual drone hit the waypoints within 1 second</a:t>
            </a:r>
            <a:endParaRPr sz="16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1316" name="Google Shape;1316;p6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56</a:t>
            </a:fld>
            <a:endParaRPr>
              <a:solidFill>
                <a:srgbClr val="202124"/>
              </a:solidFill>
            </a:endParaRPr>
          </a:p>
        </p:txBody>
      </p:sp>
      <p:pic>
        <p:nvPicPr>
          <p:cNvPr id="1317" name="Google Shape;1317;p69"/>
          <p:cNvPicPr preferRelativeResize="0"/>
          <p:nvPr/>
        </p:nvPicPr>
        <p:blipFill>
          <a:blip r:embed="rId3">
            <a:alphaModFix/>
          </a:blip>
          <a:stretch>
            <a:fillRect/>
          </a:stretch>
        </p:blipFill>
        <p:spPr>
          <a:xfrm>
            <a:off x="4640800" y="1134550"/>
            <a:ext cx="4241152" cy="287439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1322" name="Google Shape;1322;p70"/>
          <p:cNvSpPr/>
          <p:nvPr/>
        </p:nvSpPr>
        <p:spPr>
          <a:xfrm>
            <a:off x="5177025" y="2292550"/>
            <a:ext cx="3470700" cy="99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70"/>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70"/>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GUST System Validation Test</a:t>
            </a:r>
            <a:endParaRPr>
              <a:solidFill>
                <a:schemeClr val="dk1"/>
              </a:solidFill>
            </a:endParaRPr>
          </a:p>
        </p:txBody>
      </p:sp>
      <p:grpSp>
        <p:nvGrpSpPr>
          <p:cNvPr id="1325" name="Google Shape;1325;p70"/>
          <p:cNvGrpSpPr/>
          <p:nvPr/>
        </p:nvGrpSpPr>
        <p:grpSpPr>
          <a:xfrm>
            <a:off x="209271" y="4562106"/>
            <a:ext cx="8019720" cy="389149"/>
            <a:chOff x="209271" y="4562106"/>
            <a:chExt cx="8019720" cy="389149"/>
          </a:xfrm>
        </p:grpSpPr>
        <p:cxnSp>
          <p:nvCxnSpPr>
            <p:cNvPr id="1326" name="Google Shape;1326;p70"/>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327" name="Google Shape;1327;p70"/>
            <p:cNvSpPr/>
            <p:nvPr/>
          </p:nvSpPr>
          <p:spPr>
            <a:xfrm>
              <a:off x="209271" y="4562106"/>
              <a:ext cx="1070400" cy="384300"/>
            </a:xfrm>
            <a:prstGeom prst="homePlate">
              <a:avLst>
                <a:gd name="adj" fmla="val 50000"/>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70"/>
            <p:cNvSpPr/>
            <p:nvPr/>
          </p:nvSpPr>
          <p:spPr>
            <a:xfrm>
              <a:off x="212617" y="4562106"/>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329" name="Google Shape;1329;p70"/>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330" name="Google Shape;1330;p70"/>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331" name="Google Shape;1331;p70"/>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332" name="Google Shape;1332;p70"/>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333" name="Google Shape;1333;p70"/>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1334" name="Google Shape;1334;p70"/>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335" name="Google Shape;1335;p70"/>
          <p:cNvSpPr txBox="1">
            <a:spLocks noGrp="1"/>
          </p:cNvSpPr>
          <p:nvPr>
            <p:ph type="sldNum" idx="12"/>
          </p:nvPr>
        </p:nvSpPr>
        <p:spPr>
          <a:xfrm>
            <a:off x="8382009" y="45598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333333"/>
                </a:solidFill>
              </a:rPr>
              <a:t>57</a:t>
            </a:fld>
            <a:endParaRPr>
              <a:solidFill>
                <a:srgbClr val="333333"/>
              </a:solidFill>
            </a:endParaRPr>
          </a:p>
        </p:txBody>
      </p:sp>
      <p:sp>
        <p:nvSpPr>
          <p:cNvPr id="1336" name="Google Shape;1336;p70"/>
          <p:cNvSpPr txBox="1"/>
          <p:nvPr/>
        </p:nvSpPr>
        <p:spPr>
          <a:xfrm>
            <a:off x="219625" y="835275"/>
            <a:ext cx="4974600" cy="3785621"/>
          </a:xfrm>
          <a:prstGeom prst="rect">
            <a:avLst/>
          </a:prstGeom>
          <a:noFill/>
          <a:ln>
            <a:noFill/>
          </a:ln>
        </p:spPr>
        <p:txBody>
          <a:bodyPr spcFirstLastPara="1" wrap="square" lIns="91425" tIns="91425" rIns="91425" bIns="91425" anchor="t" anchorCtr="0">
            <a:spAutoFit/>
          </a:bodyPr>
          <a:lstStyle/>
          <a:p>
            <a:pPr marL="146050" lvl="0" algn="l" rtl="0">
              <a:lnSpc>
                <a:spcPct val="90000"/>
              </a:lnSpc>
              <a:spcBef>
                <a:spcPts val="0"/>
              </a:spcBef>
              <a:spcAft>
                <a:spcPts val="0"/>
              </a:spcAft>
              <a:buSzPts val="1300"/>
            </a:pPr>
            <a:r>
              <a:rPr lang="en" sz="1300" b="1" dirty="0">
                <a:latin typeface="Average"/>
                <a:ea typeface="Average"/>
                <a:cs typeface="Average"/>
                <a:sym typeface="Average"/>
              </a:rPr>
              <a:t>1. Setup Waypoints</a:t>
            </a:r>
          </a:p>
          <a:p>
            <a:pPr marL="431800" lvl="1" indent="-285750">
              <a:lnSpc>
                <a:spcPct val="90000"/>
              </a:lnSpc>
              <a:buSzPts val="1300"/>
              <a:buFontTx/>
              <a:buChar char="-"/>
            </a:pPr>
            <a:r>
              <a:rPr lang="en" sz="1300" dirty="0">
                <a:latin typeface="Average"/>
                <a:ea typeface="Average"/>
                <a:cs typeface="Average"/>
                <a:sym typeface="Average"/>
              </a:rPr>
              <a:t>Convert 1 Hz azimuth/elevation file to XYZT coordinate file</a:t>
            </a:r>
            <a:endParaRPr sz="1300" dirty="0">
              <a:latin typeface="Average"/>
              <a:ea typeface="Average"/>
              <a:cs typeface="Average"/>
              <a:sym typeface="Average"/>
            </a:endParaRPr>
          </a:p>
          <a:p>
            <a:pPr marL="146050" lvl="0" algn="l" rtl="0">
              <a:lnSpc>
                <a:spcPct val="90000"/>
              </a:lnSpc>
              <a:spcBef>
                <a:spcPts val="0"/>
              </a:spcBef>
              <a:spcAft>
                <a:spcPts val="0"/>
              </a:spcAft>
              <a:buSzPts val="1300"/>
            </a:pPr>
            <a:endParaRPr lang="en" sz="1300" dirty="0">
              <a:latin typeface="Average"/>
              <a:ea typeface="Average"/>
              <a:cs typeface="Average"/>
              <a:sym typeface="Average"/>
            </a:endParaRPr>
          </a:p>
          <a:p>
            <a:pPr marL="146050" lvl="0" algn="l" rtl="0">
              <a:lnSpc>
                <a:spcPct val="90000"/>
              </a:lnSpc>
              <a:spcBef>
                <a:spcPts val="0"/>
              </a:spcBef>
              <a:spcAft>
                <a:spcPts val="0"/>
              </a:spcAft>
              <a:buSzPts val="1300"/>
            </a:pPr>
            <a:r>
              <a:rPr lang="en" sz="1300" b="1" dirty="0">
                <a:latin typeface="Average"/>
                <a:ea typeface="Average"/>
                <a:cs typeface="Average"/>
                <a:sym typeface="Average"/>
              </a:rPr>
              <a:t>2. Mission Planning</a:t>
            </a:r>
          </a:p>
          <a:p>
            <a:pPr marL="431800" lvl="0" indent="-285750" algn="l" rtl="0">
              <a:lnSpc>
                <a:spcPct val="90000"/>
              </a:lnSpc>
              <a:spcBef>
                <a:spcPts val="0"/>
              </a:spcBef>
              <a:spcAft>
                <a:spcPts val="0"/>
              </a:spcAft>
              <a:buSzPts val="1300"/>
              <a:buFontTx/>
              <a:buChar char="-"/>
            </a:pPr>
            <a:r>
              <a:rPr lang="en" sz="1300" dirty="0">
                <a:latin typeface="Average"/>
                <a:ea typeface="Average"/>
                <a:cs typeface="Average"/>
                <a:sym typeface="Average"/>
              </a:rPr>
              <a:t>Pass generated waypoint file into </a:t>
            </a:r>
            <a:r>
              <a:rPr lang="en" sz="1300" dirty="0" err="1">
                <a:latin typeface="Average"/>
                <a:ea typeface="Average"/>
                <a:cs typeface="Average"/>
                <a:sym typeface="Average"/>
              </a:rPr>
              <a:t>QGroundControl</a:t>
            </a:r>
            <a:endParaRPr sz="1300" dirty="0">
              <a:latin typeface="Average"/>
              <a:ea typeface="Average"/>
              <a:cs typeface="Average"/>
              <a:sym typeface="Average"/>
            </a:endParaRPr>
          </a:p>
          <a:p>
            <a:pPr marL="457200" lvl="0" indent="0" algn="l" rtl="0">
              <a:lnSpc>
                <a:spcPct val="90000"/>
              </a:lnSpc>
              <a:spcBef>
                <a:spcPts val="0"/>
              </a:spcBef>
              <a:spcAft>
                <a:spcPts val="0"/>
              </a:spcAft>
              <a:buNone/>
            </a:pPr>
            <a:endParaRPr sz="1300" dirty="0">
              <a:latin typeface="Average"/>
              <a:ea typeface="Average"/>
              <a:cs typeface="Average"/>
              <a:sym typeface="Average"/>
            </a:endParaRPr>
          </a:p>
          <a:p>
            <a:pPr marL="146050" lvl="0" algn="l" rtl="0">
              <a:lnSpc>
                <a:spcPct val="90000"/>
              </a:lnSpc>
              <a:spcBef>
                <a:spcPts val="0"/>
              </a:spcBef>
              <a:spcAft>
                <a:spcPts val="0"/>
              </a:spcAft>
              <a:buSzPts val="1300"/>
            </a:pPr>
            <a:r>
              <a:rPr lang="en" sz="1300" b="1" dirty="0">
                <a:latin typeface="Average"/>
                <a:ea typeface="Average"/>
                <a:cs typeface="Average"/>
                <a:sym typeface="Average"/>
              </a:rPr>
              <a:t>3. Simulation</a:t>
            </a:r>
          </a:p>
          <a:p>
            <a:pPr marL="431800" lvl="0" indent="-285750" algn="l" rtl="0">
              <a:lnSpc>
                <a:spcPct val="90000"/>
              </a:lnSpc>
              <a:spcBef>
                <a:spcPts val="0"/>
              </a:spcBef>
              <a:spcAft>
                <a:spcPts val="0"/>
              </a:spcAft>
              <a:buSzPts val="1300"/>
              <a:buFontTx/>
              <a:buChar char="-"/>
            </a:pPr>
            <a:r>
              <a:rPr lang="en" sz="1300" dirty="0">
                <a:latin typeface="Average"/>
                <a:ea typeface="Average"/>
                <a:cs typeface="Average"/>
                <a:sym typeface="Average"/>
              </a:rPr>
              <a:t>Use native SITL to simulate mission and generate feasibility</a:t>
            </a:r>
            <a:endParaRPr sz="1300" dirty="0">
              <a:latin typeface="Average"/>
              <a:ea typeface="Average"/>
              <a:cs typeface="Average"/>
              <a:sym typeface="Average"/>
            </a:endParaRPr>
          </a:p>
          <a:p>
            <a:pPr marL="457200" lvl="0" indent="0" algn="l" rtl="0">
              <a:lnSpc>
                <a:spcPct val="90000"/>
              </a:lnSpc>
              <a:spcBef>
                <a:spcPts val="0"/>
              </a:spcBef>
              <a:spcAft>
                <a:spcPts val="0"/>
              </a:spcAft>
              <a:buNone/>
            </a:pPr>
            <a:endParaRPr sz="1300" dirty="0">
              <a:latin typeface="Average"/>
              <a:ea typeface="Average"/>
              <a:cs typeface="Average"/>
              <a:sym typeface="Average"/>
            </a:endParaRPr>
          </a:p>
          <a:p>
            <a:pPr marL="146050" lvl="0" algn="l" rtl="0">
              <a:lnSpc>
                <a:spcPct val="90000"/>
              </a:lnSpc>
              <a:spcBef>
                <a:spcPts val="0"/>
              </a:spcBef>
              <a:spcAft>
                <a:spcPts val="0"/>
              </a:spcAft>
              <a:buSzPts val="1300"/>
            </a:pPr>
            <a:r>
              <a:rPr lang="en" sz="1300" b="1" dirty="0">
                <a:latin typeface="Average"/>
                <a:ea typeface="Average"/>
                <a:cs typeface="Average"/>
                <a:sym typeface="Average"/>
              </a:rPr>
              <a:t>4. </a:t>
            </a:r>
            <a:r>
              <a:rPr lang="en" sz="1300" b="1" dirty="0" err="1">
                <a:latin typeface="Average"/>
                <a:ea typeface="Average"/>
                <a:cs typeface="Average"/>
                <a:sym typeface="Average"/>
              </a:rPr>
              <a:t>ArduPilot</a:t>
            </a:r>
            <a:r>
              <a:rPr lang="en" sz="1300" b="1" dirty="0">
                <a:latin typeface="Average"/>
                <a:ea typeface="Average"/>
                <a:cs typeface="Average"/>
                <a:sym typeface="Average"/>
              </a:rPr>
              <a:t> Interface</a:t>
            </a:r>
          </a:p>
          <a:p>
            <a:pPr marL="431800" lvl="0" indent="-285750" algn="l" rtl="0">
              <a:lnSpc>
                <a:spcPct val="90000"/>
              </a:lnSpc>
              <a:spcBef>
                <a:spcPts val="0"/>
              </a:spcBef>
              <a:spcAft>
                <a:spcPts val="0"/>
              </a:spcAft>
              <a:buSzPts val="1300"/>
              <a:buFontTx/>
              <a:buChar char="-"/>
            </a:pPr>
            <a:r>
              <a:rPr lang="en" sz="1300" dirty="0">
                <a:latin typeface="Average"/>
                <a:ea typeface="Average"/>
                <a:cs typeface="Average"/>
                <a:sym typeface="Average"/>
              </a:rPr>
              <a:t>Sends mission to </a:t>
            </a:r>
            <a:r>
              <a:rPr lang="en" sz="1300" dirty="0" err="1">
                <a:latin typeface="Average"/>
                <a:ea typeface="Average"/>
                <a:cs typeface="Average"/>
                <a:sym typeface="Average"/>
              </a:rPr>
              <a:t>PixHawk</a:t>
            </a:r>
            <a:r>
              <a:rPr lang="en" sz="1300" dirty="0">
                <a:latin typeface="Average"/>
                <a:ea typeface="Average"/>
                <a:cs typeface="Average"/>
                <a:sym typeface="Average"/>
              </a:rPr>
              <a:t> flight controller from </a:t>
            </a:r>
            <a:r>
              <a:rPr lang="en" sz="1300" dirty="0" err="1">
                <a:latin typeface="Average"/>
                <a:ea typeface="Average"/>
                <a:cs typeface="Average"/>
                <a:sym typeface="Average"/>
              </a:rPr>
              <a:t>QGroundControl</a:t>
            </a:r>
            <a:r>
              <a:rPr lang="en" sz="1300" dirty="0">
                <a:latin typeface="Average"/>
                <a:ea typeface="Average"/>
                <a:cs typeface="Average"/>
                <a:sym typeface="Average"/>
              </a:rPr>
              <a:t> via MAVLINK</a:t>
            </a:r>
            <a:endParaRPr sz="1300" u="sng" dirty="0">
              <a:latin typeface="Average"/>
              <a:ea typeface="Average"/>
              <a:cs typeface="Average"/>
              <a:sym typeface="Average"/>
            </a:endParaRPr>
          </a:p>
          <a:p>
            <a:pPr marL="457200" lvl="0" indent="0" algn="l" rtl="0">
              <a:lnSpc>
                <a:spcPct val="90000"/>
              </a:lnSpc>
              <a:spcBef>
                <a:spcPts val="0"/>
              </a:spcBef>
              <a:spcAft>
                <a:spcPts val="0"/>
              </a:spcAft>
              <a:buNone/>
            </a:pPr>
            <a:endParaRPr sz="1300" dirty="0">
              <a:latin typeface="Average"/>
              <a:ea typeface="Average"/>
              <a:cs typeface="Average"/>
              <a:sym typeface="Average"/>
            </a:endParaRPr>
          </a:p>
          <a:p>
            <a:pPr marL="146050" lvl="0" algn="l" rtl="0">
              <a:lnSpc>
                <a:spcPct val="90000"/>
              </a:lnSpc>
              <a:spcBef>
                <a:spcPts val="0"/>
              </a:spcBef>
              <a:spcAft>
                <a:spcPts val="0"/>
              </a:spcAft>
              <a:buSzPts val="1300"/>
            </a:pPr>
            <a:r>
              <a:rPr lang="en" sz="1300" b="1" dirty="0">
                <a:latin typeface="Average"/>
                <a:ea typeface="Average"/>
                <a:cs typeface="Average"/>
                <a:sym typeface="Average"/>
              </a:rPr>
              <a:t>5. Mission Execution</a:t>
            </a:r>
          </a:p>
          <a:p>
            <a:pPr marL="431800" lvl="0" indent="-285750" algn="l" rtl="0">
              <a:lnSpc>
                <a:spcPct val="90000"/>
              </a:lnSpc>
              <a:spcBef>
                <a:spcPts val="0"/>
              </a:spcBef>
              <a:spcAft>
                <a:spcPts val="0"/>
              </a:spcAft>
              <a:buSzPts val="1300"/>
              <a:buFontTx/>
              <a:buChar char="-"/>
            </a:pPr>
            <a:r>
              <a:rPr lang="en" sz="1300" dirty="0">
                <a:latin typeface="Average"/>
                <a:ea typeface="Average"/>
                <a:cs typeface="Average"/>
                <a:sym typeface="Average"/>
              </a:rPr>
              <a:t>Vehicle uses closed loop time control to execute commanded mission profile</a:t>
            </a:r>
          </a:p>
          <a:p>
            <a:pPr marL="146050" lvl="0" algn="l" rtl="0">
              <a:lnSpc>
                <a:spcPct val="90000"/>
              </a:lnSpc>
              <a:spcBef>
                <a:spcPts val="0"/>
              </a:spcBef>
              <a:spcAft>
                <a:spcPts val="0"/>
              </a:spcAft>
              <a:buSzPts val="1300"/>
            </a:pPr>
            <a:endParaRPr sz="1300" dirty="0">
              <a:latin typeface="Average"/>
              <a:ea typeface="Average"/>
              <a:cs typeface="Average"/>
              <a:sym typeface="Average"/>
            </a:endParaRPr>
          </a:p>
          <a:p>
            <a:pPr marL="146050" lvl="0" algn="l" rtl="0">
              <a:lnSpc>
                <a:spcPct val="90000"/>
              </a:lnSpc>
              <a:spcBef>
                <a:spcPts val="0"/>
              </a:spcBef>
              <a:spcAft>
                <a:spcPts val="0"/>
              </a:spcAft>
              <a:buSzPts val="1300"/>
            </a:pPr>
            <a:r>
              <a:rPr lang="en" sz="1300" b="1" dirty="0">
                <a:latin typeface="Average"/>
                <a:ea typeface="Average"/>
                <a:cs typeface="Average"/>
                <a:sym typeface="Average"/>
              </a:rPr>
              <a:t>6. Post Processing</a:t>
            </a:r>
          </a:p>
          <a:p>
            <a:pPr marL="431800" lvl="0" indent="-285750" algn="l" rtl="0">
              <a:lnSpc>
                <a:spcPct val="90000"/>
              </a:lnSpc>
              <a:spcBef>
                <a:spcPts val="0"/>
              </a:spcBef>
              <a:spcAft>
                <a:spcPts val="0"/>
              </a:spcAft>
              <a:buSzPts val="1300"/>
              <a:buFontTx/>
              <a:buChar char="-"/>
            </a:pPr>
            <a:r>
              <a:rPr lang="en" sz="1300" dirty="0">
                <a:latin typeface="Average"/>
                <a:ea typeface="Average"/>
                <a:cs typeface="Average"/>
                <a:sym typeface="Average"/>
              </a:rPr>
              <a:t>Analyze ground truth system data for validation of GUST system timing control</a:t>
            </a:r>
          </a:p>
        </p:txBody>
      </p:sp>
      <p:sp>
        <p:nvSpPr>
          <p:cNvPr id="1337" name="Google Shape;1337;p70"/>
          <p:cNvSpPr/>
          <p:nvPr/>
        </p:nvSpPr>
        <p:spPr>
          <a:xfrm>
            <a:off x="7462575" y="1449963"/>
            <a:ext cx="548700" cy="255900"/>
          </a:xfrm>
          <a:prstGeom prst="rightArrow">
            <a:avLst>
              <a:gd name="adj1" fmla="val 50000"/>
              <a:gd name="adj2" fmla="val 50000"/>
            </a:avLst>
          </a:prstGeom>
          <a:solidFill>
            <a:srgbClr val="33333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38" name="Google Shape;1338;p70"/>
          <p:cNvPicPr preferRelativeResize="0"/>
          <p:nvPr/>
        </p:nvPicPr>
        <p:blipFill>
          <a:blip r:embed="rId3">
            <a:alphaModFix/>
          </a:blip>
          <a:stretch>
            <a:fillRect/>
          </a:stretch>
        </p:blipFill>
        <p:spPr>
          <a:xfrm>
            <a:off x="5260081" y="3415388"/>
            <a:ext cx="2903587" cy="918800"/>
          </a:xfrm>
          <a:prstGeom prst="rect">
            <a:avLst/>
          </a:prstGeom>
          <a:noFill/>
          <a:ln>
            <a:noFill/>
          </a:ln>
        </p:spPr>
      </p:pic>
      <p:pic>
        <p:nvPicPr>
          <p:cNvPr id="1339" name="Google Shape;1339;p70"/>
          <p:cNvPicPr preferRelativeResize="0"/>
          <p:nvPr/>
        </p:nvPicPr>
        <p:blipFill>
          <a:blip r:embed="rId4">
            <a:alphaModFix/>
          </a:blip>
          <a:stretch>
            <a:fillRect/>
          </a:stretch>
        </p:blipFill>
        <p:spPr>
          <a:xfrm flipH="1">
            <a:off x="7821288" y="3978904"/>
            <a:ext cx="483900" cy="472554"/>
          </a:xfrm>
          <a:prstGeom prst="rect">
            <a:avLst/>
          </a:prstGeom>
          <a:noFill/>
          <a:ln>
            <a:noFill/>
          </a:ln>
        </p:spPr>
      </p:pic>
      <p:pic>
        <p:nvPicPr>
          <p:cNvPr id="1340" name="Google Shape;1340;p70"/>
          <p:cNvPicPr preferRelativeResize="0"/>
          <p:nvPr/>
        </p:nvPicPr>
        <p:blipFill>
          <a:blip r:embed="rId5">
            <a:alphaModFix/>
          </a:blip>
          <a:stretch>
            <a:fillRect/>
          </a:stretch>
        </p:blipFill>
        <p:spPr>
          <a:xfrm>
            <a:off x="7563088" y="2462650"/>
            <a:ext cx="847913" cy="601247"/>
          </a:xfrm>
          <a:prstGeom prst="rect">
            <a:avLst/>
          </a:prstGeom>
          <a:noFill/>
          <a:ln>
            <a:noFill/>
          </a:ln>
        </p:spPr>
      </p:pic>
      <p:pic>
        <p:nvPicPr>
          <p:cNvPr id="1341" name="Google Shape;1341;p70"/>
          <p:cNvPicPr preferRelativeResize="0"/>
          <p:nvPr/>
        </p:nvPicPr>
        <p:blipFill>
          <a:blip r:embed="rId6">
            <a:alphaModFix/>
          </a:blip>
          <a:stretch>
            <a:fillRect/>
          </a:stretch>
        </p:blipFill>
        <p:spPr>
          <a:xfrm>
            <a:off x="5196950" y="1017887"/>
            <a:ext cx="1096269" cy="1127500"/>
          </a:xfrm>
          <a:prstGeom prst="rect">
            <a:avLst/>
          </a:prstGeom>
          <a:noFill/>
          <a:ln w="28575" cap="flat" cmpd="sng">
            <a:solidFill>
              <a:srgbClr val="000000"/>
            </a:solidFill>
            <a:prstDash val="solid"/>
            <a:round/>
            <a:headEnd type="none" w="sm" len="sm"/>
            <a:tailEnd type="none" w="sm" len="sm"/>
          </a:ln>
        </p:spPr>
      </p:pic>
      <p:pic>
        <p:nvPicPr>
          <p:cNvPr id="1342" name="Google Shape;1342;p70"/>
          <p:cNvPicPr preferRelativeResize="0"/>
          <p:nvPr/>
        </p:nvPicPr>
        <p:blipFill>
          <a:blip r:embed="rId7">
            <a:alphaModFix/>
          </a:blip>
          <a:stretch>
            <a:fillRect/>
          </a:stretch>
        </p:blipFill>
        <p:spPr>
          <a:xfrm>
            <a:off x="6413244" y="1017875"/>
            <a:ext cx="957481" cy="1127500"/>
          </a:xfrm>
          <a:prstGeom prst="rect">
            <a:avLst/>
          </a:prstGeom>
          <a:noFill/>
          <a:ln w="28575" cap="flat" cmpd="sng">
            <a:solidFill>
              <a:srgbClr val="000000"/>
            </a:solidFill>
            <a:prstDash val="solid"/>
            <a:round/>
            <a:headEnd type="none" w="sm" len="sm"/>
            <a:tailEnd type="none" w="sm" len="sm"/>
          </a:ln>
        </p:spPr>
      </p:pic>
      <p:pic>
        <p:nvPicPr>
          <p:cNvPr id="1343" name="Google Shape;1343;p70"/>
          <p:cNvPicPr preferRelativeResize="0"/>
          <p:nvPr/>
        </p:nvPicPr>
        <p:blipFill>
          <a:blip r:embed="rId8">
            <a:alphaModFix/>
          </a:blip>
          <a:stretch>
            <a:fillRect/>
          </a:stretch>
        </p:blipFill>
        <p:spPr>
          <a:xfrm>
            <a:off x="5336963" y="2456425"/>
            <a:ext cx="506525" cy="674700"/>
          </a:xfrm>
          <a:prstGeom prst="rect">
            <a:avLst/>
          </a:prstGeom>
          <a:noFill/>
          <a:ln>
            <a:noFill/>
          </a:ln>
        </p:spPr>
      </p:pic>
      <p:sp>
        <p:nvSpPr>
          <p:cNvPr id="1344" name="Google Shape;1344;p70"/>
          <p:cNvSpPr/>
          <p:nvPr/>
        </p:nvSpPr>
        <p:spPr>
          <a:xfrm>
            <a:off x="5986225" y="2665813"/>
            <a:ext cx="548700" cy="255900"/>
          </a:xfrm>
          <a:prstGeom prst="rightArrow">
            <a:avLst>
              <a:gd name="adj1" fmla="val 50000"/>
              <a:gd name="adj2" fmla="val 50000"/>
            </a:avLst>
          </a:prstGeom>
          <a:solidFill>
            <a:srgbClr val="33333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45" name="Google Shape;1345;p70"/>
          <p:cNvPicPr preferRelativeResize="0"/>
          <p:nvPr/>
        </p:nvPicPr>
        <p:blipFill>
          <a:blip r:embed="rId4">
            <a:alphaModFix/>
          </a:blip>
          <a:stretch>
            <a:fillRect/>
          </a:stretch>
        </p:blipFill>
        <p:spPr>
          <a:xfrm flipH="1">
            <a:off x="6677688" y="2462023"/>
            <a:ext cx="690893" cy="674700"/>
          </a:xfrm>
          <a:prstGeom prst="rect">
            <a:avLst/>
          </a:prstGeom>
          <a:noFill/>
          <a:ln>
            <a:noFill/>
          </a:ln>
        </p:spPr>
      </p:pic>
      <p:pic>
        <p:nvPicPr>
          <p:cNvPr id="1346" name="Google Shape;1346;p70"/>
          <p:cNvPicPr preferRelativeResize="0"/>
          <p:nvPr/>
        </p:nvPicPr>
        <p:blipFill>
          <a:blip r:embed="rId8">
            <a:alphaModFix/>
          </a:blip>
          <a:stretch>
            <a:fillRect/>
          </a:stretch>
        </p:blipFill>
        <p:spPr>
          <a:xfrm>
            <a:off x="8090313" y="1240575"/>
            <a:ext cx="506525" cy="6747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1" name="Google Shape;1351;p71"/>
          <p:cNvSpPr txBox="1">
            <a:spLocks noGrp="1"/>
          </p:cNvSpPr>
          <p:nvPr>
            <p:ph type="title"/>
          </p:nvPr>
        </p:nvSpPr>
        <p:spPr>
          <a:xfrm>
            <a:off x="819150" y="1921950"/>
            <a:ext cx="75057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400" b="1">
                <a:solidFill>
                  <a:srgbClr val="674EA7"/>
                </a:solidFill>
              </a:rPr>
              <a:t>Project Planning</a:t>
            </a:r>
            <a:endParaRPr sz="6400" b="1">
              <a:solidFill>
                <a:srgbClr val="674EA7"/>
              </a:solidFill>
            </a:endParaRPr>
          </a:p>
        </p:txBody>
      </p:sp>
      <p:cxnSp>
        <p:nvCxnSpPr>
          <p:cNvPr id="1352" name="Google Shape;1352;p71"/>
          <p:cNvCxnSpPr/>
          <p:nvPr/>
        </p:nvCxnSpPr>
        <p:spPr>
          <a:xfrm>
            <a:off x="1831350" y="3371000"/>
            <a:ext cx="5481300" cy="0"/>
          </a:xfrm>
          <a:prstGeom prst="straightConnector1">
            <a:avLst/>
          </a:prstGeom>
          <a:noFill/>
          <a:ln w="114300" cap="flat" cmpd="sng">
            <a:solidFill>
              <a:schemeClr val="lt1"/>
            </a:solidFill>
            <a:prstDash val="solid"/>
            <a:round/>
            <a:headEnd type="none" w="med" len="med"/>
            <a:tailEnd type="none" w="med" len="med"/>
          </a:ln>
        </p:spPr>
      </p:cxnSp>
      <p:cxnSp>
        <p:nvCxnSpPr>
          <p:cNvPr id="1353" name="Google Shape;1353;p71"/>
          <p:cNvCxnSpPr/>
          <p:nvPr/>
        </p:nvCxnSpPr>
        <p:spPr>
          <a:xfrm>
            <a:off x="1831350" y="1693350"/>
            <a:ext cx="5481300" cy="0"/>
          </a:xfrm>
          <a:prstGeom prst="straightConnector1">
            <a:avLst/>
          </a:prstGeom>
          <a:noFill/>
          <a:ln w="114300" cap="flat" cmpd="sng">
            <a:solidFill>
              <a:schemeClr val="lt1"/>
            </a:solidFill>
            <a:prstDash val="solid"/>
            <a:round/>
            <a:headEnd type="none" w="med" len="med"/>
            <a:tailEnd type="none" w="med" len="med"/>
          </a:ln>
        </p:spPr>
      </p:cxnSp>
      <p:sp>
        <p:nvSpPr>
          <p:cNvPr id="1354" name="Google Shape;1354;p7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58"/>
        <p:cNvGrpSpPr/>
        <p:nvPr/>
      </p:nvGrpSpPr>
      <p:grpSpPr>
        <a:xfrm>
          <a:off x="0" y="0"/>
          <a:ext cx="0" cy="0"/>
          <a:chOff x="0" y="0"/>
          <a:chExt cx="0" cy="0"/>
        </a:xfrm>
      </p:grpSpPr>
      <p:sp>
        <p:nvSpPr>
          <p:cNvPr id="1359" name="Google Shape;1359;p72"/>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72"/>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Work Plan</a:t>
            </a:r>
            <a:endParaRPr>
              <a:solidFill>
                <a:schemeClr val="dk1"/>
              </a:solidFill>
            </a:endParaRPr>
          </a:p>
        </p:txBody>
      </p:sp>
      <p:grpSp>
        <p:nvGrpSpPr>
          <p:cNvPr id="1361" name="Google Shape;1361;p72"/>
          <p:cNvGrpSpPr/>
          <p:nvPr/>
        </p:nvGrpSpPr>
        <p:grpSpPr>
          <a:xfrm>
            <a:off x="209271" y="4562106"/>
            <a:ext cx="8019720" cy="389149"/>
            <a:chOff x="209271" y="4562106"/>
            <a:chExt cx="8019720" cy="389149"/>
          </a:xfrm>
        </p:grpSpPr>
        <p:cxnSp>
          <p:nvCxnSpPr>
            <p:cNvPr id="1362" name="Google Shape;1362;p72"/>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363" name="Google Shape;1363;p72"/>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72"/>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365" name="Google Shape;1365;p72"/>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366" name="Google Shape;1366;p72"/>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367" name="Google Shape;1367;p72"/>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368" name="Google Shape;1368;p72"/>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369" name="Google Shape;1369;p72"/>
            <p:cNvSpPr/>
            <p:nvPr/>
          </p:nvSpPr>
          <p:spPr>
            <a:xfrm>
              <a:off x="7158591" y="4566955"/>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1370" name="Google Shape;1370;p72"/>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371" name="Google Shape;1371;p7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59</a:t>
            </a:fld>
            <a:endParaRPr>
              <a:solidFill>
                <a:srgbClr val="202124"/>
              </a:solidFill>
            </a:endParaRPr>
          </a:p>
        </p:txBody>
      </p:sp>
      <p:pic>
        <p:nvPicPr>
          <p:cNvPr id="1372" name="Google Shape;1372;p72"/>
          <p:cNvPicPr preferRelativeResize="0"/>
          <p:nvPr/>
        </p:nvPicPr>
        <p:blipFill>
          <a:blip r:embed="rId3">
            <a:alphaModFix/>
          </a:blip>
          <a:stretch>
            <a:fillRect/>
          </a:stretch>
        </p:blipFill>
        <p:spPr>
          <a:xfrm>
            <a:off x="1916525" y="951863"/>
            <a:ext cx="4605229" cy="35283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8"/>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8"/>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Concept of Operations (CONOPS)</a:t>
            </a:r>
            <a:endParaRPr>
              <a:solidFill>
                <a:schemeClr val="dk1"/>
              </a:solidFill>
            </a:endParaRPr>
          </a:p>
        </p:txBody>
      </p:sp>
      <p:grpSp>
        <p:nvGrpSpPr>
          <p:cNvPr id="235" name="Google Shape;235;p18"/>
          <p:cNvGrpSpPr/>
          <p:nvPr/>
        </p:nvGrpSpPr>
        <p:grpSpPr>
          <a:xfrm>
            <a:off x="209271" y="4562106"/>
            <a:ext cx="8019720" cy="389149"/>
            <a:chOff x="209271" y="4562106"/>
            <a:chExt cx="8019720" cy="389149"/>
          </a:xfrm>
        </p:grpSpPr>
        <p:cxnSp>
          <p:nvCxnSpPr>
            <p:cNvPr id="236" name="Google Shape;236;p18"/>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237" name="Google Shape;237;p18"/>
            <p:cNvSpPr/>
            <p:nvPr/>
          </p:nvSpPr>
          <p:spPr>
            <a:xfrm>
              <a:off x="209271" y="4562106"/>
              <a:ext cx="1070400" cy="384300"/>
            </a:xfrm>
            <a:prstGeom prst="homePlate">
              <a:avLst>
                <a:gd name="adj" fmla="val 50000"/>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8"/>
            <p:cNvSpPr/>
            <p:nvPr/>
          </p:nvSpPr>
          <p:spPr>
            <a:xfrm>
              <a:off x="212617" y="4562106"/>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239" name="Google Shape;239;p18"/>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240" name="Google Shape;240;p18"/>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241" name="Google Shape;241;p18"/>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242" name="Google Shape;242;p18"/>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243" name="Google Shape;243;p18"/>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244" name="Google Shape;244;p18"/>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245" name="Google Shape;245;p1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333333"/>
                </a:solidFill>
              </a:rPr>
              <a:t>6</a:t>
            </a:fld>
            <a:endParaRPr>
              <a:solidFill>
                <a:srgbClr val="333333"/>
              </a:solidFill>
            </a:endParaRPr>
          </a:p>
        </p:txBody>
      </p:sp>
      <p:pic>
        <p:nvPicPr>
          <p:cNvPr id="246" name="Google Shape;246;p18"/>
          <p:cNvPicPr preferRelativeResize="0"/>
          <p:nvPr/>
        </p:nvPicPr>
        <p:blipFill>
          <a:blip r:embed="rId3">
            <a:alphaModFix/>
          </a:blip>
          <a:stretch>
            <a:fillRect/>
          </a:stretch>
        </p:blipFill>
        <p:spPr>
          <a:xfrm>
            <a:off x="1096463" y="959400"/>
            <a:ext cx="6245346" cy="3513274"/>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77" name="Google Shape;1377;p73"/>
          <p:cNvSpPr/>
          <p:nvPr/>
        </p:nvSpPr>
        <p:spPr>
          <a:xfrm>
            <a:off x="4732800" y="195275"/>
            <a:ext cx="42369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73"/>
          <p:cNvSpPr txBox="1">
            <a:spLocks noGrp="1"/>
          </p:cNvSpPr>
          <p:nvPr>
            <p:ph type="title"/>
          </p:nvPr>
        </p:nvSpPr>
        <p:spPr>
          <a:xfrm>
            <a:off x="5112450" y="195275"/>
            <a:ext cx="34776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GANTT Chart</a:t>
            </a:r>
            <a:endParaRPr>
              <a:solidFill>
                <a:schemeClr val="dk1"/>
              </a:solidFill>
            </a:endParaRPr>
          </a:p>
        </p:txBody>
      </p:sp>
      <p:grpSp>
        <p:nvGrpSpPr>
          <p:cNvPr id="1379" name="Google Shape;1379;p73"/>
          <p:cNvGrpSpPr/>
          <p:nvPr/>
        </p:nvGrpSpPr>
        <p:grpSpPr>
          <a:xfrm>
            <a:off x="209271" y="4562106"/>
            <a:ext cx="8019720" cy="389149"/>
            <a:chOff x="209271" y="4562106"/>
            <a:chExt cx="8019720" cy="389149"/>
          </a:xfrm>
        </p:grpSpPr>
        <p:cxnSp>
          <p:nvCxnSpPr>
            <p:cNvPr id="1380" name="Google Shape;1380;p73"/>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381" name="Google Shape;1381;p73"/>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73"/>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383" name="Google Shape;1383;p73"/>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384" name="Google Shape;1384;p73"/>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385" name="Google Shape;1385;p73"/>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386" name="Google Shape;1386;p73"/>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387" name="Google Shape;1387;p73"/>
            <p:cNvSpPr/>
            <p:nvPr/>
          </p:nvSpPr>
          <p:spPr>
            <a:xfrm>
              <a:off x="7158591" y="4566955"/>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1388" name="Google Shape;1388;p73"/>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389" name="Google Shape;1389;p7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60</a:t>
            </a:fld>
            <a:endParaRPr>
              <a:solidFill>
                <a:srgbClr val="202124"/>
              </a:solidFill>
            </a:endParaRPr>
          </a:p>
        </p:txBody>
      </p:sp>
      <p:pic>
        <p:nvPicPr>
          <p:cNvPr id="1390" name="Google Shape;1390;p73"/>
          <p:cNvPicPr preferRelativeResize="0"/>
          <p:nvPr/>
        </p:nvPicPr>
        <p:blipFill>
          <a:blip r:embed="rId3">
            <a:alphaModFix/>
          </a:blip>
          <a:stretch>
            <a:fillRect/>
          </a:stretch>
        </p:blipFill>
        <p:spPr>
          <a:xfrm>
            <a:off x="209275" y="195275"/>
            <a:ext cx="4405601" cy="2239376"/>
          </a:xfrm>
          <a:prstGeom prst="rect">
            <a:avLst/>
          </a:prstGeom>
          <a:noFill/>
          <a:ln w="38100" cap="flat" cmpd="sng">
            <a:solidFill>
              <a:schemeClr val="dk2"/>
            </a:solidFill>
            <a:prstDash val="solid"/>
            <a:round/>
            <a:headEnd type="none" w="sm" len="sm"/>
            <a:tailEnd type="none" w="sm" len="sm"/>
          </a:ln>
        </p:spPr>
      </p:pic>
      <p:pic>
        <p:nvPicPr>
          <p:cNvPr id="1391" name="Google Shape;1391;p73"/>
          <p:cNvPicPr preferRelativeResize="0"/>
          <p:nvPr/>
        </p:nvPicPr>
        <p:blipFill rotWithShape="1">
          <a:blip r:embed="rId4">
            <a:alphaModFix/>
          </a:blip>
          <a:srcRect l="3827"/>
          <a:stretch/>
        </p:blipFill>
        <p:spPr>
          <a:xfrm>
            <a:off x="209275" y="2434650"/>
            <a:ext cx="4405601" cy="1903525"/>
          </a:xfrm>
          <a:prstGeom prst="rect">
            <a:avLst/>
          </a:prstGeom>
          <a:noFill/>
          <a:ln w="38100" cap="flat" cmpd="sng">
            <a:solidFill>
              <a:schemeClr val="dk2"/>
            </a:solidFill>
            <a:prstDash val="solid"/>
            <a:round/>
            <a:headEnd type="none" w="sm" len="sm"/>
            <a:tailEnd type="none" w="sm" len="sm"/>
          </a:ln>
        </p:spPr>
      </p:pic>
      <p:sp>
        <p:nvSpPr>
          <p:cNvPr id="1392" name="Google Shape;1392;p73"/>
          <p:cNvSpPr txBox="1">
            <a:spLocks noGrp="1"/>
          </p:cNvSpPr>
          <p:nvPr>
            <p:ph type="body" idx="1"/>
          </p:nvPr>
        </p:nvSpPr>
        <p:spPr>
          <a:xfrm>
            <a:off x="4732800" y="955025"/>
            <a:ext cx="4178700" cy="353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100">
                <a:solidFill>
                  <a:srgbClr val="000000"/>
                </a:solidFill>
                <a:latin typeface="Trebuchet MS"/>
                <a:ea typeface="Trebuchet MS"/>
                <a:cs typeface="Trebuchet MS"/>
                <a:sym typeface="Trebuchet MS"/>
              </a:rPr>
              <a:t>Items of Note:</a:t>
            </a:r>
            <a:endParaRPr sz="2100">
              <a:solidFill>
                <a:srgbClr val="000000"/>
              </a:solidFill>
              <a:latin typeface="Trebuchet MS"/>
              <a:ea typeface="Trebuchet MS"/>
              <a:cs typeface="Trebuchet MS"/>
              <a:sym typeface="Trebuchet MS"/>
            </a:endParaRPr>
          </a:p>
          <a:p>
            <a:pPr marL="457200" lvl="0" indent="-336550" algn="l" rtl="0">
              <a:spcBef>
                <a:spcPts val="1200"/>
              </a:spcBef>
              <a:spcAft>
                <a:spcPts val="0"/>
              </a:spcAft>
              <a:buClr>
                <a:srgbClr val="000000"/>
              </a:buClr>
              <a:buSzPts val="1700"/>
              <a:buFont typeface="Trebuchet MS"/>
              <a:buChar char="-"/>
            </a:pPr>
            <a:r>
              <a:rPr lang="en" sz="1700">
                <a:solidFill>
                  <a:srgbClr val="000000"/>
                </a:solidFill>
                <a:latin typeface="Trebuchet MS"/>
                <a:ea typeface="Trebuchet MS"/>
                <a:cs typeface="Trebuchet MS"/>
                <a:sym typeface="Trebuchet MS"/>
              </a:rPr>
              <a:t>Significant Testing Margin</a:t>
            </a:r>
            <a:endParaRPr sz="1700">
              <a:solidFill>
                <a:srgbClr val="000000"/>
              </a:solidFill>
              <a:latin typeface="Trebuchet MS"/>
              <a:ea typeface="Trebuchet MS"/>
              <a:cs typeface="Trebuchet MS"/>
              <a:sym typeface="Trebuchet MS"/>
            </a:endParaRPr>
          </a:p>
          <a:p>
            <a:pPr marL="914400" lvl="1" indent="-336550" algn="l" rtl="0">
              <a:spcBef>
                <a:spcPts val="0"/>
              </a:spcBef>
              <a:spcAft>
                <a:spcPts val="0"/>
              </a:spcAft>
              <a:buClr>
                <a:srgbClr val="000000"/>
              </a:buClr>
              <a:buSzPts val="1700"/>
              <a:buFont typeface="Trebuchet MS"/>
              <a:buChar char="-"/>
            </a:pPr>
            <a:r>
              <a:rPr lang="en" sz="1700">
                <a:solidFill>
                  <a:srgbClr val="000000"/>
                </a:solidFill>
                <a:latin typeface="Trebuchet MS"/>
                <a:ea typeface="Trebuchet MS"/>
                <a:cs typeface="Trebuchet MS"/>
                <a:sym typeface="Trebuchet MS"/>
              </a:rPr>
              <a:t>Difficulty flying </a:t>
            </a:r>
            <a:endParaRPr sz="1700">
              <a:solidFill>
                <a:srgbClr val="000000"/>
              </a:solidFill>
              <a:latin typeface="Trebuchet MS"/>
              <a:ea typeface="Trebuchet MS"/>
              <a:cs typeface="Trebuchet MS"/>
              <a:sym typeface="Trebuchet MS"/>
            </a:endParaRPr>
          </a:p>
          <a:p>
            <a:pPr marL="914400" lvl="1" indent="-336550" algn="l" rtl="0">
              <a:spcBef>
                <a:spcPts val="0"/>
              </a:spcBef>
              <a:spcAft>
                <a:spcPts val="0"/>
              </a:spcAft>
              <a:buClr>
                <a:srgbClr val="000000"/>
              </a:buClr>
              <a:buSzPts val="1700"/>
              <a:buFont typeface="Trebuchet MS"/>
              <a:buChar char="-"/>
            </a:pPr>
            <a:r>
              <a:rPr lang="en" sz="1700">
                <a:solidFill>
                  <a:srgbClr val="000000"/>
                </a:solidFill>
                <a:latin typeface="Trebuchet MS"/>
                <a:ea typeface="Trebuchet MS"/>
                <a:cs typeface="Trebuchet MS"/>
                <a:sym typeface="Trebuchet MS"/>
              </a:rPr>
              <a:t>Delays various subteams</a:t>
            </a:r>
            <a:endParaRPr sz="1700">
              <a:solidFill>
                <a:srgbClr val="000000"/>
              </a:solidFill>
              <a:latin typeface="Trebuchet MS"/>
              <a:ea typeface="Trebuchet MS"/>
              <a:cs typeface="Trebuchet MS"/>
              <a:sym typeface="Trebuchet MS"/>
            </a:endParaRPr>
          </a:p>
          <a:p>
            <a:pPr marL="457200" lvl="0" indent="-336550" algn="l" rtl="0">
              <a:spcBef>
                <a:spcPts val="0"/>
              </a:spcBef>
              <a:spcAft>
                <a:spcPts val="0"/>
              </a:spcAft>
              <a:buClr>
                <a:srgbClr val="000000"/>
              </a:buClr>
              <a:buSzPts val="1700"/>
              <a:buFont typeface="Trebuchet MS"/>
              <a:buChar char="-"/>
            </a:pPr>
            <a:r>
              <a:rPr lang="en" sz="1700">
                <a:solidFill>
                  <a:srgbClr val="000000"/>
                </a:solidFill>
                <a:latin typeface="Trebuchet MS"/>
                <a:ea typeface="Trebuchet MS"/>
                <a:cs typeface="Trebuchet MS"/>
                <a:sym typeface="Trebuchet MS"/>
              </a:rPr>
              <a:t>In the short term:</a:t>
            </a:r>
            <a:endParaRPr sz="1700">
              <a:solidFill>
                <a:srgbClr val="000000"/>
              </a:solidFill>
              <a:latin typeface="Trebuchet MS"/>
              <a:ea typeface="Trebuchet MS"/>
              <a:cs typeface="Trebuchet MS"/>
              <a:sym typeface="Trebuchet MS"/>
            </a:endParaRPr>
          </a:p>
          <a:p>
            <a:pPr marL="914400" lvl="1" indent="-336550" algn="l" rtl="0">
              <a:spcBef>
                <a:spcPts val="0"/>
              </a:spcBef>
              <a:spcAft>
                <a:spcPts val="0"/>
              </a:spcAft>
              <a:buClr>
                <a:srgbClr val="000000"/>
              </a:buClr>
              <a:buSzPts val="1700"/>
              <a:buFont typeface="Trebuchet MS"/>
              <a:buChar char="-"/>
            </a:pPr>
            <a:r>
              <a:rPr lang="en" sz="1700">
                <a:solidFill>
                  <a:srgbClr val="000000"/>
                </a:solidFill>
                <a:latin typeface="Trebuchet MS"/>
                <a:ea typeface="Trebuchet MS"/>
                <a:cs typeface="Trebuchet MS"/>
                <a:sym typeface="Trebuchet MS"/>
              </a:rPr>
              <a:t>Must ensure parts ordered</a:t>
            </a:r>
            <a:endParaRPr sz="1700">
              <a:solidFill>
                <a:srgbClr val="000000"/>
              </a:solidFill>
              <a:latin typeface="Trebuchet MS"/>
              <a:ea typeface="Trebuchet MS"/>
              <a:cs typeface="Trebuchet MS"/>
              <a:sym typeface="Trebuchet MS"/>
            </a:endParaRPr>
          </a:p>
          <a:p>
            <a:pPr marL="914400" lvl="1" indent="-336550" algn="l" rtl="0">
              <a:spcBef>
                <a:spcPts val="0"/>
              </a:spcBef>
              <a:spcAft>
                <a:spcPts val="0"/>
              </a:spcAft>
              <a:buClr>
                <a:srgbClr val="000000"/>
              </a:buClr>
              <a:buSzPts val="1700"/>
              <a:buFont typeface="Trebuchet MS"/>
              <a:buChar char="-"/>
            </a:pPr>
            <a:r>
              <a:rPr lang="en" sz="1700">
                <a:solidFill>
                  <a:srgbClr val="000000"/>
                </a:solidFill>
                <a:latin typeface="Trebuchet MS"/>
                <a:ea typeface="Trebuchet MS"/>
                <a:cs typeface="Trebuchet MS"/>
                <a:sym typeface="Trebuchet MS"/>
              </a:rPr>
              <a:t>Early start on procedure for flying</a:t>
            </a:r>
            <a:endParaRPr sz="1700">
              <a:solidFill>
                <a:srgbClr val="000000"/>
              </a:solidFill>
              <a:latin typeface="Trebuchet MS"/>
              <a:ea typeface="Trebuchet MS"/>
              <a:cs typeface="Trebuchet MS"/>
              <a:sym typeface="Trebuchet MS"/>
            </a:endParaRPr>
          </a:p>
          <a:p>
            <a:pPr marL="914400" lvl="1" indent="-336550" algn="l" rtl="0">
              <a:spcBef>
                <a:spcPts val="0"/>
              </a:spcBef>
              <a:spcAft>
                <a:spcPts val="0"/>
              </a:spcAft>
              <a:buClr>
                <a:srgbClr val="000000"/>
              </a:buClr>
              <a:buSzPts val="1700"/>
              <a:buFont typeface="Trebuchet MS"/>
              <a:buChar char="-"/>
            </a:pPr>
            <a:r>
              <a:rPr lang="en" sz="1700">
                <a:solidFill>
                  <a:srgbClr val="000000"/>
                </a:solidFill>
                <a:latin typeface="Trebuchet MS"/>
                <a:ea typeface="Trebuchet MS"/>
                <a:cs typeface="Trebuchet MS"/>
                <a:sym typeface="Trebuchet MS"/>
              </a:rPr>
              <a:t>Make steps towards ground test for GTS</a:t>
            </a:r>
            <a:endParaRPr sz="1700">
              <a:solidFill>
                <a:srgbClr val="000000"/>
              </a:solidFill>
              <a:latin typeface="Trebuchet MS"/>
              <a:ea typeface="Trebuchet MS"/>
              <a:cs typeface="Trebuchet MS"/>
              <a:sym typeface="Trebuchet MS"/>
            </a:endParaRPr>
          </a:p>
        </p:txBody>
      </p:sp>
      <p:cxnSp>
        <p:nvCxnSpPr>
          <p:cNvPr id="1393" name="Google Shape;1393;p73"/>
          <p:cNvCxnSpPr/>
          <p:nvPr/>
        </p:nvCxnSpPr>
        <p:spPr>
          <a:xfrm>
            <a:off x="4531500" y="4312275"/>
            <a:ext cx="235800" cy="136200"/>
          </a:xfrm>
          <a:prstGeom prst="straightConnector1">
            <a:avLst/>
          </a:prstGeom>
          <a:noFill/>
          <a:ln w="9525" cap="flat" cmpd="sng">
            <a:solidFill>
              <a:schemeClr val="lt1"/>
            </a:solidFill>
            <a:prstDash val="solid"/>
            <a:round/>
            <a:headEnd type="none" w="med" len="med"/>
            <a:tailEnd type="none" w="med" len="med"/>
          </a:ln>
        </p:spPr>
      </p:cxnSp>
      <p:sp>
        <p:nvSpPr>
          <p:cNvPr id="1394" name="Google Shape;1394;p73"/>
          <p:cNvSpPr txBox="1"/>
          <p:nvPr/>
        </p:nvSpPr>
        <p:spPr>
          <a:xfrm>
            <a:off x="4691150" y="4264975"/>
            <a:ext cx="14925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Calibri"/>
                <a:ea typeface="Calibri"/>
                <a:cs typeface="Calibri"/>
                <a:sym typeface="Calibri"/>
              </a:rPr>
              <a:t>Testing Margin</a:t>
            </a:r>
            <a:endParaRPr sz="1100">
              <a:latin typeface="Calibri"/>
              <a:ea typeface="Calibri"/>
              <a:cs typeface="Calibri"/>
              <a:sym typeface="Calibri"/>
            </a:endParaRPr>
          </a:p>
        </p:txBody>
      </p:sp>
      <p:cxnSp>
        <p:nvCxnSpPr>
          <p:cNvPr id="1395" name="Google Shape;1395;p73"/>
          <p:cNvCxnSpPr/>
          <p:nvPr/>
        </p:nvCxnSpPr>
        <p:spPr>
          <a:xfrm>
            <a:off x="2837500" y="995775"/>
            <a:ext cx="708300" cy="380400"/>
          </a:xfrm>
          <a:prstGeom prst="straightConnector1">
            <a:avLst/>
          </a:prstGeom>
          <a:noFill/>
          <a:ln w="38100" cap="flat" cmpd="sng">
            <a:solidFill>
              <a:srgbClr val="009999"/>
            </a:solidFill>
            <a:prstDash val="solid"/>
            <a:round/>
            <a:headEnd type="none" w="med" len="med"/>
            <a:tailEnd type="none" w="med" len="med"/>
          </a:ln>
        </p:spPr>
      </p:cxnSp>
      <p:cxnSp>
        <p:nvCxnSpPr>
          <p:cNvPr id="1396" name="Google Shape;1396;p73"/>
          <p:cNvCxnSpPr/>
          <p:nvPr/>
        </p:nvCxnSpPr>
        <p:spPr>
          <a:xfrm>
            <a:off x="3545800" y="1376175"/>
            <a:ext cx="0" cy="2575200"/>
          </a:xfrm>
          <a:prstGeom prst="straightConnector1">
            <a:avLst/>
          </a:prstGeom>
          <a:noFill/>
          <a:ln w="38100" cap="flat" cmpd="sng">
            <a:solidFill>
              <a:srgbClr val="009999"/>
            </a:solidFill>
            <a:prstDash val="solid"/>
            <a:round/>
            <a:headEnd type="none" w="med" len="med"/>
            <a:tailEnd type="none" w="med" len="med"/>
          </a:ln>
        </p:spPr>
      </p:cxnSp>
      <p:cxnSp>
        <p:nvCxnSpPr>
          <p:cNvPr id="1397" name="Google Shape;1397;p73"/>
          <p:cNvCxnSpPr/>
          <p:nvPr/>
        </p:nvCxnSpPr>
        <p:spPr>
          <a:xfrm>
            <a:off x="3545800" y="3957775"/>
            <a:ext cx="447600" cy="258600"/>
          </a:xfrm>
          <a:prstGeom prst="straightConnector1">
            <a:avLst/>
          </a:prstGeom>
          <a:noFill/>
          <a:ln w="38100" cap="flat" cmpd="sng">
            <a:solidFill>
              <a:srgbClr val="009999"/>
            </a:solidFill>
            <a:prstDash val="solid"/>
            <a:round/>
            <a:headEnd type="none" w="med" len="med"/>
            <a:tailEnd type="none" w="med" len="med"/>
          </a:ln>
        </p:spPr>
      </p:cxnSp>
      <p:cxnSp>
        <p:nvCxnSpPr>
          <p:cNvPr id="1398" name="Google Shape;1398;p73"/>
          <p:cNvCxnSpPr/>
          <p:nvPr/>
        </p:nvCxnSpPr>
        <p:spPr>
          <a:xfrm>
            <a:off x="3995338" y="4216375"/>
            <a:ext cx="494400" cy="0"/>
          </a:xfrm>
          <a:prstGeom prst="straightConnector1">
            <a:avLst/>
          </a:prstGeom>
          <a:noFill/>
          <a:ln w="38100" cap="flat" cmpd="sng">
            <a:solidFill>
              <a:srgbClr val="009999"/>
            </a:solidFill>
            <a:prstDash val="solid"/>
            <a:round/>
            <a:headEnd type="none" w="med" len="med"/>
            <a:tailEnd type="none" w="med" len="med"/>
          </a:ln>
        </p:spPr>
      </p:cxnSp>
      <p:cxnSp>
        <p:nvCxnSpPr>
          <p:cNvPr id="1399" name="Google Shape;1399;p73"/>
          <p:cNvCxnSpPr/>
          <p:nvPr/>
        </p:nvCxnSpPr>
        <p:spPr>
          <a:xfrm>
            <a:off x="3651700" y="2503650"/>
            <a:ext cx="235800" cy="136200"/>
          </a:xfrm>
          <a:prstGeom prst="straightConnector1">
            <a:avLst/>
          </a:prstGeom>
          <a:noFill/>
          <a:ln w="9525" cap="flat" cmpd="sng">
            <a:solidFill>
              <a:schemeClr val="lt1"/>
            </a:solidFill>
            <a:prstDash val="solid"/>
            <a:round/>
            <a:headEnd type="none" w="med" len="med"/>
            <a:tailEnd type="none" w="med" len="med"/>
          </a:ln>
        </p:spPr>
      </p:cxnSp>
      <p:sp>
        <p:nvSpPr>
          <p:cNvPr id="1400" name="Google Shape;1400;p73"/>
          <p:cNvSpPr txBox="1"/>
          <p:nvPr/>
        </p:nvSpPr>
        <p:spPr>
          <a:xfrm>
            <a:off x="3825750" y="2494375"/>
            <a:ext cx="14925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Calibri"/>
                <a:ea typeface="Calibri"/>
                <a:cs typeface="Calibri"/>
                <a:sym typeface="Calibri"/>
              </a:rPr>
              <a:t>Critical Path</a:t>
            </a:r>
            <a:endParaRPr sz="1100">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sp>
        <p:nvSpPr>
          <p:cNvPr id="1405" name="Google Shape;1405;p74"/>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74"/>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Major Tests to Be Conducted</a:t>
            </a:r>
            <a:endParaRPr>
              <a:solidFill>
                <a:schemeClr val="dk1"/>
              </a:solidFill>
            </a:endParaRPr>
          </a:p>
        </p:txBody>
      </p:sp>
      <p:grpSp>
        <p:nvGrpSpPr>
          <p:cNvPr id="1407" name="Google Shape;1407;p74"/>
          <p:cNvGrpSpPr/>
          <p:nvPr/>
        </p:nvGrpSpPr>
        <p:grpSpPr>
          <a:xfrm>
            <a:off x="209271" y="4562106"/>
            <a:ext cx="8019720" cy="389149"/>
            <a:chOff x="209271" y="4562106"/>
            <a:chExt cx="8019720" cy="389149"/>
          </a:xfrm>
        </p:grpSpPr>
        <p:cxnSp>
          <p:nvCxnSpPr>
            <p:cNvPr id="1408" name="Google Shape;1408;p74"/>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409" name="Google Shape;1409;p74"/>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74"/>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411" name="Google Shape;1411;p74"/>
            <p:cNvSpPr/>
            <p:nvPr/>
          </p:nvSpPr>
          <p:spPr>
            <a:xfrm>
              <a:off x="134729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412" name="Google Shape;1412;p74"/>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413" name="Google Shape;1413;p74"/>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414" name="Google Shape;1414;p74"/>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415" name="Google Shape;1415;p74"/>
            <p:cNvSpPr/>
            <p:nvPr/>
          </p:nvSpPr>
          <p:spPr>
            <a:xfrm>
              <a:off x="7158591" y="4566955"/>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1416" name="Google Shape;1416;p74"/>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graphicFrame>
        <p:nvGraphicFramePr>
          <p:cNvPr id="1417" name="Google Shape;1417;p74"/>
          <p:cNvGraphicFramePr/>
          <p:nvPr/>
        </p:nvGraphicFramePr>
        <p:xfrm>
          <a:off x="502450" y="955650"/>
          <a:ext cx="8173800" cy="3567900"/>
        </p:xfrm>
        <a:graphic>
          <a:graphicData uri="http://schemas.openxmlformats.org/drawingml/2006/table">
            <a:tbl>
              <a:tblPr>
                <a:noFill/>
                <a:tableStyleId>{CF5604F0-15FA-404D-BD85-CDFAB49F6FC7}</a:tableStyleId>
              </a:tblPr>
              <a:tblGrid>
                <a:gridCol w="2043450">
                  <a:extLst>
                    <a:ext uri="{9D8B030D-6E8A-4147-A177-3AD203B41FA5}">
                      <a16:colId xmlns:a16="http://schemas.microsoft.com/office/drawing/2014/main" val="20000"/>
                    </a:ext>
                  </a:extLst>
                </a:gridCol>
                <a:gridCol w="1148000">
                  <a:extLst>
                    <a:ext uri="{9D8B030D-6E8A-4147-A177-3AD203B41FA5}">
                      <a16:colId xmlns:a16="http://schemas.microsoft.com/office/drawing/2014/main" val="20001"/>
                    </a:ext>
                  </a:extLst>
                </a:gridCol>
                <a:gridCol w="1203575">
                  <a:extLst>
                    <a:ext uri="{9D8B030D-6E8A-4147-A177-3AD203B41FA5}">
                      <a16:colId xmlns:a16="http://schemas.microsoft.com/office/drawing/2014/main" val="20002"/>
                    </a:ext>
                  </a:extLst>
                </a:gridCol>
                <a:gridCol w="3778775">
                  <a:extLst>
                    <a:ext uri="{9D8B030D-6E8A-4147-A177-3AD203B41FA5}">
                      <a16:colId xmlns:a16="http://schemas.microsoft.com/office/drawing/2014/main" val="20003"/>
                    </a:ext>
                  </a:extLst>
                </a:gridCol>
              </a:tblGrid>
              <a:tr h="406200">
                <a:tc>
                  <a:txBody>
                    <a:bodyPr/>
                    <a:lstStyle/>
                    <a:p>
                      <a:pPr marL="0" lvl="0" indent="0" algn="ctr" rtl="0">
                        <a:spcBef>
                          <a:spcPts val="0"/>
                        </a:spcBef>
                        <a:spcAft>
                          <a:spcPts val="0"/>
                        </a:spcAft>
                        <a:buNone/>
                      </a:pPr>
                      <a:r>
                        <a:rPr lang="en" b="1">
                          <a:solidFill>
                            <a:schemeClr val="dk1"/>
                          </a:solidFill>
                        </a:rPr>
                        <a:t>Test</a:t>
                      </a:r>
                      <a:endParaRPr b="1">
                        <a:solidFill>
                          <a:schemeClr val="dk1"/>
                        </a:solidFill>
                      </a:endParaRPr>
                    </a:p>
                  </a:txBody>
                  <a:tcPr marL="91425" marR="91425" marT="91425" marB="91425">
                    <a:lnL w="28575" cap="flat" cmpd="sng">
                      <a:solidFill>
                        <a:srgbClr val="333333"/>
                      </a:solidFill>
                      <a:prstDash val="solid"/>
                      <a:round/>
                      <a:headEnd type="none" w="sm" len="sm"/>
                      <a:tailEnd type="none" w="sm" len="sm"/>
                    </a:lnL>
                    <a:lnR w="28575" cap="flat" cmpd="sng">
                      <a:solidFill>
                        <a:srgbClr val="333333"/>
                      </a:solidFill>
                      <a:prstDash val="solid"/>
                      <a:round/>
                      <a:headEnd type="none" w="sm" len="sm"/>
                      <a:tailEnd type="none" w="sm" len="sm"/>
                    </a:lnR>
                    <a:lnT w="28575" cap="flat" cmpd="sng">
                      <a:solidFill>
                        <a:srgbClr val="333333"/>
                      </a:solidFill>
                      <a:prstDash val="solid"/>
                      <a:round/>
                      <a:headEnd type="none" w="sm" len="sm"/>
                      <a:tailEnd type="none" w="sm" len="sm"/>
                    </a:lnT>
                    <a:lnB w="28575" cap="flat" cmpd="sng">
                      <a:solidFill>
                        <a:srgbClr val="333333"/>
                      </a:solidFill>
                      <a:prstDash val="solid"/>
                      <a:round/>
                      <a:headEnd type="none" w="sm" len="sm"/>
                      <a:tailEnd type="none" w="sm" len="sm"/>
                    </a:lnB>
                    <a:solidFill>
                      <a:srgbClr val="202124"/>
                    </a:solidFill>
                  </a:tcPr>
                </a:tc>
                <a:tc>
                  <a:txBody>
                    <a:bodyPr/>
                    <a:lstStyle/>
                    <a:p>
                      <a:pPr marL="0" lvl="0" indent="0" algn="ctr" rtl="0">
                        <a:spcBef>
                          <a:spcPts val="0"/>
                        </a:spcBef>
                        <a:spcAft>
                          <a:spcPts val="0"/>
                        </a:spcAft>
                        <a:buNone/>
                      </a:pPr>
                      <a:r>
                        <a:rPr lang="en" b="1">
                          <a:solidFill>
                            <a:schemeClr val="dk1"/>
                          </a:solidFill>
                        </a:rPr>
                        <a:t>Location</a:t>
                      </a:r>
                      <a:endParaRPr b="1">
                        <a:solidFill>
                          <a:schemeClr val="dk1"/>
                        </a:solidFill>
                      </a:endParaRPr>
                    </a:p>
                  </a:txBody>
                  <a:tcPr marL="91425" marR="91425" marT="91425" marB="91425">
                    <a:lnL w="28575" cap="flat" cmpd="sng">
                      <a:solidFill>
                        <a:srgbClr val="333333"/>
                      </a:solidFill>
                      <a:prstDash val="solid"/>
                      <a:round/>
                      <a:headEnd type="none" w="sm" len="sm"/>
                      <a:tailEnd type="none" w="sm" len="sm"/>
                    </a:lnL>
                    <a:lnR w="28575" cap="flat" cmpd="sng">
                      <a:solidFill>
                        <a:srgbClr val="333333"/>
                      </a:solidFill>
                      <a:prstDash val="solid"/>
                      <a:round/>
                      <a:headEnd type="none" w="sm" len="sm"/>
                      <a:tailEnd type="none" w="sm" len="sm"/>
                    </a:lnR>
                    <a:lnT w="28575" cap="flat" cmpd="sng">
                      <a:solidFill>
                        <a:srgbClr val="333333"/>
                      </a:solidFill>
                      <a:prstDash val="solid"/>
                      <a:round/>
                      <a:headEnd type="none" w="sm" len="sm"/>
                      <a:tailEnd type="none" w="sm" len="sm"/>
                    </a:lnT>
                    <a:lnB w="28575" cap="flat" cmpd="sng">
                      <a:solidFill>
                        <a:srgbClr val="333333"/>
                      </a:solidFill>
                      <a:prstDash val="solid"/>
                      <a:round/>
                      <a:headEnd type="none" w="sm" len="sm"/>
                      <a:tailEnd type="none" w="sm" len="sm"/>
                    </a:lnB>
                    <a:solidFill>
                      <a:srgbClr val="202124"/>
                    </a:solidFill>
                  </a:tcPr>
                </a:tc>
                <a:tc>
                  <a:txBody>
                    <a:bodyPr/>
                    <a:lstStyle/>
                    <a:p>
                      <a:pPr marL="0" lvl="0" indent="0" algn="ctr" rtl="0">
                        <a:spcBef>
                          <a:spcPts val="0"/>
                        </a:spcBef>
                        <a:spcAft>
                          <a:spcPts val="0"/>
                        </a:spcAft>
                        <a:buNone/>
                      </a:pPr>
                      <a:r>
                        <a:rPr lang="en" b="1">
                          <a:solidFill>
                            <a:schemeClr val="dk1"/>
                          </a:solidFill>
                        </a:rPr>
                        <a:t>Date</a:t>
                      </a:r>
                      <a:endParaRPr b="1">
                        <a:solidFill>
                          <a:schemeClr val="dk1"/>
                        </a:solidFill>
                      </a:endParaRPr>
                    </a:p>
                  </a:txBody>
                  <a:tcPr marL="91425" marR="91425" marT="91425" marB="91425">
                    <a:lnL w="28575" cap="flat" cmpd="sng">
                      <a:solidFill>
                        <a:srgbClr val="333333"/>
                      </a:solidFill>
                      <a:prstDash val="solid"/>
                      <a:round/>
                      <a:headEnd type="none" w="sm" len="sm"/>
                      <a:tailEnd type="none" w="sm" len="sm"/>
                    </a:lnL>
                    <a:lnR w="28575" cap="flat" cmpd="sng">
                      <a:solidFill>
                        <a:srgbClr val="333333"/>
                      </a:solidFill>
                      <a:prstDash val="solid"/>
                      <a:round/>
                      <a:headEnd type="none" w="sm" len="sm"/>
                      <a:tailEnd type="none" w="sm" len="sm"/>
                    </a:lnR>
                    <a:lnT w="28575" cap="flat" cmpd="sng">
                      <a:solidFill>
                        <a:srgbClr val="333333"/>
                      </a:solidFill>
                      <a:prstDash val="solid"/>
                      <a:round/>
                      <a:headEnd type="none" w="sm" len="sm"/>
                      <a:tailEnd type="none" w="sm" len="sm"/>
                    </a:lnT>
                    <a:lnB w="28575" cap="flat" cmpd="sng">
                      <a:solidFill>
                        <a:srgbClr val="333333"/>
                      </a:solidFill>
                      <a:prstDash val="solid"/>
                      <a:round/>
                      <a:headEnd type="none" w="sm" len="sm"/>
                      <a:tailEnd type="none" w="sm" len="sm"/>
                    </a:lnB>
                    <a:solidFill>
                      <a:srgbClr val="202124"/>
                    </a:solidFill>
                  </a:tcPr>
                </a:tc>
                <a:tc>
                  <a:txBody>
                    <a:bodyPr/>
                    <a:lstStyle/>
                    <a:p>
                      <a:pPr marL="0" lvl="0" indent="0" algn="ctr" rtl="0">
                        <a:spcBef>
                          <a:spcPts val="0"/>
                        </a:spcBef>
                        <a:spcAft>
                          <a:spcPts val="0"/>
                        </a:spcAft>
                        <a:buNone/>
                      </a:pPr>
                      <a:r>
                        <a:rPr lang="en" b="1">
                          <a:solidFill>
                            <a:schemeClr val="dk1"/>
                          </a:solidFill>
                        </a:rPr>
                        <a:t>Hazard / </a:t>
                      </a:r>
                      <a:r>
                        <a:rPr lang="en" b="1">
                          <a:solidFill>
                            <a:schemeClr val="lt1"/>
                          </a:solidFill>
                        </a:rPr>
                        <a:t>Mitigation</a:t>
                      </a:r>
                      <a:endParaRPr b="1">
                        <a:solidFill>
                          <a:schemeClr val="lt1"/>
                        </a:solidFill>
                      </a:endParaRPr>
                    </a:p>
                  </a:txBody>
                  <a:tcPr marL="91425" marR="91425" marT="91425" marB="91425">
                    <a:lnL w="28575" cap="flat" cmpd="sng">
                      <a:solidFill>
                        <a:srgbClr val="333333"/>
                      </a:solidFill>
                      <a:prstDash val="solid"/>
                      <a:round/>
                      <a:headEnd type="none" w="sm" len="sm"/>
                      <a:tailEnd type="none" w="sm" len="sm"/>
                    </a:lnL>
                    <a:lnR w="28575" cap="flat" cmpd="sng">
                      <a:solidFill>
                        <a:srgbClr val="333333"/>
                      </a:solidFill>
                      <a:prstDash val="solid"/>
                      <a:round/>
                      <a:headEnd type="none" w="sm" len="sm"/>
                      <a:tailEnd type="none" w="sm" len="sm"/>
                    </a:lnR>
                    <a:lnT w="28575" cap="flat" cmpd="sng">
                      <a:solidFill>
                        <a:srgbClr val="333333"/>
                      </a:solidFill>
                      <a:prstDash val="solid"/>
                      <a:round/>
                      <a:headEnd type="none" w="sm" len="sm"/>
                      <a:tailEnd type="none" w="sm" len="sm"/>
                    </a:lnT>
                    <a:lnB w="28575" cap="flat" cmpd="sng">
                      <a:solidFill>
                        <a:srgbClr val="333333"/>
                      </a:solidFill>
                      <a:prstDash val="solid"/>
                      <a:round/>
                      <a:headEnd type="none" w="sm" len="sm"/>
                      <a:tailEnd type="none" w="sm" len="sm"/>
                    </a:lnB>
                    <a:solidFill>
                      <a:srgbClr val="202124"/>
                    </a:solidFill>
                  </a:tcPr>
                </a:tc>
                <a:extLst>
                  <a:ext uri="{0D108BD9-81ED-4DB2-BD59-A6C34878D82A}">
                    <a16:rowId xmlns:a16="http://schemas.microsoft.com/office/drawing/2014/main" val="10000"/>
                  </a:ext>
                </a:extLst>
              </a:tr>
              <a:tr h="934425">
                <a:tc>
                  <a:txBody>
                    <a:bodyPr/>
                    <a:lstStyle/>
                    <a:p>
                      <a:pPr marL="0" lvl="0" indent="0" algn="l" rtl="0">
                        <a:spcBef>
                          <a:spcPts val="0"/>
                        </a:spcBef>
                        <a:spcAft>
                          <a:spcPts val="0"/>
                        </a:spcAft>
                        <a:buNone/>
                      </a:pPr>
                      <a:r>
                        <a:rPr lang="en"/>
                        <a:t>System Bench Testing</a:t>
                      </a:r>
                      <a:endParaRPr/>
                    </a:p>
                  </a:txBody>
                  <a:tcPr marL="91425" marR="91425" marT="91425" marB="91425">
                    <a:lnL w="9525" cap="flat" cmpd="sng">
                      <a:solidFill>
                        <a:srgbClr val="333333"/>
                      </a:solidFill>
                      <a:prstDash val="solid"/>
                      <a:round/>
                      <a:headEnd type="none" w="sm" len="sm"/>
                      <a:tailEnd type="none" w="sm" len="sm"/>
                    </a:lnL>
                    <a:lnR w="9525" cap="flat" cmpd="sng">
                      <a:solidFill>
                        <a:srgbClr val="333333"/>
                      </a:solidFill>
                      <a:prstDash val="solid"/>
                      <a:round/>
                      <a:headEnd type="none" w="sm" len="sm"/>
                      <a:tailEnd type="none" w="sm" len="sm"/>
                    </a:lnR>
                    <a:lnT w="28575" cap="flat" cmpd="sng">
                      <a:solidFill>
                        <a:srgbClr val="333333"/>
                      </a:solidFill>
                      <a:prstDash val="solid"/>
                      <a:round/>
                      <a:headEnd type="none" w="sm" len="sm"/>
                      <a:tailEnd type="none" w="sm" len="sm"/>
                    </a:lnT>
                    <a:lnB w="9525" cap="flat" cmpd="sng">
                      <a:solidFill>
                        <a:srgbClr val="333333"/>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a:t>Indoor Lab</a:t>
                      </a:r>
                      <a:endParaRPr/>
                    </a:p>
                  </a:txBody>
                  <a:tcPr marL="91425" marR="91425" marT="91425" marB="91425">
                    <a:lnL w="9525" cap="flat" cmpd="sng">
                      <a:solidFill>
                        <a:srgbClr val="333333"/>
                      </a:solidFill>
                      <a:prstDash val="solid"/>
                      <a:round/>
                      <a:headEnd type="none" w="sm" len="sm"/>
                      <a:tailEnd type="none" w="sm" len="sm"/>
                    </a:lnL>
                    <a:lnR w="9525" cap="flat" cmpd="sng">
                      <a:solidFill>
                        <a:srgbClr val="333333"/>
                      </a:solidFill>
                      <a:prstDash val="solid"/>
                      <a:round/>
                      <a:headEnd type="none" w="sm" len="sm"/>
                      <a:tailEnd type="none" w="sm" len="sm"/>
                    </a:lnR>
                    <a:lnT w="28575" cap="flat" cmpd="sng">
                      <a:solidFill>
                        <a:srgbClr val="333333"/>
                      </a:solidFill>
                      <a:prstDash val="solid"/>
                      <a:round/>
                      <a:headEnd type="none" w="sm" len="sm"/>
                      <a:tailEnd type="none" w="sm" len="sm"/>
                    </a:lnT>
                    <a:lnB w="9525" cap="flat" cmpd="sng">
                      <a:solidFill>
                        <a:srgbClr val="333333"/>
                      </a:solidFill>
                      <a:prstDash val="solid"/>
                      <a:round/>
                      <a:headEnd type="none" w="sm" len="sm"/>
                      <a:tailEnd type="none" w="sm" len="sm"/>
                    </a:lnB>
                  </a:tcPr>
                </a:tc>
                <a:tc>
                  <a:txBody>
                    <a:bodyPr/>
                    <a:lstStyle/>
                    <a:p>
                      <a:pPr marL="0" lvl="0" indent="0" algn="l" rtl="0">
                        <a:spcBef>
                          <a:spcPts val="0"/>
                        </a:spcBef>
                        <a:spcAft>
                          <a:spcPts val="0"/>
                        </a:spcAft>
                        <a:buNone/>
                      </a:pPr>
                      <a:r>
                        <a:rPr lang="en"/>
                        <a:t>January (end)</a:t>
                      </a:r>
                      <a:endParaRPr/>
                    </a:p>
                  </a:txBody>
                  <a:tcPr marL="91425" marR="91425" marT="91425" marB="91425">
                    <a:lnL w="9525" cap="flat" cmpd="sng">
                      <a:solidFill>
                        <a:srgbClr val="333333"/>
                      </a:solidFill>
                      <a:prstDash val="solid"/>
                      <a:round/>
                      <a:headEnd type="none" w="sm" len="sm"/>
                      <a:tailEnd type="none" w="sm" len="sm"/>
                    </a:lnL>
                    <a:lnR w="9525" cap="flat" cmpd="sng">
                      <a:solidFill>
                        <a:srgbClr val="333333"/>
                      </a:solidFill>
                      <a:prstDash val="solid"/>
                      <a:round/>
                      <a:headEnd type="none" w="sm" len="sm"/>
                      <a:tailEnd type="none" w="sm" len="sm"/>
                    </a:lnR>
                    <a:lnT w="28575" cap="flat" cmpd="sng">
                      <a:solidFill>
                        <a:srgbClr val="333333"/>
                      </a:solidFill>
                      <a:prstDash val="solid"/>
                      <a:round/>
                      <a:headEnd type="none" w="sm" len="sm"/>
                      <a:tailEnd type="none" w="sm" len="sm"/>
                    </a:lnT>
                    <a:lnB w="9525" cap="flat" cmpd="sng">
                      <a:solidFill>
                        <a:srgbClr val="333333"/>
                      </a:solidFill>
                      <a:prstDash val="solid"/>
                      <a:round/>
                      <a:headEnd type="none" w="sm" len="sm"/>
                      <a:tailEnd type="none" w="sm" len="sm"/>
                    </a:lnB>
                  </a:tcPr>
                </a:tc>
                <a:tc>
                  <a:txBody>
                    <a:bodyPr/>
                    <a:lstStyle/>
                    <a:p>
                      <a:pPr marL="0" lvl="0" indent="0" algn="l" rtl="0">
                        <a:spcBef>
                          <a:spcPts val="0"/>
                        </a:spcBef>
                        <a:spcAft>
                          <a:spcPts val="0"/>
                        </a:spcAft>
                        <a:buNone/>
                      </a:pPr>
                      <a:r>
                        <a:rPr lang="en" sz="1300"/>
                        <a:t>- Prop Safety</a:t>
                      </a:r>
                      <a:endParaRPr sz="1300"/>
                    </a:p>
                    <a:p>
                      <a:pPr marL="0" lvl="0" indent="0" algn="l" rtl="0">
                        <a:spcBef>
                          <a:spcPts val="0"/>
                        </a:spcBef>
                        <a:spcAft>
                          <a:spcPts val="0"/>
                        </a:spcAft>
                        <a:buNone/>
                      </a:pPr>
                      <a:r>
                        <a:rPr lang="en" sz="1300"/>
                        <a:t>- Battery/Power Safety</a:t>
                      </a:r>
                      <a:endParaRPr sz="1300"/>
                    </a:p>
                    <a:p>
                      <a:pPr marL="0" lvl="0" indent="0" algn="l" rtl="0">
                        <a:spcBef>
                          <a:spcPts val="0"/>
                        </a:spcBef>
                        <a:spcAft>
                          <a:spcPts val="0"/>
                        </a:spcAft>
                        <a:buNone/>
                      </a:pPr>
                      <a:r>
                        <a:rPr lang="en" sz="1300">
                          <a:solidFill>
                            <a:schemeClr val="lt1"/>
                          </a:solidFill>
                        </a:rPr>
                        <a:t>- Attach props only when necessary</a:t>
                      </a:r>
                      <a:endParaRPr sz="1300">
                        <a:solidFill>
                          <a:schemeClr val="lt1"/>
                        </a:solidFill>
                      </a:endParaRPr>
                    </a:p>
                    <a:p>
                      <a:pPr marL="0" lvl="0" indent="0" algn="l" rtl="0">
                        <a:spcBef>
                          <a:spcPts val="0"/>
                        </a:spcBef>
                        <a:spcAft>
                          <a:spcPts val="0"/>
                        </a:spcAft>
                        <a:buNone/>
                      </a:pPr>
                      <a:r>
                        <a:rPr lang="en" sz="1300">
                          <a:solidFill>
                            <a:schemeClr val="lt1"/>
                          </a:solidFill>
                        </a:rPr>
                        <a:t>- Electronics Safety </a:t>
                      </a:r>
                      <a:endParaRPr sz="1300">
                        <a:solidFill>
                          <a:schemeClr val="lt1"/>
                        </a:solidFill>
                      </a:endParaRPr>
                    </a:p>
                  </a:txBody>
                  <a:tcPr marL="91425" marR="91425" marT="91425" marB="91425">
                    <a:lnL w="9525" cap="flat" cmpd="sng">
                      <a:solidFill>
                        <a:srgbClr val="333333"/>
                      </a:solidFill>
                      <a:prstDash val="solid"/>
                      <a:round/>
                      <a:headEnd type="none" w="sm" len="sm"/>
                      <a:tailEnd type="none" w="sm" len="sm"/>
                    </a:lnL>
                    <a:lnR w="9525" cap="flat" cmpd="sng">
                      <a:solidFill>
                        <a:srgbClr val="333333"/>
                      </a:solidFill>
                      <a:prstDash val="solid"/>
                      <a:round/>
                      <a:headEnd type="none" w="sm" len="sm"/>
                      <a:tailEnd type="none" w="sm" len="sm"/>
                    </a:lnR>
                    <a:lnT w="28575" cap="flat" cmpd="sng">
                      <a:solidFill>
                        <a:srgbClr val="333333"/>
                      </a:solidFill>
                      <a:prstDash val="solid"/>
                      <a:round/>
                      <a:headEnd type="none" w="sm" len="sm"/>
                      <a:tailEnd type="none" w="sm" len="sm"/>
                    </a:lnT>
                    <a:lnB w="9525" cap="flat" cmpd="sng">
                      <a:solidFill>
                        <a:srgbClr val="333333"/>
                      </a:solidFill>
                      <a:prstDash val="solid"/>
                      <a:round/>
                      <a:headEnd type="none" w="sm" len="sm"/>
                      <a:tailEnd type="none" w="sm" len="sm"/>
                    </a:lnB>
                  </a:tcPr>
                </a:tc>
                <a:extLst>
                  <a:ext uri="{0D108BD9-81ED-4DB2-BD59-A6C34878D82A}">
                    <a16:rowId xmlns:a16="http://schemas.microsoft.com/office/drawing/2014/main" val="10001"/>
                  </a:ext>
                </a:extLst>
              </a:tr>
              <a:tr h="788400">
                <a:tc>
                  <a:txBody>
                    <a:bodyPr/>
                    <a:lstStyle/>
                    <a:p>
                      <a:pPr marL="0" lvl="0" indent="0" algn="l" rtl="0">
                        <a:spcBef>
                          <a:spcPts val="0"/>
                        </a:spcBef>
                        <a:spcAft>
                          <a:spcPts val="0"/>
                        </a:spcAft>
                        <a:buNone/>
                      </a:pPr>
                      <a:r>
                        <a:rPr lang="en"/>
                        <a:t>Indoor Flight Testing</a:t>
                      </a:r>
                      <a:endParaRPr/>
                    </a:p>
                  </a:txBody>
                  <a:tcPr marL="91425" marR="91425" marT="91425" marB="91425">
                    <a:lnL w="9525" cap="flat" cmpd="sng">
                      <a:solidFill>
                        <a:srgbClr val="333333"/>
                      </a:solidFill>
                      <a:prstDash val="solid"/>
                      <a:round/>
                      <a:headEnd type="none" w="sm" len="sm"/>
                      <a:tailEnd type="none" w="sm" len="sm"/>
                    </a:lnL>
                    <a:lnR w="9525" cap="flat" cmpd="sng">
                      <a:solidFill>
                        <a:srgbClr val="333333"/>
                      </a:solidFill>
                      <a:prstDash val="solid"/>
                      <a:round/>
                      <a:headEnd type="none" w="sm" len="sm"/>
                      <a:tailEnd type="none" w="sm" len="sm"/>
                    </a:lnR>
                    <a:lnT w="9525" cap="flat" cmpd="sng">
                      <a:solidFill>
                        <a:srgbClr val="333333"/>
                      </a:solidFill>
                      <a:prstDash val="solid"/>
                      <a:round/>
                      <a:headEnd type="none" w="sm" len="sm"/>
                      <a:tailEnd type="none" w="sm" len="sm"/>
                    </a:lnT>
                    <a:lnB w="9525" cap="flat" cmpd="sng">
                      <a:solidFill>
                        <a:srgbClr val="333333"/>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a:t>Aspen Lab</a:t>
                      </a:r>
                      <a:endParaRPr/>
                    </a:p>
                  </a:txBody>
                  <a:tcPr marL="91425" marR="91425" marT="91425" marB="91425">
                    <a:lnL w="9525" cap="flat" cmpd="sng">
                      <a:solidFill>
                        <a:srgbClr val="333333"/>
                      </a:solidFill>
                      <a:prstDash val="solid"/>
                      <a:round/>
                      <a:headEnd type="none" w="sm" len="sm"/>
                      <a:tailEnd type="none" w="sm" len="sm"/>
                    </a:lnL>
                    <a:lnR w="9525" cap="flat" cmpd="sng">
                      <a:solidFill>
                        <a:srgbClr val="333333"/>
                      </a:solidFill>
                      <a:prstDash val="solid"/>
                      <a:round/>
                      <a:headEnd type="none" w="sm" len="sm"/>
                      <a:tailEnd type="none" w="sm" len="sm"/>
                    </a:lnR>
                    <a:lnT w="9525" cap="flat" cmpd="sng">
                      <a:solidFill>
                        <a:srgbClr val="333333"/>
                      </a:solidFill>
                      <a:prstDash val="solid"/>
                      <a:round/>
                      <a:headEnd type="none" w="sm" len="sm"/>
                      <a:tailEnd type="none" w="sm" len="sm"/>
                    </a:lnT>
                    <a:lnB w="9525" cap="flat" cmpd="sng">
                      <a:solidFill>
                        <a:srgbClr val="333333"/>
                      </a:solidFill>
                      <a:prstDash val="solid"/>
                      <a:round/>
                      <a:headEnd type="none" w="sm" len="sm"/>
                      <a:tailEnd type="none" w="sm" len="sm"/>
                    </a:lnB>
                  </a:tcPr>
                </a:tc>
                <a:tc>
                  <a:txBody>
                    <a:bodyPr/>
                    <a:lstStyle/>
                    <a:p>
                      <a:pPr marL="0" lvl="0" indent="0" algn="l" rtl="0">
                        <a:spcBef>
                          <a:spcPts val="0"/>
                        </a:spcBef>
                        <a:spcAft>
                          <a:spcPts val="0"/>
                        </a:spcAft>
                        <a:buNone/>
                      </a:pPr>
                      <a:r>
                        <a:rPr lang="en"/>
                        <a:t>First week of February</a:t>
                      </a:r>
                      <a:endParaRPr/>
                    </a:p>
                  </a:txBody>
                  <a:tcPr marL="91425" marR="91425" marT="91425" marB="91425">
                    <a:lnL w="9525" cap="flat" cmpd="sng">
                      <a:solidFill>
                        <a:srgbClr val="333333"/>
                      </a:solidFill>
                      <a:prstDash val="solid"/>
                      <a:round/>
                      <a:headEnd type="none" w="sm" len="sm"/>
                      <a:tailEnd type="none" w="sm" len="sm"/>
                    </a:lnL>
                    <a:lnR w="9525" cap="flat" cmpd="sng">
                      <a:solidFill>
                        <a:srgbClr val="333333"/>
                      </a:solidFill>
                      <a:prstDash val="solid"/>
                      <a:round/>
                      <a:headEnd type="none" w="sm" len="sm"/>
                      <a:tailEnd type="none" w="sm" len="sm"/>
                    </a:lnR>
                    <a:lnT w="9525" cap="flat" cmpd="sng">
                      <a:solidFill>
                        <a:srgbClr val="333333"/>
                      </a:solidFill>
                      <a:prstDash val="solid"/>
                      <a:round/>
                      <a:headEnd type="none" w="sm" len="sm"/>
                      <a:tailEnd type="none" w="sm" len="sm"/>
                    </a:lnT>
                    <a:lnB w="9525" cap="flat" cmpd="sng">
                      <a:solidFill>
                        <a:srgbClr val="333333"/>
                      </a:solidFill>
                      <a:prstDash val="solid"/>
                      <a:round/>
                      <a:headEnd type="none" w="sm" len="sm"/>
                      <a:tailEnd type="none" w="sm" len="sm"/>
                    </a:lnB>
                  </a:tcPr>
                </a:tc>
                <a:tc>
                  <a:txBody>
                    <a:bodyPr/>
                    <a:lstStyle/>
                    <a:p>
                      <a:pPr marL="0" lvl="0" indent="0" algn="l" rtl="0">
                        <a:spcBef>
                          <a:spcPts val="0"/>
                        </a:spcBef>
                        <a:spcAft>
                          <a:spcPts val="0"/>
                        </a:spcAft>
                        <a:buNone/>
                      </a:pPr>
                      <a:r>
                        <a:rPr lang="en" sz="1300"/>
                        <a:t>- Must adhere to- CU/FAA Regulations</a:t>
                      </a:r>
                      <a:endParaRPr sz="1300"/>
                    </a:p>
                    <a:p>
                      <a:pPr marL="0" lvl="0" indent="0" algn="l" rtl="0">
                        <a:spcBef>
                          <a:spcPts val="0"/>
                        </a:spcBef>
                        <a:spcAft>
                          <a:spcPts val="0"/>
                        </a:spcAft>
                        <a:buNone/>
                      </a:pPr>
                      <a:r>
                        <a:rPr lang="en" sz="1300"/>
                        <a:t>- Human safety</a:t>
                      </a:r>
                      <a:endParaRPr sz="1300"/>
                    </a:p>
                    <a:p>
                      <a:pPr marL="0" lvl="0" indent="0" algn="l" rtl="0">
                        <a:spcBef>
                          <a:spcPts val="0"/>
                        </a:spcBef>
                        <a:spcAft>
                          <a:spcPts val="0"/>
                        </a:spcAft>
                        <a:buNone/>
                      </a:pPr>
                      <a:r>
                        <a:rPr lang="en" sz="1300">
                          <a:solidFill>
                            <a:schemeClr val="lt1"/>
                          </a:solidFill>
                        </a:rPr>
                        <a:t>- Ensure adequate space</a:t>
                      </a:r>
                      <a:endParaRPr sz="1300">
                        <a:solidFill>
                          <a:schemeClr val="lt1"/>
                        </a:solidFill>
                      </a:endParaRPr>
                    </a:p>
                  </a:txBody>
                  <a:tcPr marL="91425" marR="91425" marT="91425" marB="91425">
                    <a:lnL w="9525" cap="flat" cmpd="sng">
                      <a:solidFill>
                        <a:srgbClr val="333333"/>
                      </a:solidFill>
                      <a:prstDash val="solid"/>
                      <a:round/>
                      <a:headEnd type="none" w="sm" len="sm"/>
                      <a:tailEnd type="none" w="sm" len="sm"/>
                    </a:lnL>
                    <a:lnR w="9525" cap="flat" cmpd="sng">
                      <a:solidFill>
                        <a:srgbClr val="333333"/>
                      </a:solidFill>
                      <a:prstDash val="solid"/>
                      <a:round/>
                      <a:headEnd type="none" w="sm" len="sm"/>
                      <a:tailEnd type="none" w="sm" len="sm"/>
                    </a:lnR>
                    <a:lnT w="9525" cap="flat" cmpd="sng">
                      <a:solidFill>
                        <a:srgbClr val="333333"/>
                      </a:solidFill>
                      <a:prstDash val="solid"/>
                      <a:round/>
                      <a:headEnd type="none" w="sm" len="sm"/>
                      <a:tailEnd type="none" w="sm" len="sm"/>
                    </a:lnT>
                    <a:lnB w="9525" cap="flat" cmpd="sng">
                      <a:solidFill>
                        <a:srgbClr val="333333"/>
                      </a:solidFill>
                      <a:prstDash val="solid"/>
                      <a:round/>
                      <a:headEnd type="none" w="sm" len="sm"/>
                      <a:tailEnd type="none" w="sm" len="sm"/>
                    </a:lnB>
                  </a:tcPr>
                </a:tc>
                <a:extLst>
                  <a:ext uri="{0D108BD9-81ED-4DB2-BD59-A6C34878D82A}">
                    <a16:rowId xmlns:a16="http://schemas.microsoft.com/office/drawing/2014/main" val="10002"/>
                  </a:ext>
                </a:extLst>
              </a:tr>
              <a:tr h="788400">
                <a:tc>
                  <a:txBody>
                    <a:bodyPr/>
                    <a:lstStyle/>
                    <a:p>
                      <a:pPr marL="0" lvl="0" indent="0" algn="l" rtl="0">
                        <a:spcBef>
                          <a:spcPts val="0"/>
                        </a:spcBef>
                        <a:spcAft>
                          <a:spcPts val="0"/>
                        </a:spcAft>
                        <a:buNone/>
                      </a:pPr>
                      <a:r>
                        <a:rPr lang="en"/>
                        <a:t>Outdoor Flight Testing</a:t>
                      </a:r>
                      <a:endParaRPr/>
                    </a:p>
                  </a:txBody>
                  <a:tcPr marL="91425" marR="91425" marT="91425" marB="91425">
                    <a:lnL w="9525" cap="flat" cmpd="sng">
                      <a:solidFill>
                        <a:srgbClr val="333333"/>
                      </a:solidFill>
                      <a:prstDash val="solid"/>
                      <a:round/>
                      <a:headEnd type="none" w="sm" len="sm"/>
                      <a:tailEnd type="none" w="sm" len="sm"/>
                    </a:lnL>
                    <a:lnR w="9525" cap="flat" cmpd="sng">
                      <a:solidFill>
                        <a:srgbClr val="333333"/>
                      </a:solidFill>
                      <a:prstDash val="solid"/>
                      <a:round/>
                      <a:headEnd type="none" w="sm" len="sm"/>
                      <a:tailEnd type="none" w="sm" len="sm"/>
                    </a:lnR>
                    <a:lnT w="9525" cap="flat" cmpd="sng">
                      <a:solidFill>
                        <a:srgbClr val="333333"/>
                      </a:solidFill>
                      <a:prstDash val="solid"/>
                      <a:round/>
                      <a:headEnd type="none" w="sm" len="sm"/>
                      <a:tailEnd type="none" w="sm" len="sm"/>
                    </a:lnT>
                    <a:lnB w="9525" cap="flat" cmpd="sng">
                      <a:solidFill>
                        <a:srgbClr val="333333"/>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a:t>Empty Field </a:t>
                      </a:r>
                      <a:endParaRPr/>
                    </a:p>
                    <a:p>
                      <a:pPr marL="0" lvl="0" indent="0" algn="l" rtl="0">
                        <a:spcBef>
                          <a:spcPts val="0"/>
                        </a:spcBef>
                        <a:spcAft>
                          <a:spcPts val="0"/>
                        </a:spcAft>
                        <a:buNone/>
                      </a:pPr>
                      <a:r>
                        <a:rPr lang="en"/>
                        <a:t>(TBD)</a:t>
                      </a:r>
                      <a:endParaRPr/>
                    </a:p>
                  </a:txBody>
                  <a:tcPr marL="91425" marR="91425" marT="91425" marB="91425">
                    <a:lnL w="9525" cap="flat" cmpd="sng">
                      <a:solidFill>
                        <a:srgbClr val="333333"/>
                      </a:solidFill>
                      <a:prstDash val="solid"/>
                      <a:round/>
                      <a:headEnd type="none" w="sm" len="sm"/>
                      <a:tailEnd type="none" w="sm" len="sm"/>
                    </a:lnL>
                    <a:lnR w="9525" cap="flat" cmpd="sng">
                      <a:solidFill>
                        <a:srgbClr val="333333"/>
                      </a:solidFill>
                      <a:prstDash val="solid"/>
                      <a:round/>
                      <a:headEnd type="none" w="sm" len="sm"/>
                      <a:tailEnd type="none" w="sm" len="sm"/>
                    </a:lnR>
                    <a:lnT w="9525" cap="flat" cmpd="sng">
                      <a:solidFill>
                        <a:srgbClr val="333333"/>
                      </a:solidFill>
                      <a:prstDash val="solid"/>
                      <a:round/>
                      <a:headEnd type="none" w="sm" len="sm"/>
                      <a:tailEnd type="none" w="sm" len="sm"/>
                    </a:lnT>
                    <a:lnB w="9525" cap="flat" cmpd="sng">
                      <a:solidFill>
                        <a:srgbClr val="333333"/>
                      </a:solidFill>
                      <a:prstDash val="solid"/>
                      <a:round/>
                      <a:headEnd type="none" w="sm" len="sm"/>
                      <a:tailEnd type="none" w="sm" len="sm"/>
                    </a:lnB>
                  </a:tcPr>
                </a:tc>
                <a:tc>
                  <a:txBody>
                    <a:bodyPr/>
                    <a:lstStyle/>
                    <a:p>
                      <a:pPr marL="0" lvl="0" indent="0" algn="l" rtl="0">
                        <a:spcBef>
                          <a:spcPts val="0"/>
                        </a:spcBef>
                        <a:spcAft>
                          <a:spcPts val="0"/>
                        </a:spcAft>
                        <a:buNone/>
                      </a:pPr>
                      <a:r>
                        <a:rPr lang="en"/>
                        <a:t>Third week of February</a:t>
                      </a:r>
                      <a:endParaRPr/>
                    </a:p>
                  </a:txBody>
                  <a:tcPr marL="91425" marR="91425" marT="91425" marB="91425">
                    <a:lnL w="9525" cap="flat" cmpd="sng">
                      <a:solidFill>
                        <a:srgbClr val="333333"/>
                      </a:solidFill>
                      <a:prstDash val="solid"/>
                      <a:round/>
                      <a:headEnd type="none" w="sm" len="sm"/>
                      <a:tailEnd type="none" w="sm" len="sm"/>
                    </a:lnL>
                    <a:lnR w="9525" cap="flat" cmpd="sng">
                      <a:solidFill>
                        <a:srgbClr val="333333"/>
                      </a:solidFill>
                      <a:prstDash val="solid"/>
                      <a:round/>
                      <a:headEnd type="none" w="sm" len="sm"/>
                      <a:tailEnd type="none" w="sm" len="sm"/>
                    </a:lnR>
                    <a:lnT w="9525" cap="flat" cmpd="sng">
                      <a:solidFill>
                        <a:srgbClr val="333333"/>
                      </a:solidFill>
                      <a:prstDash val="solid"/>
                      <a:round/>
                      <a:headEnd type="none" w="sm" len="sm"/>
                      <a:tailEnd type="none" w="sm" len="sm"/>
                    </a:lnT>
                    <a:lnB w="9525" cap="flat" cmpd="sng">
                      <a:solidFill>
                        <a:srgbClr val="333333"/>
                      </a:solidFill>
                      <a:prstDash val="solid"/>
                      <a:round/>
                      <a:headEnd type="none" w="sm" len="sm"/>
                      <a:tailEnd type="none" w="sm" len="sm"/>
                    </a:lnB>
                  </a:tcPr>
                </a:tc>
                <a:tc>
                  <a:txBody>
                    <a:bodyPr/>
                    <a:lstStyle/>
                    <a:p>
                      <a:pPr marL="0" lvl="0" indent="0" algn="l" rtl="0">
                        <a:spcBef>
                          <a:spcPts val="0"/>
                        </a:spcBef>
                        <a:spcAft>
                          <a:spcPts val="0"/>
                        </a:spcAft>
                        <a:buNone/>
                      </a:pPr>
                      <a:r>
                        <a:rPr lang="en" sz="1300"/>
                        <a:t>- Must adhere to CU/FAA Regulations</a:t>
                      </a:r>
                      <a:endParaRPr sz="1300"/>
                    </a:p>
                    <a:p>
                      <a:pPr marL="0" lvl="0" indent="0" algn="l" rtl="0">
                        <a:spcBef>
                          <a:spcPts val="0"/>
                        </a:spcBef>
                        <a:spcAft>
                          <a:spcPts val="0"/>
                        </a:spcAft>
                        <a:buNone/>
                      </a:pPr>
                      <a:r>
                        <a:rPr lang="en" sz="1300"/>
                        <a:t>- Human safety</a:t>
                      </a:r>
                      <a:endParaRPr sz="1300"/>
                    </a:p>
                    <a:p>
                      <a:pPr marL="0" lvl="0" indent="0" algn="l" rtl="0">
                        <a:spcBef>
                          <a:spcPts val="0"/>
                        </a:spcBef>
                        <a:spcAft>
                          <a:spcPts val="0"/>
                        </a:spcAft>
                        <a:buNone/>
                      </a:pPr>
                      <a:r>
                        <a:rPr lang="en" sz="1300">
                          <a:solidFill>
                            <a:schemeClr val="lt1"/>
                          </a:solidFill>
                        </a:rPr>
                        <a:t>-</a:t>
                      </a:r>
                      <a:r>
                        <a:rPr lang="en" sz="1300"/>
                        <a:t> </a:t>
                      </a:r>
                      <a:r>
                        <a:rPr lang="en" sz="1300">
                          <a:solidFill>
                            <a:schemeClr val="lt1"/>
                          </a:solidFill>
                        </a:rPr>
                        <a:t>Ensure adequate space/licenses </a:t>
                      </a:r>
                      <a:endParaRPr sz="1300">
                        <a:solidFill>
                          <a:schemeClr val="lt1"/>
                        </a:solidFill>
                      </a:endParaRPr>
                    </a:p>
                  </a:txBody>
                  <a:tcPr marL="91425" marR="91425" marT="91425" marB="91425">
                    <a:lnL w="9525" cap="flat" cmpd="sng">
                      <a:solidFill>
                        <a:srgbClr val="333333"/>
                      </a:solidFill>
                      <a:prstDash val="solid"/>
                      <a:round/>
                      <a:headEnd type="none" w="sm" len="sm"/>
                      <a:tailEnd type="none" w="sm" len="sm"/>
                    </a:lnL>
                    <a:lnR w="9525" cap="flat" cmpd="sng">
                      <a:solidFill>
                        <a:srgbClr val="333333"/>
                      </a:solidFill>
                      <a:prstDash val="solid"/>
                      <a:round/>
                      <a:headEnd type="none" w="sm" len="sm"/>
                      <a:tailEnd type="none" w="sm" len="sm"/>
                    </a:lnR>
                    <a:lnT w="9525" cap="flat" cmpd="sng">
                      <a:solidFill>
                        <a:srgbClr val="333333"/>
                      </a:solidFill>
                      <a:prstDash val="solid"/>
                      <a:round/>
                      <a:headEnd type="none" w="sm" len="sm"/>
                      <a:tailEnd type="none" w="sm" len="sm"/>
                    </a:lnT>
                    <a:lnB w="9525" cap="flat" cmpd="sng">
                      <a:solidFill>
                        <a:srgbClr val="333333"/>
                      </a:solidFill>
                      <a:prstDash val="solid"/>
                      <a:round/>
                      <a:headEnd type="none" w="sm" len="sm"/>
                      <a:tailEnd type="none" w="sm" len="sm"/>
                    </a:lnB>
                  </a:tcPr>
                </a:tc>
                <a:extLst>
                  <a:ext uri="{0D108BD9-81ED-4DB2-BD59-A6C34878D82A}">
                    <a16:rowId xmlns:a16="http://schemas.microsoft.com/office/drawing/2014/main" val="10003"/>
                  </a:ext>
                </a:extLst>
              </a:tr>
              <a:tr h="584000">
                <a:tc>
                  <a:txBody>
                    <a:bodyPr/>
                    <a:lstStyle/>
                    <a:p>
                      <a:pPr marL="0" lvl="0" indent="0" algn="l" rtl="0">
                        <a:spcBef>
                          <a:spcPts val="0"/>
                        </a:spcBef>
                        <a:spcAft>
                          <a:spcPts val="0"/>
                        </a:spcAft>
                        <a:buNone/>
                      </a:pPr>
                      <a:r>
                        <a:rPr lang="en"/>
                        <a:t>Thrust Stand Testing</a:t>
                      </a:r>
                      <a:endParaRPr/>
                    </a:p>
                  </a:txBody>
                  <a:tcPr marL="91425" marR="91425" marT="91425" marB="91425">
                    <a:lnL w="9525" cap="flat" cmpd="sng">
                      <a:solidFill>
                        <a:srgbClr val="333333"/>
                      </a:solidFill>
                      <a:prstDash val="solid"/>
                      <a:round/>
                      <a:headEnd type="none" w="sm" len="sm"/>
                      <a:tailEnd type="none" w="sm" len="sm"/>
                    </a:lnL>
                    <a:lnR w="9525" cap="flat" cmpd="sng">
                      <a:solidFill>
                        <a:srgbClr val="333333"/>
                      </a:solidFill>
                      <a:prstDash val="solid"/>
                      <a:round/>
                      <a:headEnd type="none" w="sm" len="sm"/>
                      <a:tailEnd type="none" w="sm" len="sm"/>
                    </a:lnR>
                    <a:lnT w="9525" cap="flat" cmpd="sng">
                      <a:solidFill>
                        <a:srgbClr val="333333"/>
                      </a:solidFill>
                      <a:prstDash val="solid"/>
                      <a:round/>
                      <a:headEnd type="none" w="sm" len="sm"/>
                      <a:tailEnd type="none" w="sm" len="sm"/>
                    </a:lnT>
                    <a:lnB w="9525" cap="flat" cmpd="sng">
                      <a:solidFill>
                        <a:srgbClr val="333333"/>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a:t>Indoor Lab</a:t>
                      </a:r>
                      <a:endParaRPr/>
                    </a:p>
                  </a:txBody>
                  <a:tcPr marL="91425" marR="91425" marT="91425" marB="91425">
                    <a:lnL w="9525" cap="flat" cmpd="sng">
                      <a:solidFill>
                        <a:srgbClr val="333333"/>
                      </a:solidFill>
                      <a:prstDash val="solid"/>
                      <a:round/>
                      <a:headEnd type="none" w="sm" len="sm"/>
                      <a:tailEnd type="none" w="sm" len="sm"/>
                    </a:lnL>
                    <a:lnR w="9525" cap="flat" cmpd="sng">
                      <a:solidFill>
                        <a:srgbClr val="333333"/>
                      </a:solidFill>
                      <a:prstDash val="solid"/>
                      <a:round/>
                      <a:headEnd type="none" w="sm" len="sm"/>
                      <a:tailEnd type="none" w="sm" len="sm"/>
                    </a:lnR>
                    <a:lnT w="9525" cap="flat" cmpd="sng">
                      <a:solidFill>
                        <a:srgbClr val="333333"/>
                      </a:solidFill>
                      <a:prstDash val="solid"/>
                      <a:round/>
                      <a:headEnd type="none" w="sm" len="sm"/>
                      <a:tailEnd type="none" w="sm" len="sm"/>
                    </a:lnT>
                    <a:lnB w="9525" cap="flat" cmpd="sng">
                      <a:solidFill>
                        <a:srgbClr val="333333"/>
                      </a:solidFill>
                      <a:prstDash val="solid"/>
                      <a:round/>
                      <a:headEnd type="none" w="sm" len="sm"/>
                      <a:tailEnd type="none" w="sm" len="sm"/>
                    </a:lnB>
                  </a:tcPr>
                </a:tc>
                <a:tc>
                  <a:txBody>
                    <a:bodyPr/>
                    <a:lstStyle/>
                    <a:p>
                      <a:pPr marL="0" lvl="0" indent="0" algn="l" rtl="0">
                        <a:spcBef>
                          <a:spcPts val="0"/>
                        </a:spcBef>
                        <a:spcAft>
                          <a:spcPts val="0"/>
                        </a:spcAft>
                        <a:buNone/>
                      </a:pPr>
                      <a:r>
                        <a:rPr lang="en"/>
                        <a:t>February (end)</a:t>
                      </a:r>
                      <a:endParaRPr/>
                    </a:p>
                  </a:txBody>
                  <a:tcPr marL="91425" marR="91425" marT="91425" marB="91425">
                    <a:lnL w="9525" cap="flat" cmpd="sng">
                      <a:solidFill>
                        <a:srgbClr val="333333"/>
                      </a:solidFill>
                      <a:prstDash val="solid"/>
                      <a:round/>
                      <a:headEnd type="none" w="sm" len="sm"/>
                      <a:tailEnd type="none" w="sm" len="sm"/>
                    </a:lnL>
                    <a:lnR w="9525" cap="flat" cmpd="sng">
                      <a:solidFill>
                        <a:srgbClr val="333333"/>
                      </a:solidFill>
                      <a:prstDash val="solid"/>
                      <a:round/>
                      <a:headEnd type="none" w="sm" len="sm"/>
                      <a:tailEnd type="none" w="sm" len="sm"/>
                    </a:lnR>
                    <a:lnT w="9525" cap="flat" cmpd="sng">
                      <a:solidFill>
                        <a:srgbClr val="333333"/>
                      </a:solidFill>
                      <a:prstDash val="solid"/>
                      <a:round/>
                      <a:headEnd type="none" w="sm" len="sm"/>
                      <a:tailEnd type="none" w="sm" len="sm"/>
                    </a:lnT>
                    <a:lnB w="9525" cap="flat" cmpd="sng">
                      <a:solidFill>
                        <a:srgbClr val="333333"/>
                      </a:solidFill>
                      <a:prstDash val="solid"/>
                      <a:round/>
                      <a:headEnd type="none" w="sm" len="sm"/>
                      <a:tailEnd type="none" w="sm" len="sm"/>
                    </a:lnB>
                  </a:tcPr>
                </a:tc>
                <a:tc>
                  <a:txBody>
                    <a:bodyPr/>
                    <a:lstStyle/>
                    <a:p>
                      <a:pPr marL="0" lvl="0" indent="0" algn="l" rtl="0">
                        <a:spcBef>
                          <a:spcPts val="0"/>
                        </a:spcBef>
                        <a:spcAft>
                          <a:spcPts val="0"/>
                        </a:spcAft>
                        <a:buNone/>
                      </a:pPr>
                      <a:r>
                        <a:rPr lang="en" sz="1300"/>
                        <a:t>- Prop Safety</a:t>
                      </a:r>
                      <a:endParaRPr sz="1300"/>
                    </a:p>
                    <a:p>
                      <a:pPr marL="0" lvl="0" indent="0" algn="l" rtl="0">
                        <a:spcBef>
                          <a:spcPts val="0"/>
                        </a:spcBef>
                        <a:spcAft>
                          <a:spcPts val="0"/>
                        </a:spcAft>
                        <a:buNone/>
                      </a:pPr>
                      <a:r>
                        <a:rPr lang="en" sz="1300"/>
                        <a:t>- Power Safety</a:t>
                      </a:r>
                      <a:endParaRPr sz="1300"/>
                    </a:p>
                  </a:txBody>
                  <a:tcPr marL="91425" marR="91425" marT="91425" marB="91425">
                    <a:lnL w="9525" cap="flat" cmpd="sng">
                      <a:solidFill>
                        <a:srgbClr val="333333"/>
                      </a:solidFill>
                      <a:prstDash val="solid"/>
                      <a:round/>
                      <a:headEnd type="none" w="sm" len="sm"/>
                      <a:tailEnd type="none" w="sm" len="sm"/>
                    </a:lnL>
                    <a:lnR w="9525" cap="flat" cmpd="sng">
                      <a:solidFill>
                        <a:srgbClr val="333333"/>
                      </a:solidFill>
                      <a:prstDash val="solid"/>
                      <a:round/>
                      <a:headEnd type="none" w="sm" len="sm"/>
                      <a:tailEnd type="none" w="sm" len="sm"/>
                    </a:lnR>
                    <a:lnT w="9525" cap="flat" cmpd="sng">
                      <a:solidFill>
                        <a:srgbClr val="333333"/>
                      </a:solidFill>
                      <a:prstDash val="solid"/>
                      <a:round/>
                      <a:headEnd type="none" w="sm" len="sm"/>
                      <a:tailEnd type="none" w="sm" len="sm"/>
                    </a:lnT>
                    <a:lnB w="9525" cap="flat" cmpd="sng">
                      <a:solidFill>
                        <a:srgbClr val="333333"/>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418" name="Google Shape;1418;p7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61</a:t>
            </a:fld>
            <a:endParaRPr>
              <a:solidFill>
                <a:srgbClr val="202124"/>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3" name="Google Shape;1423;p75"/>
          <p:cNvSpPr txBox="1">
            <a:spLocks noGrp="1"/>
          </p:cNvSpPr>
          <p:nvPr>
            <p:ph type="title"/>
          </p:nvPr>
        </p:nvSpPr>
        <p:spPr>
          <a:xfrm>
            <a:off x="409500" y="1921950"/>
            <a:ext cx="83250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400" b="1">
                <a:solidFill>
                  <a:srgbClr val="674EA7"/>
                </a:solidFill>
              </a:rPr>
              <a:t>Thank you!</a:t>
            </a:r>
            <a:endParaRPr sz="6400" b="1">
              <a:solidFill>
                <a:srgbClr val="674EA7"/>
              </a:solidFill>
            </a:endParaRPr>
          </a:p>
        </p:txBody>
      </p:sp>
      <p:cxnSp>
        <p:nvCxnSpPr>
          <p:cNvPr id="1424" name="Google Shape;1424;p75"/>
          <p:cNvCxnSpPr/>
          <p:nvPr/>
        </p:nvCxnSpPr>
        <p:spPr>
          <a:xfrm>
            <a:off x="1831350" y="3371000"/>
            <a:ext cx="5481300" cy="0"/>
          </a:xfrm>
          <a:prstGeom prst="straightConnector1">
            <a:avLst/>
          </a:prstGeom>
          <a:noFill/>
          <a:ln w="114300" cap="flat" cmpd="sng">
            <a:solidFill>
              <a:schemeClr val="lt1"/>
            </a:solidFill>
            <a:prstDash val="solid"/>
            <a:round/>
            <a:headEnd type="none" w="med" len="med"/>
            <a:tailEnd type="none" w="med" len="med"/>
          </a:ln>
        </p:spPr>
      </p:cxnSp>
      <p:cxnSp>
        <p:nvCxnSpPr>
          <p:cNvPr id="1425" name="Google Shape;1425;p75"/>
          <p:cNvCxnSpPr/>
          <p:nvPr/>
        </p:nvCxnSpPr>
        <p:spPr>
          <a:xfrm>
            <a:off x="1831350" y="1693350"/>
            <a:ext cx="5481300" cy="0"/>
          </a:xfrm>
          <a:prstGeom prst="straightConnector1">
            <a:avLst/>
          </a:prstGeom>
          <a:noFill/>
          <a:ln w="114300" cap="flat" cmpd="sng">
            <a:solidFill>
              <a:schemeClr val="lt1"/>
            </a:solidFill>
            <a:prstDash val="solid"/>
            <a:round/>
            <a:headEnd type="none" w="med" len="med"/>
            <a:tailEnd type="none" w="med" len="med"/>
          </a:ln>
        </p:spPr>
      </p:cxnSp>
      <p:sp>
        <p:nvSpPr>
          <p:cNvPr id="1426" name="Google Shape;1426;p7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1431" name="Google Shape;1431;p76"/>
          <p:cNvSpPr txBox="1">
            <a:spLocks noGrp="1"/>
          </p:cNvSpPr>
          <p:nvPr>
            <p:ph type="title"/>
          </p:nvPr>
        </p:nvSpPr>
        <p:spPr>
          <a:xfrm>
            <a:off x="409500" y="1921950"/>
            <a:ext cx="83250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400" b="1">
                <a:solidFill>
                  <a:srgbClr val="674EA7"/>
                </a:solidFill>
              </a:rPr>
              <a:t>Supporting Materials</a:t>
            </a:r>
            <a:endParaRPr sz="6400" b="1">
              <a:solidFill>
                <a:srgbClr val="674EA7"/>
              </a:solidFill>
            </a:endParaRPr>
          </a:p>
        </p:txBody>
      </p:sp>
      <p:cxnSp>
        <p:nvCxnSpPr>
          <p:cNvPr id="1432" name="Google Shape;1432;p76"/>
          <p:cNvCxnSpPr/>
          <p:nvPr/>
        </p:nvCxnSpPr>
        <p:spPr>
          <a:xfrm>
            <a:off x="1831350" y="3371000"/>
            <a:ext cx="5481300" cy="0"/>
          </a:xfrm>
          <a:prstGeom prst="straightConnector1">
            <a:avLst/>
          </a:prstGeom>
          <a:noFill/>
          <a:ln w="114300" cap="flat" cmpd="sng">
            <a:solidFill>
              <a:schemeClr val="lt1"/>
            </a:solidFill>
            <a:prstDash val="solid"/>
            <a:round/>
            <a:headEnd type="none" w="med" len="med"/>
            <a:tailEnd type="none" w="med" len="med"/>
          </a:ln>
        </p:spPr>
      </p:cxnSp>
      <p:cxnSp>
        <p:nvCxnSpPr>
          <p:cNvPr id="1433" name="Google Shape;1433;p76"/>
          <p:cNvCxnSpPr/>
          <p:nvPr/>
        </p:nvCxnSpPr>
        <p:spPr>
          <a:xfrm>
            <a:off x="1831350" y="1693350"/>
            <a:ext cx="5481300" cy="0"/>
          </a:xfrm>
          <a:prstGeom prst="straightConnector1">
            <a:avLst/>
          </a:prstGeom>
          <a:noFill/>
          <a:ln w="114300" cap="flat" cmpd="sng">
            <a:solidFill>
              <a:schemeClr val="lt1"/>
            </a:solidFill>
            <a:prstDash val="solid"/>
            <a:round/>
            <a:headEnd type="none" w="med" len="med"/>
            <a:tailEnd type="none" w="med" len="med"/>
          </a:ln>
        </p:spPr>
      </p:cxnSp>
      <p:sp>
        <p:nvSpPr>
          <p:cNvPr id="1434" name="Google Shape;1434;p7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sp>
        <p:nvSpPr>
          <p:cNvPr id="1439" name="Google Shape;1439;p77"/>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77"/>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Supporting Materials Quick Links</a:t>
            </a:r>
            <a:endParaRPr b="1">
              <a:solidFill>
                <a:schemeClr val="dk1"/>
              </a:solidFill>
            </a:endParaRPr>
          </a:p>
        </p:txBody>
      </p:sp>
      <p:sp>
        <p:nvSpPr>
          <p:cNvPr id="1441" name="Google Shape;1441;p77"/>
          <p:cNvSpPr txBox="1"/>
          <p:nvPr/>
        </p:nvSpPr>
        <p:spPr>
          <a:xfrm>
            <a:off x="329000" y="1074750"/>
            <a:ext cx="8640600" cy="203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u="sng">
                <a:solidFill>
                  <a:schemeClr val="hlink"/>
                </a:solidFill>
                <a:latin typeface="Calibri"/>
                <a:ea typeface="Calibri"/>
                <a:cs typeface="Calibri"/>
                <a:sym typeface="Calibri"/>
                <a:hlinkClick r:id="rId3" action="ppaction://hlinksldjump"/>
              </a:rPr>
              <a:t>Administrative</a:t>
            </a:r>
            <a:endParaRPr sz="2400">
              <a:latin typeface="Calibri"/>
              <a:ea typeface="Calibri"/>
              <a:cs typeface="Calibri"/>
              <a:sym typeface="Calibri"/>
            </a:endParaRPr>
          </a:p>
          <a:p>
            <a:pPr marL="0" lvl="0" indent="0" algn="ctr" rtl="0">
              <a:spcBef>
                <a:spcPts val="0"/>
              </a:spcBef>
              <a:spcAft>
                <a:spcPts val="0"/>
              </a:spcAft>
              <a:buNone/>
            </a:pPr>
            <a:r>
              <a:rPr lang="en" sz="2400" u="sng">
                <a:solidFill>
                  <a:schemeClr val="hlink"/>
                </a:solidFill>
                <a:latin typeface="Calibri"/>
                <a:ea typeface="Calibri"/>
                <a:cs typeface="Calibri"/>
                <a:sym typeface="Calibri"/>
                <a:hlinkClick r:id="rId4" action="ppaction://hlinksldjump"/>
              </a:rPr>
              <a:t>Trade Studies</a:t>
            </a:r>
            <a:endParaRPr sz="2400">
              <a:latin typeface="Calibri"/>
              <a:ea typeface="Calibri"/>
              <a:cs typeface="Calibri"/>
              <a:sym typeface="Calibri"/>
            </a:endParaRPr>
          </a:p>
          <a:p>
            <a:pPr marL="0" lvl="0" indent="0" algn="ctr" rtl="0">
              <a:spcBef>
                <a:spcPts val="0"/>
              </a:spcBef>
              <a:spcAft>
                <a:spcPts val="0"/>
              </a:spcAft>
              <a:buNone/>
            </a:pPr>
            <a:r>
              <a:rPr lang="en" sz="2400" u="sng">
                <a:solidFill>
                  <a:schemeClr val="hlink"/>
                </a:solidFill>
                <a:latin typeface="Calibri"/>
                <a:ea typeface="Calibri"/>
                <a:cs typeface="Calibri"/>
                <a:sym typeface="Calibri"/>
                <a:hlinkClick r:id="rId5" action="ppaction://hlinksldjump"/>
              </a:rPr>
              <a:t>Hardware</a:t>
            </a:r>
            <a:endParaRPr sz="2400">
              <a:latin typeface="Calibri"/>
              <a:ea typeface="Calibri"/>
              <a:cs typeface="Calibri"/>
              <a:sym typeface="Calibri"/>
            </a:endParaRPr>
          </a:p>
          <a:p>
            <a:pPr marL="0" lvl="0" indent="0" algn="ctr" rtl="0">
              <a:spcBef>
                <a:spcPts val="0"/>
              </a:spcBef>
              <a:spcAft>
                <a:spcPts val="0"/>
              </a:spcAft>
              <a:buNone/>
            </a:pPr>
            <a:r>
              <a:rPr lang="en" sz="2400" u="sng">
                <a:solidFill>
                  <a:schemeClr val="hlink"/>
                </a:solidFill>
                <a:latin typeface="Calibri"/>
                <a:ea typeface="Calibri"/>
                <a:cs typeface="Calibri"/>
                <a:sym typeface="Calibri"/>
                <a:hlinkClick r:id="rId6" action="ppaction://hlinksldjump"/>
              </a:rPr>
              <a:t>Controls</a:t>
            </a:r>
            <a:endParaRPr sz="2400">
              <a:latin typeface="Calibri"/>
              <a:ea typeface="Calibri"/>
              <a:cs typeface="Calibri"/>
              <a:sym typeface="Calibri"/>
            </a:endParaRPr>
          </a:p>
          <a:p>
            <a:pPr marL="0" lvl="0" indent="0" algn="ctr" rtl="0">
              <a:spcBef>
                <a:spcPts val="0"/>
              </a:spcBef>
              <a:spcAft>
                <a:spcPts val="0"/>
              </a:spcAft>
              <a:buNone/>
            </a:pPr>
            <a:r>
              <a:rPr lang="en" sz="2400" u="sng">
                <a:solidFill>
                  <a:schemeClr val="hlink"/>
                </a:solidFill>
                <a:latin typeface="Calibri"/>
                <a:ea typeface="Calibri"/>
                <a:cs typeface="Calibri"/>
                <a:sym typeface="Calibri"/>
                <a:hlinkClick r:id="rId7" action="ppaction://hlinksldjump"/>
              </a:rPr>
              <a:t>Software</a:t>
            </a:r>
            <a:endParaRPr sz="2400">
              <a:latin typeface="Calibri"/>
              <a:ea typeface="Calibri"/>
              <a:cs typeface="Calibri"/>
              <a:sym typeface="Calibri"/>
            </a:endParaRPr>
          </a:p>
        </p:txBody>
      </p:sp>
      <p:sp>
        <p:nvSpPr>
          <p:cNvPr id="1442" name="Google Shape;1442;p7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1447" name="Google Shape;1447;p78"/>
          <p:cNvSpPr txBox="1">
            <a:spLocks noGrp="1"/>
          </p:cNvSpPr>
          <p:nvPr>
            <p:ph type="title"/>
          </p:nvPr>
        </p:nvSpPr>
        <p:spPr>
          <a:xfrm>
            <a:off x="409500" y="1921950"/>
            <a:ext cx="83250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674EA7"/>
                </a:solidFill>
              </a:rPr>
              <a:t>Administrative</a:t>
            </a:r>
            <a:endParaRPr sz="4800" b="1">
              <a:solidFill>
                <a:srgbClr val="674EA7"/>
              </a:solidFill>
            </a:endParaRPr>
          </a:p>
        </p:txBody>
      </p:sp>
      <p:cxnSp>
        <p:nvCxnSpPr>
          <p:cNvPr id="1448" name="Google Shape;1448;p78"/>
          <p:cNvCxnSpPr/>
          <p:nvPr/>
        </p:nvCxnSpPr>
        <p:spPr>
          <a:xfrm>
            <a:off x="1831350" y="3371000"/>
            <a:ext cx="5481300" cy="0"/>
          </a:xfrm>
          <a:prstGeom prst="straightConnector1">
            <a:avLst/>
          </a:prstGeom>
          <a:noFill/>
          <a:ln w="114300" cap="flat" cmpd="sng">
            <a:solidFill>
              <a:schemeClr val="lt1"/>
            </a:solidFill>
            <a:prstDash val="solid"/>
            <a:round/>
            <a:headEnd type="none" w="med" len="med"/>
            <a:tailEnd type="none" w="med" len="med"/>
          </a:ln>
        </p:spPr>
      </p:cxnSp>
      <p:cxnSp>
        <p:nvCxnSpPr>
          <p:cNvPr id="1449" name="Google Shape;1449;p78"/>
          <p:cNvCxnSpPr/>
          <p:nvPr/>
        </p:nvCxnSpPr>
        <p:spPr>
          <a:xfrm>
            <a:off x="1831350" y="1693350"/>
            <a:ext cx="5481300" cy="0"/>
          </a:xfrm>
          <a:prstGeom prst="straightConnector1">
            <a:avLst/>
          </a:prstGeom>
          <a:noFill/>
          <a:ln w="114300" cap="flat" cmpd="sng">
            <a:solidFill>
              <a:schemeClr val="lt1"/>
            </a:solidFill>
            <a:prstDash val="solid"/>
            <a:round/>
            <a:headEnd type="none" w="med" len="med"/>
            <a:tailEnd type="none" w="med" len="med"/>
          </a:ln>
        </p:spPr>
      </p:cxnSp>
      <p:sp>
        <p:nvSpPr>
          <p:cNvPr id="1450" name="Google Shape;1450;p78"/>
          <p:cNvSpPr txBox="1">
            <a:spLocks noGrp="1"/>
          </p:cNvSpPr>
          <p:nvPr>
            <p:ph type="title"/>
          </p:nvPr>
        </p:nvSpPr>
        <p:spPr>
          <a:xfrm>
            <a:off x="507050" y="2677525"/>
            <a:ext cx="8325000" cy="62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u="sng">
                <a:solidFill>
                  <a:schemeClr val="hlink"/>
                </a:solidFill>
                <a:hlinkClick r:id="rId3" action="ppaction://hlinksldjump"/>
              </a:rPr>
              <a:t>Return to Supporting Materials Quick Links</a:t>
            </a:r>
            <a:endParaRPr sz="2400" b="1" u="sng">
              <a:solidFill>
                <a:srgbClr val="000000"/>
              </a:solidFill>
            </a:endParaRPr>
          </a:p>
        </p:txBody>
      </p:sp>
      <p:sp>
        <p:nvSpPr>
          <p:cNvPr id="1451" name="Google Shape;1451;p7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79"/>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79"/>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Organization Chart</a:t>
            </a:r>
            <a:endParaRPr b="1">
              <a:solidFill>
                <a:schemeClr val="dk1"/>
              </a:solidFill>
            </a:endParaRPr>
          </a:p>
        </p:txBody>
      </p:sp>
      <p:pic>
        <p:nvPicPr>
          <p:cNvPr id="1458" name="Google Shape;1458;p79"/>
          <p:cNvPicPr preferRelativeResize="0"/>
          <p:nvPr/>
        </p:nvPicPr>
        <p:blipFill>
          <a:blip r:embed="rId3">
            <a:alphaModFix/>
          </a:blip>
          <a:stretch>
            <a:fillRect/>
          </a:stretch>
        </p:blipFill>
        <p:spPr>
          <a:xfrm>
            <a:off x="471475" y="869975"/>
            <a:ext cx="6887675" cy="4388875"/>
          </a:xfrm>
          <a:prstGeom prst="rect">
            <a:avLst/>
          </a:prstGeom>
          <a:noFill/>
          <a:ln>
            <a:noFill/>
          </a:ln>
        </p:spPr>
      </p:pic>
      <p:sp>
        <p:nvSpPr>
          <p:cNvPr id="1459" name="Google Shape;1459;p7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63"/>
        <p:cNvGrpSpPr/>
        <p:nvPr/>
      </p:nvGrpSpPr>
      <p:grpSpPr>
        <a:xfrm>
          <a:off x="0" y="0"/>
          <a:ext cx="0" cy="0"/>
          <a:chOff x="0" y="0"/>
          <a:chExt cx="0" cy="0"/>
        </a:xfrm>
      </p:grpSpPr>
      <p:sp>
        <p:nvSpPr>
          <p:cNvPr id="1464" name="Google Shape;1464;p80"/>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80"/>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Specific Objectives</a:t>
            </a:r>
            <a:endParaRPr b="1">
              <a:solidFill>
                <a:schemeClr val="dk1"/>
              </a:solidFill>
            </a:endParaRPr>
          </a:p>
        </p:txBody>
      </p:sp>
      <p:pic>
        <p:nvPicPr>
          <p:cNvPr id="1466" name="Google Shape;1466;p80"/>
          <p:cNvPicPr preferRelativeResize="0"/>
          <p:nvPr/>
        </p:nvPicPr>
        <p:blipFill>
          <a:blip r:embed="rId3">
            <a:alphaModFix/>
          </a:blip>
          <a:stretch>
            <a:fillRect/>
          </a:stretch>
        </p:blipFill>
        <p:spPr>
          <a:xfrm>
            <a:off x="1706400" y="869975"/>
            <a:ext cx="5731200" cy="4169876"/>
          </a:xfrm>
          <a:prstGeom prst="rect">
            <a:avLst/>
          </a:prstGeom>
          <a:noFill/>
          <a:ln>
            <a:noFill/>
          </a:ln>
        </p:spPr>
      </p:pic>
      <p:sp>
        <p:nvSpPr>
          <p:cNvPr id="1467" name="Google Shape;1467;p8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81"/>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81"/>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Design Requirements: FR 1</a:t>
            </a:r>
            <a:endParaRPr b="1">
              <a:solidFill>
                <a:schemeClr val="dk1"/>
              </a:solidFill>
            </a:endParaRPr>
          </a:p>
        </p:txBody>
      </p:sp>
      <p:pic>
        <p:nvPicPr>
          <p:cNvPr id="1474" name="Google Shape;1474;p81"/>
          <p:cNvPicPr preferRelativeResize="0"/>
          <p:nvPr/>
        </p:nvPicPr>
        <p:blipFill>
          <a:blip r:embed="rId3">
            <a:alphaModFix/>
          </a:blip>
          <a:stretch>
            <a:fillRect/>
          </a:stretch>
        </p:blipFill>
        <p:spPr>
          <a:xfrm>
            <a:off x="720024" y="869975"/>
            <a:ext cx="7738649" cy="3697376"/>
          </a:xfrm>
          <a:prstGeom prst="rect">
            <a:avLst/>
          </a:prstGeom>
          <a:noFill/>
          <a:ln>
            <a:noFill/>
          </a:ln>
        </p:spPr>
      </p:pic>
      <p:sp>
        <p:nvSpPr>
          <p:cNvPr id="1475" name="Google Shape;1475;p8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82"/>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82"/>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Design Requirements: FR 2</a:t>
            </a:r>
            <a:endParaRPr b="1">
              <a:solidFill>
                <a:schemeClr val="dk1"/>
              </a:solidFill>
            </a:endParaRPr>
          </a:p>
        </p:txBody>
      </p:sp>
      <p:pic>
        <p:nvPicPr>
          <p:cNvPr id="1482" name="Google Shape;1482;p82"/>
          <p:cNvPicPr preferRelativeResize="0"/>
          <p:nvPr/>
        </p:nvPicPr>
        <p:blipFill>
          <a:blip r:embed="rId3">
            <a:alphaModFix/>
          </a:blip>
          <a:stretch>
            <a:fillRect/>
          </a:stretch>
        </p:blipFill>
        <p:spPr>
          <a:xfrm>
            <a:off x="2577964" y="869975"/>
            <a:ext cx="4022776" cy="4176275"/>
          </a:xfrm>
          <a:prstGeom prst="rect">
            <a:avLst/>
          </a:prstGeom>
          <a:noFill/>
          <a:ln>
            <a:noFill/>
          </a:ln>
        </p:spPr>
      </p:pic>
      <p:sp>
        <p:nvSpPr>
          <p:cNvPr id="1483" name="Google Shape;1483;p8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0"/>
          <p:cNvSpPr txBox="1">
            <a:spLocks noGrp="1"/>
          </p:cNvSpPr>
          <p:nvPr>
            <p:ph type="title"/>
          </p:nvPr>
        </p:nvSpPr>
        <p:spPr>
          <a:xfrm>
            <a:off x="819150" y="1921950"/>
            <a:ext cx="75057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400" b="1">
                <a:solidFill>
                  <a:srgbClr val="674EA7"/>
                </a:solidFill>
              </a:rPr>
              <a:t>Design Solution</a:t>
            </a:r>
            <a:endParaRPr sz="6400" b="1">
              <a:solidFill>
                <a:srgbClr val="674EA7"/>
              </a:solidFill>
            </a:endParaRPr>
          </a:p>
        </p:txBody>
      </p:sp>
      <p:cxnSp>
        <p:nvCxnSpPr>
          <p:cNvPr id="281" name="Google Shape;281;p20"/>
          <p:cNvCxnSpPr/>
          <p:nvPr/>
        </p:nvCxnSpPr>
        <p:spPr>
          <a:xfrm>
            <a:off x="1831350" y="3371000"/>
            <a:ext cx="5481300" cy="0"/>
          </a:xfrm>
          <a:prstGeom prst="straightConnector1">
            <a:avLst/>
          </a:prstGeom>
          <a:noFill/>
          <a:ln w="114300" cap="flat" cmpd="sng">
            <a:solidFill>
              <a:schemeClr val="lt1"/>
            </a:solidFill>
            <a:prstDash val="solid"/>
            <a:round/>
            <a:headEnd type="none" w="med" len="med"/>
            <a:tailEnd type="none" w="med" len="med"/>
          </a:ln>
        </p:spPr>
      </p:cxnSp>
      <p:cxnSp>
        <p:nvCxnSpPr>
          <p:cNvPr id="282" name="Google Shape;282;p20"/>
          <p:cNvCxnSpPr/>
          <p:nvPr/>
        </p:nvCxnSpPr>
        <p:spPr>
          <a:xfrm>
            <a:off x="1831350" y="1693350"/>
            <a:ext cx="5481300" cy="0"/>
          </a:xfrm>
          <a:prstGeom prst="straightConnector1">
            <a:avLst/>
          </a:prstGeom>
          <a:noFill/>
          <a:ln w="114300" cap="flat" cmpd="sng">
            <a:solidFill>
              <a:schemeClr val="lt1"/>
            </a:solidFill>
            <a:prstDash val="solid"/>
            <a:round/>
            <a:headEnd type="none" w="med" len="med"/>
            <a:tailEnd type="none" w="med" len="med"/>
          </a:ln>
        </p:spPr>
      </p:cxnSp>
      <p:sp>
        <p:nvSpPr>
          <p:cNvPr id="283" name="Google Shape;283;p2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333333"/>
                </a:solidFill>
              </a:rPr>
              <a:t>7</a:t>
            </a:fld>
            <a:endParaRPr>
              <a:solidFill>
                <a:srgbClr val="333333"/>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1488" name="Google Shape;1488;p83"/>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83"/>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Design Requirements: FR 3</a:t>
            </a:r>
            <a:endParaRPr b="1">
              <a:solidFill>
                <a:schemeClr val="dk1"/>
              </a:solidFill>
            </a:endParaRPr>
          </a:p>
        </p:txBody>
      </p:sp>
      <p:pic>
        <p:nvPicPr>
          <p:cNvPr id="1490" name="Google Shape;1490;p83"/>
          <p:cNvPicPr preferRelativeResize="0"/>
          <p:nvPr/>
        </p:nvPicPr>
        <p:blipFill>
          <a:blip r:embed="rId3">
            <a:alphaModFix/>
          </a:blip>
          <a:stretch>
            <a:fillRect/>
          </a:stretch>
        </p:blipFill>
        <p:spPr>
          <a:xfrm>
            <a:off x="2472201" y="869975"/>
            <a:ext cx="4199600" cy="4166226"/>
          </a:xfrm>
          <a:prstGeom prst="rect">
            <a:avLst/>
          </a:prstGeom>
          <a:noFill/>
          <a:ln>
            <a:noFill/>
          </a:ln>
        </p:spPr>
      </p:pic>
      <p:sp>
        <p:nvSpPr>
          <p:cNvPr id="1491" name="Google Shape;1491;p8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p84"/>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84"/>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Design Requirements: FR 4</a:t>
            </a:r>
            <a:endParaRPr b="1">
              <a:solidFill>
                <a:schemeClr val="dk1"/>
              </a:solidFill>
            </a:endParaRPr>
          </a:p>
        </p:txBody>
      </p:sp>
      <p:pic>
        <p:nvPicPr>
          <p:cNvPr id="1498" name="Google Shape;1498;p84"/>
          <p:cNvPicPr preferRelativeResize="0"/>
          <p:nvPr/>
        </p:nvPicPr>
        <p:blipFill>
          <a:blip r:embed="rId3">
            <a:alphaModFix/>
          </a:blip>
          <a:stretch>
            <a:fillRect/>
          </a:stretch>
        </p:blipFill>
        <p:spPr>
          <a:xfrm>
            <a:off x="1741800" y="869975"/>
            <a:ext cx="5695100" cy="4171574"/>
          </a:xfrm>
          <a:prstGeom prst="rect">
            <a:avLst/>
          </a:prstGeom>
          <a:noFill/>
          <a:ln>
            <a:noFill/>
          </a:ln>
        </p:spPr>
      </p:pic>
      <p:sp>
        <p:nvSpPr>
          <p:cNvPr id="1499" name="Google Shape;1499;p8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503"/>
        <p:cNvGrpSpPr/>
        <p:nvPr/>
      </p:nvGrpSpPr>
      <p:grpSpPr>
        <a:xfrm>
          <a:off x="0" y="0"/>
          <a:ext cx="0" cy="0"/>
          <a:chOff x="0" y="0"/>
          <a:chExt cx="0" cy="0"/>
        </a:xfrm>
      </p:grpSpPr>
      <p:sp>
        <p:nvSpPr>
          <p:cNvPr id="1504" name="Google Shape;1504;p85"/>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85"/>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Design Requirements: FR 5</a:t>
            </a:r>
            <a:endParaRPr b="1">
              <a:solidFill>
                <a:schemeClr val="dk1"/>
              </a:solidFill>
            </a:endParaRPr>
          </a:p>
        </p:txBody>
      </p:sp>
      <p:pic>
        <p:nvPicPr>
          <p:cNvPr id="1506" name="Google Shape;1506;p85"/>
          <p:cNvPicPr preferRelativeResize="0"/>
          <p:nvPr/>
        </p:nvPicPr>
        <p:blipFill>
          <a:blip r:embed="rId3">
            <a:alphaModFix/>
          </a:blip>
          <a:stretch>
            <a:fillRect/>
          </a:stretch>
        </p:blipFill>
        <p:spPr>
          <a:xfrm>
            <a:off x="2638926" y="869975"/>
            <a:ext cx="3900851" cy="4166698"/>
          </a:xfrm>
          <a:prstGeom prst="rect">
            <a:avLst/>
          </a:prstGeom>
          <a:noFill/>
          <a:ln>
            <a:noFill/>
          </a:ln>
        </p:spPr>
      </p:pic>
      <p:sp>
        <p:nvSpPr>
          <p:cNvPr id="1507" name="Google Shape;1507;p8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511"/>
        <p:cNvGrpSpPr/>
        <p:nvPr/>
      </p:nvGrpSpPr>
      <p:grpSpPr>
        <a:xfrm>
          <a:off x="0" y="0"/>
          <a:ext cx="0" cy="0"/>
          <a:chOff x="0" y="0"/>
          <a:chExt cx="0" cy="0"/>
        </a:xfrm>
      </p:grpSpPr>
      <p:sp>
        <p:nvSpPr>
          <p:cNvPr id="1512" name="Google Shape;1512;p86"/>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86"/>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Design Requirements: FR 6</a:t>
            </a:r>
            <a:endParaRPr b="1">
              <a:solidFill>
                <a:schemeClr val="dk1"/>
              </a:solidFill>
            </a:endParaRPr>
          </a:p>
        </p:txBody>
      </p:sp>
      <p:pic>
        <p:nvPicPr>
          <p:cNvPr id="1514" name="Google Shape;1514;p86"/>
          <p:cNvPicPr preferRelativeResize="0"/>
          <p:nvPr/>
        </p:nvPicPr>
        <p:blipFill>
          <a:blip r:embed="rId3">
            <a:alphaModFix/>
          </a:blip>
          <a:stretch>
            <a:fillRect/>
          </a:stretch>
        </p:blipFill>
        <p:spPr>
          <a:xfrm>
            <a:off x="1257251" y="869975"/>
            <a:ext cx="6664202" cy="4015475"/>
          </a:xfrm>
          <a:prstGeom prst="rect">
            <a:avLst/>
          </a:prstGeom>
          <a:noFill/>
          <a:ln>
            <a:noFill/>
          </a:ln>
        </p:spPr>
      </p:pic>
      <p:sp>
        <p:nvSpPr>
          <p:cNvPr id="1515" name="Google Shape;1515;p8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sp>
        <p:nvSpPr>
          <p:cNvPr id="1520" name="Google Shape;1520;p87"/>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87"/>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Design Requirements: FR 7</a:t>
            </a:r>
            <a:endParaRPr b="1">
              <a:solidFill>
                <a:schemeClr val="dk1"/>
              </a:solidFill>
            </a:endParaRPr>
          </a:p>
        </p:txBody>
      </p:sp>
      <p:pic>
        <p:nvPicPr>
          <p:cNvPr id="1522" name="Google Shape;1522;p87"/>
          <p:cNvPicPr preferRelativeResize="0"/>
          <p:nvPr/>
        </p:nvPicPr>
        <p:blipFill>
          <a:blip r:embed="rId3">
            <a:alphaModFix/>
          </a:blip>
          <a:stretch>
            <a:fillRect/>
          </a:stretch>
        </p:blipFill>
        <p:spPr>
          <a:xfrm>
            <a:off x="1495350" y="869975"/>
            <a:ext cx="6187999" cy="4059951"/>
          </a:xfrm>
          <a:prstGeom prst="rect">
            <a:avLst/>
          </a:prstGeom>
          <a:noFill/>
          <a:ln>
            <a:noFill/>
          </a:ln>
        </p:spPr>
      </p:pic>
      <p:sp>
        <p:nvSpPr>
          <p:cNvPr id="1523" name="Google Shape;1523;p8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74</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28" name="Google Shape;1528;p88"/>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88"/>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Budget Detailed Breakdown</a:t>
            </a:r>
            <a:endParaRPr b="1">
              <a:solidFill>
                <a:schemeClr val="dk1"/>
              </a:solidFill>
            </a:endParaRPr>
          </a:p>
        </p:txBody>
      </p:sp>
      <p:pic>
        <p:nvPicPr>
          <p:cNvPr id="1530" name="Google Shape;1530;p88"/>
          <p:cNvPicPr preferRelativeResize="0"/>
          <p:nvPr/>
        </p:nvPicPr>
        <p:blipFill>
          <a:blip r:embed="rId3">
            <a:alphaModFix/>
          </a:blip>
          <a:stretch>
            <a:fillRect/>
          </a:stretch>
        </p:blipFill>
        <p:spPr>
          <a:xfrm>
            <a:off x="506100" y="940750"/>
            <a:ext cx="8166502" cy="3676526"/>
          </a:xfrm>
          <a:prstGeom prst="rect">
            <a:avLst/>
          </a:prstGeom>
          <a:noFill/>
          <a:ln>
            <a:noFill/>
          </a:ln>
        </p:spPr>
      </p:pic>
      <p:sp>
        <p:nvSpPr>
          <p:cNvPr id="1531" name="Google Shape;1531;p8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75</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535"/>
        <p:cNvGrpSpPr/>
        <p:nvPr/>
      </p:nvGrpSpPr>
      <p:grpSpPr>
        <a:xfrm>
          <a:off x="0" y="0"/>
          <a:ext cx="0" cy="0"/>
          <a:chOff x="0" y="0"/>
          <a:chExt cx="0" cy="0"/>
        </a:xfrm>
      </p:grpSpPr>
      <p:sp>
        <p:nvSpPr>
          <p:cNvPr id="1536" name="Google Shape;1536;p89"/>
          <p:cNvSpPr txBox="1">
            <a:spLocks noGrp="1"/>
          </p:cNvSpPr>
          <p:nvPr>
            <p:ph type="title"/>
          </p:nvPr>
        </p:nvSpPr>
        <p:spPr>
          <a:xfrm>
            <a:off x="409500" y="1921950"/>
            <a:ext cx="83250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674EA7"/>
                </a:solidFill>
              </a:rPr>
              <a:t>Trade Studies</a:t>
            </a:r>
            <a:endParaRPr sz="4800" b="1">
              <a:solidFill>
                <a:srgbClr val="674EA7"/>
              </a:solidFill>
            </a:endParaRPr>
          </a:p>
        </p:txBody>
      </p:sp>
      <p:cxnSp>
        <p:nvCxnSpPr>
          <p:cNvPr id="1537" name="Google Shape;1537;p89"/>
          <p:cNvCxnSpPr/>
          <p:nvPr/>
        </p:nvCxnSpPr>
        <p:spPr>
          <a:xfrm>
            <a:off x="1831350" y="3371000"/>
            <a:ext cx="5481300" cy="0"/>
          </a:xfrm>
          <a:prstGeom prst="straightConnector1">
            <a:avLst/>
          </a:prstGeom>
          <a:noFill/>
          <a:ln w="114300" cap="flat" cmpd="sng">
            <a:solidFill>
              <a:schemeClr val="lt1"/>
            </a:solidFill>
            <a:prstDash val="solid"/>
            <a:round/>
            <a:headEnd type="none" w="med" len="med"/>
            <a:tailEnd type="none" w="med" len="med"/>
          </a:ln>
        </p:spPr>
      </p:cxnSp>
      <p:cxnSp>
        <p:nvCxnSpPr>
          <p:cNvPr id="1538" name="Google Shape;1538;p89"/>
          <p:cNvCxnSpPr/>
          <p:nvPr/>
        </p:nvCxnSpPr>
        <p:spPr>
          <a:xfrm>
            <a:off x="1831350" y="1693350"/>
            <a:ext cx="5481300" cy="0"/>
          </a:xfrm>
          <a:prstGeom prst="straightConnector1">
            <a:avLst/>
          </a:prstGeom>
          <a:noFill/>
          <a:ln w="114300" cap="flat" cmpd="sng">
            <a:solidFill>
              <a:schemeClr val="lt1"/>
            </a:solidFill>
            <a:prstDash val="solid"/>
            <a:round/>
            <a:headEnd type="none" w="med" len="med"/>
            <a:tailEnd type="none" w="med" len="med"/>
          </a:ln>
        </p:spPr>
      </p:cxnSp>
      <p:sp>
        <p:nvSpPr>
          <p:cNvPr id="1539" name="Google Shape;1539;p89"/>
          <p:cNvSpPr txBox="1">
            <a:spLocks noGrp="1"/>
          </p:cNvSpPr>
          <p:nvPr>
            <p:ph type="title"/>
          </p:nvPr>
        </p:nvSpPr>
        <p:spPr>
          <a:xfrm>
            <a:off x="507050" y="2677525"/>
            <a:ext cx="8325000" cy="62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u="sng">
                <a:solidFill>
                  <a:schemeClr val="hlink"/>
                </a:solidFill>
                <a:hlinkClick r:id="rId3" action="ppaction://hlinksldjump"/>
              </a:rPr>
              <a:t>Return to Supporting Materials Quick Links</a:t>
            </a:r>
            <a:endParaRPr sz="2400" b="1" u="sng">
              <a:solidFill>
                <a:srgbClr val="000000"/>
              </a:solidFill>
            </a:endParaRPr>
          </a:p>
        </p:txBody>
      </p:sp>
      <p:sp>
        <p:nvSpPr>
          <p:cNvPr id="1540" name="Google Shape;1540;p8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76</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sp>
        <p:nvSpPr>
          <p:cNvPr id="1545" name="Google Shape;1545;p90"/>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90"/>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Trade Study: UAS</a:t>
            </a:r>
            <a:endParaRPr b="1">
              <a:solidFill>
                <a:schemeClr val="dk1"/>
              </a:solidFill>
            </a:endParaRPr>
          </a:p>
        </p:txBody>
      </p:sp>
      <p:pic>
        <p:nvPicPr>
          <p:cNvPr id="1547" name="Google Shape;1547;p90"/>
          <p:cNvPicPr preferRelativeResize="0"/>
          <p:nvPr/>
        </p:nvPicPr>
        <p:blipFill>
          <a:blip r:embed="rId3">
            <a:alphaModFix/>
          </a:blip>
          <a:stretch>
            <a:fillRect/>
          </a:stretch>
        </p:blipFill>
        <p:spPr>
          <a:xfrm>
            <a:off x="778063" y="869975"/>
            <a:ext cx="7587874" cy="4080274"/>
          </a:xfrm>
          <a:prstGeom prst="rect">
            <a:avLst/>
          </a:prstGeom>
          <a:noFill/>
          <a:ln>
            <a:noFill/>
          </a:ln>
        </p:spPr>
      </p:pic>
      <p:sp>
        <p:nvSpPr>
          <p:cNvPr id="1548" name="Google Shape;1548;p9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77</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Google Shape;1553;p91"/>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91"/>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Trade Study: UAS</a:t>
            </a:r>
            <a:endParaRPr b="1">
              <a:solidFill>
                <a:schemeClr val="dk1"/>
              </a:solidFill>
            </a:endParaRPr>
          </a:p>
        </p:txBody>
      </p:sp>
      <p:pic>
        <p:nvPicPr>
          <p:cNvPr id="1555" name="Google Shape;1555;p91"/>
          <p:cNvPicPr preferRelativeResize="0"/>
          <p:nvPr/>
        </p:nvPicPr>
        <p:blipFill>
          <a:blip r:embed="rId3">
            <a:alphaModFix/>
          </a:blip>
          <a:stretch>
            <a:fillRect/>
          </a:stretch>
        </p:blipFill>
        <p:spPr>
          <a:xfrm>
            <a:off x="152400" y="1436638"/>
            <a:ext cx="8839200" cy="2270235"/>
          </a:xfrm>
          <a:prstGeom prst="rect">
            <a:avLst/>
          </a:prstGeom>
          <a:noFill/>
          <a:ln>
            <a:noFill/>
          </a:ln>
        </p:spPr>
      </p:pic>
      <p:sp>
        <p:nvSpPr>
          <p:cNvPr id="1556" name="Google Shape;1556;p9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78</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1561" name="Google Shape;1561;p92"/>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92"/>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Trade Study: Ground Truth System</a:t>
            </a:r>
            <a:endParaRPr b="1">
              <a:solidFill>
                <a:schemeClr val="dk1"/>
              </a:solidFill>
            </a:endParaRPr>
          </a:p>
        </p:txBody>
      </p:sp>
      <p:pic>
        <p:nvPicPr>
          <p:cNvPr id="1563" name="Google Shape;1563;p92"/>
          <p:cNvPicPr preferRelativeResize="0"/>
          <p:nvPr/>
        </p:nvPicPr>
        <p:blipFill>
          <a:blip r:embed="rId3">
            <a:alphaModFix/>
          </a:blip>
          <a:stretch>
            <a:fillRect/>
          </a:stretch>
        </p:blipFill>
        <p:spPr>
          <a:xfrm>
            <a:off x="371650" y="869975"/>
            <a:ext cx="8435401" cy="4133249"/>
          </a:xfrm>
          <a:prstGeom prst="rect">
            <a:avLst/>
          </a:prstGeom>
          <a:noFill/>
          <a:ln>
            <a:noFill/>
          </a:ln>
        </p:spPr>
      </p:pic>
      <p:sp>
        <p:nvSpPr>
          <p:cNvPr id="1564" name="Google Shape;1564;p9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79</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1"/>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1"/>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System Functional Block Diagram</a:t>
            </a:r>
            <a:endParaRPr>
              <a:solidFill>
                <a:schemeClr val="dk1"/>
              </a:solidFill>
            </a:endParaRPr>
          </a:p>
        </p:txBody>
      </p:sp>
      <p:pic>
        <p:nvPicPr>
          <p:cNvPr id="290" name="Google Shape;290;p21"/>
          <p:cNvPicPr preferRelativeResize="0"/>
          <p:nvPr/>
        </p:nvPicPr>
        <p:blipFill rotWithShape="1">
          <a:blip r:embed="rId3">
            <a:alphaModFix/>
          </a:blip>
          <a:srcRect/>
          <a:stretch/>
        </p:blipFill>
        <p:spPr>
          <a:xfrm>
            <a:off x="429988" y="869975"/>
            <a:ext cx="8284037" cy="3478651"/>
          </a:xfrm>
          <a:prstGeom prst="rect">
            <a:avLst/>
          </a:prstGeom>
          <a:noFill/>
          <a:ln>
            <a:noFill/>
          </a:ln>
        </p:spPr>
      </p:pic>
      <p:sp>
        <p:nvSpPr>
          <p:cNvPr id="291" name="Google Shape;291;p2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8</a:t>
            </a:fld>
            <a:endParaRPr>
              <a:solidFill>
                <a:srgbClr val="202124"/>
              </a:solidFill>
            </a:endParaRPr>
          </a:p>
        </p:txBody>
      </p:sp>
      <p:grpSp>
        <p:nvGrpSpPr>
          <p:cNvPr id="292" name="Google Shape;292;p21"/>
          <p:cNvGrpSpPr/>
          <p:nvPr/>
        </p:nvGrpSpPr>
        <p:grpSpPr>
          <a:xfrm>
            <a:off x="209271" y="4562106"/>
            <a:ext cx="8019720" cy="389149"/>
            <a:chOff x="209271" y="4562106"/>
            <a:chExt cx="8019720" cy="389149"/>
          </a:xfrm>
        </p:grpSpPr>
        <p:cxnSp>
          <p:nvCxnSpPr>
            <p:cNvPr id="293" name="Google Shape;293;p21"/>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294" name="Google Shape;294;p21"/>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1"/>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296" name="Google Shape;296;p21"/>
            <p:cNvSpPr/>
            <p:nvPr/>
          </p:nvSpPr>
          <p:spPr>
            <a:xfrm>
              <a:off x="1347291" y="4562106"/>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297" name="Google Shape;297;p21"/>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298" name="Google Shape;298;p21"/>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299" name="Google Shape;299;p21"/>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300" name="Google Shape;300;p21"/>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301" name="Google Shape;301;p21"/>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sp>
        <p:nvSpPr>
          <p:cNvPr id="1569" name="Google Shape;1569;p93"/>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93"/>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Trade Study: Ground Truth System</a:t>
            </a:r>
            <a:endParaRPr b="1">
              <a:solidFill>
                <a:schemeClr val="dk1"/>
              </a:solidFill>
            </a:endParaRPr>
          </a:p>
        </p:txBody>
      </p:sp>
      <p:pic>
        <p:nvPicPr>
          <p:cNvPr id="1571" name="Google Shape;1571;p93"/>
          <p:cNvPicPr preferRelativeResize="0"/>
          <p:nvPr/>
        </p:nvPicPr>
        <p:blipFill>
          <a:blip r:embed="rId3">
            <a:alphaModFix/>
          </a:blip>
          <a:stretch>
            <a:fillRect/>
          </a:stretch>
        </p:blipFill>
        <p:spPr>
          <a:xfrm>
            <a:off x="152400" y="1259513"/>
            <a:ext cx="8839198" cy="2624465"/>
          </a:xfrm>
          <a:prstGeom prst="rect">
            <a:avLst/>
          </a:prstGeom>
          <a:noFill/>
          <a:ln>
            <a:noFill/>
          </a:ln>
        </p:spPr>
      </p:pic>
      <p:sp>
        <p:nvSpPr>
          <p:cNvPr id="1572" name="Google Shape;1572;p9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80</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p94"/>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94"/>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Trade Study: Autopilot Software</a:t>
            </a:r>
            <a:endParaRPr b="1">
              <a:solidFill>
                <a:schemeClr val="dk1"/>
              </a:solidFill>
            </a:endParaRPr>
          </a:p>
        </p:txBody>
      </p:sp>
      <p:pic>
        <p:nvPicPr>
          <p:cNvPr id="1579" name="Google Shape;1579;p94"/>
          <p:cNvPicPr preferRelativeResize="0"/>
          <p:nvPr/>
        </p:nvPicPr>
        <p:blipFill>
          <a:blip r:embed="rId3">
            <a:alphaModFix/>
          </a:blip>
          <a:stretch>
            <a:fillRect/>
          </a:stretch>
        </p:blipFill>
        <p:spPr>
          <a:xfrm>
            <a:off x="169750" y="1030400"/>
            <a:ext cx="8839201" cy="3680379"/>
          </a:xfrm>
          <a:prstGeom prst="rect">
            <a:avLst/>
          </a:prstGeom>
          <a:noFill/>
          <a:ln>
            <a:noFill/>
          </a:ln>
        </p:spPr>
      </p:pic>
      <p:sp>
        <p:nvSpPr>
          <p:cNvPr id="1580" name="Google Shape;1580;p9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81</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sp>
        <p:nvSpPr>
          <p:cNvPr id="1585" name="Google Shape;1585;p95"/>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95"/>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Trade Study: Autopilot Software</a:t>
            </a:r>
            <a:endParaRPr b="1">
              <a:solidFill>
                <a:schemeClr val="dk1"/>
              </a:solidFill>
            </a:endParaRPr>
          </a:p>
        </p:txBody>
      </p:sp>
      <p:pic>
        <p:nvPicPr>
          <p:cNvPr id="1587" name="Google Shape;1587;p95"/>
          <p:cNvPicPr preferRelativeResize="0"/>
          <p:nvPr/>
        </p:nvPicPr>
        <p:blipFill>
          <a:blip r:embed="rId3">
            <a:alphaModFix/>
          </a:blip>
          <a:stretch>
            <a:fillRect/>
          </a:stretch>
        </p:blipFill>
        <p:spPr>
          <a:xfrm>
            <a:off x="169750" y="1268463"/>
            <a:ext cx="8839200" cy="2606566"/>
          </a:xfrm>
          <a:prstGeom prst="rect">
            <a:avLst/>
          </a:prstGeom>
          <a:noFill/>
          <a:ln>
            <a:noFill/>
          </a:ln>
        </p:spPr>
      </p:pic>
      <p:sp>
        <p:nvSpPr>
          <p:cNvPr id="1588" name="Google Shape;1588;p9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82</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p96"/>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96"/>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Trade Study: Simulation</a:t>
            </a:r>
            <a:endParaRPr b="1">
              <a:solidFill>
                <a:schemeClr val="dk1"/>
              </a:solidFill>
            </a:endParaRPr>
          </a:p>
        </p:txBody>
      </p:sp>
      <p:pic>
        <p:nvPicPr>
          <p:cNvPr id="1595" name="Google Shape;1595;p96"/>
          <p:cNvPicPr preferRelativeResize="0"/>
          <p:nvPr/>
        </p:nvPicPr>
        <p:blipFill>
          <a:blip r:embed="rId3">
            <a:alphaModFix/>
          </a:blip>
          <a:stretch>
            <a:fillRect/>
          </a:stretch>
        </p:blipFill>
        <p:spPr>
          <a:xfrm>
            <a:off x="169750" y="1460325"/>
            <a:ext cx="8839199" cy="2222845"/>
          </a:xfrm>
          <a:prstGeom prst="rect">
            <a:avLst/>
          </a:prstGeom>
          <a:noFill/>
          <a:ln>
            <a:noFill/>
          </a:ln>
        </p:spPr>
      </p:pic>
      <p:sp>
        <p:nvSpPr>
          <p:cNvPr id="1596" name="Google Shape;1596;p9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83</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601" name="Google Shape;1601;p97"/>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97"/>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Trade Study: Simulation</a:t>
            </a:r>
            <a:endParaRPr b="1">
              <a:solidFill>
                <a:schemeClr val="dk1"/>
              </a:solidFill>
            </a:endParaRPr>
          </a:p>
        </p:txBody>
      </p:sp>
      <p:pic>
        <p:nvPicPr>
          <p:cNvPr id="1603" name="Google Shape;1603;p97"/>
          <p:cNvPicPr preferRelativeResize="0"/>
          <p:nvPr/>
        </p:nvPicPr>
        <p:blipFill>
          <a:blip r:embed="rId3">
            <a:alphaModFix/>
          </a:blip>
          <a:stretch>
            <a:fillRect/>
          </a:stretch>
        </p:blipFill>
        <p:spPr>
          <a:xfrm>
            <a:off x="152400" y="1718388"/>
            <a:ext cx="8839201" cy="1706735"/>
          </a:xfrm>
          <a:prstGeom prst="rect">
            <a:avLst/>
          </a:prstGeom>
          <a:noFill/>
          <a:ln>
            <a:noFill/>
          </a:ln>
        </p:spPr>
      </p:pic>
      <p:sp>
        <p:nvSpPr>
          <p:cNvPr id="1604" name="Google Shape;1604;p9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84</a:t>
            </a:fld>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sp>
        <p:nvSpPr>
          <p:cNvPr id="1609" name="Google Shape;1609;p98"/>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98"/>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Trade Study: Mission Planner</a:t>
            </a:r>
            <a:endParaRPr b="1">
              <a:solidFill>
                <a:schemeClr val="dk1"/>
              </a:solidFill>
            </a:endParaRPr>
          </a:p>
        </p:txBody>
      </p:sp>
      <p:pic>
        <p:nvPicPr>
          <p:cNvPr id="1611" name="Google Shape;1611;p98"/>
          <p:cNvPicPr preferRelativeResize="0"/>
          <p:nvPr/>
        </p:nvPicPr>
        <p:blipFill>
          <a:blip r:embed="rId3">
            <a:alphaModFix/>
          </a:blip>
          <a:stretch>
            <a:fillRect/>
          </a:stretch>
        </p:blipFill>
        <p:spPr>
          <a:xfrm>
            <a:off x="152400" y="1147250"/>
            <a:ext cx="8839199" cy="2848998"/>
          </a:xfrm>
          <a:prstGeom prst="rect">
            <a:avLst/>
          </a:prstGeom>
          <a:noFill/>
          <a:ln>
            <a:noFill/>
          </a:ln>
        </p:spPr>
      </p:pic>
      <p:sp>
        <p:nvSpPr>
          <p:cNvPr id="1612" name="Google Shape;1612;p9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85</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616"/>
        <p:cNvGrpSpPr/>
        <p:nvPr/>
      </p:nvGrpSpPr>
      <p:grpSpPr>
        <a:xfrm>
          <a:off x="0" y="0"/>
          <a:ext cx="0" cy="0"/>
          <a:chOff x="0" y="0"/>
          <a:chExt cx="0" cy="0"/>
        </a:xfrm>
      </p:grpSpPr>
      <p:sp>
        <p:nvSpPr>
          <p:cNvPr id="1617" name="Google Shape;1617;p99"/>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99"/>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Trade Study: Mission Planner</a:t>
            </a:r>
            <a:endParaRPr b="1">
              <a:solidFill>
                <a:schemeClr val="dk1"/>
              </a:solidFill>
            </a:endParaRPr>
          </a:p>
        </p:txBody>
      </p:sp>
      <p:pic>
        <p:nvPicPr>
          <p:cNvPr id="1619" name="Google Shape;1619;p99"/>
          <p:cNvPicPr preferRelativeResize="0"/>
          <p:nvPr/>
        </p:nvPicPr>
        <p:blipFill>
          <a:blip r:embed="rId3">
            <a:alphaModFix/>
          </a:blip>
          <a:stretch>
            <a:fillRect/>
          </a:stretch>
        </p:blipFill>
        <p:spPr>
          <a:xfrm>
            <a:off x="169750" y="1386513"/>
            <a:ext cx="8839201" cy="2370465"/>
          </a:xfrm>
          <a:prstGeom prst="rect">
            <a:avLst/>
          </a:prstGeom>
          <a:noFill/>
          <a:ln>
            <a:noFill/>
          </a:ln>
        </p:spPr>
      </p:pic>
      <p:sp>
        <p:nvSpPr>
          <p:cNvPr id="1620" name="Google Shape;1620;p9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86</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sp>
        <p:nvSpPr>
          <p:cNvPr id="1625" name="Google Shape;1625;p100"/>
          <p:cNvSpPr txBox="1">
            <a:spLocks noGrp="1"/>
          </p:cNvSpPr>
          <p:nvPr>
            <p:ph type="title"/>
          </p:nvPr>
        </p:nvSpPr>
        <p:spPr>
          <a:xfrm>
            <a:off x="-186450" y="1911000"/>
            <a:ext cx="95682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674EA7"/>
                </a:solidFill>
              </a:rPr>
              <a:t>Hardware</a:t>
            </a:r>
            <a:endParaRPr sz="4800" b="1">
              <a:solidFill>
                <a:srgbClr val="674EA7"/>
              </a:solidFill>
            </a:endParaRPr>
          </a:p>
        </p:txBody>
      </p:sp>
      <p:cxnSp>
        <p:nvCxnSpPr>
          <p:cNvPr id="1626" name="Google Shape;1626;p100"/>
          <p:cNvCxnSpPr/>
          <p:nvPr/>
        </p:nvCxnSpPr>
        <p:spPr>
          <a:xfrm>
            <a:off x="1831350" y="3371000"/>
            <a:ext cx="5481300" cy="0"/>
          </a:xfrm>
          <a:prstGeom prst="straightConnector1">
            <a:avLst/>
          </a:prstGeom>
          <a:noFill/>
          <a:ln w="114300" cap="flat" cmpd="sng">
            <a:solidFill>
              <a:schemeClr val="lt1"/>
            </a:solidFill>
            <a:prstDash val="solid"/>
            <a:round/>
            <a:headEnd type="none" w="med" len="med"/>
            <a:tailEnd type="none" w="med" len="med"/>
          </a:ln>
        </p:spPr>
      </p:cxnSp>
      <p:cxnSp>
        <p:nvCxnSpPr>
          <p:cNvPr id="1627" name="Google Shape;1627;p100"/>
          <p:cNvCxnSpPr/>
          <p:nvPr/>
        </p:nvCxnSpPr>
        <p:spPr>
          <a:xfrm>
            <a:off x="1831350" y="1693350"/>
            <a:ext cx="5481300" cy="0"/>
          </a:xfrm>
          <a:prstGeom prst="straightConnector1">
            <a:avLst/>
          </a:prstGeom>
          <a:noFill/>
          <a:ln w="114300" cap="flat" cmpd="sng">
            <a:solidFill>
              <a:schemeClr val="lt1"/>
            </a:solidFill>
            <a:prstDash val="solid"/>
            <a:round/>
            <a:headEnd type="none" w="med" len="med"/>
            <a:tailEnd type="none" w="med" len="med"/>
          </a:ln>
        </p:spPr>
      </p:cxnSp>
      <p:sp>
        <p:nvSpPr>
          <p:cNvPr id="1628" name="Google Shape;1628;p100"/>
          <p:cNvSpPr txBox="1">
            <a:spLocks noGrp="1"/>
          </p:cNvSpPr>
          <p:nvPr>
            <p:ph type="title"/>
          </p:nvPr>
        </p:nvSpPr>
        <p:spPr>
          <a:xfrm>
            <a:off x="507050" y="2677525"/>
            <a:ext cx="8325000" cy="62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u="sng">
                <a:solidFill>
                  <a:schemeClr val="hlink"/>
                </a:solidFill>
                <a:hlinkClick r:id="rId3" action="ppaction://hlinksldjump"/>
              </a:rPr>
              <a:t>Return to Supporting Materials Quick Links</a:t>
            </a:r>
            <a:endParaRPr sz="2400" b="1" u="sng">
              <a:solidFill>
                <a:srgbClr val="000000"/>
              </a:solidFill>
            </a:endParaRPr>
          </a:p>
        </p:txBody>
      </p:sp>
      <p:sp>
        <p:nvSpPr>
          <p:cNvPr id="1629" name="Google Shape;1629;p10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87</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sp>
        <p:nvSpPr>
          <p:cNvPr id="1634" name="Google Shape;1634;p101"/>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01"/>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Design Solution: Airframe</a:t>
            </a:r>
            <a:endParaRPr>
              <a:solidFill>
                <a:schemeClr val="dk1"/>
              </a:solidFill>
            </a:endParaRPr>
          </a:p>
        </p:txBody>
      </p:sp>
      <p:grpSp>
        <p:nvGrpSpPr>
          <p:cNvPr id="1636" name="Google Shape;1636;p101"/>
          <p:cNvGrpSpPr/>
          <p:nvPr/>
        </p:nvGrpSpPr>
        <p:grpSpPr>
          <a:xfrm>
            <a:off x="209271" y="4562106"/>
            <a:ext cx="8019720" cy="389149"/>
            <a:chOff x="209271" y="4562106"/>
            <a:chExt cx="8019720" cy="389149"/>
          </a:xfrm>
        </p:grpSpPr>
        <p:cxnSp>
          <p:nvCxnSpPr>
            <p:cNvPr id="1637" name="Google Shape;1637;p101"/>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638" name="Google Shape;1638;p101"/>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01"/>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640" name="Google Shape;1640;p101"/>
            <p:cNvSpPr/>
            <p:nvPr/>
          </p:nvSpPr>
          <p:spPr>
            <a:xfrm>
              <a:off x="1347291" y="4562106"/>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641" name="Google Shape;1641;p101"/>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642" name="Google Shape;1642;p101"/>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643" name="Google Shape;1643;p101"/>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644" name="Google Shape;1644;p101"/>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2"/>
                  </a:solidFill>
                  <a:latin typeface="Trebuchet MS"/>
                  <a:ea typeface="Trebuchet MS"/>
                  <a:cs typeface="Trebuchet MS"/>
                  <a:sym typeface="Trebuchet MS"/>
                </a:rPr>
                <a:t>Future Work</a:t>
              </a:r>
              <a:endParaRPr sz="1000">
                <a:solidFill>
                  <a:schemeClr val="dk2"/>
                </a:solidFill>
                <a:latin typeface="Trebuchet MS"/>
                <a:ea typeface="Trebuchet MS"/>
                <a:cs typeface="Trebuchet MS"/>
                <a:sym typeface="Trebuchet MS"/>
              </a:endParaRPr>
            </a:p>
          </p:txBody>
        </p:sp>
        <p:sp>
          <p:nvSpPr>
            <p:cNvPr id="1645" name="Google Shape;1645;p101"/>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646" name="Google Shape;1646;p101"/>
          <p:cNvSpPr txBox="1"/>
          <p:nvPr/>
        </p:nvSpPr>
        <p:spPr>
          <a:xfrm>
            <a:off x="313600" y="1030400"/>
            <a:ext cx="4681500" cy="280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Calibri"/>
                <a:ea typeface="Calibri"/>
                <a:cs typeface="Calibri"/>
                <a:sym typeface="Calibri"/>
              </a:rPr>
              <a:t>Tarot T810 Sport Hexacopter</a:t>
            </a:r>
            <a:endParaRPr sz="1600" b="1">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Specifications: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Frame Size: 810mm</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Prop Size: up to 15 inch</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Ready to fly weight: 6kg</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Estimated flight time: 25.8 minutes </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Features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Hex configuration for motor redundancy</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Rail style payload &amp; battery mounting for CG adjustment</a:t>
            </a:r>
            <a:endParaRPr>
              <a:latin typeface="Calibri"/>
              <a:ea typeface="Calibri"/>
              <a:cs typeface="Calibri"/>
              <a:sym typeface="Calibri"/>
            </a:endParaRPr>
          </a:p>
          <a:p>
            <a:pPr marL="914400" lvl="0" indent="0" algn="l" rtl="0">
              <a:spcBef>
                <a:spcPts val="0"/>
              </a:spcBef>
              <a:spcAft>
                <a:spcPts val="0"/>
              </a:spcAft>
              <a:buNone/>
            </a:pPr>
            <a:endParaRPr>
              <a:latin typeface="Calibri"/>
              <a:ea typeface="Calibri"/>
              <a:cs typeface="Calibri"/>
              <a:sym typeface="Calibri"/>
            </a:endParaRPr>
          </a:p>
        </p:txBody>
      </p:sp>
      <p:sp>
        <p:nvSpPr>
          <p:cNvPr id="1647" name="Google Shape;1647;p10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88</a:t>
            </a:fld>
            <a:endParaRPr/>
          </a:p>
        </p:txBody>
      </p:sp>
      <p:sp>
        <p:nvSpPr>
          <p:cNvPr id="1648" name="Google Shape;1648;p101"/>
          <p:cNvSpPr txBox="1"/>
          <p:nvPr/>
        </p:nvSpPr>
        <p:spPr>
          <a:xfrm>
            <a:off x="179025" y="3993650"/>
            <a:ext cx="8760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Reasons for selection: Complete vehicle configuration meets flight time requirement DR6.1, wind requirement DR1.1, components available within project time frame, multiple payload mounting options.</a:t>
            </a:r>
            <a:endParaRPr b="1">
              <a:latin typeface="Calibri"/>
              <a:ea typeface="Calibri"/>
              <a:cs typeface="Calibri"/>
              <a:sym typeface="Calibri"/>
            </a:endParaRPr>
          </a:p>
        </p:txBody>
      </p:sp>
      <p:pic>
        <p:nvPicPr>
          <p:cNvPr id="1649" name="Google Shape;1649;p101"/>
          <p:cNvPicPr preferRelativeResize="0"/>
          <p:nvPr/>
        </p:nvPicPr>
        <p:blipFill>
          <a:blip r:embed="rId3">
            <a:alphaModFix/>
          </a:blip>
          <a:stretch>
            <a:fillRect/>
          </a:stretch>
        </p:blipFill>
        <p:spPr>
          <a:xfrm>
            <a:off x="4523509" y="1030400"/>
            <a:ext cx="3941366" cy="295605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653"/>
        <p:cNvGrpSpPr/>
        <p:nvPr/>
      </p:nvGrpSpPr>
      <p:grpSpPr>
        <a:xfrm>
          <a:off x="0" y="0"/>
          <a:ext cx="0" cy="0"/>
          <a:chOff x="0" y="0"/>
          <a:chExt cx="0" cy="0"/>
        </a:xfrm>
      </p:grpSpPr>
      <p:sp>
        <p:nvSpPr>
          <p:cNvPr id="1654" name="Google Shape;1654;p102"/>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02"/>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Design Solution: Vehicle Battery </a:t>
            </a:r>
            <a:endParaRPr>
              <a:solidFill>
                <a:schemeClr val="dk1"/>
              </a:solidFill>
            </a:endParaRPr>
          </a:p>
        </p:txBody>
      </p:sp>
      <p:grpSp>
        <p:nvGrpSpPr>
          <p:cNvPr id="1656" name="Google Shape;1656;p102"/>
          <p:cNvGrpSpPr/>
          <p:nvPr/>
        </p:nvGrpSpPr>
        <p:grpSpPr>
          <a:xfrm>
            <a:off x="209271" y="4562106"/>
            <a:ext cx="8019720" cy="389149"/>
            <a:chOff x="209271" y="4562106"/>
            <a:chExt cx="8019720" cy="389149"/>
          </a:xfrm>
        </p:grpSpPr>
        <p:cxnSp>
          <p:nvCxnSpPr>
            <p:cNvPr id="1657" name="Google Shape;1657;p102"/>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658" name="Google Shape;1658;p102"/>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02"/>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660" name="Google Shape;1660;p102"/>
            <p:cNvSpPr/>
            <p:nvPr/>
          </p:nvSpPr>
          <p:spPr>
            <a:xfrm>
              <a:off x="1347291" y="4562106"/>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661" name="Google Shape;1661;p102"/>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662" name="Google Shape;1662;p102"/>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663" name="Google Shape;1663;p102"/>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664" name="Google Shape;1664;p102"/>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2"/>
                  </a:solidFill>
                  <a:latin typeface="Trebuchet MS"/>
                  <a:ea typeface="Trebuchet MS"/>
                  <a:cs typeface="Trebuchet MS"/>
                  <a:sym typeface="Trebuchet MS"/>
                </a:rPr>
                <a:t>Future Work</a:t>
              </a:r>
              <a:endParaRPr sz="1000">
                <a:solidFill>
                  <a:schemeClr val="dk2"/>
                </a:solidFill>
                <a:latin typeface="Trebuchet MS"/>
                <a:ea typeface="Trebuchet MS"/>
                <a:cs typeface="Trebuchet MS"/>
                <a:sym typeface="Trebuchet MS"/>
              </a:endParaRPr>
            </a:p>
          </p:txBody>
        </p:sp>
        <p:sp>
          <p:nvSpPr>
            <p:cNvPr id="1665" name="Google Shape;1665;p102"/>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666" name="Google Shape;1666;p102"/>
          <p:cNvSpPr txBox="1"/>
          <p:nvPr/>
        </p:nvSpPr>
        <p:spPr>
          <a:xfrm>
            <a:off x="313600" y="1030400"/>
            <a:ext cx="4681500" cy="261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Calibri"/>
                <a:ea typeface="Calibri"/>
                <a:cs typeface="Calibri"/>
                <a:sym typeface="Calibri"/>
              </a:rPr>
              <a:t>TATTU 6S 18000mAh 22.2V 15C High Discharge Lipo Battery</a:t>
            </a:r>
            <a:endParaRPr sz="1600" b="1">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Specifications: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Voltage: 22.2V</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Capacity: 18000mAh</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Cell Configuration 6S1P / 6 cells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Power Connector: XT-90 </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Max. Cont. discharge: 15C</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Weight: 2030g</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Dimensions: 190mm x 78mm x 68.5 mm</a:t>
            </a:r>
            <a:endParaRPr>
              <a:latin typeface="Calibri"/>
              <a:ea typeface="Calibri"/>
              <a:cs typeface="Calibri"/>
              <a:sym typeface="Calibri"/>
            </a:endParaRPr>
          </a:p>
        </p:txBody>
      </p:sp>
      <p:sp>
        <p:nvSpPr>
          <p:cNvPr id="1667" name="Google Shape;1667;p10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89</a:t>
            </a:fld>
            <a:endParaRPr/>
          </a:p>
        </p:txBody>
      </p:sp>
      <p:pic>
        <p:nvPicPr>
          <p:cNvPr id="1668" name="Google Shape;1668;p102"/>
          <p:cNvPicPr preferRelativeResize="0"/>
          <p:nvPr/>
        </p:nvPicPr>
        <p:blipFill>
          <a:blip r:embed="rId3">
            <a:alphaModFix/>
          </a:blip>
          <a:stretch>
            <a:fillRect/>
          </a:stretch>
        </p:blipFill>
        <p:spPr>
          <a:xfrm>
            <a:off x="4995100" y="1182800"/>
            <a:ext cx="3773008" cy="3208468"/>
          </a:xfrm>
          <a:prstGeom prst="rect">
            <a:avLst/>
          </a:prstGeom>
          <a:noFill/>
          <a:ln>
            <a:noFill/>
          </a:ln>
        </p:spPr>
      </p:pic>
      <p:sp>
        <p:nvSpPr>
          <p:cNvPr id="1669" name="Google Shape;1669;p102"/>
          <p:cNvSpPr txBox="1"/>
          <p:nvPr/>
        </p:nvSpPr>
        <p:spPr>
          <a:xfrm>
            <a:off x="179025" y="3993650"/>
            <a:ext cx="876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Reasons for selection: Meets power requirements, capacity allows for 20 min flight with margin </a:t>
            </a:r>
            <a:endParaRPr b="1">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2"/>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2"/>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1"/>
                </a:solidFill>
              </a:rPr>
              <a:t>Aircraft/Avionics Functional Block Diagram</a:t>
            </a:r>
            <a:endParaRPr>
              <a:solidFill>
                <a:schemeClr val="dk1"/>
              </a:solidFill>
            </a:endParaRPr>
          </a:p>
        </p:txBody>
      </p:sp>
      <p:sp>
        <p:nvSpPr>
          <p:cNvPr id="308" name="Google Shape;308;p2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rgbClr val="202124"/>
                </a:solidFill>
              </a:rPr>
              <a:t>9</a:t>
            </a:fld>
            <a:endParaRPr>
              <a:solidFill>
                <a:srgbClr val="202124"/>
              </a:solidFill>
            </a:endParaRPr>
          </a:p>
        </p:txBody>
      </p:sp>
      <p:grpSp>
        <p:nvGrpSpPr>
          <p:cNvPr id="309" name="Google Shape;309;p22"/>
          <p:cNvGrpSpPr/>
          <p:nvPr/>
        </p:nvGrpSpPr>
        <p:grpSpPr>
          <a:xfrm>
            <a:off x="209271" y="4562106"/>
            <a:ext cx="8019720" cy="389149"/>
            <a:chOff x="209271" y="4562106"/>
            <a:chExt cx="8019720" cy="389149"/>
          </a:xfrm>
        </p:grpSpPr>
        <p:cxnSp>
          <p:nvCxnSpPr>
            <p:cNvPr id="310" name="Google Shape;310;p22"/>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311" name="Google Shape;311;p22"/>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2"/>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313" name="Google Shape;313;p22"/>
            <p:cNvSpPr/>
            <p:nvPr/>
          </p:nvSpPr>
          <p:spPr>
            <a:xfrm>
              <a:off x="1347291" y="4562106"/>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314" name="Google Shape;314;p22"/>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315" name="Google Shape;315;p22"/>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316" name="Google Shape;316;p22"/>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317" name="Google Shape;317;p22"/>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318" name="Google Shape;318;p22"/>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pic>
        <p:nvPicPr>
          <p:cNvPr id="319" name="Google Shape;319;p22"/>
          <p:cNvPicPr preferRelativeResize="0"/>
          <p:nvPr/>
        </p:nvPicPr>
        <p:blipFill rotWithShape="1">
          <a:blip r:embed="rId3">
            <a:alphaModFix/>
          </a:blip>
          <a:srcRect l="7045" t="19237"/>
          <a:stretch/>
        </p:blipFill>
        <p:spPr>
          <a:xfrm>
            <a:off x="1034588" y="879188"/>
            <a:ext cx="7109524" cy="3673701"/>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673"/>
        <p:cNvGrpSpPr/>
        <p:nvPr/>
      </p:nvGrpSpPr>
      <p:grpSpPr>
        <a:xfrm>
          <a:off x="0" y="0"/>
          <a:ext cx="0" cy="0"/>
          <a:chOff x="0" y="0"/>
          <a:chExt cx="0" cy="0"/>
        </a:xfrm>
      </p:grpSpPr>
      <p:sp>
        <p:nvSpPr>
          <p:cNvPr id="1674" name="Google Shape;1674;p103"/>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03"/>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Design Solution: Power Distribution</a:t>
            </a:r>
            <a:endParaRPr>
              <a:solidFill>
                <a:schemeClr val="dk1"/>
              </a:solidFill>
            </a:endParaRPr>
          </a:p>
        </p:txBody>
      </p:sp>
      <p:grpSp>
        <p:nvGrpSpPr>
          <p:cNvPr id="1676" name="Google Shape;1676;p103"/>
          <p:cNvGrpSpPr/>
          <p:nvPr/>
        </p:nvGrpSpPr>
        <p:grpSpPr>
          <a:xfrm>
            <a:off x="209271" y="4562106"/>
            <a:ext cx="8019720" cy="389149"/>
            <a:chOff x="209271" y="4562106"/>
            <a:chExt cx="8019720" cy="389149"/>
          </a:xfrm>
        </p:grpSpPr>
        <p:cxnSp>
          <p:nvCxnSpPr>
            <p:cNvPr id="1677" name="Google Shape;1677;p103"/>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678" name="Google Shape;1678;p103"/>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03"/>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680" name="Google Shape;1680;p103"/>
            <p:cNvSpPr/>
            <p:nvPr/>
          </p:nvSpPr>
          <p:spPr>
            <a:xfrm>
              <a:off x="1347291" y="4562106"/>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681" name="Google Shape;1681;p103"/>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682" name="Google Shape;1682;p103"/>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683" name="Google Shape;1683;p103"/>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684" name="Google Shape;1684;p103"/>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2"/>
                  </a:solidFill>
                  <a:latin typeface="Trebuchet MS"/>
                  <a:ea typeface="Trebuchet MS"/>
                  <a:cs typeface="Trebuchet MS"/>
                  <a:sym typeface="Trebuchet MS"/>
                </a:rPr>
                <a:t>Future Work</a:t>
              </a:r>
              <a:endParaRPr sz="1000">
                <a:solidFill>
                  <a:schemeClr val="dk2"/>
                </a:solidFill>
                <a:latin typeface="Trebuchet MS"/>
                <a:ea typeface="Trebuchet MS"/>
                <a:cs typeface="Trebuchet MS"/>
                <a:sym typeface="Trebuchet MS"/>
              </a:endParaRPr>
            </a:p>
          </p:txBody>
        </p:sp>
        <p:sp>
          <p:nvSpPr>
            <p:cNvPr id="1685" name="Google Shape;1685;p103"/>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686" name="Google Shape;1686;p103"/>
          <p:cNvSpPr txBox="1"/>
          <p:nvPr/>
        </p:nvSpPr>
        <p:spPr>
          <a:xfrm>
            <a:off x="313600" y="1030400"/>
            <a:ext cx="4681500" cy="237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Calibri"/>
                <a:ea typeface="Calibri"/>
                <a:cs typeface="Calibri"/>
                <a:sym typeface="Calibri"/>
              </a:rPr>
              <a:t>Pixhawk 4 Power Module (PM07)</a:t>
            </a:r>
            <a:endParaRPr sz="1600" b="1">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Specifications: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Voltage input: 7-51V (2-12s LiPo)</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Regulated Output: 5V (3A max)</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Current rating: 120A maximum output</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Connector: XT90 </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Dimensions: 68 x 50 x 10 mm</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Weight: 47.5g</a:t>
            </a:r>
            <a:endParaRPr>
              <a:latin typeface="Calibri"/>
              <a:ea typeface="Calibri"/>
              <a:cs typeface="Calibri"/>
              <a:sym typeface="Calibri"/>
            </a:endParaRPr>
          </a:p>
          <a:p>
            <a:pPr marL="914400" lvl="0" indent="0" algn="l" rtl="0">
              <a:spcBef>
                <a:spcPts val="0"/>
              </a:spcBef>
              <a:spcAft>
                <a:spcPts val="0"/>
              </a:spcAft>
              <a:buNone/>
            </a:pPr>
            <a:endParaRPr>
              <a:latin typeface="Calibri"/>
              <a:ea typeface="Calibri"/>
              <a:cs typeface="Calibri"/>
              <a:sym typeface="Calibri"/>
            </a:endParaRPr>
          </a:p>
        </p:txBody>
      </p:sp>
      <p:pic>
        <p:nvPicPr>
          <p:cNvPr id="1687" name="Google Shape;1687;p103"/>
          <p:cNvPicPr preferRelativeResize="0"/>
          <p:nvPr/>
        </p:nvPicPr>
        <p:blipFill>
          <a:blip r:embed="rId3">
            <a:alphaModFix/>
          </a:blip>
          <a:stretch>
            <a:fillRect/>
          </a:stretch>
        </p:blipFill>
        <p:spPr>
          <a:xfrm>
            <a:off x="4924500" y="1030400"/>
            <a:ext cx="3400346" cy="3226905"/>
          </a:xfrm>
          <a:prstGeom prst="rect">
            <a:avLst/>
          </a:prstGeom>
          <a:noFill/>
          <a:ln>
            <a:noFill/>
          </a:ln>
        </p:spPr>
      </p:pic>
      <p:sp>
        <p:nvSpPr>
          <p:cNvPr id="1688" name="Google Shape;1688;p10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90</a:t>
            </a:fld>
            <a:endParaRPr/>
          </a:p>
        </p:txBody>
      </p:sp>
      <p:sp>
        <p:nvSpPr>
          <p:cNvPr id="1689" name="Google Shape;1689;p103"/>
          <p:cNvSpPr txBox="1"/>
          <p:nvPr/>
        </p:nvSpPr>
        <p:spPr>
          <a:xfrm>
            <a:off x="179025" y="3993650"/>
            <a:ext cx="876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Reasons for selection: Current measurement &amp; power distribution in a single unit</a:t>
            </a:r>
            <a:endParaRPr b="1">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Google Shape;1694;p104"/>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04"/>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Design Solution: Speed Controller</a:t>
            </a:r>
            <a:endParaRPr>
              <a:solidFill>
                <a:schemeClr val="dk1"/>
              </a:solidFill>
            </a:endParaRPr>
          </a:p>
        </p:txBody>
      </p:sp>
      <p:grpSp>
        <p:nvGrpSpPr>
          <p:cNvPr id="1696" name="Google Shape;1696;p104"/>
          <p:cNvGrpSpPr/>
          <p:nvPr/>
        </p:nvGrpSpPr>
        <p:grpSpPr>
          <a:xfrm>
            <a:off x="209271" y="4562106"/>
            <a:ext cx="8019720" cy="389149"/>
            <a:chOff x="209271" y="4562106"/>
            <a:chExt cx="8019720" cy="389149"/>
          </a:xfrm>
        </p:grpSpPr>
        <p:cxnSp>
          <p:nvCxnSpPr>
            <p:cNvPr id="1697" name="Google Shape;1697;p104"/>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698" name="Google Shape;1698;p104"/>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04"/>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700" name="Google Shape;1700;p104"/>
            <p:cNvSpPr/>
            <p:nvPr/>
          </p:nvSpPr>
          <p:spPr>
            <a:xfrm>
              <a:off x="1347291" y="4562106"/>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701" name="Google Shape;1701;p104"/>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702" name="Google Shape;1702;p104"/>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703" name="Google Shape;1703;p104"/>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704" name="Google Shape;1704;p104"/>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2"/>
                  </a:solidFill>
                  <a:latin typeface="Trebuchet MS"/>
                  <a:ea typeface="Trebuchet MS"/>
                  <a:cs typeface="Trebuchet MS"/>
                  <a:sym typeface="Trebuchet MS"/>
                </a:rPr>
                <a:t>Future Work</a:t>
              </a:r>
              <a:endParaRPr sz="1000">
                <a:solidFill>
                  <a:schemeClr val="dk2"/>
                </a:solidFill>
                <a:latin typeface="Trebuchet MS"/>
                <a:ea typeface="Trebuchet MS"/>
                <a:cs typeface="Trebuchet MS"/>
                <a:sym typeface="Trebuchet MS"/>
              </a:endParaRPr>
            </a:p>
          </p:txBody>
        </p:sp>
        <p:sp>
          <p:nvSpPr>
            <p:cNvPr id="1705" name="Google Shape;1705;p104"/>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706" name="Google Shape;1706;p104"/>
          <p:cNvSpPr txBox="1"/>
          <p:nvPr/>
        </p:nvSpPr>
        <p:spPr>
          <a:xfrm>
            <a:off x="313600" y="1030400"/>
            <a:ext cx="4681500" cy="237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Calibri"/>
                <a:ea typeface="Calibri"/>
                <a:cs typeface="Calibri"/>
                <a:sym typeface="Calibri"/>
              </a:rPr>
              <a:t>T-Motor 40A  Brushless Speed Controller </a:t>
            </a:r>
            <a:endParaRPr sz="1600" b="1">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Specifications: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Dimensions: 68 x 25 x 8.7 mm</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Weight: 26g </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Continuous current: 40A</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Peak Current: 60A (15 seconds)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Signal input: PWM (up to 600Hz)</a:t>
            </a:r>
            <a:endParaRPr>
              <a:latin typeface="Calibri"/>
              <a:ea typeface="Calibri"/>
              <a:cs typeface="Calibri"/>
              <a:sym typeface="Calibri"/>
            </a:endParaRPr>
          </a:p>
          <a:p>
            <a:pPr marL="914400" lvl="0" indent="0" algn="l" rtl="0">
              <a:spcBef>
                <a:spcPts val="0"/>
              </a:spcBef>
              <a:spcAft>
                <a:spcPts val="0"/>
              </a:spcAft>
              <a:buNone/>
            </a:pPr>
            <a:endParaRPr>
              <a:latin typeface="Calibri"/>
              <a:ea typeface="Calibri"/>
              <a:cs typeface="Calibri"/>
              <a:sym typeface="Calibri"/>
            </a:endParaRPr>
          </a:p>
          <a:p>
            <a:pPr marL="914400" lvl="0" indent="0" algn="l" rtl="0">
              <a:spcBef>
                <a:spcPts val="0"/>
              </a:spcBef>
              <a:spcAft>
                <a:spcPts val="0"/>
              </a:spcAft>
              <a:buNone/>
            </a:pPr>
            <a:endParaRPr>
              <a:latin typeface="Calibri"/>
              <a:ea typeface="Calibri"/>
              <a:cs typeface="Calibri"/>
              <a:sym typeface="Calibri"/>
            </a:endParaRPr>
          </a:p>
        </p:txBody>
      </p:sp>
      <p:sp>
        <p:nvSpPr>
          <p:cNvPr id="1707" name="Google Shape;1707;p10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91</a:t>
            </a:fld>
            <a:endParaRPr/>
          </a:p>
        </p:txBody>
      </p:sp>
      <p:sp>
        <p:nvSpPr>
          <p:cNvPr id="1708" name="Google Shape;1708;p104"/>
          <p:cNvSpPr txBox="1"/>
          <p:nvPr/>
        </p:nvSpPr>
        <p:spPr>
          <a:xfrm>
            <a:off x="179025" y="3993650"/>
            <a:ext cx="876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Reasons for selection: Meets power requirements, </a:t>
            </a:r>
            <a:endParaRPr b="1">
              <a:latin typeface="Calibri"/>
              <a:ea typeface="Calibri"/>
              <a:cs typeface="Calibri"/>
              <a:sym typeface="Calibri"/>
            </a:endParaRPr>
          </a:p>
        </p:txBody>
      </p:sp>
      <p:pic>
        <p:nvPicPr>
          <p:cNvPr id="1709" name="Google Shape;1709;p104"/>
          <p:cNvPicPr preferRelativeResize="0"/>
          <p:nvPr/>
        </p:nvPicPr>
        <p:blipFill>
          <a:blip r:embed="rId3">
            <a:alphaModFix/>
          </a:blip>
          <a:stretch>
            <a:fillRect/>
          </a:stretch>
        </p:blipFill>
        <p:spPr>
          <a:xfrm>
            <a:off x="4480750" y="1192963"/>
            <a:ext cx="3844101" cy="2477698"/>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713"/>
        <p:cNvGrpSpPr/>
        <p:nvPr/>
      </p:nvGrpSpPr>
      <p:grpSpPr>
        <a:xfrm>
          <a:off x="0" y="0"/>
          <a:ext cx="0" cy="0"/>
          <a:chOff x="0" y="0"/>
          <a:chExt cx="0" cy="0"/>
        </a:xfrm>
      </p:grpSpPr>
      <p:sp>
        <p:nvSpPr>
          <p:cNvPr id="1714" name="Google Shape;1714;p105"/>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05"/>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Design Solution: Lift motors</a:t>
            </a:r>
            <a:endParaRPr>
              <a:solidFill>
                <a:schemeClr val="dk1"/>
              </a:solidFill>
            </a:endParaRPr>
          </a:p>
        </p:txBody>
      </p:sp>
      <p:grpSp>
        <p:nvGrpSpPr>
          <p:cNvPr id="1716" name="Google Shape;1716;p105"/>
          <p:cNvGrpSpPr/>
          <p:nvPr/>
        </p:nvGrpSpPr>
        <p:grpSpPr>
          <a:xfrm>
            <a:off x="209271" y="4562106"/>
            <a:ext cx="8019720" cy="389149"/>
            <a:chOff x="209271" y="4562106"/>
            <a:chExt cx="8019720" cy="389149"/>
          </a:xfrm>
        </p:grpSpPr>
        <p:cxnSp>
          <p:nvCxnSpPr>
            <p:cNvPr id="1717" name="Google Shape;1717;p105"/>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718" name="Google Shape;1718;p105"/>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05"/>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720" name="Google Shape;1720;p105"/>
            <p:cNvSpPr/>
            <p:nvPr/>
          </p:nvSpPr>
          <p:spPr>
            <a:xfrm>
              <a:off x="1347291" y="4562106"/>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721" name="Google Shape;1721;p105"/>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722" name="Google Shape;1722;p105"/>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723" name="Google Shape;1723;p105"/>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724" name="Google Shape;1724;p105"/>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2"/>
                  </a:solidFill>
                  <a:latin typeface="Trebuchet MS"/>
                  <a:ea typeface="Trebuchet MS"/>
                  <a:cs typeface="Trebuchet MS"/>
                  <a:sym typeface="Trebuchet MS"/>
                </a:rPr>
                <a:t>Future Work</a:t>
              </a:r>
              <a:endParaRPr sz="1000">
                <a:solidFill>
                  <a:schemeClr val="dk2"/>
                </a:solidFill>
                <a:latin typeface="Trebuchet MS"/>
                <a:ea typeface="Trebuchet MS"/>
                <a:cs typeface="Trebuchet MS"/>
                <a:sym typeface="Trebuchet MS"/>
              </a:endParaRPr>
            </a:p>
          </p:txBody>
        </p:sp>
        <p:sp>
          <p:nvSpPr>
            <p:cNvPr id="1725" name="Google Shape;1725;p105"/>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726" name="Google Shape;1726;p105"/>
          <p:cNvSpPr txBox="1"/>
          <p:nvPr/>
        </p:nvSpPr>
        <p:spPr>
          <a:xfrm>
            <a:off x="313600" y="1030400"/>
            <a:ext cx="4681500" cy="237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Calibri"/>
                <a:ea typeface="Calibri"/>
                <a:cs typeface="Calibri"/>
                <a:sym typeface="Calibri"/>
              </a:rPr>
              <a:t>Tarot 4114/320KV brushless outrunner motor</a:t>
            </a:r>
            <a:endParaRPr sz="1600" b="1">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Specifications: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Dimensions: 46 x 32 mm</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Stator size: 41mm </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Max power: 377 Watts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RPM/Volt: 320</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Recommended prop: 15 inch</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Maximum thrust: 2.5 kg </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Weight: 148g</a:t>
            </a:r>
            <a:endParaRPr>
              <a:latin typeface="Calibri"/>
              <a:ea typeface="Calibri"/>
              <a:cs typeface="Calibri"/>
              <a:sym typeface="Calibri"/>
            </a:endParaRPr>
          </a:p>
        </p:txBody>
      </p:sp>
      <p:sp>
        <p:nvSpPr>
          <p:cNvPr id="1727" name="Google Shape;1727;p10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92</a:t>
            </a:fld>
            <a:endParaRPr/>
          </a:p>
        </p:txBody>
      </p:sp>
      <p:pic>
        <p:nvPicPr>
          <p:cNvPr id="1728" name="Google Shape;1728;p105"/>
          <p:cNvPicPr preferRelativeResize="0"/>
          <p:nvPr/>
        </p:nvPicPr>
        <p:blipFill>
          <a:blip r:embed="rId3">
            <a:alphaModFix/>
          </a:blip>
          <a:stretch>
            <a:fillRect/>
          </a:stretch>
        </p:blipFill>
        <p:spPr>
          <a:xfrm>
            <a:off x="5296542" y="878000"/>
            <a:ext cx="2554160" cy="3513275"/>
          </a:xfrm>
          <a:prstGeom prst="rect">
            <a:avLst/>
          </a:prstGeom>
          <a:noFill/>
          <a:ln>
            <a:noFill/>
          </a:ln>
        </p:spPr>
      </p:pic>
      <p:sp>
        <p:nvSpPr>
          <p:cNvPr id="1729" name="Google Shape;1729;p105"/>
          <p:cNvSpPr txBox="1"/>
          <p:nvPr/>
        </p:nvSpPr>
        <p:spPr>
          <a:xfrm>
            <a:off x="179025" y="3993650"/>
            <a:ext cx="876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Reasons for selection: Manufacturer recommended component, compatible w/ frame &amp; propeller selection. </a:t>
            </a:r>
            <a:endParaRPr b="1">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733"/>
        <p:cNvGrpSpPr/>
        <p:nvPr/>
      </p:nvGrpSpPr>
      <p:grpSpPr>
        <a:xfrm>
          <a:off x="0" y="0"/>
          <a:ext cx="0" cy="0"/>
          <a:chOff x="0" y="0"/>
          <a:chExt cx="0" cy="0"/>
        </a:xfrm>
      </p:grpSpPr>
      <p:sp>
        <p:nvSpPr>
          <p:cNvPr id="1734" name="Google Shape;1734;p106"/>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06"/>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Design Solution: Propellers</a:t>
            </a:r>
            <a:endParaRPr>
              <a:solidFill>
                <a:schemeClr val="dk1"/>
              </a:solidFill>
            </a:endParaRPr>
          </a:p>
        </p:txBody>
      </p:sp>
      <p:grpSp>
        <p:nvGrpSpPr>
          <p:cNvPr id="1736" name="Google Shape;1736;p106"/>
          <p:cNvGrpSpPr/>
          <p:nvPr/>
        </p:nvGrpSpPr>
        <p:grpSpPr>
          <a:xfrm>
            <a:off x="209271" y="4562106"/>
            <a:ext cx="8019720" cy="389149"/>
            <a:chOff x="209271" y="4562106"/>
            <a:chExt cx="8019720" cy="389149"/>
          </a:xfrm>
        </p:grpSpPr>
        <p:cxnSp>
          <p:nvCxnSpPr>
            <p:cNvPr id="1737" name="Google Shape;1737;p106"/>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738" name="Google Shape;1738;p106"/>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06"/>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740" name="Google Shape;1740;p106"/>
            <p:cNvSpPr/>
            <p:nvPr/>
          </p:nvSpPr>
          <p:spPr>
            <a:xfrm>
              <a:off x="1347291" y="4562106"/>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741" name="Google Shape;1741;p106"/>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742" name="Google Shape;1742;p106"/>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743" name="Google Shape;1743;p106"/>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744" name="Google Shape;1744;p106"/>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2"/>
                  </a:solidFill>
                  <a:latin typeface="Trebuchet MS"/>
                  <a:ea typeface="Trebuchet MS"/>
                  <a:cs typeface="Trebuchet MS"/>
                  <a:sym typeface="Trebuchet MS"/>
                </a:rPr>
                <a:t>Future Work</a:t>
              </a:r>
              <a:endParaRPr sz="1000">
                <a:solidFill>
                  <a:schemeClr val="dk2"/>
                </a:solidFill>
                <a:latin typeface="Trebuchet MS"/>
                <a:ea typeface="Trebuchet MS"/>
                <a:cs typeface="Trebuchet MS"/>
                <a:sym typeface="Trebuchet MS"/>
              </a:endParaRPr>
            </a:p>
          </p:txBody>
        </p:sp>
        <p:sp>
          <p:nvSpPr>
            <p:cNvPr id="1745" name="Google Shape;1745;p106"/>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746" name="Google Shape;1746;p106"/>
          <p:cNvSpPr txBox="1"/>
          <p:nvPr/>
        </p:nvSpPr>
        <p:spPr>
          <a:xfrm>
            <a:off x="313600" y="1030400"/>
            <a:ext cx="4681500" cy="237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Calibri"/>
                <a:ea typeface="Calibri"/>
                <a:cs typeface="Calibri"/>
                <a:sym typeface="Calibri"/>
              </a:rPr>
              <a:t>Tarot 15 x 5.5 DJI style Carbon Propeller</a:t>
            </a:r>
            <a:endParaRPr sz="1600" b="1">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Specifications: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Length: 15 inch</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Pitch: 5.5 inches/revolution </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Weight: 17g</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Estimated Hover FOM: 0.55</a:t>
            </a:r>
            <a:endParaRPr>
              <a:latin typeface="Calibri"/>
              <a:ea typeface="Calibri"/>
              <a:cs typeface="Calibri"/>
              <a:sym typeface="Calibri"/>
            </a:endParaRPr>
          </a:p>
          <a:p>
            <a:pPr marL="914400" lvl="0" indent="0" algn="l" rtl="0">
              <a:spcBef>
                <a:spcPts val="0"/>
              </a:spcBef>
              <a:spcAft>
                <a:spcPts val="0"/>
              </a:spcAft>
              <a:buNone/>
            </a:pPr>
            <a:endParaRPr>
              <a:latin typeface="Calibri"/>
              <a:ea typeface="Calibri"/>
              <a:cs typeface="Calibri"/>
              <a:sym typeface="Calibri"/>
            </a:endParaRPr>
          </a:p>
          <a:p>
            <a:pPr marL="914400" lvl="0" indent="0" algn="l" rtl="0">
              <a:spcBef>
                <a:spcPts val="0"/>
              </a:spcBef>
              <a:spcAft>
                <a:spcPts val="0"/>
              </a:spcAft>
              <a:buNone/>
            </a:pPr>
            <a:endParaRPr>
              <a:latin typeface="Calibri"/>
              <a:ea typeface="Calibri"/>
              <a:cs typeface="Calibri"/>
              <a:sym typeface="Calibri"/>
            </a:endParaRPr>
          </a:p>
          <a:p>
            <a:pPr marL="914400" lvl="0" indent="0" algn="l" rtl="0">
              <a:spcBef>
                <a:spcPts val="0"/>
              </a:spcBef>
              <a:spcAft>
                <a:spcPts val="0"/>
              </a:spcAft>
              <a:buNone/>
            </a:pPr>
            <a:endParaRPr>
              <a:latin typeface="Calibri"/>
              <a:ea typeface="Calibri"/>
              <a:cs typeface="Calibri"/>
              <a:sym typeface="Calibri"/>
            </a:endParaRPr>
          </a:p>
        </p:txBody>
      </p:sp>
      <p:sp>
        <p:nvSpPr>
          <p:cNvPr id="1747" name="Google Shape;1747;p10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93</a:t>
            </a:fld>
            <a:endParaRPr/>
          </a:p>
        </p:txBody>
      </p:sp>
      <p:pic>
        <p:nvPicPr>
          <p:cNvPr id="1748" name="Google Shape;1748;p106"/>
          <p:cNvPicPr preferRelativeResize="0"/>
          <p:nvPr/>
        </p:nvPicPr>
        <p:blipFill>
          <a:blip r:embed="rId3">
            <a:alphaModFix/>
          </a:blip>
          <a:stretch>
            <a:fillRect/>
          </a:stretch>
        </p:blipFill>
        <p:spPr>
          <a:xfrm>
            <a:off x="4822107" y="869974"/>
            <a:ext cx="3502743" cy="3367449"/>
          </a:xfrm>
          <a:prstGeom prst="rect">
            <a:avLst/>
          </a:prstGeom>
          <a:noFill/>
          <a:ln>
            <a:noFill/>
          </a:ln>
        </p:spPr>
      </p:pic>
      <p:sp>
        <p:nvSpPr>
          <p:cNvPr id="1749" name="Google Shape;1749;p106"/>
          <p:cNvSpPr txBox="1"/>
          <p:nvPr/>
        </p:nvSpPr>
        <p:spPr>
          <a:xfrm>
            <a:off x="179025" y="3993650"/>
            <a:ext cx="876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Reasons for selection: Maximum prop size for airframe, compatibility with motor selection</a:t>
            </a:r>
            <a:endParaRPr b="1">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753"/>
        <p:cNvGrpSpPr/>
        <p:nvPr/>
      </p:nvGrpSpPr>
      <p:grpSpPr>
        <a:xfrm>
          <a:off x="0" y="0"/>
          <a:ext cx="0" cy="0"/>
          <a:chOff x="0" y="0"/>
          <a:chExt cx="0" cy="0"/>
        </a:xfrm>
      </p:grpSpPr>
      <p:sp>
        <p:nvSpPr>
          <p:cNvPr id="1754" name="Google Shape;1754;p107"/>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07"/>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Design Solution: Pilots Transmitter </a:t>
            </a:r>
            <a:endParaRPr>
              <a:solidFill>
                <a:schemeClr val="dk1"/>
              </a:solidFill>
            </a:endParaRPr>
          </a:p>
        </p:txBody>
      </p:sp>
      <p:grpSp>
        <p:nvGrpSpPr>
          <p:cNvPr id="1756" name="Google Shape;1756;p107"/>
          <p:cNvGrpSpPr/>
          <p:nvPr/>
        </p:nvGrpSpPr>
        <p:grpSpPr>
          <a:xfrm>
            <a:off x="209271" y="4562106"/>
            <a:ext cx="8019720" cy="389149"/>
            <a:chOff x="209271" y="4562106"/>
            <a:chExt cx="8019720" cy="389149"/>
          </a:xfrm>
        </p:grpSpPr>
        <p:cxnSp>
          <p:nvCxnSpPr>
            <p:cNvPr id="1757" name="Google Shape;1757;p107"/>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758" name="Google Shape;1758;p107"/>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07"/>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760" name="Google Shape;1760;p107"/>
            <p:cNvSpPr/>
            <p:nvPr/>
          </p:nvSpPr>
          <p:spPr>
            <a:xfrm>
              <a:off x="1347291" y="4562106"/>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761" name="Google Shape;1761;p107"/>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762" name="Google Shape;1762;p107"/>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763" name="Google Shape;1763;p107"/>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764" name="Google Shape;1764;p107"/>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2"/>
                  </a:solidFill>
                  <a:latin typeface="Trebuchet MS"/>
                  <a:ea typeface="Trebuchet MS"/>
                  <a:cs typeface="Trebuchet MS"/>
                  <a:sym typeface="Trebuchet MS"/>
                </a:rPr>
                <a:t>Future Work</a:t>
              </a:r>
              <a:endParaRPr sz="1000">
                <a:solidFill>
                  <a:schemeClr val="dk2"/>
                </a:solidFill>
                <a:latin typeface="Trebuchet MS"/>
                <a:ea typeface="Trebuchet MS"/>
                <a:cs typeface="Trebuchet MS"/>
                <a:sym typeface="Trebuchet MS"/>
              </a:endParaRPr>
            </a:p>
          </p:txBody>
        </p:sp>
        <p:sp>
          <p:nvSpPr>
            <p:cNvPr id="1765" name="Google Shape;1765;p107"/>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766" name="Google Shape;1766;p107"/>
          <p:cNvSpPr txBox="1"/>
          <p:nvPr/>
        </p:nvSpPr>
        <p:spPr>
          <a:xfrm>
            <a:off x="313600" y="1030400"/>
            <a:ext cx="4681500" cy="3016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Calibri"/>
                <a:ea typeface="Calibri"/>
                <a:cs typeface="Calibri"/>
                <a:sym typeface="Calibri"/>
              </a:rPr>
              <a:t>FrSky Taranis X9D Transmitter &amp; X8R Receiver</a:t>
            </a:r>
            <a:endParaRPr sz="1600" b="1">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Specifications: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Frequency: 2.4 GHz “Frequency hopping”</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Range: 1km +</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Channels: 16 </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Features: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Optional telemetry </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Dedicated vehicle receiver </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Low cost &amp; high capability</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No frequency conflicts with telemetry radios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3-wire connection with pixhawk using PPM or S-BUS communication protocols </a:t>
            </a:r>
            <a:endParaRPr>
              <a:latin typeface="Calibri"/>
              <a:ea typeface="Calibri"/>
              <a:cs typeface="Calibri"/>
              <a:sym typeface="Calibri"/>
            </a:endParaRPr>
          </a:p>
        </p:txBody>
      </p:sp>
      <p:sp>
        <p:nvSpPr>
          <p:cNvPr id="1767" name="Google Shape;1767;p10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94</a:t>
            </a:fld>
            <a:endParaRPr/>
          </a:p>
        </p:txBody>
      </p:sp>
      <p:sp>
        <p:nvSpPr>
          <p:cNvPr id="1768" name="Google Shape;1768;p107"/>
          <p:cNvSpPr txBox="1"/>
          <p:nvPr/>
        </p:nvSpPr>
        <p:spPr>
          <a:xfrm>
            <a:off x="179025" y="3993650"/>
            <a:ext cx="876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Reasons for selection: Inexpensive, already proven with pixhawk autopilots, team familiarity</a:t>
            </a:r>
            <a:endParaRPr b="1">
              <a:latin typeface="Calibri"/>
              <a:ea typeface="Calibri"/>
              <a:cs typeface="Calibri"/>
              <a:sym typeface="Calibri"/>
            </a:endParaRPr>
          </a:p>
        </p:txBody>
      </p:sp>
      <p:pic>
        <p:nvPicPr>
          <p:cNvPr id="1769" name="Google Shape;1769;p107"/>
          <p:cNvPicPr preferRelativeResize="0"/>
          <p:nvPr/>
        </p:nvPicPr>
        <p:blipFill>
          <a:blip r:embed="rId3">
            <a:alphaModFix/>
          </a:blip>
          <a:stretch>
            <a:fillRect/>
          </a:stretch>
        </p:blipFill>
        <p:spPr>
          <a:xfrm>
            <a:off x="4939514" y="1182800"/>
            <a:ext cx="3836060" cy="281085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p108"/>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08"/>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Design Solution: Telemetry Radio </a:t>
            </a:r>
            <a:endParaRPr>
              <a:solidFill>
                <a:schemeClr val="dk1"/>
              </a:solidFill>
            </a:endParaRPr>
          </a:p>
        </p:txBody>
      </p:sp>
      <p:grpSp>
        <p:nvGrpSpPr>
          <p:cNvPr id="1776" name="Google Shape;1776;p108"/>
          <p:cNvGrpSpPr/>
          <p:nvPr/>
        </p:nvGrpSpPr>
        <p:grpSpPr>
          <a:xfrm>
            <a:off x="209271" y="4562106"/>
            <a:ext cx="8019720" cy="389149"/>
            <a:chOff x="209271" y="4562106"/>
            <a:chExt cx="8019720" cy="389149"/>
          </a:xfrm>
        </p:grpSpPr>
        <p:cxnSp>
          <p:nvCxnSpPr>
            <p:cNvPr id="1777" name="Google Shape;1777;p108"/>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778" name="Google Shape;1778;p108"/>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08"/>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780" name="Google Shape;1780;p108"/>
            <p:cNvSpPr/>
            <p:nvPr/>
          </p:nvSpPr>
          <p:spPr>
            <a:xfrm>
              <a:off x="1347291" y="4562106"/>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781" name="Google Shape;1781;p108"/>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782" name="Google Shape;1782;p108"/>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783" name="Google Shape;1783;p108"/>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784" name="Google Shape;1784;p108"/>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2"/>
                  </a:solidFill>
                  <a:latin typeface="Trebuchet MS"/>
                  <a:ea typeface="Trebuchet MS"/>
                  <a:cs typeface="Trebuchet MS"/>
                  <a:sym typeface="Trebuchet MS"/>
                </a:rPr>
                <a:t>Future Work</a:t>
              </a:r>
              <a:endParaRPr sz="1000">
                <a:solidFill>
                  <a:schemeClr val="dk2"/>
                </a:solidFill>
                <a:latin typeface="Trebuchet MS"/>
                <a:ea typeface="Trebuchet MS"/>
                <a:cs typeface="Trebuchet MS"/>
                <a:sym typeface="Trebuchet MS"/>
              </a:endParaRPr>
            </a:p>
          </p:txBody>
        </p:sp>
        <p:sp>
          <p:nvSpPr>
            <p:cNvPr id="1785" name="Google Shape;1785;p108"/>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786" name="Google Shape;1786;p108"/>
          <p:cNvSpPr txBox="1"/>
          <p:nvPr/>
        </p:nvSpPr>
        <p:spPr>
          <a:xfrm>
            <a:off x="313600" y="1030400"/>
            <a:ext cx="4681500" cy="237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Calibri"/>
                <a:ea typeface="Calibri"/>
                <a:cs typeface="Calibri"/>
                <a:sym typeface="Calibri"/>
              </a:rPr>
              <a:t>mRo SiK V2 Telemetry Radio set</a:t>
            </a:r>
            <a:endParaRPr sz="1600" b="1">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Specifications: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Frequency: 915 MHz </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Range: 300m +</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Air data rates up to 250Kbps</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Features: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Sufficient bandwidth for telemetry downlink &amp; Ardusimple RTK corrections data</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Connects to Pixhawk over serial (Telem1 Port)</a:t>
            </a:r>
            <a:endParaRPr>
              <a:latin typeface="Calibri"/>
              <a:ea typeface="Calibri"/>
              <a:cs typeface="Calibri"/>
              <a:sym typeface="Calibri"/>
            </a:endParaRPr>
          </a:p>
        </p:txBody>
      </p:sp>
      <p:sp>
        <p:nvSpPr>
          <p:cNvPr id="1787" name="Google Shape;1787;p10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95</a:t>
            </a:fld>
            <a:endParaRPr/>
          </a:p>
        </p:txBody>
      </p:sp>
      <p:sp>
        <p:nvSpPr>
          <p:cNvPr id="1788" name="Google Shape;1788;p108"/>
          <p:cNvSpPr txBox="1"/>
          <p:nvPr/>
        </p:nvSpPr>
        <p:spPr>
          <a:xfrm>
            <a:off x="179025" y="3993650"/>
            <a:ext cx="8760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Reasons for selection: Already well proven with pixhawk autopilots, sufficient bandwidth for Telemetry &amp; RTK corrections </a:t>
            </a:r>
            <a:endParaRPr b="1">
              <a:latin typeface="Calibri"/>
              <a:ea typeface="Calibri"/>
              <a:cs typeface="Calibri"/>
              <a:sym typeface="Calibri"/>
            </a:endParaRPr>
          </a:p>
        </p:txBody>
      </p:sp>
      <p:pic>
        <p:nvPicPr>
          <p:cNvPr id="1789" name="Google Shape;1789;p108"/>
          <p:cNvPicPr preferRelativeResize="0"/>
          <p:nvPr/>
        </p:nvPicPr>
        <p:blipFill>
          <a:blip r:embed="rId3">
            <a:alphaModFix/>
          </a:blip>
          <a:stretch>
            <a:fillRect/>
          </a:stretch>
        </p:blipFill>
        <p:spPr>
          <a:xfrm>
            <a:off x="5125400" y="1212088"/>
            <a:ext cx="3844100" cy="2439453"/>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793"/>
        <p:cNvGrpSpPr/>
        <p:nvPr/>
      </p:nvGrpSpPr>
      <p:grpSpPr>
        <a:xfrm>
          <a:off x="0" y="0"/>
          <a:ext cx="0" cy="0"/>
          <a:chOff x="0" y="0"/>
          <a:chExt cx="0" cy="0"/>
        </a:xfrm>
      </p:grpSpPr>
      <p:sp>
        <p:nvSpPr>
          <p:cNvPr id="1794" name="Google Shape;1794;p109"/>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09"/>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Design Solution: Power Connectors </a:t>
            </a:r>
            <a:endParaRPr>
              <a:solidFill>
                <a:schemeClr val="dk1"/>
              </a:solidFill>
            </a:endParaRPr>
          </a:p>
        </p:txBody>
      </p:sp>
      <p:grpSp>
        <p:nvGrpSpPr>
          <p:cNvPr id="1796" name="Google Shape;1796;p109"/>
          <p:cNvGrpSpPr/>
          <p:nvPr/>
        </p:nvGrpSpPr>
        <p:grpSpPr>
          <a:xfrm>
            <a:off x="209271" y="4562106"/>
            <a:ext cx="8019720" cy="389149"/>
            <a:chOff x="209271" y="4562106"/>
            <a:chExt cx="8019720" cy="389149"/>
          </a:xfrm>
        </p:grpSpPr>
        <p:cxnSp>
          <p:nvCxnSpPr>
            <p:cNvPr id="1797" name="Google Shape;1797;p109"/>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798" name="Google Shape;1798;p109"/>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09"/>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800" name="Google Shape;1800;p109"/>
            <p:cNvSpPr/>
            <p:nvPr/>
          </p:nvSpPr>
          <p:spPr>
            <a:xfrm>
              <a:off x="1347291" y="4562106"/>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801" name="Google Shape;1801;p109"/>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802" name="Google Shape;1802;p109"/>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803" name="Google Shape;1803;p109"/>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804" name="Google Shape;1804;p109"/>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2"/>
                  </a:solidFill>
                  <a:latin typeface="Trebuchet MS"/>
                  <a:ea typeface="Trebuchet MS"/>
                  <a:cs typeface="Trebuchet MS"/>
                  <a:sym typeface="Trebuchet MS"/>
                </a:rPr>
                <a:t>Future Work</a:t>
              </a:r>
              <a:endParaRPr sz="1000">
                <a:solidFill>
                  <a:schemeClr val="dk2"/>
                </a:solidFill>
                <a:latin typeface="Trebuchet MS"/>
                <a:ea typeface="Trebuchet MS"/>
                <a:cs typeface="Trebuchet MS"/>
                <a:sym typeface="Trebuchet MS"/>
              </a:endParaRPr>
            </a:p>
          </p:txBody>
        </p:sp>
        <p:sp>
          <p:nvSpPr>
            <p:cNvPr id="1805" name="Google Shape;1805;p109"/>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806" name="Google Shape;1806;p109"/>
          <p:cNvSpPr txBox="1"/>
          <p:nvPr/>
        </p:nvSpPr>
        <p:spPr>
          <a:xfrm>
            <a:off x="313600" y="1030400"/>
            <a:ext cx="4681500" cy="304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Calibri"/>
                <a:ea typeface="Calibri"/>
                <a:cs typeface="Calibri"/>
                <a:sym typeface="Calibri"/>
              </a:rPr>
              <a:t>Amass XT90S Anti-spark connectors (Battery)</a:t>
            </a:r>
            <a:endParaRPr sz="1600" b="1">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Specifications: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Contact type: 4.5 mm gold plated “bullet” connector </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Continuous current: 90A</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Peak current 120A</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sz="1600" b="1">
                <a:latin typeface="Calibri"/>
                <a:ea typeface="Calibri"/>
                <a:cs typeface="Calibri"/>
                <a:sym typeface="Calibri"/>
              </a:rPr>
              <a:t>Bullet connectors (ESC &amp; Motor)</a:t>
            </a:r>
            <a:endParaRPr sz="1600" b="1">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Specifications:</a:t>
            </a:r>
            <a:endParaRPr>
              <a:latin typeface="Calibri"/>
              <a:ea typeface="Calibri"/>
              <a:cs typeface="Calibri"/>
              <a:sym typeface="Calibri"/>
            </a:endParaRPr>
          </a:p>
          <a:p>
            <a:pPr marL="914400" lvl="0" indent="-317500" algn="l" rtl="0">
              <a:spcBef>
                <a:spcPts val="0"/>
              </a:spcBef>
              <a:spcAft>
                <a:spcPts val="0"/>
              </a:spcAft>
              <a:buSzPts val="1400"/>
              <a:buFont typeface="Calibri"/>
              <a:buChar char="●"/>
            </a:pPr>
            <a:r>
              <a:rPr lang="en">
                <a:latin typeface="Calibri"/>
                <a:ea typeface="Calibri"/>
                <a:cs typeface="Calibri"/>
                <a:sym typeface="Calibri"/>
              </a:rPr>
              <a:t>Contact type: 3.5 mm gold plated “bullet” connector </a:t>
            </a:r>
            <a:endParaRPr>
              <a:latin typeface="Calibri"/>
              <a:ea typeface="Calibri"/>
              <a:cs typeface="Calibri"/>
              <a:sym typeface="Calibri"/>
            </a:endParaRPr>
          </a:p>
          <a:p>
            <a:pPr marL="914400" lvl="0" indent="-317500" algn="l" rtl="0">
              <a:spcBef>
                <a:spcPts val="0"/>
              </a:spcBef>
              <a:spcAft>
                <a:spcPts val="0"/>
              </a:spcAft>
              <a:buSzPts val="1400"/>
              <a:buFont typeface="Calibri"/>
              <a:buChar char="●"/>
            </a:pPr>
            <a:r>
              <a:rPr lang="en">
                <a:latin typeface="Calibri"/>
                <a:ea typeface="Calibri"/>
                <a:cs typeface="Calibri"/>
                <a:sym typeface="Calibri"/>
              </a:rPr>
              <a:t>Peak current 80A</a:t>
            </a:r>
            <a:endParaRPr>
              <a:latin typeface="Calibri"/>
              <a:ea typeface="Calibri"/>
              <a:cs typeface="Calibri"/>
              <a:sym typeface="Calibri"/>
            </a:endParaRPr>
          </a:p>
        </p:txBody>
      </p:sp>
      <p:sp>
        <p:nvSpPr>
          <p:cNvPr id="1807" name="Google Shape;1807;p10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96</a:t>
            </a:fld>
            <a:endParaRPr/>
          </a:p>
        </p:txBody>
      </p:sp>
      <p:pic>
        <p:nvPicPr>
          <p:cNvPr id="1808" name="Google Shape;1808;p109"/>
          <p:cNvPicPr preferRelativeResize="0"/>
          <p:nvPr/>
        </p:nvPicPr>
        <p:blipFill>
          <a:blip r:embed="rId3">
            <a:alphaModFix/>
          </a:blip>
          <a:stretch>
            <a:fillRect/>
          </a:stretch>
        </p:blipFill>
        <p:spPr>
          <a:xfrm>
            <a:off x="5705175" y="2365250"/>
            <a:ext cx="1711675" cy="1711675"/>
          </a:xfrm>
          <a:prstGeom prst="rect">
            <a:avLst/>
          </a:prstGeom>
          <a:noFill/>
          <a:ln>
            <a:noFill/>
          </a:ln>
        </p:spPr>
      </p:pic>
      <p:pic>
        <p:nvPicPr>
          <p:cNvPr id="1809" name="Google Shape;1809;p109"/>
          <p:cNvPicPr preferRelativeResize="0"/>
          <p:nvPr/>
        </p:nvPicPr>
        <p:blipFill>
          <a:blip r:embed="rId4">
            <a:alphaModFix/>
          </a:blip>
          <a:stretch>
            <a:fillRect/>
          </a:stretch>
        </p:blipFill>
        <p:spPr>
          <a:xfrm>
            <a:off x="5687363" y="1030400"/>
            <a:ext cx="1747300" cy="1747300"/>
          </a:xfrm>
          <a:prstGeom prst="rect">
            <a:avLst/>
          </a:prstGeom>
          <a:noFill/>
          <a:ln>
            <a:noFill/>
          </a:ln>
        </p:spPr>
      </p:pic>
      <p:sp>
        <p:nvSpPr>
          <p:cNvPr id="1810" name="Google Shape;1810;p109"/>
          <p:cNvSpPr txBox="1"/>
          <p:nvPr/>
        </p:nvSpPr>
        <p:spPr>
          <a:xfrm>
            <a:off x="179025" y="3993650"/>
            <a:ext cx="876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Reasons for selection: Commonly used, meet maximum current requirements</a:t>
            </a:r>
            <a:endParaRPr b="1">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814"/>
        <p:cNvGrpSpPr/>
        <p:nvPr/>
      </p:nvGrpSpPr>
      <p:grpSpPr>
        <a:xfrm>
          <a:off x="0" y="0"/>
          <a:ext cx="0" cy="0"/>
          <a:chOff x="0" y="0"/>
          <a:chExt cx="0" cy="0"/>
        </a:xfrm>
      </p:grpSpPr>
      <p:sp>
        <p:nvSpPr>
          <p:cNvPr id="1815" name="Google Shape;1815;p110"/>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10"/>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Design Solution: Battery Charging </a:t>
            </a:r>
            <a:endParaRPr>
              <a:solidFill>
                <a:schemeClr val="dk1"/>
              </a:solidFill>
            </a:endParaRPr>
          </a:p>
        </p:txBody>
      </p:sp>
      <p:grpSp>
        <p:nvGrpSpPr>
          <p:cNvPr id="1817" name="Google Shape;1817;p110"/>
          <p:cNvGrpSpPr/>
          <p:nvPr/>
        </p:nvGrpSpPr>
        <p:grpSpPr>
          <a:xfrm>
            <a:off x="209271" y="4562106"/>
            <a:ext cx="8019720" cy="389149"/>
            <a:chOff x="209271" y="4562106"/>
            <a:chExt cx="8019720" cy="389149"/>
          </a:xfrm>
        </p:grpSpPr>
        <p:cxnSp>
          <p:nvCxnSpPr>
            <p:cNvPr id="1818" name="Google Shape;1818;p110"/>
            <p:cNvCxnSpPr/>
            <p:nvPr/>
          </p:nvCxnSpPr>
          <p:spPr>
            <a:xfrm>
              <a:off x="353991" y="4754605"/>
              <a:ext cx="7568100" cy="0"/>
            </a:xfrm>
            <a:prstGeom prst="straightConnector1">
              <a:avLst/>
            </a:prstGeom>
            <a:noFill/>
            <a:ln w="76200" cap="flat" cmpd="sng">
              <a:solidFill>
                <a:srgbClr val="000000"/>
              </a:solidFill>
              <a:prstDash val="solid"/>
              <a:round/>
              <a:headEnd type="none" w="med" len="med"/>
              <a:tailEnd type="none" w="med" len="med"/>
            </a:ln>
          </p:spPr>
        </p:cxnSp>
        <p:sp>
          <p:nvSpPr>
            <p:cNvPr id="1819" name="Google Shape;1819;p110"/>
            <p:cNvSpPr/>
            <p:nvPr/>
          </p:nvSpPr>
          <p:spPr>
            <a:xfrm>
              <a:off x="209271" y="4562106"/>
              <a:ext cx="1070400" cy="3843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10"/>
            <p:cNvSpPr/>
            <p:nvPr/>
          </p:nvSpPr>
          <p:spPr>
            <a:xfrm>
              <a:off x="212617"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821" name="Google Shape;1821;p110"/>
            <p:cNvSpPr/>
            <p:nvPr/>
          </p:nvSpPr>
          <p:spPr>
            <a:xfrm>
              <a:off x="1347291" y="4562106"/>
              <a:ext cx="1070400" cy="3843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822" name="Google Shape;1822;p110"/>
            <p:cNvSpPr/>
            <p:nvPr/>
          </p:nvSpPr>
          <p:spPr>
            <a:xfrm>
              <a:off x="3657358"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823" name="Google Shape;1823;p110"/>
            <p:cNvSpPr/>
            <p:nvPr/>
          </p:nvSpPr>
          <p:spPr>
            <a:xfrm>
              <a:off x="4824449"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824" name="Google Shape;1824;p110"/>
            <p:cNvSpPr/>
            <p:nvPr/>
          </p:nvSpPr>
          <p:spPr>
            <a:xfrm>
              <a:off x="5991516" y="4566892"/>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825" name="Google Shape;1825;p110"/>
            <p:cNvSpPr/>
            <p:nvPr/>
          </p:nvSpPr>
          <p:spPr>
            <a:xfrm>
              <a:off x="7158591" y="4566955"/>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2"/>
                  </a:solidFill>
                  <a:latin typeface="Trebuchet MS"/>
                  <a:ea typeface="Trebuchet MS"/>
                  <a:cs typeface="Trebuchet MS"/>
                  <a:sym typeface="Trebuchet MS"/>
                </a:rPr>
                <a:t>Future Work</a:t>
              </a:r>
              <a:endParaRPr sz="1000">
                <a:solidFill>
                  <a:schemeClr val="dk2"/>
                </a:solidFill>
                <a:latin typeface="Trebuchet MS"/>
                <a:ea typeface="Trebuchet MS"/>
                <a:cs typeface="Trebuchet MS"/>
                <a:sym typeface="Trebuchet MS"/>
              </a:endParaRPr>
            </a:p>
          </p:txBody>
        </p:sp>
        <p:sp>
          <p:nvSpPr>
            <p:cNvPr id="1826" name="Google Shape;1826;p110"/>
            <p:cNvSpPr/>
            <p:nvPr/>
          </p:nvSpPr>
          <p:spPr>
            <a:xfrm>
              <a:off x="2490241" y="4562106"/>
              <a:ext cx="1070400" cy="3843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827" name="Google Shape;1827;p110"/>
          <p:cNvSpPr txBox="1"/>
          <p:nvPr/>
        </p:nvSpPr>
        <p:spPr>
          <a:xfrm>
            <a:off x="313600" y="1030400"/>
            <a:ext cx="4681500" cy="280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Calibri"/>
                <a:ea typeface="Calibri"/>
                <a:cs typeface="Calibri"/>
                <a:sym typeface="Calibri"/>
              </a:rPr>
              <a:t>SKYRC D400 AC/DC Dual-port Charger</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Charges 1-7 cell Lithium Polymer packs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Compatible battery chemistry: LiPo,LiFe,NiMh,NiCd,Pb</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Channel 1: 400W output</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Channel 2: 200W output</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AC &amp; DC power input</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Cell balancing &amp; computer data logging</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b="1">
                <a:latin typeface="Calibri"/>
                <a:ea typeface="Calibri"/>
                <a:cs typeface="Calibri"/>
                <a:sym typeface="Calibri"/>
              </a:rPr>
              <a:t>Fireproof charging/storage containers</a:t>
            </a:r>
            <a:endParaRPr b="1">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Specifically designed to contain battery fires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Used for safety during charging and storage</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1828" name="Google Shape;1828;p1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97</a:t>
            </a:fld>
            <a:endParaRPr/>
          </a:p>
        </p:txBody>
      </p:sp>
      <p:pic>
        <p:nvPicPr>
          <p:cNvPr id="1829" name="Google Shape;1829;p110"/>
          <p:cNvPicPr preferRelativeResize="0"/>
          <p:nvPr/>
        </p:nvPicPr>
        <p:blipFill>
          <a:blip r:embed="rId3">
            <a:alphaModFix/>
          </a:blip>
          <a:stretch>
            <a:fillRect/>
          </a:stretch>
        </p:blipFill>
        <p:spPr>
          <a:xfrm>
            <a:off x="5759625" y="1030400"/>
            <a:ext cx="3209875" cy="2352025"/>
          </a:xfrm>
          <a:prstGeom prst="rect">
            <a:avLst/>
          </a:prstGeom>
          <a:noFill/>
          <a:ln>
            <a:noFill/>
          </a:ln>
        </p:spPr>
      </p:pic>
      <p:pic>
        <p:nvPicPr>
          <p:cNvPr id="1830" name="Google Shape;1830;p110"/>
          <p:cNvPicPr preferRelativeResize="0"/>
          <p:nvPr/>
        </p:nvPicPr>
        <p:blipFill>
          <a:blip r:embed="rId4">
            <a:alphaModFix/>
          </a:blip>
          <a:stretch>
            <a:fillRect/>
          </a:stretch>
        </p:blipFill>
        <p:spPr>
          <a:xfrm>
            <a:off x="4637501" y="2551250"/>
            <a:ext cx="1732725" cy="1882025"/>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834"/>
        <p:cNvGrpSpPr/>
        <p:nvPr/>
      </p:nvGrpSpPr>
      <p:grpSpPr>
        <a:xfrm>
          <a:off x="0" y="0"/>
          <a:ext cx="0" cy="0"/>
          <a:chOff x="0" y="0"/>
          <a:chExt cx="0" cy="0"/>
        </a:xfrm>
      </p:grpSpPr>
      <p:sp>
        <p:nvSpPr>
          <p:cNvPr id="1835" name="Google Shape;1835;p111"/>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11"/>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1"/>
                </a:solidFill>
              </a:rPr>
              <a:t>Design Solution: PixHawk 4 Flight Controller</a:t>
            </a:r>
            <a:endParaRPr b="1">
              <a:solidFill>
                <a:schemeClr val="dk1"/>
              </a:solidFill>
            </a:endParaRPr>
          </a:p>
          <a:p>
            <a:pPr marL="0" lvl="0" indent="0" algn="ctr" rtl="0">
              <a:spcBef>
                <a:spcPts val="0"/>
              </a:spcBef>
              <a:spcAft>
                <a:spcPts val="0"/>
              </a:spcAft>
              <a:buNone/>
            </a:pPr>
            <a:endParaRPr b="1">
              <a:solidFill>
                <a:schemeClr val="dk1"/>
              </a:solidFill>
            </a:endParaRPr>
          </a:p>
        </p:txBody>
      </p:sp>
      <p:pic>
        <p:nvPicPr>
          <p:cNvPr id="1837" name="Google Shape;1837;p111"/>
          <p:cNvPicPr preferRelativeResize="0"/>
          <p:nvPr/>
        </p:nvPicPr>
        <p:blipFill>
          <a:blip r:embed="rId3">
            <a:alphaModFix/>
          </a:blip>
          <a:stretch>
            <a:fillRect/>
          </a:stretch>
        </p:blipFill>
        <p:spPr>
          <a:xfrm>
            <a:off x="209200" y="869975"/>
            <a:ext cx="4362800" cy="3831873"/>
          </a:xfrm>
          <a:prstGeom prst="rect">
            <a:avLst/>
          </a:prstGeom>
          <a:noFill/>
          <a:ln>
            <a:noFill/>
          </a:ln>
        </p:spPr>
      </p:pic>
      <p:pic>
        <p:nvPicPr>
          <p:cNvPr id="1838" name="Google Shape;1838;p111"/>
          <p:cNvPicPr preferRelativeResize="0"/>
          <p:nvPr/>
        </p:nvPicPr>
        <p:blipFill>
          <a:blip r:embed="rId4">
            <a:alphaModFix/>
          </a:blip>
          <a:stretch>
            <a:fillRect/>
          </a:stretch>
        </p:blipFill>
        <p:spPr>
          <a:xfrm>
            <a:off x="4572000" y="974125"/>
            <a:ext cx="3877376" cy="3432825"/>
          </a:xfrm>
          <a:prstGeom prst="rect">
            <a:avLst/>
          </a:prstGeom>
          <a:noFill/>
          <a:ln>
            <a:noFill/>
          </a:ln>
        </p:spPr>
      </p:pic>
      <p:sp>
        <p:nvSpPr>
          <p:cNvPr id="1839" name="Google Shape;1839;p1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98</a:t>
            </a:fld>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843"/>
        <p:cNvGrpSpPr/>
        <p:nvPr/>
      </p:nvGrpSpPr>
      <p:grpSpPr>
        <a:xfrm>
          <a:off x="0" y="0"/>
          <a:ext cx="0" cy="0"/>
          <a:chOff x="0" y="0"/>
          <a:chExt cx="0" cy="0"/>
        </a:xfrm>
      </p:grpSpPr>
      <p:sp>
        <p:nvSpPr>
          <p:cNvPr id="1844" name="Google Shape;1844;p112"/>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12"/>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1"/>
                </a:solidFill>
              </a:rPr>
              <a:t>Design Solution: PixHawk 4 Flight Controller</a:t>
            </a:r>
            <a:endParaRPr b="1">
              <a:solidFill>
                <a:schemeClr val="dk1"/>
              </a:solidFill>
            </a:endParaRPr>
          </a:p>
        </p:txBody>
      </p:sp>
      <p:pic>
        <p:nvPicPr>
          <p:cNvPr id="1846" name="Google Shape;1846;p112"/>
          <p:cNvPicPr preferRelativeResize="0"/>
          <p:nvPr/>
        </p:nvPicPr>
        <p:blipFill>
          <a:blip r:embed="rId3">
            <a:alphaModFix/>
          </a:blip>
          <a:stretch>
            <a:fillRect/>
          </a:stretch>
        </p:blipFill>
        <p:spPr>
          <a:xfrm>
            <a:off x="4294650" y="1030400"/>
            <a:ext cx="4674850" cy="3500150"/>
          </a:xfrm>
          <a:prstGeom prst="rect">
            <a:avLst/>
          </a:prstGeom>
          <a:noFill/>
          <a:ln>
            <a:noFill/>
          </a:ln>
        </p:spPr>
      </p:pic>
      <p:pic>
        <p:nvPicPr>
          <p:cNvPr id="1847" name="Google Shape;1847;p112"/>
          <p:cNvPicPr preferRelativeResize="0"/>
          <p:nvPr/>
        </p:nvPicPr>
        <p:blipFill>
          <a:blip r:embed="rId4">
            <a:alphaModFix/>
          </a:blip>
          <a:stretch>
            <a:fillRect/>
          </a:stretch>
        </p:blipFill>
        <p:spPr>
          <a:xfrm>
            <a:off x="209200" y="869975"/>
            <a:ext cx="4278825" cy="3303750"/>
          </a:xfrm>
          <a:prstGeom prst="rect">
            <a:avLst/>
          </a:prstGeom>
          <a:noFill/>
          <a:ln>
            <a:noFill/>
          </a:ln>
        </p:spPr>
      </p:pic>
      <p:sp>
        <p:nvSpPr>
          <p:cNvPr id="1848" name="Google Shape;1848;p1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99</a:t>
            </a:fld>
            <a:endParaRPr/>
          </a:p>
        </p:txBody>
      </p:sp>
    </p:spTree>
  </p:cSld>
  <p:clrMapOvr>
    <a:masterClrMapping/>
  </p:clrMapOvr>
</p:sld>
</file>

<file path=ppt/theme/theme1.xml><?xml version="1.0" encoding="utf-8"?>
<a:theme xmlns:a="http://schemas.openxmlformats.org/drawingml/2006/main" name="Shift">
  <a:themeElements>
    <a:clrScheme name="Shift">
      <a:dk1>
        <a:srgbClr val="FFFFFF"/>
      </a:dk1>
      <a:lt1>
        <a:srgbClr val="4A86E8"/>
      </a:lt1>
      <a:dk2>
        <a:srgbClr val="FFFFFF"/>
      </a:dk2>
      <a:lt2>
        <a:srgbClr val="D9D9D9"/>
      </a:lt2>
      <a:accent1>
        <a:srgbClr val="00796B"/>
      </a:accent1>
      <a:accent2>
        <a:srgbClr val="D9563F"/>
      </a:accent2>
      <a:accent3>
        <a:srgbClr val="4A86E8"/>
      </a:accent3>
      <a:accent4>
        <a:srgbClr val="14F597"/>
      </a:accent4>
      <a:accent5>
        <a:srgbClr val="3D4594"/>
      </a:accent5>
      <a:accent6>
        <a:srgbClr val="76A5AF"/>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11398</Words>
  <Application>Microsoft Macintosh PowerPoint</Application>
  <PresentationFormat>On-screen Show (16:9)</PresentationFormat>
  <Paragraphs>2313</Paragraphs>
  <Slides>151</Slides>
  <Notes>151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151</vt:i4>
      </vt:variant>
    </vt:vector>
  </HeadingPairs>
  <TitlesOfParts>
    <vt:vector size="159" baseType="lpstr">
      <vt:lpstr>Trebuchet MS</vt:lpstr>
      <vt:lpstr>Lato</vt:lpstr>
      <vt:lpstr>Nunito</vt:lpstr>
      <vt:lpstr>Calibri</vt:lpstr>
      <vt:lpstr>Arial</vt:lpstr>
      <vt:lpstr>Average</vt:lpstr>
      <vt:lpstr>Courier New</vt:lpstr>
      <vt:lpstr>Shift</vt:lpstr>
      <vt:lpstr>Critical Design Review</vt:lpstr>
      <vt:lpstr>Presentation Breakdown: </vt:lpstr>
      <vt:lpstr>Project Overview</vt:lpstr>
      <vt:lpstr>IRISS Methodology</vt:lpstr>
      <vt:lpstr>IRISS Previous Work and Motivation</vt:lpstr>
      <vt:lpstr>Concept of Operations (CONOPS)</vt:lpstr>
      <vt:lpstr>Design Solution</vt:lpstr>
      <vt:lpstr>System Functional Block Diagram</vt:lpstr>
      <vt:lpstr>Aircraft/Avionics Functional Block Diagram</vt:lpstr>
      <vt:lpstr>Payload Functional Block Diagram</vt:lpstr>
      <vt:lpstr>Hardware: UAS Onboard Components</vt:lpstr>
      <vt:lpstr>Hardware: UAS 3D View</vt:lpstr>
      <vt:lpstr>Software</vt:lpstr>
      <vt:lpstr>Payload: Ground Truth System</vt:lpstr>
      <vt:lpstr>CPE’s and FR’s</vt:lpstr>
      <vt:lpstr>Critical Project Elements</vt:lpstr>
      <vt:lpstr>Functional Requirements</vt:lpstr>
      <vt:lpstr>Design Requirements</vt:lpstr>
      <vt:lpstr>Design Requirement Breakdown: </vt:lpstr>
      <vt:lpstr>Mission Planner (E1,FR4) </vt:lpstr>
      <vt:lpstr>Mission Planner (E1,FR4)</vt:lpstr>
      <vt:lpstr>Mission Planner (E1,FR4) </vt:lpstr>
      <vt:lpstr>Simulation (E4,FR5)</vt:lpstr>
      <vt:lpstr>Simulation (E4, FR5)</vt:lpstr>
      <vt:lpstr>Simulation (E4, FR5)</vt:lpstr>
      <vt:lpstr>Simulation (E4,FR5)</vt:lpstr>
      <vt:lpstr>Control Algorithm (E2,FR1,FR2,FR4)  </vt:lpstr>
      <vt:lpstr>Control Algorithm: Simulink Model</vt:lpstr>
      <vt:lpstr>Control Algorithm: Linear Controller</vt:lpstr>
      <vt:lpstr>Control Algorithm: Simulation Results</vt:lpstr>
      <vt:lpstr>Control Algorithm (E2,FR1,FR2,FR4)  </vt:lpstr>
      <vt:lpstr>Airframe/Operations &amp; Testing (E3,E6,FR6)   </vt:lpstr>
      <vt:lpstr>Airframe/Operations &amp; Testing (E3,E6,FR6)</vt:lpstr>
      <vt:lpstr>Airframe/Operations &amp; Testing (E3,E6,FR6)</vt:lpstr>
      <vt:lpstr>Airframe/Operations &amp; Testing (E3,E6,FR6) </vt:lpstr>
      <vt:lpstr>Airframe/Operations &amp; Testing (E3,E6,FR6)</vt:lpstr>
      <vt:lpstr>Airframe/Operations &amp; Testing (E3,E6,FR6)   </vt:lpstr>
      <vt:lpstr>Ground Truth (E5,FR7)    </vt:lpstr>
      <vt:lpstr>Ground Truth (E5,FR7)</vt:lpstr>
      <vt:lpstr>Ground Truth (E5,FR7)</vt:lpstr>
      <vt:lpstr>Ground Truth (E5,FR7)</vt:lpstr>
      <vt:lpstr>Ground Truth (E5,FR7)    </vt:lpstr>
      <vt:lpstr>Project Risks </vt:lpstr>
      <vt:lpstr>Risk Scoring</vt:lpstr>
      <vt:lpstr>Risks  </vt:lpstr>
      <vt:lpstr>Risk Matrix (pre-Mitigation)  </vt:lpstr>
      <vt:lpstr>Risk Matrix (post-Mitigation)  </vt:lpstr>
      <vt:lpstr>Verification/Validation</vt:lpstr>
      <vt:lpstr>Ground Truth System Test </vt:lpstr>
      <vt:lpstr>Ground Truth System Test </vt:lpstr>
      <vt:lpstr>Vehicle Flight Time Verification </vt:lpstr>
      <vt:lpstr>Vehicle Flight Time Verification </vt:lpstr>
      <vt:lpstr>Vehicle Position Hold Verification</vt:lpstr>
      <vt:lpstr>Vehicle Position Hold Verification </vt:lpstr>
      <vt:lpstr>Timed Waypoint Simulation Verification</vt:lpstr>
      <vt:lpstr>Timed Waypoint Simulation Verification</vt:lpstr>
      <vt:lpstr>GUST System Validation Test</vt:lpstr>
      <vt:lpstr>Project Planning</vt:lpstr>
      <vt:lpstr>Work Plan</vt:lpstr>
      <vt:lpstr>GANTT Chart</vt:lpstr>
      <vt:lpstr>Major Tests to Be Conducted</vt:lpstr>
      <vt:lpstr>Thank you!</vt:lpstr>
      <vt:lpstr>Supporting Materials</vt:lpstr>
      <vt:lpstr>Supporting Materials Quick Links</vt:lpstr>
      <vt:lpstr>Administrative</vt:lpstr>
      <vt:lpstr>Organization Chart</vt:lpstr>
      <vt:lpstr>Specific Objectives</vt:lpstr>
      <vt:lpstr>Design Requirements: FR 1</vt:lpstr>
      <vt:lpstr>Design Requirements: FR 2</vt:lpstr>
      <vt:lpstr>Design Requirements: FR 3</vt:lpstr>
      <vt:lpstr>Design Requirements: FR 4</vt:lpstr>
      <vt:lpstr>Design Requirements: FR 5</vt:lpstr>
      <vt:lpstr>Design Requirements: FR 6</vt:lpstr>
      <vt:lpstr>Design Requirements: FR 7</vt:lpstr>
      <vt:lpstr>Budget Detailed Breakdown</vt:lpstr>
      <vt:lpstr>Trade Studies</vt:lpstr>
      <vt:lpstr>Trade Study: UAS</vt:lpstr>
      <vt:lpstr>Trade Study: UAS</vt:lpstr>
      <vt:lpstr>Trade Study: Ground Truth System</vt:lpstr>
      <vt:lpstr>Trade Study: Ground Truth System</vt:lpstr>
      <vt:lpstr>Trade Study: Autopilot Software</vt:lpstr>
      <vt:lpstr>Trade Study: Autopilot Software</vt:lpstr>
      <vt:lpstr>Trade Study: Simulation</vt:lpstr>
      <vt:lpstr>Trade Study: Simulation</vt:lpstr>
      <vt:lpstr>Trade Study: Mission Planner</vt:lpstr>
      <vt:lpstr>Trade Study: Mission Planner</vt:lpstr>
      <vt:lpstr>Hardware</vt:lpstr>
      <vt:lpstr>Design Solution: Airframe</vt:lpstr>
      <vt:lpstr>Design Solution: Vehicle Battery </vt:lpstr>
      <vt:lpstr>Design Solution: Power Distribution</vt:lpstr>
      <vt:lpstr>Design Solution: Speed Controller</vt:lpstr>
      <vt:lpstr>Design Solution: Lift motors</vt:lpstr>
      <vt:lpstr>Design Solution: Propellers</vt:lpstr>
      <vt:lpstr>Design Solution: Pilots Transmitter </vt:lpstr>
      <vt:lpstr>Design Solution: Telemetry Radio </vt:lpstr>
      <vt:lpstr>Design Solution: Power Connectors </vt:lpstr>
      <vt:lpstr>Design Solution: Battery Charging </vt:lpstr>
      <vt:lpstr>Design Solution: PixHawk 4 Flight Controller </vt:lpstr>
      <vt:lpstr>Design Solution: PixHawk 4 Flight Controller</vt:lpstr>
      <vt:lpstr>Hardware: T810 Mass Budget</vt:lpstr>
      <vt:lpstr>Hardware: Vehicle Power Budget</vt:lpstr>
      <vt:lpstr>Flight Time Estimation: Process</vt:lpstr>
      <vt:lpstr>Flight Time Estimation: Assumptions</vt:lpstr>
      <vt:lpstr>Momentum Theory for Static-Thrust Calculation    </vt:lpstr>
      <vt:lpstr>Momentum Theory for Static-Thrust Calculation Full Derivation    </vt:lpstr>
      <vt:lpstr>Flight Time Estimation: Battery Model</vt:lpstr>
      <vt:lpstr>Flight Time Estimation: Propeller Model</vt:lpstr>
      <vt:lpstr>Vehicle Down-Selection</vt:lpstr>
      <vt:lpstr>Hardware: GPS Module Power Budget</vt:lpstr>
      <vt:lpstr>Hardware: Payload Mass Budget</vt:lpstr>
      <vt:lpstr>Hardware: GPS Module Battery Selection</vt:lpstr>
      <vt:lpstr>PixHawk GPS Module</vt:lpstr>
      <vt:lpstr>ublox ZED-F9P GNSS Receiver</vt:lpstr>
      <vt:lpstr>Feasibility Analysis: Ground Truth System GPS Modules</vt:lpstr>
      <vt:lpstr>Controls</vt:lpstr>
      <vt:lpstr>Simulink Modeling: Model Overview</vt:lpstr>
      <vt:lpstr>Simulink Modeling: Trajectory Block</vt:lpstr>
      <vt:lpstr>Simulink Modeling: Control System Block</vt:lpstr>
      <vt:lpstr>Simulink Modeling: Control System Block</vt:lpstr>
      <vt:lpstr>Simulink Modeling: Z Control Block</vt:lpstr>
      <vt:lpstr>Simulink Modeling: Pitch/Roll Controller</vt:lpstr>
      <vt:lpstr>Simulink Modeling: Position Control Block</vt:lpstr>
      <vt:lpstr>Simulink Modeling: Pitch/Roll Control Block</vt:lpstr>
      <vt:lpstr>Simulink Modeling: Yaw Control Block</vt:lpstr>
      <vt:lpstr>Simulink Modeling: Body Force Block</vt:lpstr>
      <vt:lpstr>Simulink Modeling: Newton-Euler Plant Block</vt:lpstr>
      <vt:lpstr>Simulink Modeling: Cross Correlation Lag</vt:lpstr>
      <vt:lpstr>Ardupilot General FBD</vt:lpstr>
      <vt:lpstr>Ardupilot Attitude Control FBD</vt:lpstr>
      <vt:lpstr>Modifying Control Law Feasibility </vt:lpstr>
      <vt:lpstr>Modifying Control Law Feasibility </vt:lpstr>
      <vt:lpstr>Extended Kalman Filter</vt:lpstr>
      <vt:lpstr>Software</vt:lpstr>
      <vt:lpstr>IRISS Previous Work and Motivation</vt:lpstr>
      <vt:lpstr>IRISS Summer Results</vt:lpstr>
      <vt:lpstr>IRISS Summer Results</vt:lpstr>
      <vt:lpstr>IRISS Summer Results</vt:lpstr>
      <vt:lpstr>IRISS Summer Results</vt:lpstr>
      <vt:lpstr>IRISS Summer Results</vt:lpstr>
      <vt:lpstr>IRISS Summer Results - Standard Error</vt:lpstr>
      <vt:lpstr>IRISS Summer Results</vt:lpstr>
      <vt:lpstr>IRISS Summer Results - Alternate Error</vt:lpstr>
      <vt:lpstr>LEO Track Simulation Plots</vt:lpstr>
      <vt:lpstr>LEO Track Simulation Plots with Waypoints</vt:lpstr>
      <vt:lpstr>Custom Track Simulation Plots</vt:lpstr>
      <vt:lpstr>Simulating GPS Failure</vt:lpstr>
      <vt:lpstr>Gazebo Physics Engine and First Principles</vt:lpstr>
      <vt:lpstr>Gazebo Physics Engine and First Principles Cont.</vt:lpstr>
      <vt:lpstr>Gazebo Physics Engine and First Principles Cont.</vt:lpstr>
      <vt:lpstr>ArduPilot Flight Modes</vt:lpstr>
      <vt:lpstr>Technical 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Critical Design Review</dc:title>
  <cp:lastModifiedBy>Anand Trehan</cp:lastModifiedBy>
  <cp:revision>3</cp:revision>
  <dcterms:modified xsi:type="dcterms:W3CDTF">2021-11-29T05:25:20Z</dcterms:modified>
</cp:coreProperties>
</file>