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</p:sldIdLst>
  <p:sldSz cx="9144000" cy="5143500" type="screen16x9"/>
  <p:notesSz cx="6858000" cy="9144000"/>
  <p:embeddedFontLst>
    <p:embeddedFont>
      <p:font typeface="Helvetica Neue" panose="020B0604020202020204" charset="0"/>
      <p:regular r:id="rId102"/>
      <p:bold r:id="rId103"/>
      <p:italic r:id="rId104"/>
      <p:boldItalic r:id="rId105"/>
    </p:embeddedFont>
    <p:embeddedFont>
      <p:font typeface="Helvetica Neue Light" panose="020B0604020202020204" charset="0"/>
      <p:regular r:id="rId106"/>
      <p:bold r:id="rId107"/>
      <p:italic r:id="rId108"/>
      <p:boldItalic r:id="rId109"/>
    </p:embeddedFont>
    <p:embeddedFont>
      <p:font typeface="Impact" panose="020B0806030902050204" pitchFamily="34" charset="0"/>
      <p:regular r:id="rId1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0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5" roundtripDataSignature="AMtx7mjtCg4DkNXtvFaRY6YAheq16zoM5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 WIED3122" initials="" lastIdx="1" clrIdx="0"/>
  <p:cmAuthor id="1" name="Carter CAMA0978" initials="" lastIdx="4" clrIdx="1"/>
  <p:cmAuthor id="2" name="Madisen Purifoy-frie" initials="" lastIdx="5" clrIdx="2"/>
  <p:cmAuthor id="3" name="Daniel dama7862" initials="" lastIdx="1" clrIdx="3"/>
  <p:cmAuthor id="4" name="Eric ERRO2466" initials="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95BF97-9A8F-4BDB-9B77-DB65E227D429}">
  <a:tblStyle styleId="{3995BF97-9A8F-4BDB-9B77-DB65E227D42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13369EF-A539-4747-BFB4-628C143F1CC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1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font" Target="fonts/font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5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3.fntdata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9.fntdata"/><Relationship Id="rId115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2-14T06:20:07.056" idx="1">
    <p:pos x="196" y="725"/>
    <p:text>not much battery stuff in LOS so I used this DR 1.2.3. Also are we really testing it for 5 days?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uKQ8E"/>
      </p:ext>
    </p:extLst>
  </p:cm>
  <p:cm authorId="1" dt="2022-02-14T06:20:07.056" idx="1">
    <p:pos x="196" y="725"/>
    <p:text>5 days is the environmental test; I don't think we're required to use the battery for that and I also don't know if we'll actually achieve a 5 day test, but it's our second highest LOS.</p:text>
    <p:extLst>
      <p:ext uri="{C676402C-5697-4E1C-873F-D02D1690AC5C}">
        <p15:threadingInfo xmlns:p15="http://schemas.microsoft.com/office/powerpoint/2012/main" timeZoneBias="0">
          <p15:parentCm authorId="0" idx="1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uKQ8Q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4T16:11:17.834" idx="2">
    <p:pos x="670" y="1637"/>
    <p:text>This software diagram feels a little out of place on the slide about the electronics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uI3m8"/>
      </p:ext>
    </p:extLst>
  </p:cm>
  <p:cm authorId="2" dt="2022-02-14T16:11:17.834" idx="1">
    <p:pos x="670" y="1637"/>
    <p:text>It was meant to be a lead in to the next design solution slides</p:text>
    <p:extLst>
      <p:ext uri="{C676402C-5697-4E1C-873F-D02D1690AC5C}">
        <p15:threadingInfo xmlns:p15="http://schemas.microsoft.com/office/powerpoint/2012/main" timeZoneBias="0">
          <p15:parentCm authorId="1" idx="2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kasAX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2-14T03:44:15.434" idx="1">
    <p:pos x="6000" y="0"/>
    <p:text>maybe include some words or a table of the updates cause it's not clear what these things are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uKQ7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4T16:34:49.391" idx="3">
    <p:pos x="4885" y="534"/>
    <p:text>Leaving as Feb. 28 because that's when all of the wireless testing is scheduled to be done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kasAYM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13T21:21:04.753" idx="2">
    <p:pos x="6000" y="0"/>
    <p:text>I think this slide could use a diagram of what the testing looks like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cJZl4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2-14T08:03:01.518" idx="1">
    <p:pos x="144" y="536"/>
    <p:text>I'm not sure these are what we testing here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O1dQZM"/>
      </p:ext>
    </p:extLst>
  </p:cm>
  <p:cm authorId="1" dt="2022-02-14T08:03:01.518" idx="4">
    <p:pos x="144" y="536"/>
    <p:text>5.1 is tested because the ground station (if we test at Raytheon) can be pointed using our GPS coordinates. 5.2 is tested because we gotta haul and set it up somewhere.</p:text>
    <p:extLst>
      <p:ext uri="{C676402C-5697-4E1C-873F-D02D1690AC5C}">
        <p15:threadingInfo xmlns:p15="http://schemas.microsoft.com/office/powerpoint/2012/main" timeZoneBias="0">
          <p15:parentCm authorId="4" idx="1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j6ZMPs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13T19:23:56.125" idx="3">
    <p:pos x="144" y="144"/>
    <p:text>I need to update this if we want to keep it in the background slides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cJZlk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13T21:38:02.752" idx="4">
    <p:pos x="6000" y="0"/>
    <p:text>Come back to this slide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O1dQY0"/>
      </p:ext>
    </p:extLst>
  </p:cm>
  <p:cm authorId="2" dt="2022-02-13T21:38:02.752" idx="5">
    <p:pos x="6000" y="0"/>
    <p:text>@William.L.Edwards@colorado.edu do you guys have schematics for this yet?</p:text>
    <p:extLst>
      <p:ext uri="{C676402C-5697-4E1C-873F-D02D1690AC5C}">
        <p15:threadingInfo xmlns:p15="http://schemas.microsoft.com/office/powerpoint/2012/main" timeZoneBias="0">
          <p15:parentCm authorId="2" idx="4"/>
        </p15:threadingInfo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VhcJZmA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Carter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Hello and welcome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We’re team GRASS presenting our test design review of our project for Raytheon Intelligence and Space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30f89405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1130f89405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51092a5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51092a58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35a33be1a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35a33be1a_3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22327cc9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22327cc9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35a33be1a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35a33be1a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35a33be1a_3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35a33be1a_3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51092a584_3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51092a584_3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22327cc9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22327cc9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22327cc9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22327cc9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22327cc9a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22327cc9a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a76b2cd2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fa76b2cd2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 outline with links for your convenience, but you already know what we’re going to talk about today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30f894052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130f894052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22327cc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122327cc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51092a584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151092a584_3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22327cc9a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22327cc9a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285bb2b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11285bb2b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Project Purpose and Objective (5%)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122327cc9a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122327cc9a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51092a584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151092a584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51092a584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51092a584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285bb2b0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11285bb2b0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151092a584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151092a584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a76b2cd2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fa76b2cd2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Project Purpose and Objective (5%)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151092a584_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151092a584_3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d1e31a7c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d1e31a7c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51092a58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1151092a58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Reitrerate what an SDR is, mention GNUradio and what it is as well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3169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Helvetica Neue"/>
              <a:buChar char="●"/>
            </a:pPr>
            <a:r>
              <a:rPr lang="en" sz="139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Knowns</a:t>
            </a:r>
            <a:endParaRPr sz="139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97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2"/>
              <a:buFont typeface="Helvetica Neue"/>
              <a:buChar char="○"/>
            </a:pPr>
            <a:r>
              <a:rPr lang="en" sz="109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Losses through cables, connectors, and attenuators based on manufacturers/materials</a:t>
            </a:r>
            <a:endParaRPr sz="109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979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92"/>
              <a:buFont typeface="Helvetica Neue"/>
              <a:buChar char="○"/>
            </a:pPr>
            <a:r>
              <a:rPr lang="en" sz="109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Gains from antenna are known based on manufacturer or simple geometric equations</a:t>
            </a:r>
            <a:endParaRPr sz="109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151092a584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151092a584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135a33be1a_6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135a33be1a_6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14d027ca4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14d027ca4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51092a584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g1151092a584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135a33be1a_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1135a33be1a_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135a33be1a_6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1135a33be1a_6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d1e31a7ce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d1e31a7ce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a643dcc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fa643dcc9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138c1d790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g1138c1d790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138c1d79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138c1d79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138c1d790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1138c1d790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d1e31a7ce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d1e31a7ce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35a33be1a_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35a33be1a_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what is being tested for (your rationale for performing the test),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the design of the test fixtures,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what test equipment and facilities are needed, and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  <a:latin typeface="Courier New"/>
                <a:ea typeface="Courier New"/>
                <a:cs typeface="Courier New"/>
                <a:sym typeface="Courier New"/>
              </a:rPr>
              <a:t>O </a:t>
            </a: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an overview of the test procedures.</a:t>
            </a:r>
            <a:endParaRPr sz="1150">
              <a:solidFill>
                <a:schemeClr val="dk1"/>
              </a:solidFill>
              <a:highlight>
                <a:srgbClr val="F2F2F2"/>
              </a:highlight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Describe how the test(s) will reduce risk to your project, what results do you expect, and what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models will be validated.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130f89405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1130f89405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rgbClr val="F2F2F2"/>
                </a:highlight>
              </a:rPr>
              <a:t>Eric</a:t>
            </a:r>
            <a:endParaRPr sz="1150">
              <a:solidFill>
                <a:schemeClr val="dk1"/>
              </a:solidFill>
              <a:highlight>
                <a:srgbClr val="F2F2F2"/>
              </a:highlight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135a33be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135a33be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Eric</a:t>
            </a:r>
            <a:endParaRPr sz="9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1285bb2b0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11285bb2b0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Carter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Project Purpose and Objective (5%)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130f89405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g1130f89405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Right where we expected to be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122327cc9a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122327cc9a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is DRIVING our cost? - Enclosure, HackRF, Battery/Odyssey respectively.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a643dcc9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fa643dcc9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Madisen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fa76b2cd2f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gfa76b2cd2f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Carter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We’d like to acknowledge: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our customers at Raytheon for their advice and support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Several folks in the department including our advisor, Prof. Morton, and the full advisory board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Other instructors and professors for their particular support and expertise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And the lovely folks who helped us prepare this presentation, namely Prof. Morton and Colin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fa76b2cd2f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gfa76b2cd2f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Carter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fa76b2cd2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gfa76b2cd2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03b319fe01_1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g103b319fe01_1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151092a584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151092a584_3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151092a584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1151092a584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Madisen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151092a584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151092a584_3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151092a584_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151092a584_3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151092a584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151092a584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151092a58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1151092a58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214ba29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10214ba29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Madisen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51092a58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g1151092a58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Thanks Marissa ;)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Madisen still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151092a58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g1151092a58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51092a58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51092a58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151092a584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1151092a584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151092a584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1151092a584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151092a58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151092a58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d1e31a7ce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d1e31a7ce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130f8940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2" name="Google Shape;932;g1130f8940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151092a584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151092a584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d1e31a7ce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d1e31a7ce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0214ba291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0214ba291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Madisen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135a33be1a_6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1135a33be1a_6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135a33be1a_6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1135a33be1a_6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122327cc9a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122327cc9a_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1122327cc9a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1122327cc9a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d1e31a7ce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d1e31a7ce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2a6589b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12a6589b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12a6589b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12a6589b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d1e31a7ce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d1e31a7ce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135a33be1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135a33be1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135a33be1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1135a33be1a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214ba291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0214ba291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Madisen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135a33be1a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1135a33be1a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1135a33be1a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1135a33be1a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1135a33be1a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1135a33be1a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1135a33be1a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1135a33be1a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135a33be1a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135a33be1a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135a33be1a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1135a33be1a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135a33be1a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1135a33be1a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150c8c1f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150c8c1f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151092a584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151092a584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What is DRIVING our cost? - Enclosure, HackRF, Battery/Odyssey respectively.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151092a584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8" name="Google Shape;1148;g1151092a584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51092a584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51092a584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1150c8c1f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1150c8c1f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150c8c1ff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150c8c1ff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150c8c1ff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1150c8c1ff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1511f7ab1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1511f7ab1e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1511f7ab1e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11511f7ab1e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511f7ab1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511f7ab1e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138c1d790e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1138c1d790e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11511f7ab1e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11511f7ab1e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11511f7ab1e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11511f7ab1e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1511f7ab1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11511f7ab1e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subTitle" idx="1"/>
          </p:nvPr>
        </p:nvSpPr>
        <p:spPr>
          <a:xfrm>
            <a:off x="311700" y="2797175"/>
            <a:ext cx="8520600" cy="792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740664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265500" y="226075"/>
            <a:ext cx="4045200" cy="27432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265500" y="2969275"/>
            <a:ext cx="4045200" cy="635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41900" y="420992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 Light"/>
              <a:buNone/>
              <a:defRPr i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4424125"/>
            <a:ext cx="719375" cy="7193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jpg"/><Relationship Id="rId4" Type="http://schemas.openxmlformats.org/officeDocument/2006/relationships/image" Target="../media/image27.jp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51.xml"/><Relationship Id="rId3" Type="http://schemas.openxmlformats.org/officeDocument/2006/relationships/slide" Target="slide24.xml"/><Relationship Id="rId7" Type="http://schemas.openxmlformats.org/officeDocument/2006/relationships/slide" Target="slide26.xml"/><Relationship Id="rId12" Type="http://schemas.openxmlformats.org/officeDocument/2006/relationships/slide" Target="slide43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39.xml"/><Relationship Id="rId5" Type="http://schemas.openxmlformats.org/officeDocument/2006/relationships/slide" Target="slide3.xml"/><Relationship Id="rId15" Type="http://schemas.openxmlformats.org/officeDocument/2006/relationships/slide" Target="slide10.xml"/><Relationship Id="rId10" Type="http://schemas.openxmlformats.org/officeDocument/2006/relationships/slide" Target="slide31.xml"/><Relationship Id="rId4" Type="http://schemas.openxmlformats.org/officeDocument/2006/relationships/slide" Target="slide4.xml"/><Relationship Id="rId9" Type="http://schemas.openxmlformats.org/officeDocument/2006/relationships/slide" Target="slide48.xml"/><Relationship Id="rId14" Type="http://schemas.openxmlformats.org/officeDocument/2006/relationships/slide" Target="slide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jpg"/><Relationship Id="rId4" Type="http://schemas.openxmlformats.org/officeDocument/2006/relationships/image" Target="../media/image24.png"/><Relationship Id="rId9" Type="http://schemas.openxmlformats.org/officeDocument/2006/relationships/comments" Target="../comments/commen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77.xml"/><Relationship Id="rId4" Type="http://schemas.openxmlformats.org/officeDocument/2006/relationships/slide" Target="slide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13" Type="http://schemas.openxmlformats.org/officeDocument/2006/relationships/image" Target="../media/image103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96.xml"/><Relationship Id="rId16" Type="http://schemas.openxmlformats.org/officeDocument/2006/relationships/comments" Target="../comments/commen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11" Type="http://schemas.openxmlformats.org/officeDocument/2006/relationships/image" Target="../media/image102.jpg"/><Relationship Id="rId5" Type="http://schemas.openxmlformats.org/officeDocument/2006/relationships/image" Target="../media/image96.jpg"/><Relationship Id="rId15" Type="http://schemas.openxmlformats.org/officeDocument/2006/relationships/image" Target="../media/image105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Relationship Id="rId14" Type="http://schemas.openxmlformats.org/officeDocument/2006/relationships/image" Target="../media/image104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0" y="380369"/>
            <a:ext cx="8520600" cy="170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50"/>
              <a:t>GRASS</a:t>
            </a:r>
            <a:endParaRPr sz="535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50"/>
              <a:t>Test Readiness Review (TRR)</a:t>
            </a:r>
            <a:endParaRPr sz="3380"/>
          </a:p>
        </p:txBody>
      </p:sp>
      <p:sp>
        <p:nvSpPr>
          <p:cNvPr id="55" name="Google Shape;55;p1"/>
          <p:cNvSpPr txBox="1"/>
          <p:nvPr/>
        </p:nvSpPr>
        <p:spPr>
          <a:xfrm>
            <a:off x="311700" y="2126550"/>
            <a:ext cx="8520600" cy="9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1"/>
              <a:buFont typeface="Helvetica Neue"/>
              <a:buNone/>
            </a:pPr>
            <a:r>
              <a:rPr lang="en" sz="2316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February 21st, 2022</a:t>
            </a:r>
            <a:r>
              <a:rPr lang="en" sz="2316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(12:50 - 1:40 PM)</a:t>
            </a:r>
            <a:endParaRPr sz="2316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1"/>
              <a:buFont typeface="Helvetica Neue"/>
              <a:buNone/>
            </a:pPr>
            <a:r>
              <a:rPr lang="en" sz="200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ASEN 4018 - 012 Team 7</a:t>
            </a:r>
            <a:endParaRPr sz="808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311700" y="3683499"/>
            <a:ext cx="85206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219"/>
              <a:buFont typeface="Helvetica Neue"/>
              <a:buNone/>
            </a:pPr>
            <a:r>
              <a:rPr lang="en" sz="163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Presenters</a:t>
            </a:r>
            <a:endParaRPr sz="1635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429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35293"/>
              <a:buFont typeface="Helvetica Neue"/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Carter Mak, 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Madisen Purifoy-Frie,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Trey Taylor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Addison Conzet,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Eric Roeck, Wil Edwards, and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Ruben Briones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35293"/>
              <a:buFont typeface="Helvetica Neue"/>
              <a:buNone/>
            </a:pPr>
            <a:endParaRPr sz="1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752"/>
              <a:buFont typeface="Helvetica Neue"/>
              <a:buNone/>
            </a:pPr>
            <a:r>
              <a:rPr lang="en" sz="164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Team Members</a:t>
            </a:r>
            <a:endParaRPr sz="164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35293"/>
              <a:buFont typeface="Helvetica Neue"/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Gavin O'Connell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Sam Packard,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Cole Sechrist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Marissa Palamara, </a:t>
            </a: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Daniel Mathews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311700" y="2997706"/>
            <a:ext cx="4260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Customer</a:t>
            </a:r>
            <a:endParaRPr sz="16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Raytheon Technologies</a:t>
            </a:r>
            <a:endParaRPr sz="13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4572000" y="2997706"/>
            <a:ext cx="4260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Helvetica Neue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Advisor</a:t>
            </a:r>
            <a:endParaRPr sz="15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Helvetica Neue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Jade Morton</a:t>
            </a:r>
            <a:endParaRPr sz="1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3540" y="1173737"/>
            <a:ext cx="938248" cy="93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30f894052_0_7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Functional Block Diagram - Full System</a:t>
            </a:r>
            <a:endParaRPr/>
          </a:p>
        </p:txBody>
      </p:sp>
      <p:sp>
        <p:nvSpPr>
          <p:cNvPr id="143" name="Google Shape;143;g1130f894052_0_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1130f894052_0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237" y="806346"/>
            <a:ext cx="7681426" cy="43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130f894052_0_78"/>
          <p:cNvSpPr txBox="1"/>
          <p:nvPr/>
        </p:nvSpPr>
        <p:spPr>
          <a:xfrm rot="-1605496">
            <a:off x="1142962" y="1243750"/>
            <a:ext cx="676325" cy="323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Mbps </a:t>
            </a:r>
            <a:endParaRPr sz="9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1151092a58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787365"/>
            <a:ext cx="7693351" cy="432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151092a584_0_1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Hardware Design Solution</a:t>
            </a:r>
            <a:endParaRPr/>
          </a:p>
        </p:txBody>
      </p:sp>
      <p:sp>
        <p:nvSpPr>
          <p:cNvPr id="152" name="Google Shape;152;g1151092a584_0_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1135a33be1a_3_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787364"/>
            <a:ext cx="7693351" cy="432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135a33be1a_3_2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000" y="1009887"/>
            <a:ext cx="2725063" cy="31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135a33be1a_3_2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Structural Hardware Design Solution</a:t>
            </a:r>
            <a:endParaRPr/>
          </a:p>
        </p:txBody>
      </p:sp>
      <p:sp>
        <p:nvSpPr>
          <p:cNvPr id="160" name="Google Shape;160;g1135a33be1a_3_2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g1135a33be1a_3_223"/>
          <p:cNvGrpSpPr/>
          <p:nvPr/>
        </p:nvGrpSpPr>
        <p:grpSpPr>
          <a:xfrm>
            <a:off x="508292" y="764378"/>
            <a:ext cx="3539197" cy="3896554"/>
            <a:chOff x="5445403" y="874263"/>
            <a:chExt cx="3144834" cy="3462373"/>
          </a:xfrm>
        </p:grpSpPr>
        <p:cxnSp>
          <p:nvCxnSpPr>
            <p:cNvPr id="162" name="Google Shape;162;g1135a33be1a_3_223"/>
            <p:cNvCxnSpPr/>
            <p:nvPr/>
          </p:nvCxnSpPr>
          <p:spPr>
            <a:xfrm>
              <a:off x="7921856" y="1603080"/>
              <a:ext cx="0" cy="21237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3" name="Google Shape;163;g1135a33be1a_3_223"/>
            <p:cNvSpPr txBox="1"/>
            <p:nvPr/>
          </p:nvSpPr>
          <p:spPr>
            <a:xfrm>
              <a:off x="7926637" y="2311199"/>
              <a:ext cx="6636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0.46 m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64" name="Google Shape;164;g1135a33be1a_3_223"/>
            <p:cNvCxnSpPr/>
            <p:nvPr/>
          </p:nvCxnSpPr>
          <p:spPr>
            <a:xfrm rot="10800000" flipH="1">
              <a:off x="7762590" y="1598339"/>
              <a:ext cx="157800" cy="1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g1135a33be1a_3_223"/>
            <p:cNvCxnSpPr/>
            <p:nvPr/>
          </p:nvCxnSpPr>
          <p:spPr>
            <a:xfrm>
              <a:off x="7697798" y="3726771"/>
              <a:ext cx="222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" name="Google Shape;166;g1135a33be1a_3_223"/>
            <p:cNvCxnSpPr/>
            <p:nvPr/>
          </p:nvCxnSpPr>
          <p:spPr>
            <a:xfrm rot="10800000">
              <a:off x="5732899" y="1297861"/>
              <a:ext cx="4800" cy="19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" name="Google Shape;167;g1135a33be1a_3_223"/>
            <p:cNvCxnSpPr/>
            <p:nvPr/>
          </p:nvCxnSpPr>
          <p:spPr>
            <a:xfrm rot="10800000">
              <a:off x="6046473" y="1137358"/>
              <a:ext cx="0" cy="165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" name="Google Shape;168;g1135a33be1a_3_223"/>
            <p:cNvCxnSpPr/>
            <p:nvPr/>
          </p:nvCxnSpPr>
          <p:spPr>
            <a:xfrm rot="10800000" flipH="1">
              <a:off x="5732553" y="1148596"/>
              <a:ext cx="314100" cy="143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9" name="Google Shape;169;g1135a33be1a_3_223"/>
            <p:cNvSpPr txBox="1"/>
            <p:nvPr/>
          </p:nvSpPr>
          <p:spPr>
            <a:xfrm>
              <a:off x="5445403" y="874263"/>
              <a:ext cx="12021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0.23 m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70" name="Google Shape;170;g1135a33be1a_3_223"/>
            <p:cNvCxnSpPr/>
            <p:nvPr/>
          </p:nvCxnSpPr>
          <p:spPr>
            <a:xfrm>
              <a:off x="5789532" y="3745684"/>
              <a:ext cx="0" cy="238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1" name="Google Shape;171;g1135a33be1a_3_223"/>
            <p:cNvCxnSpPr/>
            <p:nvPr/>
          </p:nvCxnSpPr>
          <p:spPr>
            <a:xfrm>
              <a:off x="5789005" y="3977313"/>
              <a:ext cx="1787400" cy="28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2" name="Google Shape;172;g1135a33be1a_3_223"/>
            <p:cNvSpPr txBox="1"/>
            <p:nvPr/>
          </p:nvSpPr>
          <p:spPr>
            <a:xfrm>
              <a:off x="6432256" y="3962235"/>
              <a:ext cx="1202100" cy="3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0.38 m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73" name="Google Shape;173;g1135a33be1a_3_223"/>
            <p:cNvCxnSpPr/>
            <p:nvPr/>
          </p:nvCxnSpPr>
          <p:spPr>
            <a:xfrm>
              <a:off x="7576385" y="3774972"/>
              <a:ext cx="0" cy="238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4" name="Google Shape;174;g1135a33be1a_3_223"/>
          <p:cNvSpPr txBox="1">
            <a:spLocks noGrp="1"/>
          </p:cNvSpPr>
          <p:nvPr>
            <p:ph type="body" idx="1"/>
          </p:nvPr>
        </p:nvSpPr>
        <p:spPr>
          <a:xfrm>
            <a:off x="730725" y="4483736"/>
            <a:ext cx="30969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/>
              <a:t>Heated/insulated enclosure to hold all electronics </a:t>
            </a:r>
            <a:r>
              <a:rPr lang="en" sz="14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except </a:t>
            </a:r>
            <a:r>
              <a:rPr lang="en" sz="1400"/>
              <a:t>antenna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1122327cc9a_0_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787365"/>
            <a:ext cx="7693351" cy="432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1122327cc9a_0_38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Design Solution</a:t>
            </a:r>
            <a:endParaRPr/>
          </a:p>
        </p:txBody>
      </p:sp>
      <p:sp>
        <p:nvSpPr>
          <p:cNvPr id="181" name="Google Shape;181;g1122327cc9a_0_3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1122327cc9a_0_383"/>
          <p:cNvPicPr preferRelativeResize="0"/>
          <p:nvPr/>
        </p:nvPicPr>
        <p:blipFill rotWithShape="1">
          <a:blip r:embed="rId4">
            <a:alphaModFix/>
          </a:blip>
          <a:srcRect l="27059" t="7275" r="41684" b="11064"/>
          <a:stretch/>
        </p:blipFill>
        <p:spPr>
          <a:xfrm>
            <a:off x="535950" y="921400"/>
            <a:ext cx="1347610" cy="1980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122327cc9a_0_383"/>
          <p:cNvSpPr txBox="1"/>
          <p:nvPr/>
        </p:nvSpPr>
        <p:spPr>
          <a:xfrm>
            <a:off x="624311" y="2869157"/>
            <a:ext cx="117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Parabolic Dish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g1122327cc9a_0_383"/>
          <p:cNvSpPr txBox="1"/>
          <p:nvPr/>
        </p:nvSpPr>
        <p:spPr>
          <a:xfrm>
            <a:off x="1996211" y="2856375"/>
            <a:ext cx="204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Quectel EM06-A LTE Cat 6 M.2 Module - Cellular Modem and G</a:t>
            </a:r>
            <a:r>
              <a:rPr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PS receiver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g1122327cc9a_0_3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3028" y="1137250"/>
            <a:ext cx="1347600" cy="16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122327cc9a_0_383"/>
          <p:cNvPicPr preferRelativeResize="0"/>
          <p:nvPr/>
        </p:nvPicPr>
        <p:blipFill rotWithShape="1">
          <a:blip r:embed="rId6">
            <a:alphaModFix/>
          </a:blip>
          <a:srcRect l="6358" r="-9"/>
          <a:stretch/>
        </p:blipFill>
        <p:spPr>
          <a:xfrm>
            <a:off x="2221880" y="3604779"/>
            <a:ext cx="1442700" cy="969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122327cc9a_0_383"/>
          <p:cNvSpPr txBox="1"/>
          <p:nvPr/>
        </p:nvSpPr>
        <p:spPr>
          <a:xfrm>
            <a:off x="722098" y="4568099"/>
            <a:ext cx="274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 Defined Radios (SDR)</a:t>
            </a:r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LimeSDR and HackRF One 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g1122327cc9a_0_383"/>
          <p:cNvPicPr preferRelativeResize="0"/>
          <p:nvPr/>
        </p:nvPicPr>
        <p:blipFill rotWithShape="1">
          <a:blip r:embed="rId7">
            <a:alphaModFix/>
          </a:blip>
          <a:srcRect l="9198" t="22689" r="10046" b="23095"/>
          <a:stretch/>
        </p:blipFill>
        <p:spPr>
          <a:xfrm>
            <a:off x="536528" y="3754728"/>
            <a:ext cx="1442701" cy="72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35a33be1a_3_129"/>
          <p:cNvSpPr txBox="1"/>
          <p:nvPr/>
        </p:nvSpPr>
        <p:spPr>
          <a:xfrm>
            <a:off x="1955676" y="4118749"/>
            <a:ext cx="192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Sparkfun Electronics ROB - 14391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4" name="Google Shape;194;g1135a33be1a_3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787365"/>
            <a:ext cx="7693351" cy="432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135a33be1a_3_12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Design Solution</a:t>
            </a:r>
            <a:endParaRPr/>
          </a:p>
        </p:txBody>
      </p:sp>
      <p:sp>
        <p:nvSpPr>
          <p:cNvPr id="196" name="Google Shape;196;g1135a33be1a_3_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1135a33be1a_3_129"/>
          <p:cNvPicPr preferRelativeResize="0"/>
          <p:nvPr/>
        </p:nvPicPr>
        <p:blipFill rotWithShape="1">
          <a:blip r:embed="rId4">
            <a:alphaModFix/>
          </a:blip>
          <a:srcRect t="13270" b="7647"/>
          <a:stretch/>
        </p:blipFill>
        <p:spPr>
          <a:xfrm>
            <a:off x="220019" y="998355"/>
            <a:ext cx="1757838" cy="139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135a33be1a_3_129"/>
          <p:cNvSpPr txBox="1"/>
          <p:nvPr/>
        </p:nvSpPr>
        <p:spPr>
          <a:xfrm>
            <a:off x="-61270" y="2349461"/>
            <a:ext cx="23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Renogy 12V 100Ah Battery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g1135a33be1a_3_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103" y="2813794"/>
            <a:ext cx="1475108" cy="142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135a33be1a_3_129"/>
          <p:cNvSpPr txBox="1"/>
          <p:nvPr/>
        </p:nvSpPr>
        <p:spPr>
          <a:xfrm>
            <a:off x="163750" y="4116575"/>
            <a:ext cx="159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USB Webcam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Google Shape;201;g1135a33be1a_3_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2265" y="1893642"/>
            <a:ext cx="1721516" cy="12249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135a33be1a_3_129"/>
          <p:cNvSpPr txBox="1"/>
          <p:nvPr/>
        </p:nvSpPr>
        <p:spPr>
          <a:xfrm>
            <a:off x="2064675" y="3251500"/>
            <a:ext cx="188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Sparkfun Electronics ROB - 14391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135a33be1a_3_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525" y="789325"/>
            <a:ext cx="7693334" cy="4327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g1135a33be1a_3_245"/>
          <p:cNvGrpSpPr/>
          <p:nvPr/>
        </p:nvGrpSpPr>
        <p:grpSpPr>
          <a:xfrm>
            <a:off x="366255" y="527239"/>
            <a:ext cx="3129276" cy="2009716"/>
            <a:chOff x="456755" y="3180175"/>
            <a:chExt cx="3129276" cy="2009716"/>
          </a:xfrm>
        </p:grpSpPr>
        <p:pic>
          <p:nvPicPr>
            <p:cNvPr id="209" name="Google Shape;209;g1135a33be1a_3_2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955777">
              <a:off x="658095" y="3468212"/>
              <a:ext cx="1408295" cy="1159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g1135a33be1a_3_245"/>
            <p:cNvSpPr txBox="1"/>
            <p:nvPr/>
          </p:nvSpPr>
          <p:spPr>
            <a:xfrm>
              <a:off x="690081" y="4635791"/>
              <a:ext cx="119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ODYSSEY X86J4105800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1" name="Google Shape;211;g1135a33be1a_3_245"/>
            <p:cNvSpPr txBox="1"/>
            <p:nvPr/>
          </p:nvSpPr>
          <p:spPr>
            <a:xfrm>
              <a:off x="2392031" y="4621484"/>
              <a:ext cx="1194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Storage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12" name="Google Shape;212;g1135a33be1a_3_24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Design Solution</a:t>
            </a:r>
            <a:endParaRPr/>
          </a:p>
        </p:txBody>
      </p:sp>
      <p:sp>
        <p:nvSpPr>
          <p:cNvPr id="213" name="Google Shape;213;g1135a33be1a_3_2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g1135a33be1a_3_245"/>
          <p:cNvGrpSpPr/>
          <p:nvPr/>
        </p:nvGrpSpPr>
        <p:grpSpPr>
          <a:xfrm>
            <a:off x="1064819" y="2599781"/>
            <a:ext cx="2188524" cy="2529038"/>
            <a:chOff x="912411" y="881937"/>
            <a:chExt cx="2188524" cy="2529038"/>
          </a:xfrm>
        </p:grpSpPr>
        <p:pic>
          <p:nvPicPr>
            <p:cNvPr id="215" name="Google Shape;215;g1135a33be1a_3_245"/>
            <p:cNvPicPr preferRelativeResize="0"/>
            <p:nvPr/>
          </p:nvPicPr>
          <p:blipFill rotWithShape="1">
            <a:blip r:embed="rId5">
              <a:alphaModFix/>
            </a:blip>
            <a:srcRect l="61765" t="34816" r="2007" b="1627"/>
            <a:stretch/>
          </p:blipFill>
          <p:spPr>
            <a:xfrm>
              <a:off x="912411" y="881937"/>
              <a:ext cx="2188524" cy="2159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g1135a33be1a_3_245"/>
            <p:cNvSpPr txBox="1"/>
            <p:nvPr/>
          </p:nvSpPr>
          <p:spPr>
            <a:xfrm>
              <a:off x="1045579" y="3041675"/>
              <a:ext cx="187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Spacecraft Simulator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17" name="Google Shape;217;g1135a33be1a_3_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00" y="1245650"/>
            <a:ext cx="1615350" cy="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51092a584_3_10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223" name="Google Shape;223;g1151092a584_3_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1151092a584_3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963" y="901675"/>
            <a:ext cx="3482027" cy="406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1151092a584_3_105"/>
          <p:cNvSpPr txBox="1"/>
          <p:nvPr/>
        </p:nvSpPr>
        <p:spPr>
          <a:xfrm>
            <a:off x="228600" y="1030125"/>
            <a:ext cx="5052300" cy="3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Software must include Flight Software (FSW)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○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Typically several major subsystems: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Guidance, Navigation, and Control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Attitude Determination and Control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etc.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Also must include simulation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○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Several behaviors to simulate: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Orbit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Attitude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371600" lvl="2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■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etc.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g1122327cc9a_0_9"/>
          <p:cNvCxnSpPr/>
          <p:nvPr/>
        </p:nvCxnSpPr>
        <p:spPr>
          <a:xfrm>
            <a:off x="2840538" y="1416856"/>
            <a:ext cx="40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g1122327cc9a_0_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Docker and Software Design Solutions</a:t>
            </a:r>
            <a:endParaRPr/>
          </a:p>
        </p:txBody>
      </p:sp>
      <p:sp>
        <p:nvSpPr>
          <p:cNvPr id="232" name="Google Shape;232;g1122327cc9a_0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" name="Google Shape;233;g1122327cc9a_0_9"/>
          <p:cNvGrpSpPr/>
          <p:nvPr/>
        </p:nvGrpSpPr>
        <p:grpSpPr>
          <a:xfrm>
            <a:off x="1702114" y="4070898"/>
            <a:ext cx="1334100" cy="930225"/>
            <a:chOff x="125525" y="1746250"/>
            <a:chExt cx="1334100" cy="930225"/>
          </a:xfrm>
        </p:grpSpPr>
        <p:sp>
          <p:nvSpPr>
            <p:cNvPr id="234" name="Google Shape;234;g1122327cc9a_0_9"/>
            <p:cNvSpPr/>
            <p:nvPr/>
          </p:nvSpPr>
          <p:spPr>
            <a:xfrm>
              <a:off x="329079" y="1746250"/>
              <a:ext cx="936900" cy="8790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5" name="Google Shape;235;g1122327cc9a_0_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5291" y="1782060"/>
              <a:ext cx="468876" cy="468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g1122327cc9a_0_9"/>
            <p:cNvSpPr txBox="1"/>
            <p:nvPr/>
          </p:nvSpPr>
          <p:spPr>
            <a:xfrm>
              <a:off x="125525" y="2153275"/>
              <a:ext cx="133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Custom Code</a:t>
              </a:r>
              <a:endParaRPr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</a:t>
              </a: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Python)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7" name="Google Shape;237;g1122327cc9a_0_9"/>
          <p:cNvGrpSpPr/>
          <p:nvPr/>
        </p:nvGrpSpPr>
        <p:grpSpPr>
          <a:xfrm>
            <a:off x="1900716" y="3039326"/>
            <a:ext cx="936900" cy="976565"/>
            <a:chOff x="3302433" y="816035"/>
            <a:chExt cx="936900" cy="976565"/>
          </a:xfrm>
        </p:grpSpPr>
        <p:sp>
          <p:nvSpPr>
            <p:cNvPr id="238" name="Google Shape;238;g1122327cc9a_0_9"/>
            <p:cNvSpPr/>
            <p:nvPr/>
          </p:nvSpPr>
          <p:spPr>
            <a:xfrm>
              <a:off x="3302433" y="816035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9" name="Google Shape;239;g1122327cc9a_0_9"/>
            <p:cNvPicPr preferRelativeResize="0"/>
            <p:nvPr/>
          </p:nvPicPr>
          <p:blipFill rotWithShape="1">
            <a:blip r:embed="rId4">
              <a:alphaModFix/>
            </a:blip>
            <a:srcRect t="10793" r="56689"/>
            <a:stretch/>
          </p:blipFill>
          <p:spPr>
            <a:xfrm>
              <a:off x="3514425" y="830341"/>
              <a:ext cx="548701" cy="548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g1122327cc9a_0_9"/>
            <p:cNvSpPr txBox="1"/>
            <p:nvPr/>
          </p:nvSpPr>
          <p:spPr>
            <a:xfrm>
              <a:off x="3382547" y="1269400"/>
              <a:ext cx="779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Systems 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Tool Kit 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1" name="Google Shape;241;g1122327cc9a_0_9"/>
          <p:cNvGrpSpPr/>
          <p:nvPr/>
        </p:nvGrpSpPr>
        <p:grpSpPr>
          <a:xfrm>
            <a:off x="1900712" y="2000111"/>
            <a:ext cx="936900" cy="920126"/>
            <a:chOff x="2275900" y="814854"/>
            <a:chExt cx="936900" cy="920126"/>
          </a:xfrm>
        </p:grpSpPr>
        <p:sp>
          <p:nvSpPr>
            <p:cNvPr id="242" name="Google Shape;242;g1122327cc9a_0_9"/>
            <p:cNvSpPr/>
            <p:nvPr/>
          </p:nvSpPr>
          <p:spPr>
            <a:xfrm>
              <a:off x="2275900" y="814854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3" name="Google Shape;243;g1122327cc9a_0_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69586" y="864920"/>
              <a:ext cx="731433" cy="54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g1122327cc9a_0_9"/>
            <p:cNvSpPr txBox="1"/>
            <p:nvPr/>
          </p:nvSpPr>
          <p:spPr>
            <a:xfrm>
              <a:off x="2369601" y="1380979"/>
              <a:ext cx="7314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KubOS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5" name="Google Shape;245;g1122327cc9a_0_9"/>
          <p:cNvGrpSpPr/>
          <p:nvPr/>
        </p:nvGrpSpPr>
        <p:grpSpPr>
          <a:xfrm>
            <a:off x="1900711" y="954545"/>
            <a:ext cx="936900" cy="926501"/>
            <a:chOff x="1257973" y="815900"/>
            <a:chExt cx="936900" cy="926501"/>
          </a:xfrm>
        </p:grpSpPr>
        <p:sp>
          <p:nvSpPr>
            <p:cNvPr id="246" name="Google Shape;246;g1122327cc9a_0_9"/>
            <p:cNvSpPr/>
            <p:nvPr/>
          </p:nvSpPr>
          <p:spPr>
            <a:xfrm>
              <a:off x="1257973" y="815900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7" name="Google Shape;247;g1122327cc9a_0_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95836" y="855967"/>
              <a:ext cx="858242" cy="59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g1122327cc9a_0_9"/>
            <p:cNvSpPr txBox="1"/>
            <p:nvPr/>
          </p:nvSpPr>
          <p:spPr>
            <a:xfrm>
              <a:off x="1510157" y="1388401"/>
              <a:ext cx="429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42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9" name="Google Shape;249;g1122327cc9a_0_9"/>
          <p:cNvGrpSpPr/>
          <p:nvPr/>
        </p:nvGrpSpPr>
        <p:grpSpPr>
          <a:xfrm>
            <a:off x="5590696" y="1271448"/>
            <a:ext cx="2958396" cy="3175762"/>
            <a:chOff x="2945500" y="1476163"/>
            <a:chExt cx="1833300" cy="1968000"/>
          </a:xfrm>
        </p:grpSpPr>
        <p:sp>
          <p:nvSpPr>
            <p:cNvPr id="250" name="Google Shape;250;g1122327cc9a_0_9"/>
            <p:cNvSpPr/>
            <p:nvPr/>
          </p:nvSpPr>
          <p:spPr>
            <a:xfrm>
              <a:off x="2945500" y="1476163"/>
              <a:ext cx="1833300" cy="1968000"/>
            </a:xfrm>
            <a:prstGeom prst="rect">
              <a:avLst/>
            </a:prstGeom>
            <a:noFill/>
            <a:ln w="19050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" name="Google Shape;251;g1122327cc9a_0_9"/>
            <p:cNvPicPr preferRelativeResize="0"/>
            <p:nvPr/>
          </p:nvPicPr>
          <p:blipFill rotWithShape="1">
            <a:blip r:embed="rId7">
              <a:alphaModFix/>
            </a:blip>
            <a:srcRect r="63024"/>
            <a:stretch/>
          </p:blipFill>
          <p:spPr>
            <a:xfrm>
              <a:off x="3534177" y="1555822"/>
              <a:ext cx="789047" cy="54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g1122327cc9a_0_9"/>
            <p:cNvSpPr txBox="1"/>
            <p:nvPr/>
          </p:nvSpPr>
          <p:spPr>
            <a:xfrm>
              <a:off x="3534168" y="2087349"/>
              <a:ext cx="721200" cy="22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Docker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53" name="Google Shape;253;g1122327cc9a_0_9"/>
            <p:cNvPicPr preferRelativeResize="0"/>
            <p:nvPr/>
          </p:nvPicPr>
          <p:blipFill rotWithShape="1">
            <a:blip r:embed="rId8">
              <a:alphaModFix amt="69000"/>
            </a:blip>
            <a:srcRect l="56117" t="50531" r="4455" b="7249"/>
            <a:stretch/>
          </p:blipFill>
          <p:spPr>
            <a:xfrm>
              <a:off x="2969225" y="2314950"/>
              <a:ext cx="1773975" cy="10646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4" name="Google Shape;254;g1122327cc9a_0_9"/>
          <p:cNvCxnSpPr/>
          <p:nvPr/>
        </p:nvCxnSpPr>
        <p:spPr>
          <a:xfrm rot="10800000">
            <a:off x="2849988" y="4515275"/>
            <a:ext cx="390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g1122327cc9a_0_9"/>
          <p:cNvCxnSpPr/>
          <p:nvPr/>
        </p:nvCxnSpPr>
        <p:spPr>
          <a:xfrm>
            <a:off x="3247300" y="2935825"/>
            <a:ext cx="2333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6" name="Google Shape;256;g1122327cc9a_0_9"/>
          <p:cNvCxnSpPr/>
          <p:nvPr/>
        </p:nvCxnSpPr>
        <p:spPr>
          <a:xfrm rot="10800000">
            <a:off x="3240588" y="1407875"/>
            <a:ext cx="0" cy="311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" name="Google Shape;257;g1122327cc9a_0_9"/>
          <p:cNvSpPr txBox="1"/>
          <p:nvPr/>
        </p:nvSpPr>
        <p:spPr>
          <a:xfrm>
            <a:off x="318938" y="2356350"/>
            <a:ext cx="1334100" cy="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Helvetica Neue"/>
                <a:ea typeface="Helvetica Neue"/>
                <a:cs typeface="Helvetica Neue"/>
                <a:sym typeface="Helvetica Neue"/>
              </a:rPr>
              <a:t>Software Solutions</a:t>
            </a:r>
            <a:endParaRPr sz="2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g1122327cc9a_0_9"/>
          <p:cNvSpPr txBox="1"/>
          <p:nvPr/>
        </p:nvSpPr>
        <p:spPr>
          <a:xfrm>
            <a:off x="3341085" y="2612933"/>
            <a:ext cx="233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each has their own container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g1122327cc9a_0_42"/>
          <p:cNvGrpSpPr/>
          <p:nvPr/>
        </p:nvGrpSpPr>
        <p:grpSpPr>
          <a:xfrm>
            <a:off x="6999016" y="3892971"/>
            <a:ext cx="1177610" cy="748678"/>
            <a:chOff x="1179024" y="4057552"/>
            <a:chExt cx="1334100" cy="848168"/>
          </a:xfrm>
        </p:grpSpPr>
        <p:sp>
          <p:nvSpPr>
            <p:cNvPr id="264" name="Google Shape;264;g1122327cc9a_0_42"/>
            <p:cNvSpPr/>
            <p:nvPr/>
          </p:nvSpPr>
          <p:spPr>
            <a:xfrm>
              <a:off x="1427528" y="4057552"/>
              <a:ext cx="841800" cy="789900"/>
            </a:xfrm>
            <a:prstGeom prst="rect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5" name="Google Shape;265;g1122327cc9a_0_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14341" y="4106708"/>
              <a:ext cx="468876" cy="468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g1122327cc9a_0_42"/>
            <p:cNvSpPr txBox="1"/>
            <p:nvPr/>
          </p:nvSpPr>
          <p:spPr>
            <a:xfrm>
              <a:off x="1179024" y="4504619"/>
              <a:ext cx="1334100" cy="4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Python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67" name="Google Shape;267;g1122327cc9a_0_42"/>
          <p:cNvSpPr/>
          <p:nvPr/>
        </p:nvSpPr>
        <p:spPr>
          <a:xfrm>
            <a:off x="6269831" y="837263"/>
            <a:ext cx="2361300" cy="2084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122327cc9a_0_42"/>
          <p:cNvSpPr/>
          <p:nvPr/>
        </p:nvSpPr>
        <p:spPr>
          <a:xfrm>
            <a:off x="400050" y="837263"/>
            <a:ext cx="2361300" cy="2084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g1122327cc9a_0_42"/>
          <p:cNvGrpSpPr/>
          <p:nvPr/>
        </p:nvGrpSpPr>
        <p:grpSpPr>
          <a:xfrm>
            <a:off x="1266210" y="1717218"/>
            <a:ext cx="754340" cy="767975"/>
            <a:chOff x="2275900" y="814854"/>
            <a:chExt cx="949811" cy="967102"/>
          </a:xfrm>
        </p:grpSpPr>
        <p:sp>
          <p:nvSpPr>
            <p:cNvPr id="270" name="Google Shape;270;g1122327cc9a_0_42"/>
            <p:cNvSpPr/>
            <p:nvPr/>
          </p:nvSpPr>
          <p:spPr>
            <a:xfrm>
              <a:off x="2275900" y="814854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1" name="Google Shape;271;g1122327cc9a_0_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69586" y="864920"/>
              <a:ext cx="731433" cy="54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g1122327cc9a_0_42"/>
            <p:cNvSpPr txBox="1"/>
            <p:nvPr/>
          </p:nvSpPr>
          <p:spPr>
            <a:xfrm>
              <a:off x="2275911" y="1336155"/>
              <a:ext cx="9498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KubOS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73" name="Google Shape;273;g1122327cc9a_0_42"/>
          <p:cNvSpPr txBox="1"/>
          <p:nvPr/>
        </p:nvSpPr>
        <p:spPr>
          <a:xfrm>
            <a:off x="490550" y="2516725"/>
            <a:ext cx="21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Payload Subsystem, ADCS, GNC, EPS, and C&amp;DH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4" name="Google Shape;274;g1122327cc9a_0_42"/>
          <p:cNvPicPr preferRelativeResize="0"/>
          <p:nvPr/>
        </p:nvPicPr>
        <p:blipFill rotWithShape="1">
          <a:blip r:embed="rId5">
            <a:alphaModFix/>
          </a:blip>
          <a:srcRect r="63024"/>
          <a:stretch/>
        </p:blipFill>
        <p:spPr>
          <a:xfrm>
            <a:off x="1278717" y="869301"/>
            <a:ext cx="789047" cy="5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122327cc9a_0_42"/>
          <p:cNvPicPr preferRelativeResize="0"/>
          <p:nvPr/>
        </p:nvPicPr>
        <p:blipFill rotWithShape="1">
          <a:blip r:embed="rId6">
            <a:alphaModFix amt="69000"/>
          </a:blip>
          <a:srcRect l="56117" t="50531" r="4455" b="7249"/>
          <a:stretch/>
        </p:blipFill>
        <p:spPr>
          <a:xfrm>
            <a:off x="713765" y="1533179"/>
            <a:ext cx="1773975" cy="10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122327cc9a_0_42"/>
          <p:cNvSpPr/>
          <p:nvPr/>
        </p:nvSpPr>
        <p:spPr>
          <a:xfrm>
            <a:off x="76200" y="4419100"/>
            <a:ext cx="548700" cy="71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122327cc9a_0_42"/>
          <p:cNvSpPr/>
          <p:nvPr/>
        </p:nvSpPr>
        <p:spPr>
          <a:xfrm>
            <a:off x="400050" y="3004200"/>
            <a:ext cx="2361300" cy="2084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1122327cc9a_0_4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Container Communication</a:t>
            </a:r>
            <a:endParaRPr/>
          </a:p>
        </p:txBody>
      </p:sp>
      <p:sp>
        <p:nvSpPr>
          <p:cNvPr id="279" name="Google Shape;279;g1122327cc9a_0_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122327cc9a_0_42"/>
          <p:cNvSpPr txBox="1"/>
          <p:nvPr/>
        </p:nvSpPr>
        <p:spPr>
          <a:xfrm>
            <a:off x="1278708" y="1326382"/>
            <a:ext cx="72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Docker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81" name="Google Shape;281;g1122327cc9a_0_42"/>
          <p:cNvGrpSpPr/>
          <p:nvPr/>
        </p:nvGrpSpPr>
        <p:grpSpPr>
          <a:xfrm>
            <a:off x="1339778" y="3878318"/>
            <a:ext cx="761275" cy="742541"/>
            <a:chOff x="3302433" y="816035"/>
            <a:chExt cx="942405" cy="919214"/>
          </a:xfrm>
        </p:grpSpPr>
        <p:sp>
          <p:nvSpPr>
            <p:cNvPr id="282" name="Google Shape;282;g1122327cc9a_0_42"/>
            <p:cNvSpPr/>
            <p:nvPr/>
          </p:nvSpPr>
          <p:spPr>
            <a:xfrm>
              <a:off x="3302433" y="816035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3" name="Google Shape;283;g1122327cc9a_0_42"/>
            <p:cNvPicPr preferRelativeResize="0"/>
            <p:nvPr/>
          </p:nvPicPr>
          <p:blipFill rotWithShape="1">
            <a:blip r:embed="rId7">
              <a:alphaModFix/>
            </a:blip>
            <a:srcRect t="10793" r="56689"/>
            <a:stretch/>
          </p:blipFill>
          <p:spPr>
            <a:xfrm>
              <a:off x="3497901" y="846865"/>
              <a:ext cx="548701" cy="548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g1122327cc9a_0_42"/>
            <p:cNvSpPr txBox="1"/>
            <p:nvPr/>
          </p:nvSpPr>
          <p:spPr>
            <a:xfrm>
              <a:off x="3307939" y="1296949"/>
              <a:ext cx="9369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  <a:r>
                <a:rPr lang="en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TK</a:t>
              </a: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85" name="Google Shape;285;g1122327cc9a_0_42"/>
          <p:cNvSpPr/>
          <p:nvPr/>
        </p:nvSpPr>
        <p:spPr>
          <a:xfrm>
            <a:off x="3710800" y="2046723"/>
            <a:ext cx="1596900" cy="18204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Service </a:t>
            </a:r>
            <a:endParaRPr/>
          </a:p>
        </p:txBody>
      </p:sp>
      <p:cxnSp>
        <p:nvCxnSpPr>
          <p:cNvPr id="286" name="Google Shape;286;g1122327cc9a_0_42"/>
          <p:cNvCxnSpPr/>
          <p:nvPr/>
        </p:nvCxnSpPr>
        <p:spPr>
          <a:xfrm>
            <a:off x="2767525" y="2557900"/>
            <a:ext cx="94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triangle" w="med" len="med"/>
            <a:tailEnd type="none" w="med" len="med"/>
          </a:ln>
        </p:spPr>
      </p:cxnSp>
      <p:cxnSp>
        <p:nvCxnSpPr>
          <p:cNvPr id="287" name="Google Shape;287;g1122327cc9a_0_42"/>
          <p:cNvCxnSpPr/>
          <p:nvPr/>
        </p:nvCxnSpPr>
        <p:spPr>
          <a:xfrm>
            <a:off x="2761475" y="2288180"/>
            <a:ext cx="947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88" name="Google Shape;288;g1122327cc9a_0_42"/>
          <p:cNvCxnSpPr/>
          <p:nvPr/>
        </p:nvCxnSpPr>
        <p:spPr>
          <a:xfrm>
            <a:off x="2761475" y="3669239"/>
            <a:ext cx="947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89" name="Google Shape;289;g1122327cc9a_0_42"/>
          <p:cNvCxnSpPr/>
          <p:nvPr/>
        </p:nvCxnSpPr>
        <p:spPr>
          <a:xfrm>
            <a:off x="2767525" y="3396100"/>
            <a:ext cx="94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triangle" w="med" len="med"/>
            <a:tailEnd type="none" w="med" len="med"/>
          </a:ln>
        </p:spPr>
      </p:cxnSp>
      <p:cxnSp>
        <p:nvCxnSpPr>
          <p:cNvPr id="290" name="Google Shape;290;g1122327cc9a_0_42"/>
          <p:cNvCxnSpPr/>
          <p:nvPr/>
        </p:nvCxnSpPr>
        <p:spPr>
          <a:xfrm>
            <a:off x="5318280" y="2557900"/>
            <a:ext cx="94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291" name="Google Shape;291;g1122327cc9a_0_42"/>
          <p:cNvCxnSpPr/>
          <p:nvPr/>
        </p:nvCxnSpPr>
        <p:spPr>
          <a:xfrm>
            <a:off x="5312230" y="2288180"/>
            <a:ext cx="947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292" name="Google Shape;292;g1122327cc9a_0_42"/>
          <p:cNvCxnSpPr/>
          <p:nvPr/>
        </p:nvCxnSpPr>
        <p:spPr>
          <a:xfrm>
            <a:off x="5318280" y="3646947"/>
            <a:ext cx="947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293" name="Google Shape;293;g1122327cc9a_0_42"/>
          <p:cNvCxnSpPr/>
          <p:nvPr/>
        </p:nvCxnSpPr>
        <p:spPr>
          <a:xfrm>
            <a:off x="5312230" y="3377227"/>
            <a:ext cx="94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294" name="Google Shape;294;g1122327cc9a_0_42"/>
          <p:cNvSpPr/>
          <p:nvPr/>
        </p:nvSpPr>
        <p:spPr>
          <a:xfrm>
            <a:off x="3415150" y="885850"/>
            <a:ext cx="1916100" cy="778200"/>
          </a:xfrm>
          <a:prstGeom prst="rect">
            <a:avLst/>
          </a:prstGeom>
          <a:solidFill>
            <a:srgbClr val="EEEEEE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g1122327cc9a_0_42"/>
          <p:cNvSpPr txBox="1"/>
          <p:nvPr/>
        </p:nvSpPr>
        <p:spPr>
          <a:xfrm>
            <a:off x="3835380" y="1223575"/>
            <a:ext cx="59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Output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g1122327cc9a_0_42"/>
          <p:cNvSpPr txBox="1"/>
          <p:nvPr/>
        </p:nvSpPr>
        <p:spPr>
          <a:xfrm>
            <a:off x="4793721" y="1229943"/>
            <a:ext cx="59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Input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97" name="Google Shape;297;g1122327cc9a_0_42"/>
          <p:cNvCxnSpPr/>
          <p:nvPr/>
        </p:nvCxnSpPr>
        <p:spPr>
          <a:xfrm flipH="1">
            <a:off x="3466766" y="1334803"/>
            <a:ext cx="354000" cy="129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298" name="Google Shape;298;g1122327cc9a_0_42"/>
          <p:cNvCxnSpPr/>
          <p:nvPr/>
        </p:nvCxnSpPr>
        <p:spPr>
          <a:xfrm flipH="1">
            <a:off x="4461255" y="1334803"/>
            <a:ext cx="354000" cy="129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dot"/>
            <a:round/>
            <a:headEnd type="triangle" w="med" len="med"/>
            <a:tailEnd type="none" w="med" len="med"/>
          </a:ln>
        </p:spPr>
      </p:cxnSp>
      <p:sp>
        <p:nvSpPr>
          <p:cNvPr id="299" name="Google Shape;299;g1122327cc9a_0_42"/>
          <p:cNvSpPr txBox="1"/>
          <p:nvPr/>
        </p:nvSpPr>
        <p:spPr>
          <a:xfrm>
            <a:off x="3899350" y="859443"/>
            <a:ext cx="94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Helvetica Neue"/>
                <a:ea typeface="Helvetica Neue"/>
                <a:cs typeface="Helvetica Neue"/>
                <a:sym typeface="Helvetica Neue"/>
              </a:rPr>
              <a:t>Legend</a:t>
            </a:r>
            <a:endParaRPr sz="12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g1122327cc9a_0_42"/>
          <p:cNvSpPr txBox="1"/>
          <p:nvPr/>
        </p:nvSpPr>
        <p:spPr>
          <a:xfrm>
            <a:off x="490550" y="4683663"/>
            <a:ext cx="21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Attitude Model, Orbital Model, and Link Model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1" name="Google Shape;301;g1122327cc9a_0_42"/>
          <p:cNvPicPr preferRelativeResize="0"/>
          <p:nvPr/>
        </p:nvPicPr>
        <p:blipFill rotWithShape="1">
          <a:blip r:embed="rId6">
            <a:alphaModFix amt="69000"/>
          </a:blip>
          <a:srcRect l="56117" t="50531" r="4455" b="7249"/>
          <a:stretch/>
        </p:blipFill>
        <p:spPr>
          <a:xfrm>
            <a:off x="713765" y="3700117"/>
            <a:ext cx="1773975" cy="10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122327cc9a_0_42"/>
          <p:cNvPicPr preferRelativeResize="0"/>
          <p:nvPr/>
        </p:nvPicPr>
        <p:blipFill rotWithShape="1">
          <a:blip r:embed="rId5">
            <a:alphaModFix/>
          </a:blip>
          <a:srcRect r="63024"/>
          <a:stretch/>
        </p:blipFill>
        <p:spPr>
          <a:xfrm>
            <a:off x="1278717" y="3036238"/>
            <a:ext cx="789047" cy="5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122327cc9a_0_42"/>
          <p:cNvSpPr txBox="1"/>
          <p:nvPr/>
        </p:nvSpPr>
        <p:spPr>
          <a:xfrm>
            <a:off x="6360331" y="2516725"/>
            <a:ext cx="217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EPS, ADCS, GNC, and Link Model 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4" name="Google Shape;304;g1122327cc9a_0_42"/>
          <p:cNvPicPr preferRelativeResize="0"/>
          <p:nvPr/>
        </p:nvPicPr>
        <p:blipFill rotWithShape="1">
          <a:blip r:embed="rId5">
            <a:alphaModFix/>
          </a:blip>
          <a:srcRect r="63024"/>
          <a:stretch/>
        </p:blipFill>
        <p:spPr>
          <a:xfrm>
            <a:off x="7148498" y="869301"/>
            <a:ext cx="789047" cy="54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g1122327cc9a_0_42"/>
          <p:cNvGrpSpPr/>
          <p:nvPr/>
        </p:nvGrpSpPr>
        <p:grpSpPr>
          <a:xfrm>
            <a:off x="7187746" y="1720557"/>
            <a:ext cx="735841" cy="759059"/>
            <a:chOff x="1257973" y="815900"/>
            <a:chExt cx="936900" cy="966462"/>
          </a:xfrm>
        </p:grpSpPr>
        <p:sp>
          <p:nvSpPr>
            <p:cNvPr id="306" name="Google Shape;306;g1122327cc9a_0_42"/>
            <p:cNvSpPr/>
            <p:nvPr/>
          </p:nvSpPr>
          <p:spPr>
            <a:xfrm>
              <a:off x="1257973" y="815900"/>
              <a:ext cx="936900" cy="872400"/>
            </a:xfrm>
            <a:prstGeom prst="rect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7" name="Google Shape;307;g1122327cc9a_0_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95836" y="855967"/>
              <a:ext cx="858242" cy="593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g1122327cc9a_0_42"/>
            <p:cNvSpPr txBox="1"/>
            <p:nvPr/>
          </p:nvSpPr>
          <p:spPr>
            <a:xfrm>
              <a:off x="1295713" y="1331762"/>
              <a:ext cx="858300" cy="4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42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09" name="Google Shape;309;g1122327cc9a_0_42"/>
          <p:cNvPicPr preferRelativeResize="0"/>
          <p:nvPr/>
        </p:nvPicPr>
        <p:blipFill rotWithShape="1">
          <a:blip r:embed="rId6">
            <a:alphaModFix amt="69000"/>
          </a:blip>
          <a:srcRect l="56117" t="50531" r="4455" b="7249"/>
          <a:stretch/>
        </p:blipFill>
        <p:spPr>
          <a:xfrm>
            <a:off x="6583547" y="1533179"/>
            <a:ext cx="1773975" cy="10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1122327cc9a_0_42"/>
          <p:cNvSpPr txBox="1"/>
          <p:nvPr/>
        </p:nvSpPr>
        <p:spPr>
          <a:xfrm>
            <a:off x="1278708" y="3493320"/>
            <a:ext cx="72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Docker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g1122327cc9a_0_42"/>
          <p:cNvSpPr txBox="1"/>
          <p:nvPr/>
        </p:nvSpPr>
        <p:spPr>
          <a:xfrm>
            <a:off x="7148489" y="1326382"/>
            <a:ext cx="72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Docker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g1122327cc9a_0_42"/>
          <p:cNvSpPr/>
          <p:nvPr/>
        </p:nvSpPr>
        <p:spPr>
          <a:xfrm>
            <a:off x="6269831" y="3006988"/>
            <a:ext cx="2361300" cy="2084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1122327cc9a_0_42"/>
          <p:cNvSpPr txBox="1"/>
          <p:nvPr/>
        </p:nvSpPr>
        <p:spPr>
          <a:xfrm>
            <a:off x="6360331" y="4686450"/>
            <a:ext cx="217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Payload Model, EPS Model, Link Model, and C&amp;DH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4" name="Google Shape;314;g1122327cc9a_0_42"/>
          <p:cNvPicPr preferRelativeResize="0"/>
          <p:nvPr/>
        </p:nvPicPr>
        <p:blipFill rotWithShape="1">
          <a:blip r:embed="rId5">
            <a:alphaModFix/>
          </a:blip>
          <a:srcRect r="63024"/>
          <a:stretch/>
        </p:blipFill>
        <p:spPr>
          <a:xfrm>
            <a:off x="7148498" y="3039026"/>
            <a:ext cx="789047" cy="5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122327cc9a_0_42"/>
          <p:cNvPicPr preferRelativeResize="0"/>
          <p:nvPr/>
        </p:nvPicPr>
        <p:blipFill rotWithShape="1">
          <a:blip r:embed="rId6">
            <a:alphaModFix amt="69000"/>
          </a:blip>
          <a:srcRect l="56117" t="50531" r="4455" b="7249"/>
          <a:stretch/>
        </p:blipFill>
        <p:spPr>
          <a:xfrm>
            <a:off x="6583547" y="3702904"/>
            <a:ext cx="1773975" cy="10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122327cc9a_0_42"/>
          <p:cNvSpPr txBox="1"/>
          <p:nvPr/>
        </p:nvSpPr>
        <p:spPr>
          <a:xfrm>
            <a:off x="7148489" y="3496107"/>
            <a:ext cx="72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Docker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Google Shape;317;g1122327cc9a_0_42"/>
          <p:cNvSpPr txBox="1"/>
          <p:nvPr/>
        </p:nvSpPr>
        <p:spPr>
          <a:xfrm>
            <a:off x="2897630" y="4818188"/>
            <a:ext cx="3205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(additional explanation in backup slides)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22327cc9a_0_19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Orchestration - Docker Compose</a:t>
            </a:r>
            <a:endParaRPr/>
          </a:p>
        </p:txBody>
      </p:sp>
      <p:sp>
        <p:nvSpPr>
          <p:cNvPr id="323" name="Google Shape;323;g1122327cc9a_0_1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g1122327cc9a_0_193"/>
          <p:cNvGrpSpPr/>
          <p:nvPr/>
        </p:nvGrpSpPr>
        <p:grpSpPr>
          <a:xfrm>
            <a:off x="6259153" y="813454"/>
            <a:ext cx="1833300" cy="1968000"/>
            <a:chOff x="3097900" y="1628563"/>
            <a:chExt cx="1833300" cy="1968000"/>
          </a:xfrm>
        </p:grpSpPr>
        <p:sp>
          <p:nvSpPr>
            <p:cNvPr id="325" name="Google Shape;325;g1122327cc9a_0_193"/>
            <p:cNvSpPr/>
            <p:nvPr/>
          </p:nvSpPr>
          <p:spPr>
            <a:xfrm>
              <a:off x="3097900" y="1628563"/>
              <a:ext cx="1833300" cy="1968000"/>
            </a:xfrm>
            <a:prstGeom prst="rect">
              <a:avLst/>
            </a:prstGeom>
            <a:noFill/>
            <a:ln w="19050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6" name="Google Shape;326;g1122327cc9a_0_193"/>
            <p:cNvPicPr preferRelativeResize="0"/>
            <p:nvPr/>
          </p:nvPicPr>
          <p:blipFill rotWithShape="1">
            <a:blip r:embed="rId3">
              <a:alphaModFix/>
            </a:blip>
            <a:srcRect r="63024"/>
            <a:stretch/>
          </p:blipFill>
          <p:spPr>
            <a:xfrm>
              <a:off x="3686577" y="1708222"/>
              <a:ext cx="789047" cy="54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g1122327cc9a_0_193"/>
            <p:cNvSpPr txBox="1"/>
            <p:nvPr/>
          </p:nvSpPr>
          <p:spPr>
            <a:xfrm>
              <a:off x="3686568" y="2217691"/>
              <a:ext cx="721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Docker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28" name="Google Shape;328;g1122327cc9a_0_193"/>
            <p:cNvGrpSpPr/>
            <p:nvPr/>
          </p:nvGrpSpPr>
          <p:grpSpPr>
            <a:xfrm>
              <a:off x="3674068" y="2664253"/>
              <a:ext cx="735841" cy="759059"/>
              <a:chOff x="1257973" y="815900"/>
              <a:chExt cx="936900" cy="966462"/>
            </a:xfrm>
          </p:grpSpPr>
          <p:sp>
            <p:nvSpPr>
              <p:cNvPr id="329" name="Google Shape;329;g1122327cc9a_0_193"/>
              <p:cNvSpPr/>
              <p:nvPr/>
            </p:nvSpPr>
            <p:spPr>
              <a:xfrm>
                <a:off x="1257973" y="815900"/>
                <a:ext cx="936900" cy="872400"/>
              </a:xfrm>
              <a:prstGeom prst="rect">
                <a:avLst/>
              </a:pr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0" name="Google Shape;330;g1122327cc9a_0_19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295836" y="855967"/>
                <a:ext cx="858242" cy="5934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1" name="Google Shape;331;g1122327cc9a_0_193"/>
              <p:cNvSpPr txBox="1"/>
              <p:nvPr/>
            </p:nvSpPr>
            <p:spPr>
              <a:xfrm>
                <a:off x="1295713" y="1331762"/>
                <a:ext cx="858300" cy="45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42</a:t>
                </a:r>
                <a:endParaRPr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332" name="Google Shape;332;g1122327cc9a_0_193"/>
            <p:cNvPicPr preferRelativeResize="0"/>
            <p:nvPr/>
          </p:nvPicPr>
          <p:blipFill rotWithShape="1">
            <a:blip r:embed="rId5">
              <a:alphaModFix amt="69000"/>
            </a:blip>
            <a:srcRect l="56117" t="50531" r="4455" b="7249"/>
            <a:stretch/>
          </p:blipFill>
          <p:spPr>
            <a:xfrm>
              <a:off x="3121625" y="2467350"/>
              <a:ext cx="1773975" cy="106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3" name="Google Shape;333;g1122327cc9a_0_193"/>
          <p:cNvGrpSpPr/>
          <p:nvPr/>
        </p:nvGrpSpPr>
        <p:grpSpPr>
          <a:xfrm>
            <a:off x="928165" y="813454"/>
            <a:ext cx="1833300" cy="1968000"/>
            <a:chOff x="2945500" y="1476163"/>
            <a:chExt cx="1833300" cy="1968000"/>
          </a:xfrm>
        </p:grpSpPr>
        <p:sp>
          <p:nvSpPr>
            <p:cNvPr id="334" name="Google Shape;334;g1122327cc9a_0_193"/>
            <p:cNvSpPr/>
            <p:nvPr/>
          </p:nvSpPr>
          <p:spPr>
            <a:xfrm>
              <a:off x="2945500" y="1476163"/>
              <a:ext cx="1833300" cy="1968000"/>
            </a:xfrm>
            <a:prstGeom prst="rect">
              <a:avLst/>
            </a:prstGeom>
            <a:noFill/>
            <a:ln w="19050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" name="Google Shape;335;g1122327cc9a_0_193"/>
            <p:cNvGrpSpPr/>
            <p:nvPr/>
          </p:nvGrpSpPr>
          <p:grpSpPr>
            <a:xfrm>
              <a:off x="3521670" y="2498989"/>
              <a:ext cx="754340" cy="767975"/>
              <a:chOff x="2275900" y="814854"/>
              <a:chExt cx="949811" cy="967102"/>
            </a:xfrm>
          </p:grpSpPr>
          <p:sp>
            <p:nvSpPr>
              <p:cNvPr id="336" name="Google Shape;336;g1122327cc9a_0_193"/>
              <p:cNvSpPr/>
              <p:nvPr/>
            </p:nvSpPr>
            <p:spPr>
              <a:xfrm>
                <a:off x="2275900" y="814854"/>
                <a:ext cx="936900" cy="872400"/>
              </a:xfrm>
              <a:prstGeom prst="rect">
                <a:avLst/>
              </a:prstGeom>
              <a:noFill/>
              <a:ln w="19050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7" name="Google Shape;337;g1122327cc9a_0_19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369586" y="864920"/>
                <a:ext cx="731433" cy="548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8" name="Google Shape;338;g1122327cc9a_0_193"/>
              <p:cNvSpPr txBox="1"/>
              <p:nvPr/>
            </p:nvSpPr>
            <p:spPr>
              <a:xfrm>
                <a:off x="2275911" y="1336155"/>
                <a:ext cx="949800" cy="44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KubOS</a:t>
                </a:r>
                <a:endParaRPr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339" name="Google Shape;339;g1122327cc9a_0_193"/>
            <p:cNvPicPr preferRelativeResize="0"/>
            <p:nvPr/>
          </p:nvPicPr>
          <p:blipFill rotWithShape="1">
            <a:blip r:embed="rId3">
              <a:alphaModFix/>
            </a:blip>
            <a:srcRect r="63024"/>
            <a:stretch/>
          </p:blipFill>
          <p:spPr>
            <a:xfrm>
              <a:off x="3534177" y="1555822"/>
              <a:ext cx="789047" cy="54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g1122327cc9a_0_193"/>
            <p:cNvSpPr txBox="1"/>
            <p:nvPr/>
          </p:nvSpPr>
          <p:spPr>
            <a:xfrm>
              <a:off x="3534168" y="2065291"/>
              <a:ext cx="721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Docker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41" name="Google Shape;341;g1122327cc9a_0_193"/>
            <p:cNvPicPr preferRelativeResize="0"/>
            <p:nvPr/>
          </p:nvPicPr>
          <p:blipFill rotWithShape="1">
            <a:blip r:embed="rId5">
              <a:alphaModFix amt="69000"/>
            </a:blip>
            <a:srcRect l="56117" t="50531" r="4455" b="7249"/>
            <a:stretch/>
          </p:blipFill>
          <p:spPr>
            <a:xfrm>
              <a:off x="2969225" y="2314950"/>
              <a:ext cx="1773975" cy="106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2" name="Google Shape;342;g1122327cc9a_0_193"/>
          <p:cNvGrpSpPr/>
          <p:nvPr/>
        </p:nvGrpSpPr>
        <p:grpSpPr>
          <a:xfrm>
            <a:off x="928165" y="3131025"/>
            <a:ext cx="1833300" cy="1968000"/>
            <a:chOff x="3959950" y="3033138"/>
            <a:chExt cx="1833300" cy="1968000"/>
          </a:xfrm>
        </p:grpSpPr>
        <p:sp>
          <p:nvSpPr>
            <p:cNvPr id="343" name="Google Shape;343;g1122327cc9a_0_193"/>
            <p:cNvSpPr/>
            <p:nvPr/>
          </p:nvSpPr>
          <p:spPr>
            <a:xfrm>
              <a:off x="3959950" y="3033138"/>
              <a:ext cx="1833300" cy="1968000"/>
            </a:xfrm>
            <a:prstGeom prst="rect">
              <a:avLst/>
            </a:prstGeom>
            <a:noFill/>
            <a:ln w="19050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4" name="Google Shape;344;g1122327cc9a_0_193"/>
            <p:cNvGrpSpPr/>
            <p:nvPr/>
          </p:nvGrpSpPr>
          <p:grpSpPr>
            <a:xfrm>
              <a:off x="4600163" y="4051894"/>
              <a:ext cx="761275" cy="742541"/>
              <a:chOff x="3302433" y="816035"/>
              <a:chExt cx="942405" cy="919214"/>
            </a:xfrm>
          </p:grpSpPr>
          <p:sp>
            <p:nvSpPr>
              <p:cNvPr id="345" name="Google Shape;345;g1122327cc9a_0_193"/>
              <p:cNvSpPr/>
              <p:nvPr/>
            </p:nvSpPr>
            <p:spPr>
              <a:xfrm>
                <a:off x="3302433" y="816035"/>
                <a:ext cx="936900" cy="872400"/>
              </a:xfrm>
              <a:prstGeom prst="rect">
                <a:avLst/>
              </a:prstGeom>
              <a:noFill/>
              <a:ln w="19050" cap="flat" cmpd="sng">
                <a:solidFill>
                  <a:srgbClr val="6AA8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6" name="Google Shape;346;g1122327cc9a_0_193"/>
              <p:cNvPicPr preferRelativeResize="0"/>
              <p:nvPr/>
            </p:nvPicPr>
            <p:blipFill rotWithShape="1">
              <a:blip r:embed="rId7">
                <a:alphaModFix/>
              </a:blip>
              <a:srcRect t="10793" r="56689"/>
              <a:stretch/>
            </p:blipFill>
            <p:spPr>
              <a:xfrm>
                <a:off x="3497901" y="846865"/>
                <a:ext cx="548701" cy="5485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7" name="Google Shape;347;g1122327cc9a_0_193"/>
              <p:cNvSpPr txBox="1"/>
              <p:nvPr/>
            </p:nvSpPr>
            <p:spPr>
              <a:xfrm>
                <a:off x="3307939" y="1296949"/>
                <a:ext cx="936900" cy="43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S</a:t>
                </a:r>
                <a:r>
                  <a:rPr lang="en" sz="11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TK</a:t>
                </a:r>
                <a:r>
                  <a:rPr lang="en" sz="11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 </a:t>
                </a: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348" name="Google Shape;348;g1122327cc9a_0_193"/>
            <p:cNvPicPr preferRelativeResize="0"/>
            <p:nvPr/>
          </p:nvPicPr>
          <p:blipFill rotWithShape="1">
            <a:blip r:embed="rId3">
              <a:alphaModFix/>
            </a:blip>
            <a:srcRect r="63024"/>
            <a:stretch/>
          </p:blipFill>
          <p:spPr>
            <a:xfrm>
              <a:off x="4548627" y="3112797"/>
              <a:ext cx="789047" cy="54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g1122327cc9a_0_193"/>
            <p:cNvSpPr txBox="1"/>
            <p:nvPr/>
          </p:nvSpPr>
          <p:spPr>
            <a:xfrm>
              <a:off x="4548618" y="3622266"/>
              <a:ext cx="721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Docker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50" name="Google Shape;350;g1122327cc9a_0_193"/>
            <p:cNvPicPr preferRelativeResize="0"/>
            <p:nvPr/>
          </p:nvPicPr>
          <p:blipFill rotWithShape="1">
            <a:blip r:embed="rId5">
              <a:alphaModFix amt="69000"/>
            </a:blip>
            <a:srcRect l="56117" t="50531" r="4455" b="7249"/>
            <a:stretch/>
          </p:blipFill>
          <p:spPr>
            <a:xfrm>
              <a:off x="3983675" y="3871925"/>
              <a:ext cx="1773975" cy="106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1" name="Google Shape;351;g1122327cc9a_0_193"/>
          <p:cNvGrpSpPr/>
          <p:nvPr/>
        </p:nvGrpSpPr>
        <p:grpSpPr>
          <a:xfrm>
            <a:off x="6265974" y="3131029"/>
            <a:ext cx="1833300" cy="1968000"/>
            <a:chOff x="6274775" y="3033142"/>
            <a:chExt cx="1833300" cy="1968000"/>
          </a:xfrm>
        </p:grpSpPr>
        <p:sp>
          <p:nvSpPr>
            <p:cNvPr id="352" name="Google Shape;352;g1122327cc9a_0_193"/>
            <p:cNvSpPr/>
            <p:nvPr/>
          </p:nvSpPr>
          <p:spPr>
            <a:xfrm>
              <a:off x="6274775" y="3033142"/>
              <a:ext cx="1833300" cy="1968000"/>
            </a:xfrm>
            <a:prstGeom prst="rect">
              <a:avLst/>
            </a:prstGeom>
            <a:noFill/>
            <a:ln w="19050" cap="flat" cmpd="sng">
              <a:solidFill>
                <a:srgbClr val="F6B26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353;g1122327cc9a_0_193"/>
            <p:cNvGrpSpPr/>
            <p:nvPr/>
          </p:nvGrpSpPr>
          <p:grpSpPr>
            <a:xfrm>
              <a:off x="6726830" y="4071310"/>
              <a:ext cx="1177610" cy="748678"/>
              <a:chOff x="1179024" y="4057552"/>
              <a:chExt cx="1334100" cy="848168"/>
            </a:xfrm>
          </p:grpSpPr>
          <p:sp>
            <p:nvSpPr>
              <p:cNvPr id="354" name="Google Shape;354;g1122327cc9a_0_193"/>
              <p:cNvSpPr/>
              <p:nvPr/>
            </p:nvSpPr>
            <p:spPr>
              <a:xfrm>
                <a:off x="1427528" y="4057552"/>
                <a:ext cx="841800" cy="789900"/>
              </a:xfrm>
              <a:prstGeom prst="rect">
                <a:avLst/>
              </a:prstGeom>
              <a:noFill/>
              <a:ln w="19050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5" name="Google Shape;355;g1122327cc9a_0_19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614341" y="4106708"/>
                <a:ext cx="468876" cy="4688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6" name="Google Shape;356;g1122327cc9a_0_193"/>
              <p:cNvSpPr txBox="1"/>
              <p:nvPr/>
            </p:nvSpPr>
            <p:spPr>
              <a:xfrm>
                <a:off x="1179024" y="4504619"/>
                <a:ext cx="1334100" cy="40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Python</a:t>
                </a:r>
                <a:endParaRPr sz="11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357" name="Google Shape;357;g1122327cc9a_0_193"/>
            <p:cNvPicPr preferRelativeResize="0"/>
            <p:nvPr/>
          </p:nvPicPr>
          <p:blipFill rotWithShape="1">
            <a:blip r:embed="rId3">
              <a:alphaModFix/>
            </a:blip>
            <a:srcRect r="63024"/>
            <a:stretch/>
          </p:blipFill>
          <p:spPr>
            <a:xfrm>
              <a:off x="6863452" y="3115701"/>
              <a:ext cx="789047" cy="54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g1122327cc9a_0_193"/>
            <p:cNvSpPr txBox="1"/>
            <p:nvPr/>
          </p:nvSpPr>
          <p:spPr>
            <a:xfrm>
              <a:off x="6863443" y="3625170"/>
              <a:ext cx="721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Docker</a:t>
              </a:r>
              <a:endPara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59" name="Google Shape;359;g1122327cc9a_0_193"/>
            <p:cNvPicPr preferRelativeResize="0"/>
            <p:nvPr/>
          </p:nvPicPr>
          <p:blipFill rotWithShape="1">
            <a:blip r:embed="rId5">
              <a:alphaModFix amt="69000"/>
            </a:blip>
            <a:srcRect l="56117" t="50531" r="4455" b="7249"/>
            <a:stretch/>
          </p:blipFill>
          <p:spPr>
            <a:xfrm>
              <a:off x="6298500" y="3874829"/>
              <a:ext cx="1773975" cy="1064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0" name="Google Shape;360;g1122327cc9a_0_193"/>
          <p:cNvPicPr preferRelativeResize="0"/>
          <p:nvPr/>
        </p:nvPicPr>
        <p:blipFill rotWithShape="1">
          <a:blip r:embed="rId9">
            <a:alphaModFix/>
          </a:blip>
          <a:srcRect l="12748" r="15669"/>
          <a:stretch/>
        </p:blipFill>
        <p:spPr>
          <a:xfrm>
            <a:off x="3874205" y="1746248"/>
            <a:ext cx="1461302" cy="213651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122327cc9a_0_193"/>
          <p:cNvSpPr txBox="1"/>
          <p:nvPr/>
        </p:nvSpPr>
        <p:spPr>
          <a:xfrm>
            <a:off x="3679350" y="3638115"/>
            <a:ext cx="178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Docker Compose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a76b2cd2f_0_13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/>
              <a:t>Presentation Outline - Example</a:t>
            </a:r>
            <a:endParaRPr b="1"/>
          </a:p>
        </p:txBody>
      </p:sp>
      <p:sp>
        <p:nvSpPr>
          <p:cNvPr id="65" name="Google Shape;65;gfa76b2cd2f_0_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fa76b2cd2f_0_133">
            <a:hlinkClick r:id="rId3" action="ppaction://hlinksldjump"/>
          </p:cNvPr>
          <p:cNvSpPr/>
          <p:nvPr/>
        </p:nvSpPr>
        <p:spPr>
          <a:xfrm>
            <a:off x="1699889" y="877784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fa76b2cd2f_0_133">
            <a:hlinkClick r:id="rId4" action="ppaction://hlinksldjump"/>
          </p:cNvPr>
          <p:cNvSpPr/>
          <p:nvPr/>
        </p:nvSpPr>
        <p:spPr>
          <a:xfrm>
            <a:off x="296399" y="167310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fa76b2cd2f_0_133">
            <a:hlinkClick r:id="" action="ppaction://noaction"/>
          </p:cNvPr>
          <p:cNvSpPr/>
          <p:nvPr/>
        </p:nvSpPr>
        <p:spPr>
          <a:xfrm>
            <a:off x="4642476" y="877784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fa76b2cd2f_0_133">
            <a:hlinkClick r:id="rId5" action="ppaction://hlinksldjump"/>
          </p:cNvPr>
          <p:cNvSpPr/>
          <p:nvPr/>
        </p:nvSpPr>
        <p:spPr>
          <a:xfrm>
            <a:off x="228600" y="877783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fa76b2cd2f_0_133">
            <a:hlinkClick r:id="" action="ppaction://noaction"/>
          </p:cNvPr>
          <p:cNvSpPr/>
          <p:nvPr/>
        </p:nvSpPr>
        <p:spPr>
          <a:xfrm>
            <a:off x="3171181" y="877784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fa76b2cd2f_0_133">
            <a:hlinkClick r:id="rId6" action="ppaction://hlinksldjump"/>
          </p:cNvPr>
          <p:cNvSpPr/>
          <p:nvPr/>
        </p:nvSpPr>
        <p:spPr>
          <a:xfrm>
            <a:off x="296399" y="222116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Conops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fa76b2cd2f_0_133">
            <a:hlinkClick r:id="rId7" action="ppaction://hlinksldjump"/>
          </p:cNvPr>
          <p:cNvSpPr/>
          <p:nvPr/>
        </p:nvSpPr>
        <p:spPr>
          <a:xfrm>
            <a:off x="1767670" y="167310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Software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fa76b2cd2f_0_133">
            <a:hlinkClick r:id="rId8" action="ppaction://hlinksldjump"/>
          </p:cNvPr>
          <p:cNvSpPr/>
          <p:nvPr/>
        </p:nvSpPr>
        <p:spPr>
          <a:xfrm>
            <a:off x="1767670" y="222116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Electronics and RF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fa76b2cd2f_0_133">
            <a:hlinkClick r:id="" action="ppaction://noaction"/>
          </p:cNvPr>
          <p:cNvSpPr/>
          <p:nvPr/>
        </p:nvSpPr>
        <p:spPr>
          <a:xfrm>
            <a:off x="4710255" y="167310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Overview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fa76b2cd2f_0_133">
            <a:hlinkClick r:id="rId9" action="ppaction://hlinksldjump"/>
          </p:cNvPr>
          <p:cNvSpPr/>
          <p:nvPr/>
        </p:nvSpPr>
        <p:spPr>
          <a:xfrm>
            <a:off x="4710255" y="222116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Cost Plan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fa76b2cd2f_0_133">
            <a:hlinkClick r:id="" action="ppaction://noaction"/>
          </p:cNvPr>
          <p:cNvSpPr/>
          <p:nvPr/>
        </p:nvSpPr>
        <p:spPr>
          <a:xfrm>
            <a:off x="4710255" y="2769253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Purchase Plan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7" name="Google Shape;77;gfa76b2cd2f_0_133">
            <a:hlinkClick r:id="rId10" action="ppaction://hlinksldjump"/>
          </p:cNvPr>
          <p:cNvSpPr/>
          <p:nvPr/>
        </p:nvSpPr>
        <p:spPr>
          <a:xfrm>
            <a:off x="3238977" y="167310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RF Characterization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78" name="Google Shape;78;gfa76b2cd2f_0_133">
            <a:hlinkClick r:id="rId11" action="ppaction://hlinksldjump"/>
          </p:cNvPr>
          <p:cNvSpPr/>
          <p:nvPr/>
        </p:nvSpPr>
        <p:spPr>
          <a:xfrm>
            <a:off x="3238977" y="2221164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Power System Characterization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fa76b2cd2f_0_133">
            <a:hlinkClick r:id="rId12" action="ppaction://hlinksldjump"/>
          </p:cNvPr>
          <p:cNvSpPr/>
          <p:nvPr/>
        </p:nvSpPr>
        <p:spPr>
          <a:xfrm>
            <a:off x="3238977" y="2769253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System-Level Testing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fa76b2cd2f_0_133">
            <a:hlinkClick r:id="rId13" action="ppaction://hlinksldjump"/>
          </p:cNvPr>
          <p:cNvSpPr/>
          <p:nvPr/>
        </p:nvSpPr>
        <p:spPr>
          <a:xfrm>
            <a:off x="6113756" y="877775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Q&amp;A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fa76b2cd2f_0_133">
            <a:hlinkClick r:id="rId14" action="ppaction://hlinksldjump"/>
          </p:cNvPr>
          <p:cNvSpPr/>
          <p:nvPr/>
        </p:nvSpPr>
        <p:spPr>
          <a:xfrm>
            <a:off x="7585047" y="877788"/>
            <a:ext cx="1330500" cy="6183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Backup Slides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fa76b2cd2f_0_133">
            <a:hlinkClick r:id="" action="ppaction://noaction"/>
          </p:cNvPr>
          <p:cNvSpPr/>
          <p:nvPr/>
        </p:nvSpPr>
        <p:spPr>
          <a:xfrm>
            <a:off x="296399" y="2769253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Levels of Success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fa76b2cd2f_0_133">
            <a:hlinkClick r:id="rId15" action="ppaction://hlinksldjump"/>
          </p:cNvPr>
          <p:cNvSpPr/>
          <p:nvPr/>
        </p:nvSpPr>
        <p:spPr>
          <a:xfrm>
            <a:off x="296399" y="3317328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FBD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fa76b2cd2f_0_133">
            <a:hlinkClick r:id="rId16" action="ppaction://hlinksldjump"/>
          </p:cNvPr>
          <p:cNvSpPr/>
          <p:nvPr/>
        </p:nvSpPr>
        <p:spPr>
          <a:xfrm>
            <a:off x="296399" y="3865403"/>
            <a:ext cx="1194900" cy="462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Design Solutions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130f894052_0_40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/>
              <a:t>Critical Project Elements (CPE)</a:t>
            </a:r>
            <a:endParaRPr b="1"/>
          </a:p>
        </p:txBody>
      </p:sp>
      <p:sp>
        <p:nvSpPr>
          <p:cNvPr id="367" name="Google Shape;367;g1130f894052_0_4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aphicFrame>
        <p:nvGraphicFramePr>
          <p:cNvPr id="368" name="Google Shape;368;g1130f894052_0_409"/>
          <p:cNvGraphicFramePr/>
          <p:nvPr/>
        </p:nvGraphicFramePr>
        <p:xfrm>
          <a:off x="684888" y="913005"/>
          <a:ext cx="7774200" cy="3870790"/>
        </p:xfrm>
        <a:graphic>
          <a:graphicData uri="http://schemas.openxmlformats.org/drawingml/2006/table">
            <a:tbl>
              <a:tblPr>
                <a:noFill/>
                <a:tableStyleId>{3995BF97-9A8F-4BDB-9B77-DB65E227D429}</a:tableStyleId>
              </a:tblPr>
              <a:tblGrid>
                <a:gridCol w="49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Summary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Motivation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E1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Housing Unit and Mounting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 robust housing and mounting solution are necessary to protect the hardware when deployed.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E2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and Electronics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Self-sufficiency requires robust and self-powered components. 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E3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RF Link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link over which a ground station can connect to GRASS is the primary mode of use.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E4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Software &amp; Satellite Simulation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GRASS must emulate real satellite behavior, so robust and accurate software models are necessary.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E5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Demo Ground Station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While GRASS will be communicating with Raytheon ground station in operations, a test ground station is necessary for project V&amp;V.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22327cc9a_0_0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Update</a:t>
            </a:r>
            <a:endParaRPr/>
          </a:p>
        </p:txBody>
      </p:sp>
      <p:sp>
        <p:nvSpPr>
          <p:cNvPr id="374" name="Google Shape;374;g1122327cc9a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75" name="Google Shape;375;g1122327cc9a_0_0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g1122327cc9a_0_0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g1122327cc9a_0_0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8" name="Google Shape;378;g1122327cc9a_0_0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51092a584_3_12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Hardware In Hand</a:t>
            </a:r>
            <a:endParaRPr/>
          </a:p>
        </p:txBody>
      </p:sp>
      <p:sp>
        <p:nvSpPr>
          <p:cNvPr id="384" name="Google Shape;384;g1151092a584_3_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1151092a584_3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75" y="936850"/>
            <a:ext cx="2173148" cy="28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1151092a584_3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5424" y="936850"/>
            <a:ext cx="2173148" cy="289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1151092a584_3_120"/>
          <p:cNvPicPr preferRelativeResize="0"/>
          <p:nvPr/>
        </p:nvPicPr>
        <p:blipFill rotWithShape="1">
          <a:blip r:embed="rId5">
            <a:alphaModFix/>
          </a:blip>
          <a:srcRect l="43750"/>
          <a:stretch/>
        </p:blipFill>
        <p:spPr>
          <a:xfrm>
            <a:off x="6742251" y="936850"/>
            <a:ext cx="2173148" cy="28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151092a584_3_120"/>
          <p:cNvSpPr txBox="1"/>
          <p:nvPr/>
        </p:nvSpPr>
        <p:spPr>
          <a:xfrm>
            <a:off x="329125" y="3913075"/>
            <a:ext cx="21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2m Radio Dish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g1151092a584_3_120"/>
          <p:cNvSpPr txBox="1"/>
          <p:nvPr/>
        </p:nvSpPr>
        <p:spPr>
          <a:xfrm>
            <a:off x="3485400" y="3913075"/>
            <a:ext cx="21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Project Enclosure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g1151092a584_3_120"/>
          <p:cNvSpPr txBox="1"/>
          <p:nvPr/>
        </p:nvSpPr>
        <p:spPr>
          <a:xfrm>
            <a:off x="6742225" y="3913075"/>
            <a:ext cx="217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100Ah Battery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g1151092a584_3_120"/>
          <p:cNvSpPr txBox="1"/>
          <p:nvPr/>
        </p:nvSpPr>
        <p:spPr>
          <a:xfrm>
            <a:off x="857550" y="4509000"/>
            <a:ext cx="742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+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radios, test antenna, main computer, heater, miscellany, and more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22327cc9a_0_45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to Hardware Design</a:t>
            </a:r>
            <a:endParaRPr/>
          </a:p>
        </p:txBody>
      </p:sp>
      <p:sp>
        <p:nvSpPr>
          <p:cNvPr id="397" name="Google Shape;397;g1122327cc9a_0_4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g1122327cc9a_0_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038" y="974750"/>
            <a:ext cx="2664322" cy="299937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1122327cc9a_0_452"/>
          <p:cNvSpPr/>
          <p:nvPr/>
        </p:nvSpPr>
        <p:spPr>
          <a:xfrm>
            <a:off x="4169763" y="2196225"/>
            <a:ext cx="901800" cy="75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Google Shape;400;g1122327cc9a_0_4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637" y="883375"/>
            <a:ext cx="2664326" cy="307012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1122327cc9a_0_452"/>
          <p:cNvSpPr txBox="1"/>
          <p:nvPr/>
        </p:nvSpPr>
        <p:spPr>
          <a:xfrm>
            <a:off x="857550" y="4059575"/>
            <a:ext cx="74289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Minor design updates to component mounting solutions for ease of manufacturing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1285bb2b03_0_0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/>
              <a:t>Schedule</a:t>
            </a:r>
            <a:endParaRPr sz="6000"/>
          </a:p>
        </p:txBody>
      </p:sp>
      <p:sp>
        <p:nvSpPr>
          <p:cNvPr id="407" name="Google Shape;407;g11285bb2b03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08" name="Google Shape;408;g11285bb2b03_0_0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g11285bb2b03_0_0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g11285bb2b03_0_0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g11285bb2b03_0_0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122327cc9a_8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All Tasks</a:t>
            </a:r>
            <a:endParaRPr/>
          </a:p>
        </p:txBody>
      </p:sp>
      <p:sp>
        <p:nvSpPr>
          <p:cNvPr id="417" name="Google Shape;417;g1122327cc9a_8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g1122327cc9a_8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463" y="905550"/>
            <a:ext cx="5115469" cy="40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122327cc9a_8_0"/>
          <p:cNvSpPr txBox="1"/>
          <p:nvPr/>
        </p:nvSpPr>
        <p:spPr>
          <a:xfrm>
            <a:off x="121250" y="1955700"/>
            <a:ext cx="3630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Waited on hardware (unexpected delays, hardware we thought we’d have, etc.)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Shifted plans to prototype software </a:t>
            </a:r>
            <a:r>
              <a:rPr lang="en" sz="1500" i="1">
                <a:solidFill>
                  <a:schemeClr val="dk1"/>
                </a:solidFill>
              </a:rPr>
              <a:t>before</a:t>
            </a:r>
            <a:r>
              <a:rPr lang="en" sz="1500">
                <a:solidFill>
                  <a:schemeClr val="dk1"/>
                </a:solidFill>
              </a:rPr>
              <a:t> integrating hardware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g1122327cc9a_8_0"/>
          <p:cNvSpPr/>
          <p:nvPr/>
        </p:nvSpPr>
        <p:spPr>
          <a:xfrm>
            <a:off x="3775125" y="1794999"/>
            <a:ext cx="1634100" cy="306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1122327cc9a_8_0"/>
          <p:cNvSpPr/>
          <p:nvPr/>
        </p:nvSpPr>
        <p:spPr>
          <a:xfrm>
            <a:off x="5295900" y="2141125"/>
            <a:ext cx="706200" cy="1496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51092a584_3_1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Software</a:t>
            </a:r>
            <a:endParaRPr/>
          </a:p>
        </p:txBody>
      </p:sp>
      <p:sp>
        <p:nvSpPr>
          <p:cNvPr id="427" name="Google Shape;427;g1151092a584_3_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g1151092a584_3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84600"/>
            <a:ext cx="8686802" cy="2506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g1151092a584_3_14"/>
          <p:cNvCxnSpPr/>
          <p:nvPr/>
        </p:nvCxnSpPr>
        <p:spPr>
          <a:xfrm rot="-5400000">
            <a:off x="597250" y="3258550"/>
            <a:ext cx="1953000" cy="257400"/>
          </a:xfrm>
          <a:prstGeom prst="curvedConnector3">
            <a:avLst>
              <a:gd name="adj1" fmla="val 10622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0" name="Google Shape;430;g1151092a584_3_14"/>
          <p:cNvCxnSpPr/>
          <p:nvPr/>
        </p:nvCxnSpPr>
        <p:spPr>
          <a:xfrm rot="10800000" flipH="1">
            <a:off x="1459350" y="2453725"/>
            <a:ext cx="2361000" cy="2174700"/>
          </a:xfrm>
          <a:prstGeom prst="curvedConnector3">
            <a:avLst>
              <a:gd name="adj1" fmla="val 17574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1" name="Google Shape;431;g1151092a584_3_14"/>
          <p:cNvSpPr txBox="1"/>
          <p:nvPr/>
        </p:nvSpPr>
        <p:spPr>
          <a:xfrm>
            <a:off x="1180950" y="3875125"/>
            <a:ext cx="7239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Currently testing/delivering Minimum Viable Product for software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Constantly developing unit tests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Integration/Functional tests in progress (gate for software delivery)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Primary uncertainty is in how much we can complete past MVP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32" name="Google Shape;432;g1151092a584_3_14"/>
          <p:cNvSpPr txBox="1"/>
          <p:nvPr/>
        </p:nvSpPr>
        <p:spPr>
          <a:xfrm>
            <a:off x="4685679" y="2167553"/>
            <a:ext cx="6582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Helvetica Neue"/>
                <a:ea typeface="Helvetica Neue"/>
                <a:cs typeface="Helvetica Neue"/>
                <a:sym typeface="Helvetica Neue"/>
              </a:rPr>
              <a:t>⭐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1151092a584_3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375" y="872450"/>
            <a:ext cx="7341251" cy="307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151092a584_3_2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Electronics and RF System</a:t>
            </a:r>
            <a:endParaRPr/>
          </a:p>
        </p:txBody>
      </p:sp>
      <p:sp>
        <p:nvSpPr>
          <p:cNvPr id="439" name="Google Shape;439;g1151092a584_3_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1151092a584_3_20"/>
          <p:cNvSpPr txBox="1"/>
          <p:nvPr/>
        </p:nvSpPr>
        <p:spPr>
          <a:xfrm>
            <a:off x="794050" y="3875125"/>
            <a:ext cx="78906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Already prototyped software for radios, camera/platform, commands/telemetry, etc.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Working through RF and power system characterization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Power system is low risk (no major dependencies)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RF testing is critical to getting to systems testing</a:t>
            </a:r>
            <a:endParaRPr sz="1500">
              <a:solidFill>
                <a:schemeClr val="dk1"/>
              </a:solidFill>
            </a:endParaRPr>
          </a:p>
        </p:txBody>
      </p:sp>
      <p:cxnSp>
        <p:nvCxnSpPr>
          <p:cNvPr id="441" name="Google Shape;441;g1151092a584_3_20"/>
          <p:cNvCxnSpPr/>
          <p:nvPr/>
        </p:nvCxnSpPr>
        <p:spPr>
          <a:xfrm>
            <a:off x="3605450" y="3176225"/>
            <a:ext cx="2046000" cy="243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2" name="Google Shape;442;g1151092a584_3_20"/>
          <p:cNvSpPr txBox="1"/>
          <p:nvPr/>
        </p:nvSpPr>
        <p:spPr>
          <a:xfrm>
            <a:off x="5329511" y="3169071"/>
            <a:ext cx="6582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Helvetica Neue"/>
                <a:ea typeface="Helvetica Neue"/>
                <a:cs typeface="Helvetica Neue"/>
                <a:sym typeface="Helvetica Neue"/>
              </a:rPr>
              <a:t>⭐</a:t>
            </a:r>
            <a:endParaRPr sz="2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285bb2b03_0_16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/>
              <a:t>Test Readiness</a:t>
            </a:r>
            <a:endParaRPr sz="6000"/>
          </a:p>
        </p:txBody>
      </p:sp>
      <p:sp>
        <p:nvSpPr>
          <p:cNvPr id="448" name="Google Shape;448;g11285bb2b03_0_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449" name="Google Shape;449;g11285bb2b03_0_16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0" name="Google Shape;450;g11285bb2b03_0_16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g11285bb2b03_0_16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2" name="Google Shape;452;g11285bb2b03_0_16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51092a584_3_4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Tests - Subsystems</a:t>
            </a:r>
            <a:endParaRPr/>
          </a:p>
        </p:txBody>
      </p:sp>
      <p:sp>
        <p:nvSpPr>
          <p:cNvPr id="458" name="Google Shape;458;g1151092a584_3_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9" name="Google Shape;459;g1151092a584_3_45"/>
          <p:cNvGraphicFramePr/>
          <p:nvPr/>
        </p:nvGraphicFramePr>
        <p:xfrm>
          <a:off x="228600" y="1275875"/>
          <a:ext cx="8686800" cy="2773470"/>
        </p:xfrm>
        <a:graphic>
          <a:graphicData uri="http://schemas.openxmlformats.org/drawingml/2006/table">
            <a:tbl>
              <a:tblPr>
                <a:noFill/>
                <a:tableStyleId>{713369EF-A539-4747-BFB4-628C143F1CC2}</a:tableStyleId>
              </a:tblPr>
              <a:tblGrid>
                <a:gridCol w="442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Test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Expected End Date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Status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Battery Characterization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13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Complete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Draw Characterization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25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Not Yet Started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Wired RF Test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7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Complete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Wireless RF Test - Short Range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20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In Progress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Wireless RF Test - Long Range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28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Net Yet Started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Heater Control Test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Feb. 21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 Progress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a76b2cd2f_0_18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/>
              <a:t>Project Overview</a:t>
            </a:r>
            <a:endParaRPr sz="6000"/>
          </a:p>
        </p:txBody>
      </p:sp>
      <p:sp>
        <p:nvSpPr>
          <p:cNvPr id="90" name="Google Shape;90;gfa76b2cd2f_0_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1" name="Google Shape;91;gfa76b2cd2f_0_18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gfa76b2cd2f_0_18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gfa76b2cd2f_0_18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gfa76b2cd2f_0_18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151092a584_3_7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 Tests - Full System</a:t>
            </a:r>
            <a:endParaRPr/>
          </a:p>
        </p:txBody>
      </p:sp>
      <p:sp>
        <p:nvSpPr>
          <p:cNvPr id="465" name="Google Shape;465;g1151092a584_3_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6" name="Google Shape;466;g1151092a584_3_76"/>
          <p:cNvGraphicFramePr/>
          <p:nvPr/>
        </p:nvGraphicFramePr>
        <p:xfrm>
          <a:off x="228600" y="1161425"/>
          <a:ext cx="8686800" cy="1584840"/>
        </p:xfrm>
        <a:graphic>
          <a:graphicData uri="http://schemas.openxmlformats.org/drawingml/2006/table">
            <a:tbl>
              <a:tblPr>
                <a:noFill/>
                <a:tableStyleId>{713369EF-A539-4747-BFB4-628C143F1CC2}</a:tableStyleId>
              </a:tblPr>
              <a:tblGrid>
                <a:gridCol w="442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Test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Expected End Date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Status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Bench Systems Test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Mar. 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Not Yet Started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Local Systems Test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Mar. 14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Not Yet Started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Field Systems Test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Mar. 18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Not Yet Started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solidFill>
                      <a:srgbClr val="6F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7" name="Google Shape;467;g1151092a584_3_76"/>
          <p:cNvSpPr txBox="1"/>
          <p:nvPr/>
        </p:nvSpPr>
        <p:spPr>
          <a:xfrm>
            <a:off x="236075" y="2990250"/>
            <a:ext cx="86418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Systems test schedule is aggressive and optimistic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Current plans have all major tests complete before Spring Break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Helvetica Neue"/>
              <a:buChar char="●"/>
            </a:pPr>
            <a:r>
              <a:rPr lang="en" sz="1500">
                <a:latin typeface="Helvetica Neue"/>
                <a:ea typeface="Helvetica Neue"/>
                <a:cs typeface="Helvetica Neue"/>
                <a:sym typeface="Helvetica Neue"/>
              </a:rPr>
              <a:t>Margin to push systems-level testing after Spring Break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1e31a7cea_0_6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Characterization</a:t>
            </a:r>
            <a:endParaRPr/>
          </a:p>
        </p:txBody>
      </p:sp>
      <p:sp>
        <p:nvSpPr>
          <p:cNvPr id="473" name="Google Shape;473;gd1e31a7cea_0_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74" name="Google Shape;474;gd1e31a7cea_0_6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gd1e31a7cea_0_6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6" name="Google Shape;476;gd1e31a7cea_0_6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gd1e31a7cea_0_6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8" name="Google Shape;478;gd1e31a7cea_0_6"/>
          <p:cNvSpPr/>
          <p:nvPr/>
        </p:nvSpPr>
        <p:spPr>
          <a:xfrm>
            <a:off x="33420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RF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gd1e31a7cea_0_6"/>
          <p:cNvSpPr/>
          <p:nvPr/>
        </p:nvSpPr>
        <p:spPr>
          <a:xfrm>
            <a:off x="48927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Power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0" name="Google Shape;480;gd1e31a7cea_0_6"/>
          <p:cNvCxnSpPr>
            <a:stCxn id="476" idx="2"/>
            <a:endCxn id="478" idx="0"/>
          </p:cNvCxnSpPr>
          <p:nvPr/>
        </p:nvCxnSpPr>
        <p:spPr>
          <a:xfrm rot="5400000">
            <a:off x="4625814" y="-125050"/>
            <a:ext cx="224100" cy="154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Google Shape;481;gd1e31a7cea_0_6"/>
          <p:cNvCxnSpPr>
            <a:stCxn id="476" idx="2"/>
            <a:endCxn id="479" idx="0"/>
          </p:cNvCxnSpPr>
          <p:nvPr/>
        </p:nvCxnSpPr>
        <p:spPr>
          <a:xfrm rot="-5400000" flipH="1">
            <a:off x="5401164" y="649400"/>
            <a:ext cx="224100" cy="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gd1e31a7cea_0_6"/>
          <p:cNvSpPr/>
          <p:nvPr/>
        </p:nvSpPr>
        <p:spPr>
          <a:xfrm>
            <a:off x="64434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Systems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3" name="Google Shape;483;gd1e31a7cea_0_6"/>
          <p:cNvCxnSpPr>
            <a:stCxn id="476" idx="2"/>
            <a:endCxn id="482" idx="0"/>
          </p:cNvCxnSpPr>
          <p:nvPr/>
        </p:nvCxnSpPr>
        <p:spPr>
          <a:xfrm rot="-5400000" flipH="1">
            <a:off x="6176514" y="-125950"/>
            <a:ext cx="224100" cy="1551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1151092a584_0_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2163" y="3172040"/>
            <a:ext cx="2082226" cy="197145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1151092a584_0_15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RF Testing - General Test Setup</a:t>
            </a:r>
            <a:endParaRPr/>
          </a:p>
        </p:txBody>
      </p:sp>
      <p:sp>
        <p:nvSpPr>
          <p:cNvPr id="490" name="Google Shape;490;g1151092a584_0_1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151092a584_0_154"/>
          <p:cNvSpPr txBox="1">
            <a:spLocks noGrp="1"/>
          </p:cNvSpPr>
          <p:nvPr>
            <p:ph type="body" idx="1"/>
          </p:nvPr>
        </p:nvSpPr>
        <p:spPr>
          <a:xfrm>
            <a:off x="320250" y="763525"/>
            <a:ext cx="85035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91" b="1"/>
              <a:t>Hardware</a:t>
            </a:r>
            <a:endParaRPr sz="1491" b="1"/>
          </a:p>
          <a:p>
            <a:pPr marL="457200" lvl="0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●"/>
            </a:pPr>
            <a:r>
              <a:rPr lang="en" sz="1191"/>
              <a:t>Two SDRs (HackRF One and LimeSDR) connected to computers via USB</a:t>
            </a:r>
            <a:endParaRPr sz="1191"/>
          </a:p>
          <a:p>
            <a:pPr marL="457200" lvl="0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●"/>
            </a:pPr>
            <a:r>
              <a:rPr lang="en" sz="1191"/>
              <a:t>GNURadio - an interface on computers which allows for configuration of SDRs </a:t>
            </a:r>
            <a:endParaRPr sz="1191"/>
          </a:p>
          <a:p>
            <a:pPr marL="457200" lvl="0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●"/>
            </a:pPr>
            <a:r>
              <a:rPr lang="en" sz="1191"/>
              <a:t>Recording incoming received data as in-phase and quadrature data</a:t>
            </a:r>
            <a:endParaRPr sz="119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91" b="1"/>
              <a:t>Variables are:</a:t>
            </a:r>
            <a:endParaRPr sz="1491" b="1"/>
          </a:p>
          <a:p>
            <a:pPr marL="457200" lvl="0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●"/>
            </a:pPr>
            <a:r>
              <a:rPr lang="en" sz="1191"/>
              <a:t>The medium between the radios </a:t>
            </a:r>
            <a:endParaRPr sz="1191"/>
          </a:p>
          <a:p>
            <a:pPr marL="914400" lvl="1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○"/>
            </a:pPr>
            <a:r>
              <a:rPr lang="en" sz="1191"/>
              <a:t>For wired testing this medium is an attenuator</a:t>
            </a:r>
            <a:endParaRPr sz="1191"/>
          </a:p>
          <a:p>
            <a:pPr marL="914400" lvl="1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○"/>
            </a:pPr>
            <a:r>
              <a:rPr lang="en" sz="1191"/>
              <a:t>For wireless testing this medium is the air between the two antennas</a:t>
            </a:r>
            <a:endParaRPr sz="1191"/>
          </a:p>
          <a:p>
            <a:pPr marL="457200" lvl="0" indent="-3042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2"/>
              <a:buChar char="●"/>
            </a:pPr>
            <a:r>
              <a:rPr lang="en" sz="1191"/>
              <a:t>Transmitted power which is adjusted using sliders in GNURadio</a:t>
            </a:r>
            <a:endParaRPr sz="119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</p:txBody>
      </p:sp>
      <p:pic>
        <p:nvPicPr>
          <p:cNvPr id="492" name="Google Shape;492;g1151092a584_0_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8750" y="3278775"/>
            <a:ext cx="2183697" cy="1864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g1151092a584_0_154"/>
          <p:cNvGrpSpPr/>
          <p:nvPr/>
        </p:nvGrpSpPr>
        <p:grpSpPr>
          <a:xfrm>
            <a:off x="690836" y="3138086"/>
            <a:ext cx="2723875" cy="1864749"/>
            <a:chOff x="790482" y="3278763"/>
            <a:chExt cx="2723875" cy="1864749"/>
          </a:xfrm>
        </p:grpSpPr>
        <p:pic>
          <p:nvPicPr>
            <p:cNvPr id="494" name="Google Shape;494;g1151092a584_0_15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0482" y="3278763"/>
              <a:ext cx="2723875" cy="1864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g1151092a584_0_15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11525" y="4346975"/>
              <a:ext cx="881776" cy="20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Google Shape;496;g1151092a584_0_154"/>
          <p:cNvSpPr txBox="1"/>
          <p:nvPr/>
        </p:nvSpPr>
        <p:spPr>
          <a:xfrm>
            <a:off x="1219206" y="2913175"/>
            <a:ext cx="16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latin typeface="Helvetica Neue"/>
                <a:ea typeface="Helvetica Neue"/>
                <a:cs typeface="Helvetica Neue"/>
                <a:sym typeface="Helvetica Neue"/>
              </a:rPr>
              <a:t>Wired Test</a:t>
            </a:r>
            <a:endParaRPr sz="16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g1151092a584_0_154"/>
          <p:cNvSpPr txBox="1"/>
          <p:nvPr/>
        </p:nvSpPr>
        <p:spPr>
          <a:xfrm>
            <a:off x="3985839" y="2913175"/>
            <a:ext cx="1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latin typeface="Helvetica Neue"/>
                <a:ea typeface="Helvetica Neue"/>
                <a:cs typeface="Helvetica Neue"/>
                <a:sym typeface="Helvetica Neue"/>
              </a:rPr>
              <a:t>Short Range Test</a:t>
            </a:r>
            <a:endParaRPr sz="16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8" name="Google Shape;498;g1151092a584_0_154"/>
          <p:cNvSpPr txBox="1"/>
          <p:nvPr/>
        </p:nvSpPr>
        <p:spPr>
          <a:xfrm>
            <a:off x="6705593" y="2913175"/>
            <a:ext cx="194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latin typeface="Helvetica Neue"/>
                <a:ea typeface="Helvetica Neue"/>
                <a:cs typeface="Helvetica Neue"/>
                <a:sym typeface="Helvetica Neue"/>
              </a:rPr>
              <a:t>Long Range Test</a:t>
            </a:r>
            <a:endParaRPr sz="16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151092a584_0_33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Wired Testing</a:t>
            </a:r>
            <a:endParaRPr/>
          </a:p>
        </p:txBody>
      </p:sp>
      <p:sp>
        <p:nvSpPr>
          <p:cNvPr id="504" name="Google Shape;504;g1151092a584_0_3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g1151092a584_0_336"/>
          <p:cNvPicPr preferRelativeResize="0"/>
          <p:nvPr/>
        </p:nvPicPr>
        <p:blipFill rotWithShape="1">
          <a:blip r:embed="rId3">
            <a:alphaModFix/>
          </a:blip>
          <a:srcRect t="11027" b="16566"/>
          <a:stretch/>
        </p:blipFill>
        <p:spPr>
          <a:xfrm>
            <a:off x="5236750" y="3185098"/>
            <a:ext cx="3450849" cy="1873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1151092a584_0_336"/>
          <p:cNvSpPr/>
          <p:nvPr/>
        </p:nvSpPr>
        <p:spPr>
          <a:xfrm>
            <a:off x="4135344" y="3884348"/>
            <a:ext cx="901800" cy="75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1151092a584_0_336"/>
          <p:cNvSpPr/>
          <p:nvPr/>
        </p:nvSpPr>
        <p:spPr>
          <a:xfrm>
            <a:off x="5825975" y="4110798"/>
            <a:ext cx="500400" cy="310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1151092a584_0_336"/>
          <p:cNvSpPr/>
          <p:nvPr/>
        </p:nvSpPr>
        <p:spPr>
          <a:xfrm rot="1873761">
            <a:off x="7680264" y="3860327"/>
            <a:ext cx="854638" cy="551237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1151092a584_0_336"/>
          <p:cNvSpPr/>
          <p:nvPr/>
        </p:nvSpPr>
        <p:spPr>
          <a:xfrm>
            <a:off x="3176475" y="4150848"/>
            <a:ext cx="598200" cy="2655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1151092a584_0_336"/>
          <p:cNvSpPr/>
          <p:nvPr/>
        </p:nvSpPr>
        <p:spPr>
          <a:xfrm>
            <a:off x="777125" y="4141998"/>
            <a:ext cx="598200" cy="2832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1151092a584_0_336"/>
          <p:cNvSpPr/>
          <p:nvPr/>
        </p:nvSpPr>
        <p:spPr>
          <a:xfrm rot="1808483">
            <a:off x="7339960" y="3889648"/>
            <a:ext cx="204327" cy="107951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1151092a584_0_336"/>
          <p:cNvSpPr/>
          <p:nvPr/>
        </p:nvSpPr>
        <p:spPr>
          <a:xfrm rot="-5536">
            <a:off x="1908525" y="3469918"/>
            <a:ext cx="745201" cy="110100"/>
          </a:xfrm>
          <a:prstGeom prst="rect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g1151092a584_0_336"/>
          <p:cNvGrpSpPr/>
          <p:nvPr/>
        </p:nvGrpSpPr>
        <p:grpSpPr>
          <a:xfrm>
            <a:off x="655025" y="3023175"/>
            <a:ext cx="3210374" cy="2035849"/>
            <a:chOff x="655025" y="2859052"/>
            <a:chExt cx="3210374" cy="2035849"/>
          </a:xfrm>
        </p:grpSpPr>
        <p:pic>
          <p:nvPicPr>
            <p:cNvPr id="514" name="Google Shape;514;g1151092a584_0_336"/>
            <p:cNvPicPr preferRelativeResize="0"/>
            <p:nvPr/>
          </p:nvPicPr>
          <p:blipFill rotWithShape="1">
            <a:blip r:embed="rId4">
              <a:alphaModFix/>
            </a:blip>
            <a:srcRect b="7364"/>
            <a:stretch/>
          </p:blipFill>
          <p:spPr>
            <a:xfrm>
              <a:off x="655025" y="2859052"/>
              <a:ext cx="3210374" cy="2035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g1151092a584_0_3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96600" y="4108600"/>
              <a:ext cx="1016701" cy="234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Google Shape;516;g1151092a584_0_336"/>
          <p:cNvSpPr txBox="1"/>
          <p:nvPr/>
        </p:nvSpPr>
        <p:spPr>
          <a:xfrm>
            <a:off x="228600" y="849125"/>
            <a:ext cx="7526700" cy="923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DR3.1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 GRASS shall have a dedicated half-duplex radio link able to send and received simulated spacecraft communications to/from Raytheon’s satellite ground station in Aurora, CO.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CPE </a:t>
            </a:r>
            <a:r>
              <a:rPr lang="en" sz="1200" b="1">
                <a:solidFill>
                  <a:schemeClr val="dk1"/>
                </a:solidFill>
              </a:rPr>
              <a:t>3: </a:t>
            </a:r>
            <a:r>
              <a:rPr lang="en" sz="1200">
                <a:solidFill>
                  <a:schemeClr val="dk1"/>
                </a:solidFill>
              </a:rPr>
              <a:t>The link over which a ground station can connect to GRASS is the primary mode of use.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17" name="Google Shape;517;g1151092a584_0_336"/>
          <p:cNvSpPr txBox="1"/>
          <p:nvPr/>
        </p:nvSpPr>
        <p:spPr>
          <a:xfrm>
            <a:off x="7755425" y="849125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Deadline</a:t>
            </a:r>
            <a:endParaRPr sz="1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Feb. 7th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8" name="Google Shape;518;g1151092a584_0_336"/>
          <p:cNvSpPr txBox="1"/>
          <p:nvPr/>
        </p:nvSpPr>
        <p:spPr>
          <a:xfrm>
            <a:off x="7755425" y="1403225"/>
            <a:ext cx="1159800" cy="3693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Complete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9" name="Google Shape;519;g1151092a584_0_336"/>
          <p:cNvSpPr txBox="1"/>
          <p:nvPr/>
        </p:nvSpPr>
        <p:spPr>
          <a:xfrm>
            <a:off x="228600" y="1733029"/>
            <a:ext cx="8686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Six tests with constant power source flowing in either direction sampling 100K samples per second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Originally set all receiver gains to 0 but the in order for the HackRF to receive any discernible power the RF amplifier had to be turned on and the LimeSDR needed some value for receiver gain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Incremented transmit gain by 5 dB recording each step for 1 second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Recorded power measurements in in-phase and quadrature binary data (processed in MATLAB)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135a33be1a_6_17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Wired Test Results</a:t>
            </a:r>
            <a:endParaRPr/>
          </a:p>
        </p:txBody>
      </p:sp>
      <p:sp>
        <p:nvSpPr>
          <p:cNvPr id="525" name="Google Shape;525;g1135a33be1a_6_1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135a33be1a_6_175"/>
          <p:cNvSpPr txBox="1"/>
          <p:nvPr/>
        </p:nvSpPr>
        <p:spPr>
          <a:xfrm>
            <a:off x="583950" y="753913"/>
            <a:ext cx="797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Helvetica Neue"/>
              <a:buChar char="●"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These plots show how the received power was related to the transmit power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Helvetica Neue"/>
              <a:buChar char="●"/>
            </a:pPr>
            <a:r>
              <a:rPr lang="en" sz="1600">
                <a:latin typeface="Helvetica Neue"/>
                <a:ea typeface="Helvetica Neue"/>
                <a:cs typeface="Helvetica Neue"/>
                <a:sym typeface="Helvetica Neue"/>
              </a:rPr>
              <a:t>Each point is the averaged received power based on 100000 samples vs the transmit power recorded at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7" name="Google Shape;527;g1135a33be1a_6_175"/>
          <p:cNvPicPr preferRelativeResize="0"/>
          <p:nvPr/>
        </p:nvPicPr>
        <p:blipFill rotWithShape="1">
          <a:blip r:embed="rId3">
            <a:alphaModFix/>
          </a:blip>
          <a:srcRect l="3758" r="7588"/>
          <a:stretch/>
        </p:blipFill>
        <p:spPr>
          <a:xfrm>
            <a:off x="4739998" y="1727185"/>
            <a:ext cx="3804682" cy="321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1135a33be1a_6_175"/>
          <p:cNvPicPr preferRelativeResize="0"/>
          <p:nvPr/>
        </p:nvPicPr>
        <p:blipFill rotWithShape="1">
          <a:blip r:embed="rId4">
            <a:alphaModFix/>
          </a:blip>
          <a:srcRect l="4157" r="7189"/>
          <a:stretch/>
        </p:blipFill>
        <p:spPr>
          <a:xfrm>
            <a:off x="685810" y="1703741"/>
            <a:ext cx="3804682" cy="321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4d027ca44_0_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to Expected Power</a:t>
            </a:r>
            <a:endParaRPr/>
          </a:p>
        </p:txBody>
      </p:sp>
      <p:sp>
        <p:nvSpPr>
          <p:cNvPr id="534" name="Google Shape;534;g114d027ca44_0_9"/>
          <p:cNvSpPr txBox="1">
            <a:spLocks noGrp="1"/>
          </p:cNvSpPr>
          <p:nvPr>
            <p:ph type="body" idx="1"/>
          </p:nvPr>
        </p:nvSpPr>
        <p:spPr>
          <a:xfrm>
            <a:off x="311700" y="730408"/>
            <a:ext cx="8520600" cy="3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Compare the relative power relationship in testing to expected power from model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GNURadio values are measured with respect to an arbitrary value as a result of the hardware that can be experimentally determined</a:t>
            </a:r>
            <a:endParaRPr sz="1600"/>
          </a:p>
        </p:txBody>
      </p:sp>
      <p:sp>
        <p:nvSpPr>
          <p:cNvPr id="535" name="Google Shape;535;g114d027ca44_0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114d027ca44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551" y="1664846"/>
            <a:ext cx="3875001" cy="290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114d027ca44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75" y="1707609"/>
            <a:ext cx="3760974" cy="282072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14d027ca44_0_9"/>
          <p:cNvSpPr txBox="1"/>
          <p:nvPr/>
        </p:nvSpPr>
        <p:spPr>
          <a:xfrm>
            <a:off x="1979804" y="4396154"/>
            <a:ext cx="54423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3200" i="1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3200" i="1">
                <a:latin typeface="Times New Roman"/>
                <a:ea typeface="Times New Roman"/>
                <a:cs typeface="Times New Roman"/>
                <a:sym typeface="Times New Roman"/>
              </a:rPr>
              <a:t> = </a:t>
            </a:r>
            <a:r>
              <a:rPr lang="en" sz="3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3200" i="1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</a:t>
            </a:r>
            <a:r>
              <a:rPr lang="en" sz="3200" i="1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3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</a:t>
            </a:r>
            <a:r>
              <a:rPr lang="en" sz="3200" i="1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attenuator</a:t>
            </a:r>
            <a:r>
              <a:rPr lang="en" sz="17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200" i="1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 sz="3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</a:t>
            </a:r>
            <a:r>
              <a:rPr lang="en" sz="3200" i="1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cable/connectors</a:t>
            </a:r>
            <a:endParaRPr sz="3100" i="1" baseline="-2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g1151092a584_0_356"/>
          <p:cNvGrpSpPr/>
          <p:nvPr/>
        </p:nvGrpSpPr>
        <p:grpSpPr>
          <a:xfrm>
            <a:off x="1375483" y="2853834"/>
            <a:ext cx="2429293" cy="2255803"/>
            <a:chOff x="4940044" y="1596143"/>
            <a:chExt cx="3565673" cy="3375940"/>
          </a:xfrm>
        </p:grpSpPr>
        <p:pic>
          <p:nvPicPr>
            <p:cNvPr id="544" name="Google Shape;544;g1151092a584_0_3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40044" y="1596143"/>
              <a:ext cx="3565673" cy="33759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5" name="Google Shape;545;g1151092a584_0_356"/>
            <p:cNvCxnSpPr/>
            <p:nvPr/>
          </p:nvCxnSpPr>
          <p:spPr>
            <a:xfrm rot="10800000" flipH="1">
              <a:off x="5469475" y="2118250"/>
              <a:ext cx="1233000" cy="1740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  <p:sp>
          <p:nvSpPr>
            <p:cNvPr id="546" name="Google Shape;546;g1151092a584_0_356"/>
            <p:cNvSpPr txBox="1"/>
            <p:nvPr/>
          </p:nvSpPr>
          <p:spPr>
            <a:xfrm rot="-3275707">
              <a:off x="5461479" y="2414453"/>
              <a:ext cx="1279018" cy="591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 m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7" name="Google Shape;547;g1151092a584_0_356"/>
            <p:cNvSpPr/>
            <p:nvPr/>
          </p:nvSpPr>
          <p:spPr>
            <a:xfrm rot="2107453">
              <a:off x="5452561" y="3999138"/>
              <a:ext cx="521942" cy="26393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8" name="Google Shape;548;g1151092a584_0_3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491114">
              <a:off x="5573965" y="4016401"/>
              <a:ext cx="392335" cy="3968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9" name="Google Shape;549;g1151092a584_0_356"/>
          <p:cNvSpPr txBox="1">
            <a:spLocks noGrp="1"/>
          </p:cNvSpPr>
          <p:nvPr>
            <p:ph type="body" idx="1"/>
          </p:nvPr>
        </p:nvSpPr>
        <p:spPr>
          <a:xfrm>
            <a:off x="5009915" y="2423128"/>
            <a:ext cx="31611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565" b="1" u="sng"/>
              <a:t>Long Range Milestone</a:t>
            </a:r>
            <a:r>
              <a:rPr lang="en" sz="1565" b="1"/>
              <a:t> </a:t>
            </a:r>
            <a:endParaRPr sz="1565" b="1"/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380"/>
              <a:t>6700 meter line of sight transmission</a:t>
            </a:r>
            <a:endParaRPr sz="1380"/>
          </a:p>
        </p:txBody>
      </p:sp>
      <p:grpSp>
        <p:nvGrpSpPr>
          <p:cNvPr id="550" name="Google Shape;550;g1151092a584_0_356"/>
          <p:cNvGrpSpPr/>
          <p:nvPr/>
        </p:nvGrpSpPr>
        <p:grpSpPr>
          <a:xfrm>
            <a:off x="5222005" y="2945148"/>
            <a:ext cx="2672180" cy="2125192"/>
            <a:chOff x="697046" y="2021918"/>
            <a:chExt cx="3594538" cy="2858746"/>
          </a:xfrm>
        </p:grpSpPr>
        <p:pic>
          <p:nvPicPr>
            <p:cNvPr id="551" name="Google Shape;551;g1151092a584_0_356"/>
            <p:cNvPicPr preferRelativeResize="0"/>
            <p:nvPr/>
          </p:nvPicPr>
          <p:blipFill rotWithShape="1">
            <a:blip r:embed="rId5">
              <a:alphaModFix/>
            </a:blip>
            <a:srcRect b="4825"/>
            <a:stretch/>
          </p:blipFill>
          <p:spPr>
            <a:xfrm>
              <a:off x="774132" y="2021918"/>
              <a:ext cx="3517453" cy="285874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52" name="Google Shape;552;g1151092a584_0_356"/>
            <p:cNvCxnSpPr/>
            <p:nvPr/>
          </p:nvCxnSpPr>
          <p:spPr>
            <a:xfrm rot="10800000" flipH="1">
              <a:off x="959900" y="2067375"/>
              <a:ext cx="1153800" cy="1740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  <p:sp>
          <p:nvSpPr>
            <p:cNvPr id="553" name="Google Shape;553;g1151092a584_0_356"/>
            <p:cNvSpPr txBox="1"/>
            <p:nvPr/>
          </p:nvSpPr>
          <p:spPr>
            <a:xfrm rot="-3386589">
              <a:off x="903347" y="2456513"/>
              <a:ext cx="1216794" cy="538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6700 m</a:t>
              </a:r>
              <a:endPara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4" name="Google Shape;554;g1151092a584_0_356"/>
            <p:cNvSpPr/>
            <p:nvPr/>
          </p:nvSpPr>
          <p:spPr>
            <a:xfrm rot="1757781">
              <a:off x="836384" y="3989303"/>
              <a:ext cx="732026" cy="76090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5" name="Google Shape;555;g1151092a584_0_3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894412">
              <a:off x="1095482" y="4046273"/>
              <a:ext cx="579487" cy="579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" name="Google Shape;556;g1151092a584_0_35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RF Wireless Testing</a:t>
            </a:r>
            <a:endParaRPr/>
          </a:p>
        </p:txBody>
      </p:sp>
      <p:sp>
        <p:nvSpPr>
          <p:cNvPr id="557" name="Google Shape;557;g1151092a584_0_3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1151092a584_0_356"/>
          <p:cNvSpPr txBox="1">
            <a:spLocks noGrp="1"/>
          </p:cNvSpPr>
          <p:nvPr>
            <p:ph type="body" idx="1"/>
          </p:nvPr>
        </p:nvSpPr>
        <p:spPr>
          <a:xfrm>
            <a:off x="523050" y="1734226"/>
            <a:ext cx="81345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777"/>
              <a:buFont typeface="Arial"/>
              <a:buChar char="●"/>
            </a:pPr>
            <a:r>
              <a:rPr lang="en"/>
              <a:t>Connect antennas and computers to SDRs</a:t>
            </a:r>
            <a:endParaRPr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/>
              <a:t>2 meter parabolic dish to LimeSDR</a:t>
            </a:r>
            <a:endParaRPr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/>
              <a:t>15 dB testing Yagi antenna to HackRF One</a:t>
            </a:r>
            <a:endParaRPr/>
          </a:p>
        </p:txBody>
      </p:sp>
      <p:sp>
        <p:nvSpPr>
          <p:cNvPr id="559" name="Google Shape;559;g1151092a584_0_356"/>
          <p:cNvSpPr txBox="1">
            <a:spLocks noGrp="1"/>
          </p:cNvSpPr>
          <p:nvPr>
            <p:ph type="body" idx="1"/>
          </p:nvPr>
        </p:nvSpPr>
        <p:spPr>
          <a:xfrm>
            <a:off x="1119734" y="2397900"/>
            <a:ext cx="31611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565" b="1" u="sng"/>
              <a:t>Short Range Milestone</a:t>
            </a:r>
            <a:r>
              <a:rPr lang="en" sz="1565" b="1"/>
              <a:t> </a:t>
            </a:r>
            <a:endParaRPr sz="1565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380"/>
              <a:t>100 meter line of sight transmission</a:t>
            </a:r>
            <a:endParaRPr sz="1380"/>
          </a:p>
        </p:txBody>
      </p:sp>
      <p:sp>
        <p:nvSpPr>
          <p:cNvPr id="560" name="Google Shape;560;g1151092a584_0_356"/>
          <p:cNvSpPr txBox="1"/>
          <p:nvPr/>
        </p:nvSpPr>
        <p:spPr>
          <a:xfrm>
            <a:off x="228600" y="849125"/>
            <a:ext cx="7526700" cy="923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DR3.1: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GRASS shall have a dedicated half-duplex radio link able to send and received simulated spacecraft communications to/from Raytheon’s satellite ground station in Aurora, CO.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DR3.2: </a:t>
            </a:r>
            <a:r>
              <a:rPr lang="en" sz="1200">
                <a:solidFill>
                  <a:schemeClr val="dk1"/>
                </a:solidFill>
              </a:rPr>
              <a:t>A second telecommunications link shall support downlink of simulator diagnostics and uplink of simulator configuration.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CPE </a:t>
            </a:r>
            <a:r>
              <a:rPr lang="en" sz="1200" b="1">
                <a:solidFill>
                  <a:schemeClr val="dk1"/>
                </a:solidFill>
              </a:rPr>
              <a:t>3: </a:t>
            </a:r>
            <a:r>
              <a:rPr lang="en" sz="1200">
                <a:solidFill>
                  <a:schemeClr val="dk1"/>
                </a:solidFill>
              </a:rPr>
              <a:t>The link over which a ground station can connect to GRASS is the primary mode of use.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61" name="Google Shape;561;g1151092a584_0_356"/>
          <p:cNvSpPr txBox="1"/>
          <p:nvPr/>
        </p:nvSpPr>
        <p:spPr>
          <a:xfrm>
            <a:off x="7755425" y="849125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</a:rPr>
              <a:t>Deadline</a:t>
            </a:r>
            <a:endParaRPr sz="1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Feb. 28th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2" name="Google Shape;562;g1151092a584_0_356"/>
          <p:cNvSpPr txBox="1"/>
          <p:nvPr/>
        </p:nvSpPr>
        <p:spPr>
          <a:xfrm>
            <a:off x="7755425" y="1403225"/>
            <a:ext cx="1159800" cy="369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Not Started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135a33be1a_6_43"/>
          <p:cNvSpPr/>
          <p:nvPr/>
        </p:nvSpPr>
        <p:spPr>
          <a:xfrm>
            <a:off x="28300" y="4322800"/>
            <a:ext cx="608400" cy="8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1135a33be1a_6_4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Short Range 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Test</a:t>
            </a:r>
            <a:r>
              <a:rPr lang="en"/>
              <a:t> - Characterization</a:t>
            </a:r>
            <a:endParaRPr/>
          </a:p>
        </p:txBody>
      </p:sp>
      <p:sp>
        <p:nvSpPr>
          <p:cNvPr id="569" name="Google Shape;569;g1135a33be1a_6_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1135a33be1a_6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4850" y="0"/>
            <a:ext cx="1609151" cy="15235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1" name="Google Shape;571;g1135a33be1a_6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2988" y="1619100"/>
            <a:ext cx="4065236" cy="311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1135a33be1a_6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500" y="1619100"/>
            <a:ext cx="3969800" cy="311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1135a33be1a_6_43"/>
          <p:cNvSpPr txBox="1">
            <a:spLocks noGrp="1"/>
          </p:cNvSpPr>
          <p:nvPr>
            <p:ph type="body" idx="1"/>
          </p:nvPr>
        </p:nvSpPr>
        <p:spPr>
          <a:xfrm>
            <a:off x="228600" y="777300"/>
            <a:ext cx="69327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Expected received power (Pr) in dBW based on link budget vs transmit power (Ptr)</a:t>
            </a:r>
            <a:endParaRPr/>
          </a:p>
        </p:txBody>
      </p:sp>
      <p:pic>
        <p:nvPicPr>
          <p:cNvPr id="574" name="Google Shape;574;g1135a33be1a_6_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6000" y="4796705"/>
            <a:ext cx="6852000" cy="3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35a33be1a_6_63"/>
          <p:cNvSpPr/>
          <p:nvPr/>
        </p:nvSpPr>
        <p:spPr>
          <a:xfrm>
            <a:off x="28300" y="4322800"/>
            <a:ext cx="608400" cy="8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1135a33be1a_6_6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Long Range Test - Characterization</a:t>
            </a:r>
            <a:endParaRPr/>
          </a:p>
        </p:txBody>
      </p:sp>
      <p:sp>
        <p:nvSpPr>
          <p:cNvPr id="581" name="Google Shape;581;g1135a33be1a_6_63"/>
          <p:cNvSpPr txBox="1">
            <a:spLocks noGrp="1"/>
          </p:cNvSpPr>
          <p:nvPr>
            <p:ph type="body" idx="1"/>
          </p:nvPr>
        </p:nvSpPr>
        <p:spPr>
          <a:xfrm>
            <a:off x="228600" y="777300"/>
            <a:ext cx="69327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Expected received power (Pr) in dBW based on link budget vs transmit power (Ptr)</a:t>
            </a:r>
            <a:endParaRPr/>
          </a:p>
        </p:txBody>
      </p:sp>
      <p:sp>
        <p:nvSpPr>
          <p:cNvPr id="582" name="Google Shape;582;g1135a33be1a_6_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g1135a33be1a_6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4400" y="0"/>
            <a:ext cx="1789600" cy="1528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4" name="Google Shape;584;g1135a33be1a_6_63"/>
          <p:cNvPicPr preferRelativeResize="0"/>
          <p:nvPr/>
        </p:nvPicPr>
        <p:blipFill rotWithShape="1">
          <a:blip r:embed="rId4">
            <a:alphaModFix/>
          </a:blip>
          <a:srcRect r="2562"/>
          <a:stretch/>
        </p:blipFill>
        <p:spPr>
          <a:xfrm>
            <a:off x="4759584" y="1619650"/>
            <a:ext cx="3970039" cy="310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1135a33be1a_6_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00" y="1619650"/>
            <a:ext cx="4082024" cy="310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1135a33be1a_6_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6000" y="4814046"/>
            <a:ext cx="6852000" cy="3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1e31a7cea_0_26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System Characterization</a:t>
            </a:r>
            <a:endParaRPr/>
          </a:p>
        </p:txBody>
      </p:sp>
      <p:sp>
        <p:nvSpPr>
          <p:cNvPr id="592" name="Google Shape;592;gd1e31a7cea_0_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593" name="Google Shape;593;gd1e31a7cea_0_26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gd1e31a7cea_0_26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5" name="Google Shape;595;gd1e31a7cea_0_26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596;gd1e31a7cea_0_26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7" name="Google Shape;597;gd1e31a7cea_0_26"/>
          <p:cNvSpPr/>
          <p:nvPr/>
        </p:nvSpPr>
        <p:spPr>
          <a:xfrm>
            <a:off x="33420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RF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8" name="Google Shape;598;gd1e31a7cea_0_26"/>
          <p:cNvSpPr/>
          <p:nvPr/>
        </p:nvSpPr>
        <p:spPr>
          <a:xfrm>
            <a:off x="48927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Power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99" name="Google Shape;599;gd1e31a7cea_0_26"/>
          <p:cNvCxnSpPr>
            <a:endCxn id="598" idx="0"/>
          </p:cNvCxnSpPr>
          <p:nvPr/>
        </p:nvCxnSpPr>
        <p:spPr>
          <a:xfrm rot="-5400000" flipH="1">
            <a:off x="5401285" y="649400"/>
            <a:ext cx="224100" cy="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gd1e31a7cea_0_26"/>
          <p:cNvSpPr/>
          <p:nvPr/>
        </p:nvSpPr>
        <p:spPr>
          <a:xfrm>
            <a:off x="64434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Systems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01" name="Google Shape;601;gd1e31a7cea_0_26"/>
          <p:cNvCxnSpPr/>
          <p:nvPr/>
        </p:nvCxnSpPr>
        <p:spPr>
          <a:xfrm rot="5400000">
            <a:off x="4625814" y="-125050"/>
            <a:ext cx="224100" cy="154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602;gd1e31a7cea_0_26"/>
          <p:cNvCxnSpPr/>
          <p:nvPr/>
        </p:nvCxnSpPr>
        <p:spPr>
          <a:xfrm rot="-5400000" flipH="1">
            <a:off x="6176514" y="-125950"/>
            <a:ext cx="224100" cy="1551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a643dcc9f_1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Mission Statement and Motivation</a:t>
            </a:r>
            <a:endParaRPr b="1"/>
          </a:p>
        </p:txBody>
      </p:sp>
      <p:sp>
        <p:nvSpPr>
          <p:cNvPr id="100" name="Google Shape;100;gfa643dcc9f_1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fa643dcc9f_1_0"/>
          <p:cNvSpPr txBox="1"/>
          <p:nvPr/>
        </p:nvSpPr>
        <p:spPr>
          <a:xfrm>
            <a:off x="228600" y="1082100"/>
            <a:ext cx="8686800" cy="1860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station Ranged Assessment Satellite Simulator (GRASS) will provide Raytheon engineers with a </a:t>
            </a:r>
            <a:r>
              <a:rPr lang="en" sz="1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fidelity and configurable satellite simulator</a:t>
            </a:r>
            <a:r>
              <a:rPr lang="en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act as a </a:t>
            </a:r>
            <a:r>
              <a:rPr lang="en" sz="1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cooperative target</a:t>
            </a:r>
            <a:r>
              <a:rPr lang="en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testing and demonstrating ground stations and ground data systems.</a:t>
            </a:r>
            <a:endParaRPr sz="18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gfa643dcc9f_1_0"/>
          <p:cNvSpPr txBox="1"/>
          <p:nvPr/>
        </p:nvSpPr>
        <p:spPr>
          <a:xfrm>
            <a:off x="642150" y="2942700"/>
            <a:ext cx="7859700" cy="14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Motivation:</a:t>
            </a:r>
            <a:endParaRPr sz="1600"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</a:pPr>
            <a:r>
              <a:rPr lang="en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Realistic hardware interactions without testing on sensitive flight hardware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</a:pPr>
            <a:r>
              <a:rPr lang="en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Configurable behavior to exercise ground stations and ground data systems</a:t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138c1d790e_0_11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Battery Test  - General Test Setup</a:t>
            </a:r>
            <a:endParaRPr/>
          </a:p>
        </p:txBody>
      </p:sp>
      <p:sp>
        <p:nvSpPr>
          <p:cNvPr id="608" name="Google Shape;608;g1138c1d790e_0_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1138c1d790e_0_113"/>
          <p:cNvSpPr txBox="1">
            <a:spLocks noGrp="1"/>
          </p:cNvSpPr>
          <p:nvPr>
            <p:ph type="body" idx="1"/>
          </p:nvPr>
        </p:nvSpPr>
        <p:spPr>
          <a:xfrm>
            <a:off x="334350" y="863550"/>
            <a:ext cx="868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 b="1"/>
              <a:t>Test Setup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Battery connected to Keithley sourcemeter</a:t>
            </a:r>
            <a:endParaRPr sz="17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Battery is charged to 14.2V and then discharges into the sourcemeter at 4A</a:t>
            </a:r>
            <a:endParaRPr sz="13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Source meter records terminal voltage and current until the voltage drops to 10.5V</a:t>
            </a:r>
            <a:endParaRPr sz="13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Variables are:</a:t>
            </a:r>
            <a:endParaRPr sz="17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The voltage of the battery over time</a:t>
            </a:r>
            <a:endParaRPr sz="13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Battery capacity and voltage curve vs. manufacturer specifications</a:t>
            </a:r>
            <a:endParaRPr sz="13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Measurements</a:t>
            </a:r>
            <a:endParaRPr sz="17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Battery terminal voltage vs. time</a:t>
            </a:r>
            <a:endParaRPr sz="13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Discharge current</a:t>
            </a:r>
            <a:endParaRPr sz="1300"/>
          </a:p>
        </p:txBody>
      </p:sp>
      <p:pic>
        <p:nvPicPr>
          <p:cNvPr id="610" name="Google Shape;610;g1138c1d790e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5688" y="3692412"/>
            <a:ext cx="2076400" cy="11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1138c1d790e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2561" y="3595975"/>
            <a:ext cx="1486689" cy="1111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2" name="Google Shape;612;g1138c1d790e_0_113"/>
          <p:cNvCxnSpPr/>
          <p:nvPr/>
        </p:nvCxnSpPr>
        <p:spPr>
          <a:xfrm rot="10800000" flipH="1">
            <a:off x="4697325" y="3885800"/>
            <a:ext cx="2063700" cy="253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3" name="Google Shape;613;g1138c1d790e_0_113"/>
          <p:cNvCxnSpPr/>
          <p:nvPr/>
        </p:nvCxnSpPr>
        <p:spPr>
          <a:xfrm>
            <a:off x="4693750" y="4193700"/>
            <a:ext cx="3002700" cy="617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4" name="Google Shape;614;g1138c1d790e_0_113"/>
          <p:cNvCxnSpPr/>
          <p:nvPr/>
        </p:nvCxnSpPr>
        <p:spPr>
          <a:xfrm rot="5400000" flipH="1">
            <a:off x="7107400" y="4231025"/>
            <a:ext cx="991200" cy="186900"/>
          </a:xfrm>
          <a:prstGeom prst="bentConnector3">
            <a:avLst>
              <a:gd name="adj1" fmla="val 10000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g1138c1d790e_0_113"/>
          <p:cNvSpPr txBox="1"/>
          <p:nvPr/>
        </p:nvSpPr>
        <p:spPr>
          <a:xfrm>
            <a:off x="5181638" y="3692400"/>
            <a:ext cx="84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4A</a:t>
            </a:r>
            <a:endParaRPr sz="12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16" name="Google Shape;616;g1138c1d790e_0_113"/>
          <p:cNvCxnSpPr/>
          <p:nvPr/>
        </p:nvCxnSpPr>
        <p:spPr>
          <a:xfrm rot="10800000">
            <a:off x="5261825" y="4062325"/>
            <a:ext cx="1725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7" name="Google Shape;617;g1138c1d790e_0_113"/>
          <p:cNvCxnSpPr/>
          <p:nvPr/>
        </p:nvCxnSpPr>
        <p:spPr>
          <a:xfrm rot="10800000">
            <a:off x="2082150" y="3690000"/>
            <a:ext cx="216900" cy="1038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8" name="Google Shape;618;g1138c1d790e_0_113"/>
          <p:cNvSpPr txBox="1"/>
          <p:nvPr/>
        </p:nvSpPr>
        <p:spPr>
          <a:xfrm>
            <a:off x="1559450" y="4047388"/>
            <a:ext cx="90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Dissipated heat</a:t>
            </a:r>
            <a:endParaRPr sz="1200">
              <a:solidFill>
                <a:srgbClr val="FF99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g1138c1d790e_0_113"/>
          <p:cNvSpPr/>
          <p:nvPr/>
        </p:nvSpPr>
        <p:spPr>
          <a:xfrm>
            <a:off x="2299050" y="3785277"/>
            <a:ext cx="574700" cy="374100"/>
          </a:xfrm>
          <a:custGeom>
            <a:avLst/>
            <a:gdLst/>
            <a:ahLst/>
            <a:cxnLst/>
            <a:rect l="l" t="t" r="r" b="b"/>
            <a:pathLst>
              <a:path w="22988" h="14964" extrusionOk="0">
                <a:moveTo>
                  <a:pt x="0" y="1009"/>
                </a:moveTo>
                <a:cubicBezTo>
                  <a:pt x="3111" y="-28"/>
                  <a:pt x="8733" y="-952"/>
                  <a:pt x="9770" y="2159"/>
                </a:cubicBezTo>
                <a:cubicBezTo>
                  <a:pt x="10747" y="5089"/>
                  <a:pt x="6908" y="8784"/>
                  <a:pt x="8621" y="11354"/>
                </a:cubicBezTo>
                <a:cubicBezTo>
                  <a:pt x="11352" y="15452"/>
                  <a:pt x="18063" y="14802"/>
                  <a:pt x="22988" y="14802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0" name="Google Shape;620;g1138c1d790e_0_113"/>
          <p:cNvSpPr txBox="1"/>
          <p:nvPr/>
        </p:nvSpPr>
        <p:spPr>
          <a:xfrm>
            <a:off x="6592650" y="3419575"/>
            <a:ext cx="107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10.5 - 14.2 V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38c1d790e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Characterization - Battery</a:t>
            </a:r>
            <a:endParaRPr/>
          </a:p>
        </p:txBody>
      </p:sp>
      <p:sp>
        <p:nvSpPr>
          <p:cNvPr id="626" name="Google Shape;626;g1138c1d790e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g1138c1d790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678" y="777301"/>
            <a:ext cx="4402723" cy="33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1138c1d790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777292"/>
            <a:ext cx="4187849" cy="314084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1138c1d790e_0_0"/>
          <p:cNvSpPr txBox="1"/>
          <p:nvPr/>
        </p:nvSpPr>
        <p:spPr>
          <a:xfrm>
            <a:off x="1540500" y="4079375"/>
            <a:ext cx="606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Offset is believed to be linked to the difference between the open-circuit voltage and voltage under load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Likely correlates to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 m</a:t>
            </a:r>
            <a:r>
              <a:rPr lang="en" sz="1350">
                <a:solidFill>
                  <a:srgbClr val="1A1A1A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Ω internal resistance in the battery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Data is still being processed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1138c1d790e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8550" y="2543025"/>
            <a:ext cx="3951225" cy="25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1138c1d790e_0_12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Power Draw Test  - General Test Setup</a:t>
            </a:r>
            <a:endParaRPr/>
          </a:p>
        </p:txBody>
      </p:sp>
      <p:sp>
        <p:nvSpPr>
          <p:cNvPr id="636" name="Google Shape;636;g1138c1d790e_0_121"/>
          <p:cNvSpPr txBox="1">
            <a:spLocks noGrp="1"/>
          </p:cNvSpPr>
          <p:nvPr>
            <p:ph type="sldNum" idx="12"/>
          </p:nvPr>
        </p:nvSpPr>
        <p:spPr>
          <a:xfrm>
            <a:off x="8486833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1138c1d790e_0_121"/>
          <p:cNvSpPr txBox="1">
            <a:spLocks noGrp="1"/>
          </p:cNvSpPr>
          <p:nvPr>
            <p:ph type="body" idx="1"/>
          </p:nvPr>
        </p:nvSpPr>
        <p:spPr>
          <a:xfrm>
            <a:off x="228600" y="10120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/>
              <a:t>Test Setup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Odyssey connected to benchtop power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 electronics are connected to the Odyssey and put under expected load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 and voltage are measured over an hour and average power drawn is determined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Variables are: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average power drawn dependent on the load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9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638" name="Google Shape;638;g1138c1d790e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825" y="3545825"/>
            <a:ext cx="1740274" cy="876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9" name="Google Shape;639;g1138c1d790e_0_121"/>
          <p:cNvCxnSpPr/>
          <p:nvPr/>
        </p:nvCxnSpPr>
        <p:spPr>
          <a:xfrm rot="10800000" flipH="1">
            <a:off x="2485550" y="4080300"/>
            <a:ext cx="3448200" cy="143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" name="Google Shape;640;g1138c1d790e_0_121"/>
          <p:cNvCxnSpPr/>
          <p:nvPr/>
        </p:nvCxnSpPr>
        <p:spPr>
          <a:xfrm rot="10800000" flipH="1">
            <a:off x="2514350" y="4015800"/>
            <a:ext cx="3390600" cy="272700"/>
          </a:xfrm>
          <a:prstGeom prst="bentConnector3">
            <a:avLst>
              <a:gd name="adj1" fmla="val 5339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d1e31a7cea_0_92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Systems-Level Testing</a:t>
            </a:r>
            <a:endParaRPr/>
          </a:p>
        </p:txBody>
      </p:sp>
      <p:sp>
        <p:nvSpPr>
          <p:cNvPr id="646" name="Google Shape;646;gd1e31a7cea_0_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647" name="Google Shape;647;gd1e31a7cea_0_92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8" name="Google Shape;648;gd1e31a7cea_0_92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9" name="Google Shape;649;gd1e31a7cea_0_92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0" name="Google Shape;650;gd1e31a7cea_0_92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1" name="Google Shape;651;gd1e31a7cea_0_92"/>
          <p:cNvSpPr/>
          <p:nvPr/>
        </p:nvSpPr>
        <p:spPr>
          <a:xfrm>
            <a:off x="33420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RF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2" name="Google Shape;652;gd1e31a7cea_0_92"/>
          <p:cNvSpPr/>
          <p:nvPr/>
        </p:nvSpPr>
        <p:spPr>
          <a:xfrm>
            <a:off x="48927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Power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3" name="Google Shape;653;gd1e31a7cea_0_92"/>
          <p:cNvCxnSpPr>
            <a:endCxn id="652" idx="0"/>
          </p:cNvCxnSpPr>
          <p:nvPr/>
        </p:nvCxnSpPr>
        <p:spPr>
          <a:xfrm rot="-5400000" flipH="1">
            <a:off x="5401285" y="649400"/>
            <a:ext cx="224100" cy="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4" name="Google Shape;654;gd1e31a7cea_0_92"/>
          <p:cNvSpPr/>
          <p:nvPr/>
        </p:nvSpPr>
        <p:spPr>
          <a:xfrm>
            <a:off x="6443485" y="761900"/>
            <a:ext cx="1242000" cy="3534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Systems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5" name="Google Shape;655;gd1e31a7cea_0_92"/>
          <p:cNvCxnSpPr/>
          <p:nvPr/>
        </p:nvCxnSpPr>
        <p:spPr>
          <a:xfrm rot="5400000">
            <a:off x="4625814" y="-125050"/>
            <a:ext cx="224100" cy="154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6" name="Google Shape;656;gd1e31a7cea_0_92"/>
          <p:cNvCxnSpPr/>
          <p:nvPr/>
        </p:nvCxnSpPr>
        <p:spPr>
          <a:xfrm rot="-5400000" flipH="1">
            <a:off x="6176514" y="-125950"/>
            <a:ext cx="224100" cy="1551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135a33be1a_7_36"/>
          <p:cNvSpPr/>
          <p:nvPr/>
        </p:nvSpPr>
        <p:spPr>
          <a:xfrm>
            <a:off x="46902" y="4337550"/>
            <a:ext cx="679800" cy="8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135a33be1a_7_3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Systems Test Plan</a:t>
            </a:r>
            <a:endParaRPr/>
          </a:p>
        </p:txBody>
      </p:sp>
      <p:sp>
        <p:nvSpPr>
          <p:cNvPr id="663" name="Google Shape;663;g1135a33be1a_7_36"/>
          <p:cNvSpPr txBox="1">
            <a:spLocks noGrp="1"/>
          </p:cNvSpPr>
          <p:nvPr>
            <p:ph type="body" idx="1"/>
          </p:nvPr>
        </p:nvSpPr>
        <p:spPr>
          <a:xfrm>
            <a:off x="311700" y="81836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Purpose:</a:t>
            </a:r>
            <a:r>
              <a:rPr lang="en"/>
              <a:t> Verify interactions between modules of containerized software in integrated hardware environments using a bottom-up approach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Phases:</a:t>
            </a:r>
            <a:endParaRPr strike="sngStrike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Integrated Systems Bench Test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Integrated Systems Local Test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Integrated Systems 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Field Test</a:t>
            </a:r>
            <a:endParaRPr/>
          </a:p>
        </p:txBody>
      </p:sp>
      <p:sp>
        <p:nvSpPr>
          <p:cNvPr id="664" name="Google Shape;664;g1135a33be1a_7_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1135a33be1a_7_36"/>
          <p:cNvPicPr preferRelativeResize="0"/>
          <p:nvPr/>
        </p:nvPicPr>
        <p:blipFill rotWithShape="1">
          <a:blip r:embed="rId3">
            <a:alphaModFix/>
          </a:blip>
          <a:srcRect l="50253" t="44785" r="6028" b="19886"/>
          <a:stretch/>
        </p:blipFill>
        <p:spPr>
          <a:xfrm>
            <a:off x="2602525" y="3566475"/>
            <a:ext cx="2895600" cy="131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1135a33be1a_7_36"/>
          <p:cNvPicPr preferRelativeResize="0"/>
          <p:nvPr/>
        </p:nvPicPr>
        <p:blipFill rotWithShape="1">
          <a:blip r:embed="rId4">
            <a:alphaModFix/>
          </a:blip>
          <a:srcRect l="54101" t="7380" r="9232" b="48401"/>
          <a:stretch/>
        </p:blipFill>
        <p:spPr>
          <a:xfrm>
            <a:off x="6117235" y="3141775"/>
            <a:ext cx="2540501" cy="172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g1135a33be1a_7_36"/>
          <p:cNvCxnSpPr/>
          <p:nvPr/>
        </p:nvCxnSpPr>
        <p:spPr>
          <a:xfrm>
            <a:off x="2244973" y="3247290"/>
            <a:ext cx="0" cy="168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g1135a33be1a_7_36"/>
          <p:cNvCxnSpPr/>
          <p:nvPr/>
        </p:nvCxnSpPr>
        <p:spPr>
          <a:xfrm>
            <a:off x="5843958" y="3247290"/>
            <a:ext cx="0" cy="1688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69" name="Google Shape;669;g1135a33be1a_7_36"/>
          <p:cNvPicPr preferRelativeResize="0"/>
          <p:nvPr/>
        </p:nvPicPr>
        <p:blipFill rotWithShape="1">
          <a:blip r:embed="rId5">
            <a:alphaModFix/>
          </a:blip>
          <a:srcRect l="6282" t="3732" r="71281" b="59343"/>
          <a:stretch/>
        </p:blipFill>
        <p:spPr>
          <a:xfrm>
            <a:off x="263800" y="3418428"/>
            <a:ext cx="1567224" cy="1450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30f894052_0_20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Integrated Systems Bench Test</a:t>
            </a:r>
            <a:endParaRPr/>
          </a:p>
        </p:txBody>
      </p:sp>
      <p:sp>
        <p:nvSpPr>
          <p:cNvPr id="675" name="Google Shape;675;g1130f894052_0_2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1130f894052_0_205"/>
          <p:cNvSpPr txBox="1"/>
          <p:nvPr/>
        </p:nvSpPr>
        <p:spPr>
          <a:xfrm>
            <a:off x="228600" y="849125"/>
            <a:ext cx="7526700" cy="923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DR1.1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GRASS shall support operation of all electrical equipment (in Front Range conditions)</a:t>
            </a:r>
            <a:endParaRPr sz="1200">
              <a:solidFill>
                <a:schemeClr val="dk1"/>
              </a:solidFill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DR1.2</a:t>
            </a:r>
            <a:r>
              <a:rPr lang="en" sz="1200">
                <a:solidFill>
                  <a:schemeClr val="dk1"/>
                </a:solidFill>
              </a:rPr>
              <a:t> GRASS shall accept external power and distribute it to all internal systems as needed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CPE 1: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A robust housing and mounting solution is necessary to protect the hardware when deployed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	</a:t>
            </a:r>
            <a:r>
              <a:rPr lang="en" sz="1200" b="1">
                <a:solidFill>
                  <a:schemeClr val="dk1"/>
                </a:solidFill>
              </a:rPr>
              <a:t>CPE 2:</a:t>
            </a:r>
            <a:r>
              <a:rPr lang="en" sz="1200">
                <a:solidFill>
                  <a:schemeClr val="dk1"/>
                </a:solidFill>
              </a:rPr>
              <a:t> Self-sufficiency requires robust and self-powered components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77" name="Google Shape;677;g1130f894052_0_205"/>
          <p:cNvSpPr txBox="1"/>
          <p:nvPr/>
        </p:nvSpPr>
        <p:spPr>
          <a:xfrm>
            <a:off x="281275" y="1772525"/>
            <a:ext cx="3827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Demonstrate the capability of all systems to work together coherently in a wired configuration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Plan / Procedures: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Send sample commands, check status of telemetry data throughput and for proper operation of environmental and payload components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Expectation: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Verify power distribution system and subsystem interactions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g1130f894052_0_205"/>
          <p:cNvSpPr txBox="1"/>
          <p:nvPr/>
        </p:nvSpPr>
        <p:spPr>
          <a:xfrm>
            <a:off x="7755425" y="849125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</a:rPr>
              <a:t>Deadline</a:t>
            </a:r>
            <a:endParaRPr sz="1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Mar. 8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9" name="Google Shape;679;g1130f894052_0_205"/>
          <p:cNvSpPr txBox="1"/>
          <p:nvPr/>
        </p:nvSpPr>
        <p:spPr>
          <a:xfrm>
            <a:off x="7755425" y="1403225"/>
            <a:ext cx="1159800" cy="369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Not Started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0" name="Google Shape;680;g1130f894052_0_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875" y="2035425"/>
            <a:ext cx="4730524" cy="2567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35a33be1a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Integrated Systems Local and Field Tests</a:t>
            </a:r>
            <a:endParaRPr/>
          </a:p>
        </p:txBody>
      </p:sp>
      <p:sp>
        <p:nvSpPr>
          <p:cNvPr id="686" name="Google Shape;686;g1135a33be1a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1135a33be1a_0_0"/>
          <p:cNvSpPr txBox="1"/>
          <p:nvPr/>
        </p:nvSpPr>
        <p:spPr>
          <a:xfrm>
            <a:off x="228600" y="851425"/>
            <a:ext cx="7527000" cy="923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DR5.1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 GRASS shall have a GPS receiver capable of determining its position with sufficient precision for antenna pointing </a:t>
            </a:r>
            <a:endParaRPr sz="1200">
              <a:solidFill>
                <a:schemeClr val="dk1"/>
              </a:solidFill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DR5.2</a:t>
            </a:r>
            <a:r>
              <a:rPr lang="en" sz="12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 GRASS shall be deployable by 1-2 people</a:t>
            </a:r>
            <a:endParaRPr sz="1200" b="1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CPE 3:</a:t>
            </a:r>
            <a:r>
              <a:rPr lang="en" sz="1200">
                <a:solidFill>
                  <a:schemeClr val="dk1"/>
                </a:solidFill>
              </a:rPr>
              <a:t> The link over which a ground station can connect to GRASS is the primary mode of use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88" name="Google Shape;688;g1135a33be1a_0_0"/>
          <p:cNvSpPr txBox="1"/>
          <p:nvPr/>
        </p:nvSpPr>
        <p:spPr>
          <a:xfrm>
            <a:off x="228600" y="1746250"/>
            <a:ext cx="39414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Demo ability to connect and interact with GRASS from a ground station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Plan / Procedures: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Initiate connection from ground station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Send sample commands across a short-range, then a long-range radio link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Check status of telemetry data throughput and for proper operation of environmental and payload components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Expectation: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Verify and validate integrated system behavior, performance, and usability in an operational setting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9" name="Google Shape;689;g1135a33be1a_0_0"/>
          <p:cNvSpPr txBox="1"/>
          <p:nvPr/>
        </p:nvSpPr>
        <p:spPr>
          <a:xfrm>
            <a:off x="7755600" y="851425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</a:rPr>
              <a:t>Deadline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Mar. 18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0" name="Google Shape;690;g1135a33be1a_0_0"/>
          <p:cNvSpPr txBox="1"/>
          <p:nvPr/>
        </p:nvSpPr>
        <p:spPr>
          <a:xfrm>
            <a:off x="7755600" y="1405525"/>
            <a:ext cx="1159800" cy="369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Not Started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1" name="Google Shape;691;g1135a33be1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954" y="1884363"/>
            <a:ext cx="4745448" cy="266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1285bb2b03_0_25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/>
              <a:t>Budget</a:t>
            </a:r>
            <a:endParaRPr sz="6000"/>
          </a:p>
        </p:txBody>
      </p:sp>
      <p:sp>
        <p:nvSpPr>
          <p:cNvPr id="697" name="Google Shape;697;g11285bb2b03_0_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698" name="Google Shape;698;g11285bb2b03_0_25"/>
          <p:cNvSpPr/>
          <p:nvPr/>
        </p:nvSpPr>
        <p:spPr>
          <a:xfrm>
            <a:off x="195825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g11285bb2b03_0_25"/>
          <p:cNvSpPr/>
          <p:nvPr/>
        </p:nvSpPr>
        <p:spPr>
          <a:xfrm>
            <a:off x="2307018" y="184402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Schedule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0" name="Google Shape;700;g11285bb2b03_0_25"/>
          <p:cNvSpPr/>
          <p:nvPr/>
        </p:nvSpPr>
        <p:spPr>
          <a:xfrm>
            <a:off x="4418214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Test Readiness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1" name="Google Shape;701;g11285bb2b03_0_25"/>
          <p:cNvSpPr/>
          <p:nvPr/>
        </p:nvSpPr>
        <p:spPr>
          <a:xfrm>
            <a:off x="6530830" y="184400"/>
            <a:ext cx="2365800" cy="353400"/>
          </a:xfrm>
          <a:prstGeom prst="chevron">
            <a:avLst>
              <a:gd name="adj" fmla="val 50000"/>
            </a:avLst>
          </a:prstGeom>
          <a:solidFill>
            <a:srgbClr val="9E9E9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Budget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130f894052_0_14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Cost Plan</a:t>
            </a:r>
            <a:endParaRPr/>
          </a:p>
        </p:txBody>
      </p:sp>
      <p:sp>
        <p:nvSpPr>
          <p:cNvPr id="707" name="Google Shape;707;g1130f894052_0_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5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36% dedicated to margin across expense categories and whole team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Borrowed hardware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LimeSDR, Antenna Dish, Antenna Stand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$2837.63 that can be used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$2162.37 spent so far in subteams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No margins needed yet</a:t>
            </a:r>
            <a:endParaRPr sz="1500"/>
          </a:p>
        </p:txBody>
      </p:sp>
      <p:sp>
        <p:nvSpPr>
          <p:cNvPr id="708" name="Google Shape;708;g1130f894052_0_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g1130f894052_0_140" title="Total Budget Usage as of February 20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550" y="814388"/>
            <a:ext cx="4204500" cy="409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122327cc9a_6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Purchase Plan/Status</a:t>
            </a:r>
            <a:endParaRPr/>
          </a:p>
        </p:txBody>
      </p:sp>
      <p:sp>
        <p:nvSpPr>
          <p:cNvPr id="715" name="Google Shape;715;g1122327cc9a_6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689500" cy="21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Products Received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HackRF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Odyssey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Enclosure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Battery</a:t>
            </a:r>
            <a:endParaRPr/>
          </a:p>
        </p:txBody>
      </p:sp>
      <p:sp>
        <p:nvSpPr>
          <p:cNvPr id="716" name="Google Shape;716;g1122327cc9a_6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49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1122327cc9a_6_0"/>
          <p:cNvSpPr txBox="1">
            <a:spLocks noGrp="1"/>
          </p:cNvSpPr>
          <p:nvPr>
            <p:ph type="body" idx="1"/>
          </p:nvPr>
        </p:nvSpPr>
        <p:spPr>
          <a:xfrm>
            <a:off x="3001200" y="1152475"/>
            <a:ext cx="2689500" cy="21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Pending Products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Camera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Solid State Relay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Dish Feed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Cellular Modem</a:t>
            </a:r>
            <a:endParaRPr/>
          </a:p>
        </p:txBody>
      </p:sp>
      <p:sp>
        <p:nvSpPr>
          <p:cNvPr id="718" name="Google Shape;718;g1122327cc9a_6_0"/>
          <p:cNvSpPr txBox="1">
            <a:spLocks noGrp="1"/>
          </p:cNvSpPr>
          <p:nvPr>
            <p:ph type="body" idx="1"/>
          </p:nvPr>
        </p:nvSpPr>
        <p:spPr>
          <a:xfrm>
            <a:off x="5690700" y="1152475"/>
            <a:ext cx="2689500" cy="21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Planned Purchases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Screws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Connections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Rails</a:t>
            </a:r>
            <a:endParaRPr/>
          </a:p>
        </p:txBody>
      </p:sp>
      <p:sp>
        <p:nvSpPr>
          <p:cNvPr id="719" name="Google Shape;719;g1122327cc9a_6_0"/>
          <p:cNvSpPr txBox="1"/>
          <p:nvPr/>
        </p:nvSpPr>
        <p:spPr>
          <a:xfrm>
            <a:off x="474600" y="3338275"/>
            <a:ext cx="7905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Worries:</a:t>
            </a: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 Antenna feed - logistical issues in ordering but fits in budget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Contingency:</a:t>
            </a:r>
            <a:r>
              <a:rPr lang="en" sz="1800">
                <a:latin typeface="Helvetica Neue"/>
                <a:ea typeface="Helvetica Neue"/>
                <a:cs typeface="Helvetica Neue"/>
                <a:sym typeface="Helvetica Neue"/>
              </a:rPr>
              <a:t> Use lower quality antenna feed and compensate in models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a643dcc9f_1_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b="1"/>
              <a:t>Concept of Operations - Overview</a:t>
            </a:r>
            <a:endParaRPr b="1"/>
          </a:p>
        </p:txBody>
      </p:sp>
      <p:sp>
        <p:nvSpPr>
          <p:cNvPr id="108" name="Google Shape;108;gfa643dcc9f_1_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fa643dcc9f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63" y="929700"/>
            <a:ext cx="7220266" cy="4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fa76b2cd2f_0_45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725" name="Google Shape;725;gfa76b2cd2f_0_4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gfa76b2cd2f_0_456"/>
          <p:cNvSpPr txBox="1"/>
          <p:nvPr/>
        </p:nvSpPr>
        <p:spPr>
          <a:xfrm>
            <a:off x="311700" y="124756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Raytheon Team: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Sheldon Clark and Martin Wilson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 &amp; H.J. Smead Department of Aerospace Engineering Sciences: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Jade Morton, Steve Taylor, and Harrison Bourne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PAB Members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Trudy Schwartz, Katie Rae, Bobby Hodgkinson, Nicholas Rainville, 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Roseman, Prof. Xinlin Li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>
                <a:latin typeface="Helvetica Neue"/>
                <a:ea typeface="Helvetica Neue"/>
                <a:cs typeface="Helvetica Neue"/>
                <a:sym typeface="Helvetica Neue"/>
              </a:rPr>
              <a:t>TRR </a:t>
            </a:r>
            <a:r>
              <a:rPr lang="en"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Reviewers:</a:t>
            </a:r>
            <a:endParaRPr sz="1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Jade Morton</a:t>
            </a:r>
            <a:r>
              <a:rPr lang="en" sz="1800" i="1">
                <a:latin typeface="Helvetica Neue"/>
                <a:ea typeface="Helvetica Neue"/>
                <a:cs typeface="Helvetica Neue"/>
                <a:sym typeface="Helvetica Neue"/>
              </a:rPr>
              <a:t>, SP4CE, and Emma Markovich</a:t>
            </a:r>
            <a:endParaRPr sz="1800" b="0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fa76b2cd2f_0_212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6000"/>
              <a:t>Questions?</a:t>
            </a:r>
            <a:endParaRPr sz="6000" b="1"/>
          </a:p>
        </p:txBody>
      </p:sp>
      <p:sp>
        <p:nvSpPr>
          <p:cNvPr id="732" name="Google Shape;732;gfa76b2cd2f_0_2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fa76b2cd2f_0_217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6000"/>
              <a:t>Backup </a:t>
            </a:r>
            <a:r>
              <a:rPr lang="en" sz="6000" b="1"/>
              <a:t>Slides</a:t>
            </a:r>
            <a:endParaRPr sz="6000" b="1"/>
          </a:p>
        </p:txBody>
      </p:sp>
      <p:sp>
        <p:nvSpPr>
          <p:cNvPr id="738" name="Google Shape;738;gfa76b2cd2f_0_2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03b319fe01_11_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744" name="Google Shape;744;g103b319fe01_11_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103b319fe01_11_1"/>
          <p:cNvSpPr txBox="1">
            <a:spLocks noGrp="1"/>
          </p:cNvSpPr>
          <p:nvPr>
            <p:ph type="body" idx="1"/>
          </p:nvPr>
        </p:nvSpPr>
        <p:spPr>
          <a:xfrm>
            <a:off x="4569600" y="1152475"/>
            <a:ext cx="4257900" cy="3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RF Characterization Testing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Software Testing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Thermal Characterization Testing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Budget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Electronics Schematics</a:t>
            </a:r>
            <a:endParaRPr sz="1000"/>
          </a:p>
        </p:txBody>
      </p:sp>
      <p:sp>
        <p:nvSpPr>
          <p:cNvPr id="746" name="Google Shape;746;g103b319fe01_11_1"/>
          <p:cNvSpPr/>
          <p:nvPr/>
        </p:nvSpPr>
        <p:spPr>
          <a:xfrm>
            <a:off x="87925" y="4360977"/>
            <a:ext cx="674100" cy="77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g103b319fe01_11_1"/>
          <p:cNvSpPr txBox="1">
            <a:spLocks noGrp="1"/>
          </p:cNvSpPr>
          <p:nvPr>
            <p:ph type="body" idx="1"/>
          </p:nvPr>
        </p:nvSpPr>
        <p:spPr>
          <a:xfrm>
            <a:off x="226200" y="1152475"/>
            <a:ext cx="4257900" cy="3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Test Plan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Levels of Success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Software Diagrams: Design Requirements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Software Diagrams: Flowcharts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Manufacturing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C&amp;DH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151092a584_3_52"/>
          <p:cNvSpPr txBox="1">
            <a:spLocks noGrp="1"/>
          </p:cNvSpPr>
          <p:nvPr>
            <p:ph type="title"/>
          </p:nvPr>
        </p:nvSpPr>
        <p:spPr>
          <a:xfrm>
            <a:off x="740664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Information</a:t>
            </a:r>
            <a:endParaRPr/>
          </a:p>
        </p:txBody>
      </p:sp>
      <p:sp>
        <p:nvSpPr>
          <p:cNvPr id="753" name="Google Shape;753;g1151092a584_3_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151092a584_0_2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Levels of Success - More Detail</a:t>
            </a:r>
            <a:endParaRPr/>
          </a:p>
        </p:txBody>
      </p:sp>
      <p:sp>
        <p:nvSpPr>
          <p:cNvPr id="759" name="Google Shape;759;g1151092a584_0_2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60" name="Google Shape;760;g1151092a584_0_223"/>
          <p:cNvGraphicFramePr/>
          <p:nvPr/>
        </p:nvGraphicFramePr>
        <p:xfrm>
          <a:off x="228600" y="929850"/>
          <a:ext cx="8686775" cy="3459700"/>
        </p:xfrm>
        <a:graphic>
          <a:graphicData uri="http://schemas.openxmlformats.org/drawingml/2006/table">
            <a:tbl>
              <a:tblPr>
                <a:noFill/>
                <a:tableStyleId>{713369EF-A539-4747-BFB4-628C143F1CC2}</a:tableStyleId>
              </a:tblPr>
              <a:tblGrid>
                <a:gridCol w="107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 Housing Unit and Mounting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Power and Electronics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Radio Link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Software Architecture and Spacecraft Simulation</a:t>
                      </a:r>
                      <a:endParaRPr sz="12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Level 1</a:t>
                      </a:r>
                      <a:endParaRPr sz="13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Support/protect payload and sensitive electrical components for 24 hours while mounted outdoors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Connected to bench power in order to power all subsystems, with an off the shelf pan tilt camera and a GPS receiver</a:t>
                      </a:r>
                      <a:endParaRPr sz="10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Link margin of 10 dB, range of 75 km, rate of 9600 bps to send commands from virtual ground station and receive telemetry from GRASS (within FCC regulations)</a:t>
                      </a:r>
                      <a:endParaRPr sz="10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Subsystem simulators for the following: Attitude, Orbital, EPS (battery charge and temperature), Link (CMD&amp;TLM), and payload models</a:t>
                      </a:r>
                      <a:endParaRPr sz="1000"/>
                    </a:p>
                  </a:txBody>
                  <a:tcPr marL="91425" marR="91425" marT="91425" marB="91425"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Level 2</a:t>
                      </a:r>
                      <a:endParaRPr sz="13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Support/protect payload and sensitive electrical components for 24 hours while mounted on the Front Range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Connected directly to grid power to power all components.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Second telecommunications interface over which supporting datta can be sent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Three-body orbit propagator capable of returning classical orbital elements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3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Level 3</a:t>
                      </a:r>
                      <a:endParaRPr sz="13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Capable of surviving Front Range winter conditions for 5 days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</a:t>
                      </a:r>
                      <a:r>
                        <a:rPr lang="en" sz="1000"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          </a:ext>
                          </a:extLst>
                        </a:rPr>
                        <a:t>xternal solar panel</a:t>
                      </a:r>
                      <a:r>
                        <a:rPr lang="en" sz="1000"/>
                        <a:t> battery power system to power GRASS indefinitely on Mount Evans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All data shall be passed by the RF system fully intact at an increased rate of 2 Mbps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Tunable parameters of satellite models shall be configurable via the secondary control link</a:t>
                      </a:r>
                      <a:endParaRPr sz="1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151092a584_3_6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Full Project</a:t>
            </a:r>
            <a:endParaRPr/>
          </a:p>
        </p:txBody>
      </p:sp>
      <p:sp>
        <p:nvSpPr>
          <p:cNvPr id="766" name="Google Shape;766;g1151092a584_3_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Google Shape;767;g1151092a584_3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300" y="822400"/>
            <a:ext cx="5333407" cy="42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151092a584_3_5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Manufacturing</a:t>
            </a:r>
            <a:endParaRPr/>
          </a:p>
        </p:txBody>
      </p:sp>
      <p:sp>
        <p:nvSpPr>
          <p:cNvPr id="773" name="Google Shape;773;g1151092a584_3_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g1151092a584_3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25" y="867250"/>
            <a:ext cx="8442148" cy="340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151092a584_3_6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- Testing</a:t>
            </a:r>
            <a:endParaRPr/>
          </a:p>
        </p:txBody>
      </p:sp>
      <p:sp>
        <p:nvSpPr>
          <p:cNvPr id="780" name="Google Shape;780;g1151092a584_3_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Google Shape;781;g1151092a584_3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96250"/>
            <a:ext cx="8839204" cy="285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151092a584_0_139"/>
          <p:cNvSpPr txBox="1">
            <a:spLocks noGrp="1"/>
          </p:cNvSpPr>
          <p:nvPr>
            <p:ph type="title"/>
          </p:nvPr>
        </p:nvSpPr>
        <p:spPr>
          <a:xfrm>
            <a:off x="740664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Diagrams</a:t>
            </a:r>
            <a:endParaRPr/>
          </a:p>
        </p:txBody>
      </p:sp>
      <p:sp>
        <p:nvSpPr>
          <p:cNvPr id="787" name="Google Shape;787;g1151092a584_0_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0214ba2912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Concept of Operations - RF</a:t>
            </a:r>
            <a:endParaRPr/>
          </a:p>
        </p:txBody>
      </p:sp>
      <p:sp>
        <p:nvSpPr>
          <p:cNvPr id="115" name="Google Shape;115;g10214ba2912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10214ba291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63" y="929700"/>
            <a:ext cx="7220266" cy="4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151092a584_0_36"/>
          <p:cNvSpPr/>
          <p:nvPr/>
        </p:nvSpPr>
        <p:spPr>
          <a:xfrm>
            <a:off x="1309150" y="3538000"/>
            <a:ext cx="7750200" cy="1282200"/>
          </a:xfrm>
          <a:prstGeom prst="rect">
            <a:avLst/>
          </a:prstGeom>
          <a:solidFill>
            <a:srgbClr val="000000">
              <a:alpha val="0"/>
            </a:srgbClr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g1151092a584_0_36"/>
          <p:cNvSpPr/>
          <p:nvPr/>
        </p:nvSpPr>
        <p:spPr>
          <a:xfrm>
            <a:off x="76200" y="4419100"/>
            <a:ext cx="548700" cy="71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4" name="Google Shape;794;g1151092a584_0_36"/>
          <p:cNvCxnSpPr/>
          <p:nvPr/>
        </p:nvCxnSpPr>
        <p:spPr>
          <a:xfrm rot="10800000">
            <a:off x="1858531" y="2080027"/>
            <a:ext cx="0" cy="2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795" name="Google Shape;795;g1151092a584_0_36"/>
          <p:cNvCxnSpPr/>
          <p:nvPr/>
        </p:nvCxnSpPr>
        <p:spPr>
          <a:xfrm>
            <a:off x="7941626" y="3270393"/>
            <a:ext cx="0" cy="494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96" name="Google Shape;796;g1151092a584_0_36"/>
          <p:cNvCxnSpPr/>
          <p:nvPr/>
        </p:nvCxnSpPr>
        <p:spPr>
          <a:xfrm>
            <a:off x="6028818" y="3270393"/>
            <a:ext cx="0" cy="494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97" name="Google Shape;797;g1151092a584_0_36"/>
          <p:cNvCxnSpPr/>
          <p:nvPr/>
        </p:nvCxnSpPr>
        <p:spPr>
          <a:xfrm>
            <a:off x="4464216" y="3270393"/>
            <a:ext cx="0" cy="494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98" name="Google Shape;798;g1151092a584_0_36"/>
          <p:cNvCxnSpPr/>
          <p:nvPr/>
        </p:nvCxnSpPr>
        <p:spPr>
          <a:xfrm>
            <a:off x="1845711" y="3270393"/>
            <a:ext cx="0" cy="494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799" name="Google Shape;799;g1151092a584_0_36"/>
          <p:cNvCxnSpPr/>
          <p:nvPr/>
        </p:nvCxnSpPr>
        <p:spPr>
          <a:xfrm>
            <a:off x="3164249" y="3270393"/>
            <a:ext cx="0" cy="494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00" name="Google Shape;800;g1151092a584_0_36"/>
          <p:cNvSpPr/>
          <p:nvPr/>
        </p:nvSpPr>
        <p:spPr>
          <a:xfrm>
            <a:off x="2704435" y="3774273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g1151092a584_0_36"/>
          <p:cNvSpPr/>
          <p:nvPr/>
        </p:nvSpPr>
        <p:spPr>
          <a:xfrm>
            <a:off x="1397498" y="3774273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g1151092a584_0_36"/>
          <p:cNvSpPr/>
          <p:nvPr/>
        </p:nvSpPr>
        <p:spPr>
          <a:xfrm>
            <a:off x="4011372" y="3774273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3" name="Google Shape;803;g1151092a584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6041" y="4114563"/>
            <a:ext cx="713040" cy="5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1151092a584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8335" y="4114563"/>
            <a:ext cx="713040" cy="5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g1151092a584_0_36"/>
          <p:cNvSpPr/>
          <p:nvPr/>
        </p:nvSpPr>
        <p:spPr>
          <a:xfrm>
            <a:off x="1390650" y="2358201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1151092a584_0_36"/>
          <p:cNvSpPr/>
          <p:nvPr/>
        </p:nvSpPr>
        <p:spPr>
          <a:xfrm>
            <a:off x="7241840" y="3774272"/>
            <a:ext cx="13725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g1151092a584_0_36"/>
          <p:cNvSpPr/>
          <p:nvPr/>
        </p:nvSpPr>
        <p:spPr>
          <a:xfrm>
            <a:off x="5348480" y="3774272"/>
            <a:ext cx="13725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1151092a584_0_36"/>
          <p:cNvSpPr/>
          <p:nvPr/>
        </p:nvSpPr>
        <p:spPr>
          <a:xfrm>
            <a:off x="6887676" y="2358225"/>
            <a:ext cx="20808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g1151092a584_0_36"/>
          <p:cNvSpPr/>
          <p:nvPr/>
        </p:nvSpPr>
        <p:spPr>
          <a:xfrm>
            <a:off x="5258063" y="2358225"/>
            <a:ext cx="1531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1151092a584_0_36"/>
          <p:cNvSpPr/>
          <p:nvPr/>
        </p:nvSpPr>
        <p:spPr>
          <a:xfrm>
            <a:off x="2699902" y="2358226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g1151092a584_0_3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Software Block Diagram: Design 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Requirements</a:t>
            </a:r>
            <a:endParaRPr/>
          </a:p>
        </p:txBody>
      </p:sp>
      <p:sp>
        <p:nvSpPr>
          <p:cNvPr id="812" name="Google Shape;812;g1151092a584_0_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3" name="Google Shape;813;g1151092a584_0_36"/>
          <p:cNvGrpSpPr/>
          <p:nvPr/>
        </p:nvGrpSpPr>
        <p:grpSpPr>
          <a:xfrm>
            <a:off x="-88464" y="3428779"/>
            <a:ext cx="1042866" cy="674071"/>
            <a:chOff x="-291950" y="1732564"/>
            <a:chExt cx="1334100" cy="862315"/>
          </a:xfrm>
        </p:grpSpPr>
        <p:pic>
          <p:nvPicPr>
            <p:cNvPr id="814" name="Google Shape;814;g1151092a584_0_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7816" y="1732564"/>
              <a:ext cx="468876" cy="468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5" name="Google Shape;815;g1151092a584_0_36"/>
            <p:cNvSpPr txBox="1"/>
            <p:nvPr/>
          </p:nvSpPr>
          <p:spPr>
            <a:xfrm>
              <a:off x="-291950" y="2141879"/>
              <a:ext cx="13341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Python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816" name="Google Shape;816;g1151092a584_0_36"/>
          <p:cNvGrpSpPr/>
          <p:nvPr/>
        </p:nvGrpSpPr>
        <p:grpSpPr>
          <a:xfrm>
            <a:off x="99285" y="1913388"/>
            <a:ext cx="670889" cy="770212"/>
            <a:chOff x="99285" y="1770513"/>
            <a:chExt cx="670889" cy="770212"/>
          </a:xfrm>
        </p:grpSpPr>
        <p:pic>
          <p:nvPicPr>
            <p:cNvPr id="817" name="Google Shape;817;g1151092a584_0_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285" y="1770513"/>
              <a:ext cx="670889" cy="463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g1151092a584_0_36"/>
            <p:cNvSpPr txBox="1"/>
            <p:nvPr/>
          </p:nvSpPr>
          <p:spPr>
            <a:xfrm>
              <a:off x="219202" y="2186725"/>
              <a:ext cx="457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42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819" name="Google Shape;819;g1151092a584_0_36"/>
          <p:cNvGrpSpPr/>
          <p:nvPr/>
        </p:nvGrpSpPr>
        <p:grpSpPr>
          <a:xfrm>
            <a:off x="128420" y="2669988"/>
            <a:ext cx="609022" cy="734551"/>
            <a:chOff x="-619784" y="1844756"/>
            <a:chExt cx="779100" cy="939684"/>
          </a:xfrm>
        </p:grpSpPr>
        <p:pic>
          <p:nvPicPr>
            <p:cNvPr id="820" name="Google Shape;820;g1151092a584_0_36"/>
            <p:cNvPicPr preferRelativeResize="0"/>
            <p:nvPr/>
          </p:nvPicPr>
          <p:blipFill rotWithShape="1">
            <a:blip r:embed="rId6">
              <a:alphaModFix/>
            </a:blip>
            <a:srcRect t="10793" r="56689"/>
            <a:stretch/>
          </p:blipFill>
          <p:spPr>
            <a:xfrm>
              <a:off x="-487905" y="1844756"/>
              <a:ext cx="548701" cy="548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Google Shape;821;g1151092a584_0_36"/>
            <p:cNvSpPr txBox="1"/>
            <p:nvPr/>
          </p:nvSpPr>
          <p:spPr>
            <a:xfrm>
              <a:off x="-619784" y="2331441"/>
              <a:ext cx="779100" cy="45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</a:t>
              </a:r>
              <a:r>
                <a:rPr lang="en" sz="11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TK</a:t>
              </a:r>
              <a:endPara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822" name="Google Shape;822;g1151092a584_0_36"/>
          <p:cNvGrpSpPr/>
          <p:nvPr/>
        </p:nvGrpSpPr>
        <p:grpSpPr>
          <a:xfrm>
            <a:off x="42297" y="4146776"/>
            <a:ext cx="789000" cy="757399"/>
            <a:chOff x="42297" y="3661001"/>
            <a:chExt cx="789000" cy="757399"/>
          </a:xfrm>
        </p:grpSpPr>
        <p:pic>
          <p:nvPicPr>
            <p:cNvPr id="823" name="Google Shape;823;g1151092a584_0_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7074" y="3661001"/>
              <a:ext cx="571761" cy="428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4" name="Google Shape;824;g1151092a584_0_36"/>
            <p:cNvSpPr txBox="1"/>
            <p:nvPr/>
          </p:nvSpPr>
          <p:spPr>
            <a:xfrm>
              <a:off x="42297" y="4064400"/>
              <a:ext cx="789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KubOS</a:t>
              </a:r>
              <a:endPara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825" name="Google Shape;825;g1151092a584_0_36"/>
          <p:cNvPicPr preferRelativeResize="0"/>
          <p:nvPr/>
        </p:nvPicPr>
        <p:blipFill rotWithShape="1">
          <a:blip r:embed="rId7">
            <a:alphaModFix/>
          </a:blip>
          <a:srcRect l="35665" r="19222" b="63005"/>
          <a:stretch/>
        </p:blipFill>
        <p:spPr>
          <a:xfrm>
            <a:off x="3143250" y="822150"/>
            <a:ext cx="2857498" cy="118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1151092a584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5260" y="4114563"/>
            <a:ext cx="713040" cy="5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1151092a584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5214" y="4114563"/>
            <a:ext cx="713040" cy="5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1151092a584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8586" y="4114563"/>
            <a:ext cx="713040" cy="5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1151092a584_0_36"/>
          <p:cNvPicPr preferRelativeResize="0"/>
          <p:nvPr/>
        </p:nvPicPr>
        <p:blipFill rotWithShape="1">
          <a:blip r:embed="rId6">
            <a:alphaModFix/>
          </a:blip>
          <a:srcRect t="10793" r="56689"/>
          <a:stretch/>
        </p:blipFill>
        <p:spPr>
          <a:xfrm>
            <a:off x="2903641" y="2702354"/>
            <a:ext cx="534902" cy="53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1151092a584_0_36"/>
          <p:cNvPicPr preferRelativeResize="0"/>
          <p:nvPr/>
        </p:nvPicPr>
        <p:blipFill rotWithShape="1">
          <a:blip r:embed="rId6">
            <a:alphaModFix/>
          </a:blip>
          <a:srcRect t="10793" r="56689"/>
          <a:stretch/>
        </p:blipFill>
        <p:spPr>
          <a:xfrm>
            <a:off x="6933538" y="2702354"/>
            <a:ext cx="534902" cy="53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1151092a584_0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4850" y="2642861"/>
            <a:ext cx="836660" cy="57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1151092a584_0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7115" y="2638218"/>
            <a:ext cx="836660" cy="578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1151092a584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5069" y="2710416"/>
            <a:ext cx="457086" cy="4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1151092a584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5012" y="2742916"/>
            <a:ext cx="457086" cy="4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1151092a584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2715" y="4168236"/>
            <a:ext cx="457086" cy="4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1151092a584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7914" y="4172879"/>
            <a:ext cx="457086" cy="4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1151092a584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776" y="2741063"/>
            <a:ext cx="457086" cy="457086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1151092a584_0_36"/>
          <p:cNvSpPr/>
          <p:nvPr/>
        </p:nvSpPr>
        <p:spPr>
          <a:xfrm>
            <a:off x="3995238" y="2358226"/>
            <a:ext cx="910200" cy="9123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9" name="Google Shape;839;g1151092a584_0_36"/>
          <p:cNvPicPr preferRelativeResize="0"/>
          <p:nvPr/>
        </p:nvPicPr>
        <p:blipFill rotWithShape="1">
          <a:blip r:embed="rId6">
            <a:alphaModFix/>
          </a:blip>
          <a:srcRect t="10793" r="56689"/>
          <a:stretch/>
        </p:blipFill>
        <p:spPr>
          <a:xfrm>
            <a:off x="4198965" y="2702354"/>
            <a:ext cx="534902" cy="534797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1151092a584_0_36"/>
          <p:cNvSpPr txBox="1"/>
          <p:nvPr/>
        </p:nvSpPr>
        <p:spPr>
          <a:xfrm>
            <a:off x="1407375" y="2297850"/>
            <a:ext cx="91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Payload Model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1" name="Google Shape;841;g1151092a584_0_36"/>
          <p:cNvSpPr txBox="1"/>
          <p:nvPr/>
        </p:nvSpPr>
        <p:spPr>
          <a:xfrm>
            <a:off x="2828680" y="2297857"/>
            <a:ext cx="6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Attitude Model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2" name="Google Shape;842;g1151092a584_0_36"/>
          <p:cNvSpPr txBox="1"/>
          <p:nvPr/>
        </p:nvSpPr>
        <p:spPr>
          <a:xfrm>
            <a:off x="4124004" y="2297857"/>
            <a:ext cx="671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Orbit Model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3" name="Google Shape;843;g1151092a584_0_36"/>
          <p:cNvSpPr txBox="1"/>
          <p:nvPr/>
        </p:nvSpPr>
        <p:spPr>
          <a:xfrm>
            <a:off x="5513286" y="2297857"/>
            <a:ext cx="10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EPS Model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4" name="Google Shape;844;g1151092a584_0_36"/>
          <p:cNvSpPr txBox="1"/>
          <p:nvPr/>
        </p:nvSpPr>
        <p:spPr>
          <a:xfrm>
            <a:off x="7434002" y="2297857"/>
            <a:ext cx="1042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Link Model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5" name="Google Shape;845;g1151092a584_0_36"/>
          <p:cNvSpPr txBox="1"/>
          <p:nvPr/>
        </p:nvSpPr>
        <p:spPr>
          <a:xfrm>
            <a:off x="1397450" y="3695325"/>
            <a:ext cx="910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Payload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Subsystem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6" name="Google Shape;846;g1151092a584_0_36"/>
          <p:cNvSpPr txBox="1"/>
          <p:nvPr/>
        </p:nvSpPr>
        <p:spPr>
          <a:xfrm>
            <a:off x="2828242" y="3732463"/>
            <a:ext cx="67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ADCS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7" name="Google Shape;847;g1151092a584_0_36"/>
          <p:cNvSpPr txBox="1"/>
          <p:nvPr/>
        </p:nvSpPr>
        <p:spPr>
          <a:xfrm>
            <a:off x="4123565" y="3732463"/>
            <a:ext cx="67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GNC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8" name="Google Shape;848;g1151092a584_0_36"/>
          <p:cNvSpPr txBox="1"/>
          <p:nvPr/>
        </p:nvSpPr>
        <p:spPr>
          <a:xfrm>
            <a:off x="5698831" y="3732463"/>
            <a:ext cx="67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EPS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9" name="Google Shape;849;g1151092a584_0_36"/>
          <p:cNvSpPr txBox="1"/>
          <p:nvPr/>
        </p:nvSpPr>
        <p:spPr>
          <a:xfrm>
            <a:off x="7592190" y="3732463"/>
            <a:ext cx="67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C&amp;DH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50" name="Google Shape;850;g1151092a584_0_36"/>
          <p:cNvCxnSpPr/>
          <p:nvPr/>
        </p:nvCxnSpPr>
        <p:spPr>
          <a:xfrm rot="10800000">
            <a:off x="3153855" y="2080027"/>
            <a:ext cx="0" cy="2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1" name="Google Shape;851;g1151092a584_0_36"/>
          <p:cNvCxnSpPr/>
          <p:nvPr/>
        </p:nvCxnSpPr>
        <p:spPr>
          <a:xfrm rot="10800000">
            <a:off x="4439893" y="2080027"/>
            <a:ext cx="0" cy="2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2" name="Google Shape;852;g1151092a584_0_36"/>
          <p:cNvCxnSpPr/>
          <p:nvPr/>
        </p:nvCxnSpPr>
        <p:spPr>
          <a:xfrm rot="10800000">
            <a:off x="6018424" y="2080027"/>
            <a:ext cx="0" cy="2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3" name="Google Shape;853;g1151092a584_0_36"/>
          <p:cNvCxnSpPr/>
          <p:nvPr/>
        </p:nvCxnSpPr>
        <p:spPr>
          <a:xfrm rot="10800000">
            <a:off x="7931232" y="2080027"/>
            <a:ext cx="0" cy="269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4" name="Google Shape;854;g1151092a584_0_36"/>
          <p:cNvCxnSpPr/>
          <p:nvPr/>
        </p:nvCxnSpPr>
        <p:spPr>
          <a:xfrm>
            <a:off x="1850100" y="2074850"/>
            <a:ext cx="6090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5" name="Google Shape;855;g1151092a584_0_36"/>
          <p:cNvCxnSpPr/>
          <p:nvPr/>
        </p:nvCxnSpPr>
        <p:spPr>
          <a:xfrm>
            <a:off x="6018424" y="4692736"/>
            <a:ext cx="0" cy="27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6" name="Google Shape;856;g1151092a584_0_36"/>
          <p:cNvCxnSpPr/>
          <p:nvPr/>
        </p:nvCxnSpPr>
        <p:spPr>
          <a:xfrm>
            <a:off x="4466433" y="4692736"/>
            <a:ext cx="0" cy="27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7" name="Google Shape;857;g1151092a584_0_36"/>
          <p:cNvCxnSpPr/>
          <p:nvPr/>
        </p:nvCxnSpPr>
        <p:spPr>
          <a:xfrm>
            <a:off x="3159497" y="4692736"/>
            <a:ext cx="0" cy="27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8" name="Google Shape;858;g1151092a584_0_36"/>
          <p:cNvCxnSpPr/>
          <p:nvPr/>
        </p:nvCxnSpPr>
        <p:spPr>
          <a:xfrm>
            <a:off x="1858531" y="4692736"/>
            <a:ext cx="0" cy="27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59" name="Google Shape;859;g1151092a584_0_36"/>
          <p:cNvCxnSpPr/>
          <p:nvPr/>
        </p:nvCxnSpPr>
        <p:spPr>
          <a:xfrm>
            <a:off x="7950802" y="4692736"/>
            <a:ext cx="0" cy="273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860" name="Google Shape;860;g1151092a584_0_36"/>
          <p:cNvCxnSpPr/>
          <p:nvPr/>
        </p:nvCxnSpPr>
        <p:spPr>
          <a:xfrm>
            <a:off x="1850293" y="4972050"/>
            <a:ext cx="6109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61" name="Google Shape;861;g1151092a584_0_36"/>
          <p:cNvGrpSpPr/>
          <p:nvPr/>
        </p:nvGrpSpPr>
        <p:grpSpPr>
          <a:xfrm>
            <a:off x="63925" y="1024700"/>
            <a:ext cx="715850" cy="783850"/>
            <a:chOff x="187750" y="1024700"/>
            <a:chExt cx="715850" cy="783850"/>
          </a:xfrm>
        </p:grpSpPr>
        <p:sp>
          <p:nvSpPr>
            <p:cNvPr id="862" name="Google Shape;862;g1151092a584_0_36"/>
            <p:cNvSpPr/>
            <p:nvPr/>
          </p:nvSpPr>
          <p:spPr>
            <a:xfrm>
              <a:off x="190500" y="1024700"/>
              <a:ext cx="713100" cy="7575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3" name="Google Shape;863;g1151092a584_0_36"/>
            <p:cNvGrpSpPr/>
            <p:nvPr/>
          </p:nvGrpSpPr>
          <p:grpSpPr>
            <a:xfrm>
              <a:off x="187750" y="1093671"/>
              <a:ext cx="713100" cy="714879"/>
              <a:chOff x="1283125" y="979371"/>
              <a:chExt cx="713100" cy="714879"/>
            </a:xfrm>
          </p:grpSpPr>
          <p:pic>
            <p:nvPicPr>
              <p:cNvPr id="864" name="Google Shape;864;g1151092a584_0_36"/>
              <p:cNvPicPr preferRelativeResize="0"/>
              <p:nvPr/>
            </p:nvPicPr>
            <p:blipFill rotWithShape="1">
              <a:blip r:embed="rId8">
                <a:alphaModFix/>
              </a:blip>
              <a:srcRect r="63024"/>
              <a:stretch/>
            </p:blipFill>
            <p:spPr>
              <a:xfrm>
                <a:off x="1378382" y="979371"/>
                <a:ext cx="608987" cy="42341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5" name="Google Shape;865;g1151092a584_0_36"/>
              <p:cNvSpPr txBox="1"/>
              <p:nvPr/>
            </p:nvSpPr>
            <p:spPr>
              <a:xfrm>
                <a:off x="1283125" y="1324950"/>
                <a:ext cx="7131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200" b="0" i="0" u="none" strike="noStrike" cap="none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Docker</a:t>
                </a:r>
                <a:endParaRPr sz="1200" b="0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  <p:cxnSp>
        <p:nvCxnSpPr>
          <p:cNvPr id="866" name="Google Shape;866;g1151092a584_0_36"/>
          <p:cNvCxnSpPr/>
          <p:nvPr/>
        </p:nvCxnSpPr>
        <p:spPr>
          <a:xfrm>
            <a:off x="890050" y="947200"/>
            <a:ext cx="0" cy="406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67" name="Google Shape;867;g1151092a584_0_36"/>
          <p:cNvSpPr/>
          <p:nvPr/>
        </p:nvSpPr>
        <p:spPr>
          <a:xfrm>
            <a:off x="1397500" y="1048125"/>
            <a:ext cx="1042800" cy="6741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Hardware Payload</a:t>
            </a:r>
            <a:endParaRPr sz="1200"/>
          </a:p>
        </p:txBody>
      </p:sp>
      <p:sp>
        <p:nvSpPr>
          <p:cNvPr id="868" name="Google Shape;868;g1151092a584_0_36"/>
          <p:cNvSpPr/>
          <p:nvPr/>
        </p:nvSpPr>
        <p:spPr>
          <a:xfrm>
            <a:off x="7912175" y="1050784"/>
            <a:ext cx="1042800" cy="6741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Radio</a:t>
            </a:r>
            <a:endParaRPr sz="1200"/>
          </a:p>
        </p:txBody>
      </p:sp>
      <p:sp>
        <p:nvSpPr>
          <p:cNvPr id="869" name="Google Shape;869;g1151092a584_0_36"/>
          <p:cNvSpPr/>
          <p:nvPr/>
        </p:nvSpPr>
        <p:spPr>
          <a:xfrm>
            <a:off x="1309150" y="2194975"/>
            <a:ext cx="7750200" cy="1282200"/>
          </a:xfrm>
          <a:prstGeom prst="rect">
            <a:avLst/>
          </a:prstGeom>
          <a:solidFill>
            <a:srgbClr val="000000">
              <a:alpha val="0"/>
            </a:srgbClr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g1151092a584_0_36"/>
          <p:cNvSpPr txBox="1"/>
          <p:nvPr/>
        </p:nvSpPr>
        <p:spPr>
          <a:xfrm rot="-5400000">
            <a:off x="590550" y="2514600"/>
            <a:ext cx="104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Helvetica Neue"/>
                <a:ea typeface="Helvetica Neue"/>
                <a:cs typeface="Helvetica Neue"/>
                <a:sym typeface="Helvetica Neue"/>
              </a:rPr>
              <a:t>Simulation Apps</a:t>
            </a:r>
            <a:endParaRPr sz="1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1" name="Google Shape;871;g1151092a584_0_36"/>
          <p:cNvSpPr txBox="1"/>
          <p:nvPr/>
        </p:nvSpPr>
        <p:spPr>
          <a:xfrm rot="-5400000">
            <a:off x="723900" y="3924300"/>
            <a:ext cx="78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Helvetica Neue"/>
                <a:ea typeface="Helvetica Neue"/>
                <a:cs typeface="Helvetica Neue"/>
                <a:sym typeface="Helvetica Neue"/>
              </a:rPr>
              <a:t>FSW Apps</a:t>
            </a:r>
            <a:endParaRPr sz="1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72" name="Google Shape;872;g1151092a584_0_36"/>
          <p:cNvCxnSpPr/>
          <p:nvPr/>
        </p:nvCxnSpPr>
        <p:spPr>
          <a:xfrm>
            <a:off x="1540911" y="1732106"/>
            <a:ext cx="0" cy="616200"/>
          </a:xfrm>
          <a:prstGeom prst="straightConnector1">
            <a:avLst/>
          </a:prstGeom>
          <a:noFill/>
          <a:ln w="19050" cap="flat" cmpd="sng">
            <a:solidFill>
              <a:srgbClr val="93C47D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873" name="Google Shape;873;g1151092a584_0_36"/>
          <p:cNvCxnSpPr/>
          <p:nvPr/>
        </p:nvCxnSpPr>
        <p:spPr>
          <a:xfrm>
            <a:off x="8654886" y="1734609"/>
            <a:ext cx="0" cy="616200"/>
          </a:xfrm>
          <a:prstGeom prst="straightConnector1">
            <a:avLst/>
          </a:prstGeom>
          <a:noFill/>
          <a:ln w="19050" cap="flat" cmpd="sng">
            <a:solidFill>
              <a:srgbClr val="93C47D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151092a584_0_12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Software Block Diagram: Design Requirements</a:t>
            </a:r>
            <a:endParaRPr/>
          </a:p>
        </p:txBody>
      </p:sp>
      <p:sp>
        <p:nvSpPr>
          <p:cNvPr id="879" name="Google Shape;879;g1151092a584_0_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g1151092a584_0_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713" y="777300"/>
            <a:ext cx="7306573" cy="4356113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g1151092a584_0_121"/>
          <p:cNvSpPr/>
          <p:nvPr/>
        </p:nvSpPr>
        <p:spPr>
          <a:xfrm>
            <a:off x="3461800" y="2334700"/>
            <a:ext cx="2400300" cy="15207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g1151092a584_0_121"/>
          <p:cNvSpPr/>
          <p:nvPr/>
        </p:nvSpPr>
        <p:spPr>
          <a:xfrm>
            <a:off x="3557850" y="2402375"/>
            <a:ext cx="4509600" cy="2654400"/>
          </a:xfrm>
          <a:prstGeom prst="corner">
            <a:avLst>
              <a:gd name="adj1" fmla="val 56939"/>
              <a:gd name="adj2" fmla="val 84555"/>
            </a:avLst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g1151092a584_0_121"/>
          <p:cNvSpPr/>
          <p:nvPr/>
        </p:nvSpPr>
        <p:spPr>
          <a:xfrm>
            <a:off x="228600" y="837600"/>
            <a:ext cx="1661100" cy="269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1151092a584_0_121"/>
          <p:cNvSpPr/>
          <p:nvPr/>
        </p:nvSpPr>
        <p:spPr>
          <a:xfrm>
            <a:off x="5921725" y="2170700"/>
            <a:ext cx="2400300" cy="27879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1151092a584_0_121"/>
          <p:cNvSpPr/>
          <p:nvPr/>
        </p:nvSpPr>
        <p:spPr>
          <a:xfrm>
            <a:off x="6995150" y="2334700"/>
            <a:ext cx="1148100" cy="15207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1151092a584_0_121"/>
          <p:cNvSpPr/>
          <p:nvPr/>
        </p:nvSpPr>
        <p:spPr>
          <a:xfrm>
            <a:off x="228600" y="1167325"/>
            <a:ext cx="1661100" cy="2694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STK Components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1151092a584_0_121"/>
          <p:cNvSpPr/>
          <p:nvPr/>
        </p:nvSpPr>
        <p:spPr>
          <a:xfrm>
            <a:off x="2418200" y="3452850"/>
            <a:ext cx="5806800" cy="16806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1151092a584_0_121"/>
          <p:cNvSpPr/>
          <p:nvPr/>
        </p:nvSpPr>
        <p:spPr>
          <a:xfrm>
            <a:off x="1979550" y="821750"/>
            <a:ext cx="1578300" cy="2694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KubOS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1151092a584_0_121"/>
          <p:cNvSpPr/>
          <p:nvPr/>
        </p:nvSpPr>
        <p:spPr>
          <a:xfrm>
            <a:off x="2328750" y="2170700"/>
            <a:ext cx="1311900" cy="17523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1151092a584_0_121"/>
          <p:cNvSpPr/>
          <p:nvPr/>
        </p:nvSpPr>
        <p:spPr>
          <a:xfrm>
            <a:off x="1979550" y="1162763"/>
            <a:ext cx="1578300" cy="269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 Code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g1151092a584_0_121"/>
          <p:cNvSpPr/>
          <p:nvPr/>
        </p:nvSpPr>
        <p:spPr>
          <a:xfrm>
            <a:off x="7144250" y="1320900"/>
            <a:ext cx="923100" cy="3936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1151092a584_0_121"/>
          <p:cNvSpPr/>
          <p:nvPr/>
        </p:nvSpPr>
        <p:spPr>
          <a:xfrm>
            <a:off x="1167100" y="1503775"/>
            <a:ext cx="1578300" cy="269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Docker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151092a584_0_30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898" name="Google Shape;898;g1151092a584_0_3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g1151092a584_0_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0987" y="894525"/>
            <a:ext cx="3482027" cy="4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151092a584_0_312"/>
          <p:cNvSpPr/>
          <p:nvPr/>
        </p:nvSpPr>
        <p:spPr>
          <a:xfrm>
            <a:off x="87925" y="4360977"/>
            <a:ext cx="674100" cy="77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g1151092a584_0_31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906" name="Google Shape;906;g1151092a584_0_3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g1151092a584_0_312"/>
          <p:cNvPicPr preferRelativeResize="0"/>
          <p:nvPr/>
        </p:nvPicPr>
        <p:blipFill rotWithShape="1">
          <a:blip r:embed="rId3">
            <a:alphaModFix/>
          </a:blip>
          <a:srcRect r="25295" b="65739"/>
          <a:stretch/>
        </p:blipFill>
        <p:spPr>
          <a:xfrm>
            <a:off x="1324175" y="1081325"/>
            <a:ext cx="6553725" cy="35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151092a584_0_31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913" name="Google Shape;913;g1151092a584_0_3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4" name="Google Shape;914;g1151092a584_0_319"/>
          <p:cNvPicPr preferRelativeResize="0"/>
          <p:nvPr/>
        </p:nvPicPr>
        <p:blipFill rotWithShape="1">
          <a:blip r:embed="rId3">
            <a:alphaModFix/>
          </a:blip>
          <a:srcRect t="34263" b="29655"/>
          <a:stretch/>
        </p:blipFill>
        <p:spPr>
          <a:xfrm>
            <a:off x="410310" y="1084706"/>
            <a:ext cx="8384525" cy="3528548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1151092a584_0_319"/>
          <p:cNvSpPr/>
          <p:nvPr/>
        </p:nvSpPr>
        <p:spPr>
          <a:xfrm>
            <a:off x="87925" y="4360977"/>
            <a:ext cx="674100" cy="77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151092a584_0_32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Flowchart</a:t>
            </a:r>
            <a:endParaRPr/>
          </a:p>
        </p:txBody>
      </p:sp>
      <p:sp>
        <p:nvSpPr>
          <p:cNvPr id="921" name="Google Shape;921;g1151092a584_0_3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2" name="Google Shape;922;g1151092a584_0_326"/>
          <p:cNvPicPr preferRelativeResize="0"/>
          <p:nvPr/>
        </p:nvPicPr>
        <p:blipFill rotWithShape="1">
          <a:blip r:embed="rId3">
            <a:alphaModFix/>
          </a:blip>
          <a:srcRect l="7575" t="74382" r="8256"/>
          <a:stretch/>
        </p:blipFill>
        <p:spPr>
          <a:xfrm>
            <a:off x="257925" y="1344556"/>
            <a:ext cx="8686800" cy="3083844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g1151092a584_0_326"/>
          <p:cNvSpPr/>
          <p:nvPr/>
        </p:nvSpPr>
        <p:spPr>
          <a:xfrm>
            <a:off x="87925" y="4360977"/>
            <a:ext cx="674100" cy="77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d1e31a7cea_0_57"/>
          <p:cNvSpPr txBox="1">
            <a:spLocks noGrp="1"/>
          </p:cNvSpPr>
          <p:nvPr>
            <p:ph type="title"/>
          </p:nvPr>
        </p:nvSpPr>
        <p:spPr>
          <a:xfrm>
            <a:off x="1388089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929" name="Google Shape;929;gd1e31a7cea_0_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130f894052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Test Plan - Reminder of Tests </a:t>
            </a:r>
            <a:endParaRPr/>
          </a:p>
        </p:txBody>
      </p:sp>
      <p:sp>
        <p:nvSpPr>
          <p:cNvPr id="935" name="Google Shape;935;g1130f894052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g1130f894052_0_0"/>
          <p:cNvSpPr/>
          <p:nvPr/>
        </p:nvSpPr>
        <p:spPr>
          <a:xfrm>
            <a:off x="2057400" y="3778095"/>
            <a:ext cx="6858000" cy="8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 Testing and Component Characterization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7" name="Google Shape;937;g1130f894052_0_0"/>
          <p:cNvSpPr/>
          <p:nvPr/>
        </p:nvSpPr>
        <p:spPr>
          <a:xfrm>
            <a:off x="2914650" y="2920755"/>
            <a:ext cx="5143500" cy="8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Subsystem Verification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8" name="Google Shape;938;g1130f894052_0_0"/>
          <p:cNvSpPr/>
          <p:nvPr/>
        </p:nvSpPr>
        <p:spPr>
          <a:xfrm>
            <a:off x="3771900" y="2063415"/>
            <a:ext cx="3429000" cy="8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Verification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9" name="Google Shape;939;g1130f894052_0_0"/>
          <p:cNvSpPr/>
          <p:nvPr/>
        </p:nvSpPr>
        <p:spPr>
          <a:xfrm>
            <a:off x="4629150" y="1206075"/>
            <a:ext cx="1714500" cy="8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Validation</a:t>
            </a: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0" name="Google Shape;940;g1130f894052_0_0"/>
          <p:cNvSpPr/>
          <p:nvPr/>
        </p:nvSpPr>
        <p:spPr>
          <a:xfrm>
            <a:off x="2188900" y="4149697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 action="ppaction://hlinksldjump"/>
              </a:rPr>
              <a:t>Individual Container Tests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41" name="Google Shape;941;g1130f894052_0_0"/>
          <p:cNvSpPr/>
          <p:nvPr/>
        </p:nvSpPr>
        <p:spPr>
          <a:xfrm>
            <a:off x="3550575" y="4149697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" action="ppaction://noaction"/>
              </a:rPr>
              <a:t>Hardware Fit Checks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42" name="Google Shape;942;g1130f894052_0_0"/>
          <p:cNvSpPr/>
          <p:nvPr/>
        </p:nvSpPr>
        <p:spPr>
          <a:xfrm>
            <a:off x="4912250" y="4149697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 action="ppaction://hlinksldjump"/>
              </a:rPr>
              <a:t>RF Characterization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43" name="Google Shape;943;g1130f894052_0_0"/>
          <p:cNvSpPr/>
          <p:nvPr/>
        </p:nvSpPr>
        <p:spPr>
          <a:xfrm>
            <a:off x="4754854" y="2432404"/>
            <a:ext cx="1463100" cy="36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Integrated Systems Test - Lab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44" name="Google Shape;944;g1130f894052_0_0"/>
          <p:cNvSpPr/>
          <p:nvPr/>
        </p:nvSpPr>
        <p:spPr>
          <a:xfrm>
            <a:off x="4754850" y="1585641"/>
            <a:ext cx="1463100" cy="365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latin typeface="Helvetica Neue Light"/>
                <a:ea typeface="Helvetica Neue Light"/>
                <a:cs typeface="Helvetica Neue Light"/>
                <a:sym typeface="Helvetica Neue Light"/>
              </a:rPr>
              <a:t>Mestaa’ėhehe </a:t>
            </a: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Mountain Field Test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45" name="Google Shape;945;g1130f894052_0_0"/>
          <p:cNvSpPr/>
          <p:nvPr/>
        </p:nvSpPr>
        <p:spPr>
          <a:xfrm>
            <a:off x="1931100" y="1478775"/>
            <a:ext cx="1840800" cy="31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ConOps, Objectives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6" name="Google Shape;946;g1130f894052_0_0"/>
          <p:cNvSpPr/>
          <p:nvPr/>
        </p:nvSpPr>
        <p:spPr>
          <a:xfrm>
            <a:off x="1073850" y="2336125"/>
            <a:ext cx="1840800" cy="31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High-Level FRs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7" name="Google Shape;947;g1130f894052_0_0"/>
          <p:cNvSpPr/>
          <p:nvPr/>
        </p:nvSpPr>
        <p:spPr>
          <a:xfrm>
            <a:off x="216600" y="3193475"/>
            <a:ext cx="1840800" cy="312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Low-Level DRs</a:t>
            </a:r>
            <a:endParaRPr sz="1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8" name="Google Shape;948;g1130f894052_0_0"/>
          <p:cNvCxnSpPr>
            <a:stCxn id="945" idx="0"/>
            <a:endCxn id="939" idx="1"/>
          </p:cNvCxnSpPr>
          <p:nvPr/>
        </p:nvCxnSpPr>
        <p:spPr>
          <a:xfrm>
            <a:off x="3771900" y="1634775"/>
            <a:ext cx="857400" cy="600"/>
          </a:xfrm>
          <a:prstGeom prst="curved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9" name="Google Shape;949;g1130f894052_0_0"/>
          <p:cNvCxnSpPr>
            <a:stCxn id="946" idx="0"/>
            <a:endCxn id="938" idx="1"/>
          </p:cNvCxnSpPr>
          <p:nvPr/>
        </p:nvCxnSpPr>
        <p:spPr>
          <a:xfrm>
            <a:off x="2914650" y="2492125"/>
            <a:ext cx="857400" cy="600"/>
          </a:xfrm>
          <a:prstGeom prst="curved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0" name="Google Shape;950;g1130f894052_0_0"/>
          <p:cNvCxnSpPr>
            <a:stCxn id="946" idx="1"/>
            <a:endCxn id="937" idx="1"/>
          </p:cNvCxnSpPr>
          <p:nvPr/>
        </p:nvCxnSpPr>
        <p:spPr>
          <a:xfrm rot="-5400000" flipH="1">
            <a:off x="2103750" y="2538625"/>
            <a:ext cx="701400" cy="9204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1" name="Google Shape;951;g1130f894052_0_0"/>
          <p:cNvCxnSpPr>
            <a:stCxn id="947" idx="0"/>
            <a:endCxn id="937" idx="1"/>
          </p:cNvCxnSpPr>
          <p:nvPr/>
        </p:nvCxnSpPr>
        <p:spPr>
          <a:xfrm>
            <a:off x="2057400" y="3349475"/>
            <a:ext cx="857400" cy="600"/>
          </a:xfrm>
          <a:prstGeom prst="curved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2" name="Google Shape;952;g1130f894052_0_0"/>
          <p:cNvCxnSpPr>
            <a:stCxn id="947" idx="1"/>
            <a:endCxn id="936" idx="1"/>
          </p:cNvCxnSpPr>
          <p:nvPr/>
        </p:nvCxnSpPr>
        <p:spPr>
          <a:xfrm rot="-5400000" flipH="1">
            <a:off x="1246500" y="3395975"/>
            <a:ext cx="701400" cy="920400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3" name="Google Shape;953;g1130f894052_0_0"/>
          <p:cNvSpPr/>
          <p:nvPr/>
        </p:nvSpPr>
        <p:spPr>
          <a:xfrm>
            <a:off x="6273925" y="4149697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 action="ppaction://hlinksldjump"/>
              </a:rPr>
              <a:t>Thermal Characterization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4" name="Google Shape;954;g1130f894052_0_0"/>
          <p:cNvSpPr/>
          <p:nvPr/>
        </p:nvSpPr>
        <p:spPr>
          <a:xfrm>
            <a:off x="7635600" y="4149697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6" action="ppaction://hlinksldjump"/>
              </a:rPr>
              <a:t>Electronics Characterization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5" name="Google Shape;955;g1130f894052_0_0"/>
          <p:cNvSpPr/>
          <p:nvPr/>
        </p:nvSpPr>
        <p:spPr>
          <a:xfrm>
            <a:off x="3031550" y="3302646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Software Integration Tests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6" name="Google Shape;956;g1130f894052_0_0"/>
          <p:cNvSpPr/>
          <p:nvPr/>
        </p:nvSpPr>
        <p:spPr>
          <a:xfrm>
            <a:off x="4289266" y="3302646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Electronics Integration Tests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7" name="Google Shape;957;g1130f894052_0_0"/>
          <p:cNvSpPr/>
          <p:nvPr/>
        </p:nvSpPr>
        <p:spPr>
          <a:xfrm>
            <a:off x="7714825" y="1196500"/>
            <a:ext cx="1102500" cy="3120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Analysis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8" name="Google Shape;958;g1130f894052_0_0"/>
          <p:cNvSpPr/>
          <p:nvPr/>
        </p:nvSpPr>
        <p:spPr>
          <a:xfrm>
            <a:off x="7714825" y="1590225"/>
            <a:ext cx="1102500" cy="3120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Demonstration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9" name="Google Shape;959;g1130f894052_0_0"/>
          <p:cNvSpPr/>
          <p:nvPr/>
        </p:nvSpPr>
        <p:spPr>
          <a:xfrm>
            <a:off x="7714825" y="1983950"/>
            <a:ext cx="1102500" cy="3120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Inspection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0" name="Google Shape;960;g1130f894052_0_0"/>
          <p:cNvSpPr/>
          <p:nvPr/>
        </p:nvSpPr>
        <p:spPr>
          <a:xfrm>
            <a:off x="7714825" y="2377675"/>
            <a:ext cx="1102500" cy="312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1" name="Google Shape;961;g1130f894052_0_0"/>
          <p:cNvSpPr/>
          <p:nvPr/>
        </p:nvSpPr>
        <p:spPr>
          <a:xfrm>
            <a:off x="7398900" y="830900"/>
            <a:ext cx="1616400" cy="31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Verification Methods</a:t>
            </a:r>
            <a:endParaRPr sz="1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2" name="Google Shape;962;g1130f894052_0_0"/>
          <p:cNvSpPr/>
          <p:nvPr/>
        </p:nvSpPr>
        <p:spPr>
          <a:xfrm>
            <a:off x="5546981" y="3302646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Ground Station Integration Tests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63" name="Google Shape;963;g1130f894052_0_0"/>
          <p:cNvSpPr/>
          <p:nvPr/>
        </p:nvSpPr>
        <p:spPr>
          <a:xfrm>
            <a:off x="6804697" y="3302646"/>
            <a:ext cx="1143000" cy="365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Assembly Fit Checks</a:t>
            </a:r>
            <a:endParaRPr sz="9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151092a584_3_8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Master Test List</a:t>
            </a:r>
            <a:endParaRPr/>
          </a:p>
        </p:txBody>
      </p:sp>
      <p:sp>
        <p:nvSpPr>
          <p:cNvPr id="969" name="Google Shape;969;g1151092a584_3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g1151092a584_3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825" y="872475"/>
            <a:ext cx="4812352" cy="40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d1e31a7cea_0_82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Characterization</a:t>
            </a:r>
            <a:endParaRPr/>
          </a:p>
        </p:txBody>
      </p:sp>
      <p:sp>
        <p:nvSpPr>
          <p:cNvPr id="976" name="Google Shape;976;gd1e31a7cea_0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214ba2912_0_1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Concept of Operations - Mounting</a:t>
            </a:r>
            <a:endParaRPr/>
          </a:p>
        </p:txBody>
      </p:sp>
      <p:sp>
        <p:nvSpPr>
          <p:cNvPr id="122" name="Google Shape;122;g10214ba2912_0_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10214ba2912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63" y="929700"/>
            <a:ext cx="7220266" cy="4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g1135a33be1a_6_189"/>
          <p:cNvPicPr preferRelativeResize="0"/>
          <p:nvPr/>
        </p:nvPicPr>
        <p:blipFill rotWithShape="1">
          <a:blip r:embed="rId3">
            <a:alphaModFix/>
          </a:blip>
          <a:srcRect r="5303"/>
          <a:stretch/>
        </p:blipFill>
        <p:spPr>
          <a:xfrm>
            <a:off x="228600" y="777300"/>
            <a:ext cx="3033649" cy="24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1135a33be1a_6_18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for each Wired RF Run - HackRF One</a:t>
            </a:r>
            <a:endParaRPr/>
          </a:p>
        </p:txBody>
      </p:sp>
      <p:sp>
        <p:nvSpPr>
          <p:cNvPr id="983" name="Google Shape;983;g1135a33be1a_6_1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4" name="Google Shape;984;g1135a33be1a_6_189"/>
          <p:cNvPicPr preferRelativeResize="0"/>
          <p:nvPr/>
        </p:nvPicPr>
        <p:blipFill rotWithShape="1">
          <a:blip r:embed="rId4">
            <a:alphaModFix/>
          </a:blip>
          <a:srcRect l="5069"/>
          <a:stretch/>
        </p:blipFill>
        <p:spPr>
          <a:xfrm>
            <a:off x="3198825" y="2783125"/>
            <a:ext cx="2987676" cy="23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g1135a33be1a_6_189"/>
          <p:cNvPicPr preferRelativeResize="0"/>
          <p:nvPr/>
        </p:nvPicPr>
        <p:blipFill rotWithShape="1">
          <a:blip r:embed="rId5">
            <a:alphaModFix/>
          </a:blip>
          <a:srcRect l="4561"/>
          <a:stretch/>
        </p:blipFill>
        <p:spPr>
          <a:xfrm>
            <a:off x="5946725" y="777300"/>
            <a:ext cx="3122375" cy="245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1135a33be1a_6_19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Graphs for each Wired RF Run - LimeSDR</a:t>
            </a:r>
            <a:endParaRPr/>
          </a:p>
        </p:txBody>
      </p:sp>
      <p:sp>
        <p:nvSpPr>
          <p:cNvPr id="991" name="Google Shape;991;g1135a33be1a_6_1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2" name="Google Shape;992;g1135a33be1a_6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777300"/>
            <a:ext cx="2966474" cy="222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g1135a33be1a_6_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8933" y="777300"/>
            <a:ext cx="2966466" cy="222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g1135a33be1a_6_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075" y="2740850"/>
            <a:ext cx="3043849" cy="228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1122327cc9a_5_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RF Model  - Lime Sweep and Received Power vs Distance</a:t>
            </a:r>
            <a:endParaRPr sz="2420"/>
          </a:p>
        </p:txBody>
      </p:sp>
      <p:sp>
        <p:nvSpPr>
          <p:cNvPr id="1000" name="Google Shape;1000;g1122327cc9a_5_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g1122327cc9a_5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2775" y="1082113"/>
            <a:ext cx="4336894" cy="358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g1122327cc9a_5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50" y="1358350"/>
            <a:ext cx="4038199" cy="302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1122327cc9a_5_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LimeSDR Researched Results</a:t>
            </a:r>
            <a:endParaRPr/>
          </a:p>
        </p:txBody>
      </p:sp>
      <p:sp>
        <p:nvSpPr>
          <p:cNvPr id="1008" name="Google Shape;1008;g1122327cc9a_5_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9" name="Google Shape;1009;g1122327cc9a_5_8"/>
          <p:cNvPicPr preferRelativeResize="0"/>
          <p:nvPr/>
        </p:nvPicPr>
        <p:blipFill rotWithShape="1">
          <a:blip r:embed="rId3">
            <a:alphaModFix/>
          </a:blip>
          <a:srcRect l="999" t="1468"/>
          <a:stretch/>
        </p:blipFill>
        <p:spPr>
          <a:xfrm>
            <a:off x="4453900" y="1689725"/>
            <a:ext cx="4497751" cy="269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1122327cc9a_5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225" y="1649500"/>
            <a:ext cx="3996231" cy="273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d1e31a7cea_0_62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Testing</a:t>
            </a:r>
            <a:endParaRPr/>
          </a:p>
        </p:txBody>
      </p:sp>
      <p:sp>
        <p:nvSpPr>
          <p:cNvPr id="1016" name="Google Shape;1016;gd1e31a7cea_0_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12a6589b85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Testing</a:t>
            </a:r>
            <a:endParaRPr/>
          </a:p>
        </p:txBody>
      </p:sp>
      <p:sp>
        <p:nvSpPr>
          <p:cNvPr id="1022" name="Google Shape;1022;g112a6589b85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small “units” of code (class models as an example) are tested using small unit testing scripts based on Python’s unittest module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Tests expected behavior given inputs for small pieces of code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Verifies that the “building blocks” are correct</a:t>
            </a:r>
            <a:endParaRPr/>
          </a:p>
        </p:txBody>
      </p:sp>
      <p:sp>
        <p:nvSpPr>
          <p:cNvPr id="1023" name="Google Shape;1023;g112a6589b85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12a6589b85_0_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Testing</a:t>
            </a:r>
            <a:endParaRPr/>
          </a:p>
        </p:txBody>
      </p:sp>
      <p:sp>
        <p:nvSpPr>
          <p:cNvPr id="1029" name="Google Shape;1029;g112a6589b85_0_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levels of integration testing: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Only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Beginning with only one test case, verify software architecture as focus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Goal is to verify the individual units perform correctly when integrated in the larger system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hardware in the loop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Second, for overall system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Many test cases, verify architecture and hardware interfacing, particularly C&amp;DH software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 full test bench</a:t>
            </a:r>
            <a:endParaRPr/>
          </a:p>
        </p:txBody>
      </p:sp>
      <p:sp>
        <p:nvSpPr>
          <p:cNvPr id="1030" name="Google Shape;1030;g112a6589b85_0_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d1e31a7cea_0_67"/>
          <p:cNvSpPr txBox="1">
            <a:spLocks noGrp="1"/>
          </p:cNvSpPr>
          <p:nvPr>
            <p:ph type="title"/>
          </p:nvPr>
        </p:nvSpPr>
        <p:spPr>
          <a:xfrm>
            <a:off x="311700" y="1771650"/>
            <a:ext cx="8520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Characterization</a:t>
            </a:r>
            <a:endParaRPr/>
          </a:p>
        </p:txBody>
      </p:sp>
      <p:sp>
        <p:nvSpPr>
          <p:cNvPr id="1036" name="Google Shape;1036;gd1e31a7cea_0_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135a33be1a_2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Model: MATLAB 3D Steady State</a:t>
            </a:r>
            <a:endParaRPr b="1"/>
          </a:p>
        </p:txBody>
      </p:sp>
      <p:sp>
        <p:nvSpPr>
          <p:cNvPr id="1042" name="Google Shape;1042;g1135a33be1a_2_0"/>
          <p:cNvSpPr txBox="1">
            <a:spLocks noGrp="1"/>
          </p:cNvSpPr>
          <p:nvPr>
            <p:ph type="body" idx="1"/>
          </p:nvPr>
        </p:nvSpPr>
        <p:spPr>
          <a:xfrm>
            <a:off x="516750" y="1012075"/>
            <a:ext cx="8110500" cy="37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86" b="1">
                <a:latin typeface="Arial"/>
                <a:ea typeface="Arial"/>
                <a:cs typeface="Arial"/>
                <a:sym typeface="Arial"/>
              </a:rPr>
              <a:t>Driving Requirements: </a:t>
            </a:r>
            <a:r>
              <a:rPr lang="en" sz="2286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28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box must be able to operate within expected environmental temperatures (per FR1.1 and DR1.1.2)</a:t>
            </a:r>
            <a:endParaRPr sz="228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MATLAB Model (3D Steady-State)</a:t>
            </a:r>
            <a:endParaRPr sz="2123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Outputs: 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" sz="2123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 Watts of heat produced given the surface temperature of the box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Accounts for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 conduction, convection, ambient and solar radiation, altitude, etc.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Extreme Conditions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 [-20,30]°C, 30mph (48.3 km/h) winds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Expected Conditions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 [-10,15]°C, 15mph (24.1km/h) winds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Required Internal Conditions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 must be within [0,45]°C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Conclusion: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 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914400" lvl="1" indent="-312872" algn="l" rtl="0"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Extreme Conditions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2123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~35</a:t>
            </a:r>
            <a:r>
              <a:rPr lang="en" sz="2123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 W of heating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 and ~35</a:t>
            </a:r>
            <a:r>
              <a:rPr lang="en" sz="2123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  </a:ext>
                </a:extLst>
              </a:rPr>
              <a:t> W of cooling required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914400" lvl="1" indent="-312872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○"/>
            </a:pPr>
            <a:r>
              <a:rPr lang="en" sz="2123" b="1">
                <a:latin typeface="Arial"/>
                <a:ea typeface="Arial"/>
                <a:cs typeface="Arial"/>
                <a:sym typeface="Arial"/>
              </a:rPr>
              <a:t>Testing Conditions</a:t>
            </a:r>
            <a:r>
              <a:rPr lang="en" sz="2123">
                <a:latin typeface="Arial"/>
                <a:ea typeface="Arial"/>
                <a:cs typeface="Arial"/>
                <a:sym typeface="Arial"/>
              </a:rPr>
              <a:t>: ~20 W of heating and no cooling required</a:t>
            </a:r>
            <a:endParaRPr sz="2123">
              <a:latin typeface="Arial"/>
              <a:ea typeface="Arial"/>
              <a:cs typeface="Arial"/>
              <a:sym typeface="Arial"/>
            </a:endParaRPr>
          </a:p>
          <a:p>
            <a:pPr marL="457200" lvl="0" indent="-312872" algn="l" rtl="0">
              <a:spcBef>
                <a:spcPts val="1000"/>
              </a:spcBef>
              <a:spcAft>
                <a:spcPts val="1000"/>
              </a:spcAft>
              <a:buSzPct val="100000"/>
              <a:buFont typeface="Arial"/>
              <a:buChar char="●"/>
            </a:pPr>
            <a:r>
              <a:rPr lang="en" sz="2123">
                <a:latin typeface="Arial"/>
                <a:ea typeface="Arial"/>
                <a:cs typeface="Arial"/>
                <a:sym typeface="Arial"/>
              </a:rPr>
              <a:t>MATLAB model closely matched previous SolidWorks thermal fluid simulations</a:t>
            </a:r>
            <a:endParaRPr sz="212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g1135a33be1a_2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1135a33be1a_2_0">
            <a:hlinkClick r:id="" action="ppaction://noaction"/>
          </p:cNvPr>
          <p:cNvSpPr/>
          <p:nvPr/>
        </p:nvSpPr>
        <p:spPr>
          <a:xfrm>
            <a:off x="6063850" y="4754275"/>
            <a:ext cx="1528800" cy="263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Link to model details</a:t>
            </a:r>
            <a:endParaRPr sz="900" i="1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g1135a33be1a_2_7"/>
          <p:cNvPicPr preferRelativeResize="0"/>
          <p:nvPr/>
        </p:nvPicPr>
        <p:blipFill rotWithShape="1">
          <a:blip r:embed="rId3">
            <a:alphaModFix/>
          </a:blip>
          <a:srcRect l="2686" r="8645"/>
          <a:stretch/>
        </p:blipFill>
        <p:spPr>
          <a:xfrm>
            <a:off x="273316" y="1661700"/>
            <a:ext cx="4002700" cy="33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g1135a33be1a_2_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Model Plots</a:t>
            </a:r>
            <a:endParaRPr/>
          </a:p>
        </p:txBody>
      </p:sp>
      <p:sp>
        <p:nvSpPr>
          <p:cNvPr id="1051" name="Google Shape;1051;g1135a33be1a_2_7"/>
          <p:cNvSpPr txBox="1">
            <a:spLocks noGrp="1"/>
          </p:cNvSpPr>
          <p:nvPr>
            <p:ph type="body" idx="1"/>
          </p:nvPr>
        </p:nvSpPr>
        <p:spPr>
          <a:xfrm>
            <a:off x="311700" y="981557"/>
            <a:ext cx="8520600" cy="4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Expected Enclosure Temperature vs. Heat Flux</a:t>
            </a:r>
            <a:endParaRPr/>
          </a:p>
        </p:txBody>
      </p:sp>
      <p:sp>
        <p:nvSpPr>
          <p:cNvPr id="1052" name="Google Shape;1052;g1135a33be1a_2_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79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3" name="Google Shape;1053;g1135a33be1a_2_7"/>
          <p:cNvPicPr preferRelativeResize="0"/>
          <p:nvPr/>
        </p:nvPicPr>
        <p:blipFill rotWithShape="1">
          <a:blip r:embed="rId4">
            <a:alphaModFix/>
          </a:blip>
          <a:srcRect l="3147" r="8192"/>
          <a:stretch/>
        </p:blipFill>
        <p:spPr>
          <a:xfrm>
            <a:off x="4452600" y="1661700"/>
            <a:ext cx="4002700" cy="3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g1135a33be1a_2_7"/>
          <p:cNvSpPr/>
          <p:nvPr/>
        </p:nvSpPr>
        <p:spPr>
          <a:xfrm>
            <a:off x="28300" y="4322800"/>
            <a:ext cx="608400" cy="8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214ba2912_0_2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Concept of Operations - Enclosure</a:t>
            </a:r>
            <a:endParaRPr/>
          </a:p>
        </p:txBody>
      </p:sp>
      <p:sp>
        <p:nvSpPr>
          <p:cNvPr id="129" name="Google Shape;129;g10214ba2912_0_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g10214ba2912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63" y="929700"/>
            <a:ext cx="7220266" cy="406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135a33be1a_2_8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MATLAB Thermal Model</a:t>
            </a:r>
            <a:endParaRPr/>
          </a:p>
        </p:txBody>
      </p:sp>
      <p:sp>
        <p:nvSpPr>
          <p:cNvPr id="1060" name="Google Shape;1060;g1135a33be1a_2_81"/>
          <p:cNvSpPr txBox="1">
            <a:spLocks noGrp="1"/>
          </p:cNvSpPr>
          <p:nvPr>
            <p:ph type="body" idx="1"/>
          </p:nvPr>
        </p:nvSpPr>
        <p:spPr>
          <a:xfrm>
            <a:off x="301675" y="963500"/>
            <a:ext cx="43119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model provides a good estimate of what heating and cooling will be required, and it allows for quick changes to parameters of the box and the effects on thermal loads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assumption of isothermal is not a good assumption as the temperatures of the inside and outside surfaces may vary and be used to simplify calculations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amount of solar radiation included was a value typically used for determining power produced by solar panels and is a poor indication of infrared heat produced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model is verified with SolidWorks simulations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g1135a33be1a_2_81"/>
          <p:cNvSpPr txBox="1"/>
          <p:nvPr/>
        </p:nvSpPr>
        <p:spPr>
          <a:xfrm>
            <a:off x="4686075" y="913375"/>
            <a:ext cx="3910800" cy="3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3D thermal model using resistances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Assumes isothermal box, steady-state,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no snow or rain, constant conductivity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emissivity/absorptivity, perfect cube box, box is entirely enclosed by environment (Earth)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Includes forced and natural convection, and heat produced by electronics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Conservative model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Extreme Temperatures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Low end night with no electronics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producing power, high winds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High end day with max power by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electronics, maximum solar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incident radiation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2" name="Google Shape;1062;g1135a33be1a_2_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g1135a33be1a_2_88"/>
          <p:cNvPicPr preferRelativeResize="0"/>
          <p:nvPr/>
        </p:nvPicPr>
        <p:blipFill rotWithShape="1">
          <a:blip r:embed="rId3">
            <a:alphaModFix/>
          </a:blip>
          <a:srcRect r="11032" b="11363"/>
          <a:stretch/>
        </p:blipFill>
        <p:spPr>
          <a:xfrm>
            <a:off x="692325" y="1212625"/>
            <a:ext cx="3966599" cy="34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g1135a33be1a_2_8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MATLAB Thermal Model - Cont.</a:t>
            </a:r>
            <a:endParaRPr b="1"/>
          </a:p>
        </p:txBody>
      </p:sp>
      <p:pic>
        <p:nvPicPr>
          <p:cNvPr id="1069" name="Google Shape;1069;g1135a33be1a_2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702" y="1055025"/>
            <a:ext cx="3245600" cy="36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g1135a33be1a_2_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g1135a33be1a_2_88"/>
          <p:cNvSpPr txBox="1"/>
          <p:nvPr/>
        </p:nvSpPr>
        <p:spPr>
          <a:xfrm>
            <a:off x="1890350" y="4582625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cond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72" name="Google Shape;1072;g1135a33be1a_2_88"/>
          <p:cNvSpPr txBox="1"/>
          <p:nvPr/>
        </p:nvSpPr>
        <p:spPr>
          <a:xfrm>
            <a:off x="2394375" y="4582625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cond</a:t>
            </a:r>
            <a:endParaRPr baseline="-25000">
              <a:solidFill>
                <a:srgbClr val="FFFFFF"/>
              </a:solidFill>
            </a:endParaRPr>
          </a:p>
        </p:txBody>
      </p:sp>
      <p:cxnSp>
        <p:nvCxnSpPr>
          <p:cNvPr id="1073" name="Google Shape;1073;g1135a33be1a_2_88"/>
          <p:cNvCxnSpPr/>
          <p:nvPr/>
        </p:nvCxnSpPr>
        <p:spPr>
          <a:xfrm>
            <a:off x="2163275" y="2337313"/>
            <a:ext cx="1255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74" name="Google Shape;1074;g1135a33be1a_2_88"/>
          <p:cNvCxnSpPr/>
          <p:nvPr/>
        </p:nvCxnSpPr>
        <p:spPr>
          <a:xfrm flipH="1">
            <a:off x="3264875" y="1754638"/>
            <a:ext cx="345000" cy="174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5" name="Google Shape;1075;g1135a33be1a_2_88"/>
          <p:cNvSpPr txBox="1"/>
          <p:nvPr/>
        </p:nvSpPr>
        <p:spPr>
          <a:xfrm>
            <a:off x="2649688" y="4115488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cond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76" name="Google Shape;1076;g1135a33be1a_2_88"/>
          <p:cNvSpPr txBox="1"/>
          <p:nvPr/>
        </p:nvSpPr>
        <p:spPr>
          <a:xfrm>
            <a:off x="2980813" y="4075288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cond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77" name="Google Shape;1077;g1135a33be1a_2_88"/>
          <p:cNvSpPr txBox="1"/>
          <p:nvPr/>
        </p:nvSpPr>
        <p:spPr>
          <a:xfrm>
            <a:off x="3703725" y="3715288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conv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78" name="Google Shape;1078;g1135a33be1a_2_88"/>
          <p:cNvSpPr txBox="1"/>
          <p:nvPr/>
        </p:nvSpPr>
        <p:spPr>
          <a:xfrm>
            <a:off x="3703725" y="4115488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rad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79" name="Google Shape;1079;g1135a33be1a_2_88"/>
          <p:cNvSpPr txBox="1"/>
          <p:nvPr/>
        </p:nvSpPr>
        <p:spPr>
          <a:xfrm>
            <a:off x="3496175" y="2137213"/>
            <a:ext cx="120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gen</a:t>
            </a:r>
            <a:r>
              <a:rPr lang="en">
                <a:solidFill>
                  <a:srgbClr val="FFFFFF"/>
                </a:solidFill>
              </a:rPr>
              <a:t> + Q̇</a:t>
            </a:r>
            <a:r>
              <a:rPr lang="en" baseline="-25000">
                <a:solidFill>
                  <a:srgbClr val="FFFFFF"/>
                </a:solidFill>
              </a:rPr>
              <a:t>thermal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0" name="Google Shape;1080;g1135a33be1a_2_88"/>
          <p:cNvSpPr txBox="1"/>
          <p:nvPr/>
        </p:nvSpPr>
        <p:spPr>
          <a:xfrm>
            <a:off x="3609875" y="1455213"/>
            <a:ext cx="56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Q̇</a:t>
            </a:r>
            <a:r>
              <a:rPr lang="en" baseline="-25000">
                <a:solidFill>
                  <a:srgbClr val="FFFFFF"/>
                </a:solidFill>
              </a:rPr>
              <a:t>solar</a:t>
            </a:r>
            <a:endParaRPr baseline="-25000">
              <a:solidFill>
                <a:srgbClr val="FFFFFF"/>
              </a:solidFill>
            </a:endParaRPr>
          </a:p>
        </p:txBody>
      </p:sp>
      <p:sp>
        <p:nvSpPr>
          <p:cNvPr id="1081" name="Google Shape;1081;g1135a33be1a_2_88"/>
          <p:cNvSpPr/>
          <p:nvPr/>
        </p:nvSpPr>
        <p:spPr>
          <a:xfrm>
            <a:off x="4048425" y="1212625"/>
            <a:ext cx="610500" cy="589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135a33be1a_2_10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MATLAB Thermal Model - Cont.</a:t>
            </a:r>
            <a:endParaRPr b="1"/>
          </a:p>
        </p:txBody>
      </p:sp>
      <p:sp>
        <p:nvSpPr>
          <p:cNvPr id="1087" name="Google Shape;1087;g1135a33be1a_2_106"/>
          <p:cNvSpPr txBox="1"/>
          <p:nvPr/>
        </p:nvSpPr>
        <p:spPr>
          <a:xfrm>
            <a:off x="418050" y="1017725"/>
            <a:ext cx="83079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E9E9E"/>
                </a:solidFill>
              </a:rPr>
              <a:t>Nusselt number of a cube: Simplified Analytical Models for Forced Convection Heat Transfer From Cuboids of Arbitrary Shape, Culham et. al.</a:t>
            </a:r>
            <a:endParaRPr>
              <a:solidFill>
                <a:srgbClr val="9E9E9E"/>
              </a:solidFill>
            </a:endParaRPr>
          </a:p>
        </p:txBody>
      </p:sp>
      <p:pic>
        <p:nvPicPr>
          <p:cNvPr id="1088" name="Google Shape;1088;g1135a33be1a_2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25" y="2046100"/>
            <a:ext cx="313747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g1135a33be1a_2_106"/>
          <p:cNvSpPr txBox="1"/>
          <p:nvPr/>
        </p:nvSpPr>
        <p:spPr>
          <a:xfrm>
            <a:off x="589463" y="1707800"/>
            <a:ext cx="294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Natural Convection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090" name="Google Shape;1090;g1135a33be1a_2_106"/>
          <p:cNvSpPr txBox="1"/>
          <p:nvPr/>
        </p:nvSpPr>
        <p:spPr>
          <a:xfrm>
            <a:off x="4430250" y="1707800"/>
            <a:ext cx="288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Forced Convection</a:t>
            </a:r>
            <a:endParaRPr>
              <a:solidFill>
                <a:srgbClr val="9E9E9E"/>
              </a:solidFill>
            </a:endParaRPr>
          </a:p>
        </p:txBody>
      </p:sp>
      <p:pic>
        <p:nvPicPr>
          <p:cNvPr id="1091" name="Google Shape;1091;g1135a33be1a_2_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601" y="2052350"/>
            <a:ext cx="4355892" cy="27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g1135a33be1a_2_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135a33be1a_2_1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SolidWorks Thermal Simulation</a:t>
            </a:r>
            <a:endParaRPr/>
          </a:p>
        </p:txBody>
      </p:sp>
      <p:sp>
        <p:nvSpPr>
          <p:cNvPr id="1098" name="Google Shape;1098;g1135a33be1a_2_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g1135a33be1a_2_116"/>
          <p:cNvSpPr txBox="1"/>
          <p:nvPr/>
        </p:nvSpPr>
        <p:spPr>
          <a:xfrm>
            <a:off x="4240250" y="1791366"/>
            <a:ext cx="2853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30 W Electrical Heating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Internal Temperature 77°C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0" name="Google Shape;1100;g1135a33be1a_2_116"/>
          <p:cNvSpPr txBox="1"/>
          <p:nvPr/>
        </p:nvSpPr>
        <p:spPr>
          <a:xfrm>
            <a:off x="4240350" y="3714650"/>
            <a:ext cx="208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40 W Active Heating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Internal Temperature -3</a:t>
            </a: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°C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1" name="Google Shape;1101;g1135a33be1a_2_116"/>
          <p:cNvSpPr txBox="1"/>
          <p:nvPr/>
        </p:nvSpPr>
        <p:spPr>
          <a:xfrm>
            <a:off x="4240344" y="3314460"/>
            <a:ext cx="238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Cold Extremes Sim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2" name="Google Shape;1102;g1135a33be1a_2_116"/>
          <p:cNvSpPr txBox="1"/>
          <p:nvPr/>
        </p:nvSpPr>
        <p:spPr>
          <a:xfrm>
            <a:off x="4240350" y="1368050"/>
            <a:ext cx="231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Hot Extremes Sim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3" name="Google Shape;1103;g1135a33be1a_2_116"/>
          <p:cNvSpPr txBox="1"/>
          <p:nvPr/>
        </p:nvSpPr>
        <p:spPr>
          <a:xfrm>
            <a:off x="425165" y="707375"/>
            <a:ext cx="3573600" cy="2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SolidWorks Simulation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SolidWorks Fluid Simulation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Used as supplement to thermal model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Same conditions as extreme model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accurate with CAD model and solar radiation specific to Denver, CO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4" name="Google Shape;1104;g1135a33be1a_2_116"/>
          <p:cNvSpPr txBox="1"/>
          <p:nvPr/>
        </p:nvSpPr>
        <p:spPr>
          <a:xfrm>
            <a:off x="425174" y="3028662"/>
            <a:ext cx="3365100" cy="2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Simulations show that need we both active heating and cooling to in extreme conditions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Cooling introduces complications, boxes with fans have lower ingress protection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05" name="Google Shape;1105;g1135a33be1a_2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5150" y="2941640"/>
            <a:ext cx="2661650" cy="1740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g1135a33be1a_2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5150" y="866000"/>
            <a:ext cx="2661650" cy="2075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1135a33be1a_2_16"/>
          <p:cNvSpPr txBox="1">
            <a:spLocks noGrp="1"/>
          </p:cNvSpPr>
          <p:nvPr>
            <p:ph type="body" idx="1"/>
          </p:nvPr>
        </p:nvSpPr>
        <p:spPr>
          <a:xfrm>
            <a:off x="250275" y="1052075"/>
            <a:ext cx="8520600" cy="3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Heater and thermal system characterization testing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Heater Lab Characterization Test</a:t>
            </a:r>
            <a:endParaRPr sz="150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Compare models with heat produced</a:t>
            </a:r>
            <a:r>
              <a:rPr lang="en" sz="1500"/>
              <a:t> </a:t>
            </a:r>
            <a:br>
              <a:rPr lang="en" sz="1500"/>
            </a:br>
            <a:r>
              <a:rPr lang="en" sz="1500"/>
              <a:t>in a controlled environment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Heater Outdoor Characterization Test</a:t>
            </a:r>
            <a:endParaRPr sz="1500"/>
          </a:p>
          <a:p>
            <a:pPr marL="1371600" lvl="2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Compare models with varying external temperatures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Objective</a:t>
            </a:r>
            <a:r>
              <a:rPr lang="en"/>
              <a:t>: Verify MATLAB thermal models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Heater PID control will use MATLAB models as a baseline for tuning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Improving thermal models based on test data allows for more efficient heater control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Gives confidence that the enclosure can protect components from thermal extremes</a:t>
            </a:r>
            <a:endParaRPr/>
          </a:p>
        </p:txBody>
      </p:sp>
      <p:pic>
        <p:nvPicPr>
          <p:cNvPr id="1112" name="Google Shape;1112;g1135a33be1a_2_16"/>
          <p:cNvPicPr preferRelativeResize="0"/>
          <p:nvPr/>
        </p:nvPicPr>
        <p:blipFill rotWithShape="1">
          <a:blip r:embed="rId3">
            <a:alphaModFix/>
          </a:blip>
          <a:srcRect l="5170" t="6911" r="2672" b="11295"/>
          <a:stretch/>
        </p:blipFill>
        <p:spPr>
          <a:xfrm>
            <a:off x="6474173" y="1489284"/>
            <a:ext cx="2349125" cy="15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g1135a33be1a_2_1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Characterization Tests</a:t>
            </a:r>
            <a:endParaRPr/>
          </a:p>
        </p:txBody>
      </p:sp>
      <p:sp>
        <p:nvSpPr>
          <p:cNvPr id="1114" name="Google Shape;1114;g1135a33be1a_2_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135a33be1a_2_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Thermal Characterization Test - Controlled Environment</a:t>
            </a:r>
            <a:endParaRPr sz="2420"/>
          </a:p>
        </p:txBody>
      </p:sp>
      <p:sp>
        <p:nvSpPr>
          <p:cNvPr id="1120" name="Google Shape;1120;g1135a33be1a_2_23"/>
          <p:cNvSpPr txBox="1">
            <a:spLocks noGrp="1"/>
          </p:cNvSpPr>
          <p:nvPr>
            <p:ph type="body" idx="1"/>
          </p:nvPr>
        </p:nvSpPr>
        <p:spPr>
          <a:xfrm>
            <a:off x="228600" y="1152475"/>
            <a:ext cx="741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Characterization of thermal system in a controlled environment</a:t>
            </a:r>
            <a:endParaRPr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 b="1"/>
              <a:t>Measurements: </a:t>
            </a:r>
            <a:r>
              <a:rPr lang="en" sz="1500"/>
              <a:t>Temperature sensors measure internal and external (room) temperature</a:t>
            </a:r>
            <a:endParaRPr sz="1500"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 b="1"/>
              <a:t>Test Setup:</a:t>
            </a:r>
            <a:endParaRPr sz="1500"/>
          </a:p>
          <a:p>
            <a:pPr marL="1371600" lvl="2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500"/>
              <a:t>Arduino used to control heater</a:t>
            </a:r>
            <a:endParaRPr sz="1500"/>
          </a:p>
          <a:p>
            <a:pPr marL="1371600" lvl="2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500"/>
              <a:t>Bench power source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Procedure: </a:t>
            </a:r>
            <a:r>
              <a:rPr lang="en"/>
              <a:t>Steadily provide power to heater until operational limits exceeded.</a:t>
            </a:r>
            <a:endParaRPr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Heat produced to internal temperature recorded as primary point of interest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Verification: </a:t>
            </a:r>
            <a:r>
              <a:rPr lang="en"/>
              <a:t>Compare with expected temperatures corresponding with heat produced from MATLAB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g1135a33be1a_2_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g1135a33be1a_2_23"/>
          <p:cNvSpPr txBox="1"/>
          <p:nvPr/>
        </p:nvSpPr>
        <p:spPr>
          <a:xfrm>
            <a:off x="7755600" y="901650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</a:rPr>
              <a:t>Deadline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02/18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3" name="Google Shape;1123;g1135a33be1a_2_23"/>
          <p:cNvSpPr txBox="1"/>
          <p:nvPr/>
        </p:nvSpPr>
        <p:spPr>
          <a:xfrm>
            <a:off x="7755600" y="1455750"/>
            <a:ext cx="1159800" cy="369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Not Started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135a33be1a_2_2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Thermal Characterization Test - Outdoors</a:t>
            </a:r>
            <a:endParaRPr/>
          </a:p>
        </p:txBody>
      </p:sp>
      <p:sp>
        <p:nvSpPr>
          <p:cNvPr id="1129" name="Google Shape;1129;g1135a33be1a_2_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g1135a33be1a_2_29"/>
          <p:cNvSpPr txBox="1">
            <a:spLocks noGrp="1"/>
          </p:cNvSpPr>
          <p:nvPr>
            <p:ph type="body" idx="1"/>
          </p:nvPr>
        </p:nvSpPr>
        <p:spPr>
          <a:xfrm>
            <a:off x="228600" y="1173300"/>
            <a:ext cx="868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Characterization of thermal system in an outdoors environment</a:t>
            </a:r>
            <a:endParaRPr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 b="1"/>
              <a:t>Measurements: </a:t>
            </a:r>
            <a:r>
              <a:rPr lang="en" sz="1500"/>
              <a:t>Temperature sensors measure internal and external temperatures</a:t>
            </a:r>
            <a:endParaRPr sz="1500"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 b="1"/>
              <a:t>Test Setup:</a:t>
            </a:r>
            <a:endParaRPr sz="1500"/>
          </a:p>
          <a:p>
            <a:pPr marL="1371600" lvl="2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500"/>
              <a:t>Arduino computer used to control heater</a:t>
            </a:r>
            <a:endParaRPr sz="1500"/>
          </a:p>
          <a:p>
            <a:pPr marL="1371600" lvl="2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500"/>
              <a:t>Battery or bench power source</a:t>
            </a:r>
            <a:endParaRPr sz="1500"/>
          </a:p>
          <a:p>
            <a:pPr marL="1371600" lvl="2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500"/>
              <a:t>PID control to keep enclosure at a steady temperature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Procedure:</a:t>
            </a:r>
            <a:r>
              <a:rPr lang="en"/>
              <a:t> Run PID-controlled heater through varied external conditions</a:t>
            </a:r>
            <a:endParaRPr/>
          </a:p>
          <a:p>
            <a:pPr marL="914400" lvl="1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8"/>
              <a:t>Control law should maintain internal temperature</a:t>
            </a:r>
            <a:endParaRPr sz="1508"/>
          </a:p>
          <a:p>
            <a:pPr marL="914400" lvl="1" indent="-31670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500"/>
              <a:t>Heat required and external temperatures recorded as primary points of interest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Verification: </a:t>
            </a:r>
            <a:r>
              <a:rPr lang="en"/>
              <a:t>Compare with expected heat required to maintain a steady internal temperature from MATLAB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g1135a33be1a_2_29"/>
          <p:cNvSpPr txBox="1"/>
          <p:nvPr/>
        </p:nvSpPr>
        <p:spPr>
          <a:xfrm>
            <a:off x="7755600" y="921750"/>
            <a:ext cx="1159800" cy="5541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Helvetica Neue"/>
                <a:ea typeface="Helvetica Neue"/>
                <a:cs typeface="Helvetica Neue"/>
                <a:sym typeface="Helvetica Neue"/>
              </a:rPr>
              <a:t>Deadline</a:t>
            </a: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 02/21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2" name="Google Shape;1132;g1135a33be1a_2_29"/>
          <p:cNvSpPr txBox="1"/>
          <p:nvPr/>
        </p:nvSpPr>
        <p:spPr>
          <a:xfrm>
            <a:off x="7755600" y="1475850"/>
            <a:ext cx="1159800" cy="3693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Not Started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150c8c1ff4_0_0"/>
          <p:cNvSpPr txBox="1">
            <a:spLocks noGrp="1"/>
          </p:cNvSpPr>
          <p:nvPr>
            <p:ph type="title"/>
          </p:nvPr>
        </p:nvSpPr>
        <p:spPr>
          <a:xfrm>
            <a:off x="740664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1138" name="Google Shape;1138;g1150c8c1ff4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151092a584_0_22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Purchase Plan</a:t>
            </a:r>
            <a:endParaRPr/>
          </a:p>
        </p:txBody>
      </p:sp>
      <p:sp>
        <p:nvSpPr>
          <p:cNvPr id="1144" name="Google Shape;1144;g1151092a584_0_2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Products Received: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  </a:ext>
                </a:extLst>
              </a:rPr>
              <a:t> HackRF, Odyssey Computer, Enclosure, Battery, Heater, SSD. Vital components with long lead times prioritized in ordering.</a:t>
            </a:r>
            <a:endParaRPr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4"/>
                  </a:ext>
                </a:extLst>
              </a:rPr>
              <a:t>Pending Products: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 Camera, Solid State Relay, Dish Feed. Important for testing but expected to be in hand soon.</a:t>
            </a:r>
            <a:endParaRPr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6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7"/>
                </a:ext>
              </a:ex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8"/>
                  </a:ext>
                </a:extLst>
              </a:rPr>
              <a:t>Planned Purchases: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9"/>
                  </a:ext>
                </a:extLst>
              </a:rPr>
              <a:t> Wires, Screws, Connections, Rails. Mostly small components with short lead times and low priority.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Worries:</a:t>
            </a:r>
            <a:r>
              <a:rPr lang="en"/>
              <a:t> Dish Feed - Ordering issues but fits in budget</a:t>
            </a:r>
            <a:endParaRPr/>
          </a:p>
        </p:txBody>
      </p:sp>
      <p:sp>
        <p:nvSpPr>
          <p:cNvPr id="1145" name="Google Shape;1145;g1151092a584_0_2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151092a584_0_23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Cost Plan</a:t>
            </a:r>
            <a:endParaRPr/>
          </a:p>
        </p:txBody>
      </p:sp>
      <p:sp>
        <p:nvSpPr>
          <p:cNvPr id="1151" name="Google Shape;1151;g1151092a584_0_2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6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Highest estimate under $5000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Added increased margin per subteam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Reduced risks by borrowing components/ project descoping</a:t>
            </a:r>
            <a:endParaRPr sz="1600"/>
          </a:p>
        </p:txBody>
      </p:sp>
      <p:sp>
        <p:nvSpPr>
          <p:cNvPr id="1152" name="Google Shape;1152;g1151092a584_0_2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89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3" name="Google Shape;1153;g1151092a584_0_235" title="Revised Financial Budg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300" y="777300"/>
            <a:ext cx="5558399" cy="418269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g1151092a584_0_235"/>
          <p:cNvSpPr txBox="1"/>
          <p:nvPr/>
        </p:nvSpPr>
        <p:spPr>
          <a:xfrm>
            <a:off x="5350100" y="2816425"/>
            <a:ext cx="118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$5000</a:t>
            </a:r>
            <a:endParaRPr sz="2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51092a584_0_21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Project Objectives (Levels of Success)</a:t>
            </a:r>
            <a:endParaRPr/>
          </a:p>
        </p:txBody>
      </p:sp>
      <p:sp>
        <p:nvSpPr>
          <p:cNvPr id="136" name="Google Shape;136;g1151092a584_0_2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margin of </a:t>
            </a:r>
            <a:r>
              <a:rPr lang="en" b="1"/>
              <a:t>10 dB</a:t>
            </a:r>
            <a:r>
              <a:rPr lang="en"/>
              <a:t>, range of </a:t>
            </a:r>
            <a:r>
              <a:rPr lang="en" b="1"/>
              <a:t>75 km</a:t>
            </a:r>
            <a:r>
              <a:rPr lang="en"/>
              <a:t>, rate of </a:t>
            </a:r>
            <a:r>
              <a:rPr lang="en" b="1"/>
              <a:t>2 Mbps</a:t>
            </a:r>
            <a:r>
              <a:rPr lang="en"/>
              <a:t> over main RF link (within FCC regulations)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GRASS shall be modeled and simulated to operate continuously in Front Range conditions for 6 months and tested to operate for </a:t>
            </a:r>
            <a:r>
              <a:rPr lang="en" b="1"/>
              <a:t>5 days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 b="1"/>
              <a:t> b</a:t>
            </a:r>
            <a:r>
              <a:rPr lang="en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attery power system</a:t>
            </a: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will be capable of powering GRASS </a:t>
            </a:r>
            <a:r>
              <a:rPr lang="en"/>
              <a:t>for </a:t>
            </a:r>
            <a:r>
              <a:rPr lang="en" b="1"/>
              <a:t>2 days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Subsystem simulators for: </a:t>
            </a:r>
            <a:r>
              <a:rPr lang="en" b="1"/>
              <a:t>Attitude, Orbit, Electrical/Power, Command and Data Handling, and Payload.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151092a584_0_2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150c8c1ff4_0_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Structures Cost Plan</a:t>
            </a:r>
            <a:endParaRPr/>
          </a:p>
        </p:txBody>
      </p:sp>
      <p:sp>
        <p:nvSpPr>
          <p:cNvPr id="1160" name="Google Shape;1160;g1150c8c1ff4_0_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budget plan breakdown for structures</a:t>
            </a:r>
            <a:endParaRPr/>
          </a:p>
        </p:txBody>
      </p:sp>
      <p:sp>
        <p:nvSpPr>
          <p:cNvPr id="1161" name="Google Shape;1161;g1150c8c1ff4_0_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2" name="Google Shape;1162;g1150c8c1ff4_0_5"/>
          <p:cNvPicPr preferRelativeResize="0"/>
          <p:nvPr/>
        </p:nvPicPr>
        <p:blipFill rotWithShape="1">
          <a:blip r:embed="rId3">
            <a:alphaModFix/>
          </a:blip>
          <a:srcRect b="45030"/>
          <a:stretch/>
        </p:blipFill>
        <p:spPr>
          <a:xfrm>
            <a:off x="1924125" y="1555000"/>
            <a:ext cx="5295749" cy="301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150c8c1ff4_0_1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 Cost Plan</a:t>
            </a:r>
            <a:endParaRPr/>
          </a:p>
        </p:txBody>
      </p:sp>
      <p:sp>
        <p:nvSpPr>
          <p:cNvPr id="1168" name="Google Shape;1168;g1150c8c1ff4_0_12"/>
          <p:cNvSpPr txBox="1">
            <a:spLocks noGrp="1"/>
          </p:cNvSpPr>
          <p:nvPr>
            <p:ph type="body" idx="1"/>
          </p:nvPr>
        </p:nvSpPr>
        <p:spPr>
          <a:xfrm>
            <a:off x="2355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Current budget plan breakdown for RF</a:t>
            </a:r>
            <a:endParaRPr/>
          </a:p>
        </p:txBody>
      </p:sp>
      <p:sp>
        <p:nvSpPr>
          <p:cNvPr id="1169" name="Google Shape;1169;g1150c8c1ff4_0_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g1150c8c1ff4_0_12"/>
          <p:cNvPicPr preferRelativeResize="0"/>
          <p:nvPr/>
        </p:nvPicPr>
        <p:blipFill rotWithShape="1">
          <a:blip r:embed="rId3">
            <a:alphaModFix/>
          </a:blip>
          <a:srcRect b="94503"/>
          <a:stretch/>
        </p:blipFill>
        <p:spPr>
          <a:xfrm>
            <a:off x="1882150" y="1495867"/>
            <a:ext cx="5379726" cy="33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g1150c8c1ff4_0_12"/>
          <p:cNvPicPr preferRelativeResize="0"/>
          <p:nvPr/>
        </p:nvPicPr>
        <p:blipFill rotWithShape="1">
          <a:blip r:embed="rId3">
            <a:alphaModFix/>
          </a:blip>
          <a:srcRect t="54466"/>
          <a:stretch/>
        </p:blipFill>
        <p:spPr>
          <a:xfrm>
            <a:off x="1882150" y="1826875"/>
            <a:ext cx="5379726" cy="27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150c8c1ff4_0_1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Cost Plan</a:t>
            </a:r>
            <a:endParaRPr/>
          </a:p>
        </p:txBody>
      </p:sp>
      <p:sp>
        <p:nvSpPr>
          <p:cNvPr id="1177" name="Google Shape;1177;g1150c8c1ff4_0_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Current budget plan breakdown for electronics</a:t>
            </a:r>
            <a:endParaRPr/>
          </a:p>
        </p:txBody>
      </p:sp>
      <p:sp>
        <p:nvSpPr>
          <p:cNvPr id="1178" name="Google Shape;1178;g1150c8c1ff4_0_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9" name="Google Shape;1179;g1150c8c1ff4_0_18"/>
          <p:cNvPicPr preferRelativeResize="0"/>
          <p:nvPr/>
        </p:nvPicPr>
        <p:blipFill rotWithShape="1">
          <a:blip r:embed="rId3">
            <a:alphaModFix/>
          </a:blip>
          <a:srcRect b="94503"/>
          <a:stretch/>
        </p:blipFill>
        <p:spPr>
          <a:xfrm>
            <a:off x="2087850" y="1487425"/>
            <a:ext cx="4849900" cy="2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g1150c8c1ff4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7850" y="1746250"/>
            <a:ext cx="4849900" cy="28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1511f7ab1e_1_6"/>
          <p:cNvSpPr txBox="1">
            <a:spLocks noGrp="1"/>
          </p:cNvSpPr>
          <p:nvPr>
            <p:ph type="title"/>
          </p:nvPr>
        </p:nvSpPr>
        <p:spPr>
          <a:xfrm>
            <a:off x="740664" y="742950"/>
            <a:ext cx="6367800" cy="3657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Schematics</a:t>
            </a:r>
            <a:endParaRPr/>
          </a:p>
        </p:txBody>
      </p:sp>
      <p:sp>
        <p:nvSpPr>
          <p:cNvPr id="1186" name="Google Shape;1186;g11511f7ab1e_1_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1511f7ab1e_1_7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Functional Block Diagram</a:t>
            </a:r>
            <a:endParaRPr/>
          </a:p>
        </p:txBody>
      </p:sp>
      <p:sp>
        <p:nvSpPr>
          <p:cNvPr id="1192" name="Google Shape;1192;g11511f7ab1e_1_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g11511f7ab1e_1_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4" name="Google Shape;1194;g11511f7ab1e_1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00" y="925669"/>
            <a:ext cx="8855601" cy="3870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1511f7ab1e_1_9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Schematic</a:t>
            </a:r>
            <a:endParaRPr/>
          </a:p>
        </p:txBody>
      </p:sp>
      <p:sp>
        <p:nvSpPr>
          <p:cNvPr id="1200" name="Google Shape;1200;g11511f7ab1e_1_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1" name="Google Shape;1201;g11511f7ab1e_1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562" y="777300"/>
            <a:ext cx="7578888" cy="42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Google Shape;1206;g1138c1d790e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0900" y="1756662"/>
            <a:ext cx="2058500" cy="19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g1138c1d790e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150" y="3864828"/>
            <a:ext cx="1346725" cy="11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g1138c1d790e_0_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409" y="2709331"/>
            <a:ext cx="1056501" cy="69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g1138c1d790e_0_127"/>
          <p:cNvPicPr preferRelativeResize="0"/>
          <p:nvPr/>
        </p:nvPicPr>
        <p:blipFill rotWithShape="1">
          <a:blip r:embed="rId6">
            <a:alphaModFix/>
          </a:blip>
          <a:srcRect l="-16880" r="16880"/>
          <a:stretch/>
        </p:blipFill>
        <p:spPr>
          <a:xfrm rot="10800000">
            <a:off x="3597588" y="2298025"/>
            <a:ext cx="476975" cy="2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g1138c1d790e_0_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2500" y="40125"/>
            <a:ext cx="1056500" cy="12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g1138c1d790e_0_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22885" y="40027"/>
            <a:ext cx="651837" cy="127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g1138c1d790e_0_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459575" y="1489225"/>
            <a:ext cx="143675" cy="3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g1138c1d790e_0_1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6471462" y="2059938"/>
            <a:ext cx="145725" cy="3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g1138c1d790e_0_1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278675" y="1602175"/>
            <a:ext cx="1164300" cy="6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g1138c1d790e_0_127"/>
          <p:cNvPicPr preferRelativeResize="0"/>
          <p:nvPr/>
        </p:nvPicPr>
        <p:blipFill rotWithShape="1">
          <a:blip r:embed="rId11">
            <a:alphaModFix/>
          </a:blip>
          <a:srcRect l="44873" t="13626" b="16059"/>
          <a:stretch/>
        </p:blipFill>
        <p:spPr>
          <a:xfrm>
            <a:off x="8131497" y="86201"/>
            <a:ext cx="868625" cy="93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g1138c1d790e_0_1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400000">
            <a:off x="6589959" y="3860268"/>
            <a:ext cx="638750" cy="8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1138c1d790e_0_1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82025" y="4332913"/>
            <a:ext cx="651825" cy="35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g1138c1d790e_0_1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131496" y="3212650"/>
            <a:ext cx="500183" cy="5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1138c1d790e_0_1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69396" y="3236237"/>
            <a:ext cx="500183" cy="57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0" name="Google Shape;1220;g1138c1d790e_0_127"/>
          <p:cNvCxnSpPr/>
          <p:nvPr/>
        </p:nvCxnSpPr>
        <p:spPr>
          <a:xfrm flipH="1">
            <a:off x="1491884" y="3407376"/>
            <a:ext cx="670500" cy="730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1" name="Google Shape;1221;g1138c1d790e_0_127"/>
          <p:cNvCxnSpPr>
            <a:stCxn id="1209" idx="3"/>
            <a:endCxn id="1208" idx="3"/>
          </p:cNvCxnSpPr>
          <p:nvPr/>
        </p:nvCxnSpPr>
        <p:spPr>
          <a:xfrm flipH="1">
            <a:off x="2850888" y="2424600"/>
            <a:ext cx="746700" cy="633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2" name="Google Shape;1222;g1138c1d790e_0_127"/>
          <p:cNvSpPr txBox="1"/>
          <p:nvPr/>
        </p:nvSpPr>
        <p:spPr>
          <a:xfrm>
            <a:off x="1649300" y="3864825"/>
            <a:ext cx="1346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10.5 - 12V DC</a:t>
            </a:r>
            <a:endParaRPr sz="9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3" name="Google Shape;1223;g1138c1d790e_0_127"/>
          <p:cNvSpPr txBox="1"/>
          <p:nvPr/>
        </p:nvSpPr>
        <p:spPr>
          <a:xfrm>
            <a:off x="3067813" y="2810375"/>
            <a:ext cx="76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12V .15 Vpp</a:t>
            </a:r>
            <a:endParaRPr sz="9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4" name="Google Shape;1224;g1138c1d790e_0_127"/>
          <p:cNvSpPr txBox="1"/>
          <p:nvPr/>
        </p:nvSpPr>
        <p:spPr>
          <a:xfrm>
            <a:off x="244225" y="3603125"/>
            <a:ext cx="67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5" name="Google Shape;1225;g1138c1d790e_0_127"/>
          <p:cNvSpPr txBox="1"/>
          <p:nvPr/>
        </p:nvSpPr>
        <p:spPr>
          <a:xfrm>
            <a:off x="1194825" y="2479388"/>
            <a:ext cx="80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Voltage converter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26" name="Google Shape;1226;g1138c1d790e_0_127"/>
          <p:cNvCxnSpPr>
            <a:endCxn id="1210" idx="2"/>
          </p:cNvCxnSpPr>
          <p:nvPr/>
        </p:nvCxnSpPr>
        <p:spPr>
          <a:xfrm rot="10800000">
            <a:off x="2210750" y="1318025"/>
            <a:ext cx="1984500" cy="4923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7" name="Google Shape;1227;g1138c1d790e_0_127"/>
          <p:cNvSpPr txBox="1"/>
          <p:nvPr/>
        </p:nvSpPr>
        <p:spPr>
          <a:xfrm>
            <a:off x="2768463" y="1238800"/>
            <a:ext cx="105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5V PWM</a:t>
            </a:r>
            <a:endParaRPr sz="1000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28" name="Google Shape;1228;g1138c1d790e_0_127"/>
          <p:cNvCxnSpPr>
            <a:stCxn id="1211" idx="2"/>
            <a:endCxn id="1212" idx="2"/>
          </p:cNvCxnSpPr>
          <p:nvPr/>
        </p:nvCxnSpPr>
        <p:spPr>
          <a:xfrm>
            <a:off x="4248804" y="1317927"/>
            <a:ext cx="1282500" cy="1713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9" name="Google Shape;1229;g1138c1d790e_0_127"/>
          <p:cNvSpPr txBox="1"/>
          <p:nvPr/>
        </p:nvSpPr>
        <p:spPr>
          <a:xfrm>
            <a:off x="4160300" y="1586575"/>
            <a:ext cx="1056600" cy="35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Arduino Core</a:t>
            </a:r>
            <a:endParaRPr sz="11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0" name="Google Shape;1230;g1138c1d790e_0_127"/>
          <p:cNvSpPr txBox="1"/>
          <p:nvPr/>
        </p:nvSpPr>
        <p:spPr>
          <a:xfrm>
            <a:off x="4367000" y="86200"/>
            <a:ext cx="116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Camera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1" name="Google Shape;1231;g1138c1d790e_0_127"/>
          <p:cNvSpPr txBox="1"/>
          <p:nvPr/>
        </p:nvSpPr>
        <p:spPr>
          <a:xfrm>
            <a:off x="1194825" y="86200"/>
            <a:ext cx="80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Pan Tilt Servos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32" name="Google Shape;1232;g1138c1d790e_0_127"/>
          <p:cNvCxnSpPr>
            <a:stCxn id="1213" idx="2"/>
            <a:endCxn id="1214" idx="3"/>
          </p:cNvCxnSpPr>
          <p:nvPr/>
        </p:nvCxnSpPr>
        <p:spPr>
          <a:xfrm rot="10800000" flipH="1">
            <a:off x="6709550" y="1950063"/>
            <a:ext cx="569100" cy="2751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3" name="Google Shape;1233;g1138c1d790e_0_127"/>
          <p:cNvCxnSpPr>
            <a:stCxn id="1214" idx="1"/>
            <a:endCxn id="1215" idx="2"/>
          </p:cNvCxnSpPr>
          <p:nvPr/>
        </p:nvCxnSpPr>
        <p:spPr>
          <a:xfrm rot="10800000" flipH="1">
            <a:off x="8442975" y="1018600"/>
            <a:ext cx="122700" cy="931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4" name="Google Shape;1234;g1138c1d790e_0_127"/>
          <p:cNvCxnSpPr/>
          <p:nvPr/>
        </p:nvCxnSpPr>
        <p:spPr>
          <a:xfrm>
            <a:off x="5718200" y="3591825"/>
            <a:ext cx="790200" cy="1092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5" name="Google Shape;1235;g1138c1d790e_0_127"/>
          <p:cNvCxnSpPr/>
          <p:nvPr/>
        </p:nvCxnSpPr>
        <p:spPr>
          <a:xfrm>
            <a:off x="5818775" y="3534350"/>
            <a:ext cx="1350600" cy="287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6" name="Google Shape;1236;g1138c1d790e_0_127"/>
          <p:cNvSpPr txBox="1"/>
          <p:nvPr/>
        </p:nvSpPr>
        <p:spPr>
          <a:xfrm>
            <a:off x="7574475" y="53000"/>
            <a:ext cx="86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Parabolic antenna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7" name="Google Shape;1237;g1138c1d790e_0_127"/>
          <p:cNvSpPr txBox="1"/>
          <p:nvPr/>
        </p:nvSpPr>
        <p:spPr>
          <a:xfrm>
            <a:off x="7582888" y="2195450"/>
            <a:ext cx="125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Lime SDR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8" name="Google Shape;1238;g1138c1d790e_0_127"/>
          <p:cNvSpPr txBox="1"/>
          <p:nvPr/>
        </p:nvSpPr>
        <p:spPr>
          <a:xfrm>
            <a:off x="7569388" y="2888938"/>
            <a:ext cx="1350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Cellular antennas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9" name="Google Shape;1239;g1138c1d790e_0_127"/>
          <p:cNvSpPr txBox="1"/>
          <p:nvPr/>
        </p:nvSpPr>
        <p:spPr>
          <a:xfrm>
            <a:off x="8010063" y="4580575"/>
            <a:ext cx="988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GPS antenna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40" name="Google Shape;1240;g1138c1d790e_0_127"/>
          <p:cNvCxnSpPr/>
          <p:nvPr/>
        </p:nvCxnSpPr>
        <p:spPr>
          <a:xfrm rot="10800000" flipH="1">
            <a:off x="7408350" y="4372569"/>
            <a:ext cx="554700" cy="60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1" name="Google Shape;1241;g1138c1d790e_0_127"/>
          <p:cNvCxnSpPr/>
          <p:nvPr/>
        </p:nvCxnSpPr>
        <p:spPr>
          <a:xfrm rot="10800000" flipH="1">
            <a:off x="7325171" y="3818580"/>
            <a:ext cx="1071300" cy="478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2" name="Google Shape;1242;g1138c1d790e_0_127"/>
          <p:cNvCxnSpPr>
            <a:stCxn id="1219" idx="2"/>
            <a:endCxn id="1219" idx="2"/>
          </p:cNvCxnSpPr>
          <p:nvPr/>
        </p:nvCxnSpPr>
        <p:spPr>
          <a:xfrm>
            <a:off x="7819487" y="380631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3" name="Google Shape;1243;g1138c1d790e_0_127"/>
          <p:cNvCxnSpPr>
            <a:endCxn id="1219" idx="2"/>
          </p:cNvCxnSpPr>
          <p:nvPr/>
        </p:nvCxnSpPr>
        <p:spPr>
          <a:xfrm rot="10800000" flipH="1">
            <a:off x="7278587" y="3806312"/>
            <a:ext cx="540900" cy="334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4" name="Google Shape;1244;g1138c1d790e_0_127"/>
          <p:cNvSpPr txBox="1"/>
          <p:nvPr/>
        </p:nvSpPr>
        <p:spPr>
          <a:xfrm>
            <a:off x="5818775" y="3603125"/>
            <a:ext cx="4770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M.2 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5" name="Google Shape;1245;g1138c1d790e_0_127"/>
          <p:cNvSpPr txBox="1"/>
          <p:nvPr/>
        </p:nvSpPr>
        <p:spPr>
          <a:xfrm>
            <a:off x="6235975" y="4508375"/>
            <a:ext cx="134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Cellular modem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6" name="Google Shape;1246;g1138c1d790e_0_127"/>
          <p:cNvSpPr txBox="1"/>
          <p:nvPr/>
        </p:nvSpPr>
        <p:spPr>
          <a:xfrm>
            <a:off x="3782325" y="3531275"/>
            <a:ext cx="125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Odyssey Computer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7" name="Google Shape;1247;g1138c1d790e_0_127"/>
          <p:cNvSpPr txBox="1"/>
          <p:nvPr/>
        </p:nvSpPr>
        <p:spPr>
          <a:xfrm>
            <a:off x="2370600" y="4798675"/>
            <a:ext cx="7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48" name="Google Shape;1248;g1138c1d790e_0_1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1205" y="968345"/>
            <a:ext cx="704100" cy="4507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g1138c1d790e_0_127"/>
          <p:cNvCxnSpPr>
            <a:stCxn id="1229" idx="2"/>
            <a:endCxn id="1248" idx="2"/>
          </p:cNvCxnSpPr>
          <p:nvPr/>
        </p:nvCxnSpPr>
        <p:spPr>
          <a:xfrm rot="10800000">
            <a:off x="703400" y="1419175"/>
            <a:ext cx="3985200" cy="52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0" name="Google Shape;1250;g1138c1d790e_0_127"/>
          <p:cNvSpPr txBox="1"/>
          <p:nvPr/>
        </p:nvSpPr>
        <p:spPr>
          <a:xfrm>
            <a:off x="141175" y="545600"/>
            <a:ext cx="80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Temp Sensor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1" name="Google Shape;1251;g1138c1d790e_0_127"/>
          <p:cNvSpPr txBox="1"/>
          <p:nvPr/>
        </p:nvSpPr>
        <p:spPr>
          <a:xfrm>
            <a:off x="1682450" y="1594225"/>
            <a:ext cx="105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I2C</a:t>
            </a:r>
            <a:endParaRPr sz="10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2" name="Google Shape;1252;g1138c1d790e_0_127"/>
          <p:cNvSpPr txBox="1"/>
          <p:nvPr/>
        </p:nvSpPr>
        <p:spPr>
          <a:xfrm>
            <a:off x="4643775" y="1024338"/>
            <a:ext cx="80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USB 2.0</a:t>
            </a:r>
            <a:endParaRPr sz="1000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3" name="Google Shape;1253;g1138c1d790e_0_127"/>
          <p:cNvSpPr txBox="1"/>
          <p:nvPr/>
        </p:nvSpPr>
        <p:spPr>
          <a:xfrm>
            <a:off x="6638138" y="1703800"/>
            <a:ext cx="50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USB 3.0</a:t>
            </a:r>
            <a:endParaRPr sz="1000">
              <a:solidFill>
                <a:srgbClr val="99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54" name="Google Shape;1254;g1138c1d790e_0_127"/>
          <p:cNvGrpSpPr/>
          <p:nvPr/>
        </p:nvGrpSpPr>
        <p:grpSpPr>
          <a:xfrm>
            <a:off x="5654700" y="164525"/>
            <a:ext cx="1670950" cy="941200"/>
            <a:chOff x="5654700" y="164525"/>
            <a:chExt cx="1670950" cy="941200"/>
          </a:xfrm>
        </p:grpSpPr>
        <p:sp>
          <p:nvSpPr>
            <p:cNvPr id="1255" name="Google Shape;1255;g1138c1d790e_0_127"/>
            <p:cNvSpPr/>
            <p:nvPr/>
          </p:nvSpPr>
          <p:spPr>
            <a:xfrm>
              <a:off x="5654700" y="173325"/>
              <a:ext cx="1623900" cy="932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6" name="Google Shape;1256;g1138c1d790e_0_127"/>
            <p:cNvCxnSpPr/>
            <p:nvPr/>
          </p:nvCxnSpPr>
          <p:spPr>
            <a:xfrm>
              <a:off x="5742625" y="349175"/>
              <a:ext cx="3894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g1138c1d790e_0_127"/>
            <p:cNvCxnSpPr/>
            <p:nvPr/>
          </p:nvCxnSpPr>
          <p:spPr>
            <a:xfrm>
              <a:off x="5758600" y="585625"/>
              <a:ext cx="389400" cy="0"/>
            </a:xfrm>
            <a:prstGeom prst="straightConnector1">
              <a:avLst/>
            </a:prstGeom>
            <a:noFill/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g1138c1d790e_0_127"/>
            <p:cNvCxnSpPr/>
            <p:nvPr/>
          </p:nvCxnSpPr>
          <p:spPr>
            <a:xfrm>
              <a:off x="5758600" y="872825"/>
              <a:ext cx="389400" cy="0"/>
            </a:xfrm>
            <a:prstGeom prst="straightConnector1">
              <a:avLst/>
            </a:prstGeom>
            <a:noFill/>
            <a:ln w="19050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59" name="Google Shape;1259;g1138c1d790e_0_127"/>
            <p:cNvSpPr txBox="1"/>
            <p:nvPr/>
          </p:nvSpPr>
          <p:spPr>
            <a:xfrm>
              <a:off x="6337150" y="164525"/>
              <a:ext cx="98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Helvetica Neue"/>
                  <a:ea typeface="Helvetica Neue"/>
                  <a:cs typeface="Helvetica Neue"/>
                  <a:sym typeface="Helvetica Neue"/>
                </a:rPr>
                <a:t>Power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0" name="Google Shape;1260;g1138c1d790e_0_127"/>
            <p:cNvSpPr txBox="1"/>
            <p:nvPr/>
          </p:nvSpPr>
          <p:spPr>
            <a:xfrm>
              <a:off x="6337138" y="400975"/>
              <a:ext cx="98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Helvetica Neue"/>
                  <a:ea typeface="Helvetica Neue"/>
                  <a:cs typeface="Helvetica Neue"/>
                  <a:sym typeface="Helvetica Neue"/>
                </a:rPr>
                <a:t>Data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1" name="Google Shape;1261;g1138c1d790e_0_127"/>
            <p:cNvSpPr txBox="1"/>
            <p:nvPr/>
          </p:nvSpPr>
          <p:spPr>
            <a:xfrm>
              <a:off x="6337138" y="688175"/>
              <a:ext cx="98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Helvetica Neue"/>
                  <a:ea typeface="Helvetica Neue"/>
                  <a:cs typeface="Helvetica Neue"/>
                  <a:sym typeface="Helvetica Neue"/>
                </a:rPr>
                <a:t>Both</a:t>
              </a:r>
              <a:endParaRPr sz="12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1511f7ab1e_1_85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Heater Control Circuit</a:t>
            </a:r>
            <a:endParaRPr/>
          </a:p>
        </p:txBody>
      </p:sp>
      <p:sp>
        <p:nvSpPr>
          <p:cNvPr id="1267" name="Google Shape;1267;g11511f7ab1e_1_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97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8" name="Google Shape;1268;g11511f7ab1e_1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425" y="876350"/>
            <a:ext cx="5375200" cy="41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1511f7ab1e_1_9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Sensor Circuits</a:t>
            </a:r>
            <a:endParaRPr/>
          </a:p>
        </p:txBody>
      </p:sp>
      <p:sp>
        <p:nvSpPr>
          <p:cNvPr id="1274" name="Google Shape;1274;g11511f7ab1e_1_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98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5" name="Google Shape;1275;g11511f7ab1e_1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450" y="777300"/>
            <a:ext cx="5852000" cy="436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11511f7ab1e_1_1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Software Interfaces</a:t>
            </a:r>
            <a:endParaRPr/>
          </a:p>
        </p:txBody>
      </p:sp>
      <p:pic>
        <p:nvPicPr>
          <p:cNvPr id="1281" name="Google Shape;1281;g11511f7ab1e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3500" y="1399150"/>
            <a:ext cx="3977000" cy="37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g11511f7ab1e_1_11"/>
          <p:cNvSpPr txBox="1"/>
          <p:nvPr/>
        </p:nvSpPr>
        <p:spPr>
          <a:xfrm>
            <a:off x="1795950" y="4252750"/>
            <a:ext cx="104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USB 2.0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8 MSPS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3" name="Google Shape;1283;g11511f7ab1e_1_11"/>
          <p:cNvSpPr txBox="1"/>
          <p:nvPr/>
        </p:nvSpPr>
        <p:spPr>
          <a:xfrm>
            <a:off x="6422150" y="2703825"/>
            <a:ext cx="1695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USB 3.1 61.44 MSPS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4" name="Google Shape;1284;g11511f7ab1e_1_11"/>
          <p:cNvSpPr txBox="1"/>
          <p:nvPr/>
        </p:nvSpPr>
        <p:spPr>
          <a:xfrm>
            <a:off x="4137800" y="3117700"/>
            <a:ext cx="1209600" cy="44640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  <a:endParaRPr sz="1700" b="1">
              <a:solidFill>
                <a:srgbClr val="FF99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5" name="Google Shape;1285;g11511f7ab1e_1_11"/>
          <p:cNvSpPr txBox="1"/>
          <p:nvPr/>
        </p:nvSpPr>
        <p:spPr>
          <a:xfrm>
            <a:off x="3019375" y="1623525"/>
            <a:ext cx="890700" cy="4002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Arduino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86" name="Google Shape;1286;g11511f7ab1e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0382" y="4178075"/>
            <a:ext cx="968023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g11511f7ab1e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1988" y="2536854"/>
            <a:ext cx="664800" cy="26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8" name="Google Shape;1288;g11511f7ab1e_1_11"/>
          <p:cNvCxnSpPr>
            <a:stCxn id="1282" idx="3"/>
            <a:endCxn id="1286" idx="2"/>
          </p:cNvCxnSpPr>
          <p:nvPr/>
        </p:nvCxnSpPr>
        <p:spPr>
          <a:xfrm>
            <a:off x="2844750" y="4560550"/>
            <a:ext cx="909600" cy="17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9" name="Google Shape;1289;g11511f7ab1e_1_11"/>
          <p:cNvCxnSpPr>
            <a:stCxn id="1286" idx="3"/>
            <a:endCxn id="1284" idx="2"/>
          </p:cNvCxnSpPr>
          <p:nvPr/>
        </p:nvCxnSpPr>
        <p:spPr>
          <a:xfrm rot="10800000" flipH="1">
            <a:off x="4238405" y="3563974"/>
            <a:ext cx="504300" cy="8142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g11511f7ab1e_1_11"/>
          <p:cNvCxnSpPr>
            <a:stCxn id="1284" idx="0"/>
            <a:endCxn id="1287" idx="2"/>
          </p:cNvCxnSpPr>
          <p:nvPr/>
        </p:nvCxnSpPr>
        <p:spPr>
          <a:xfrm rot="10800000">
            <a:off x="3754400" y="2800900"/>
            <a:ext cx="988200" cy="316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g11511f7ab1e_1_11"/>
          <p:cNvCxnSpPr>
            <a:stCxn id="1287" idx="0"/>
            <a:endCxn id="1285" idx="2"/>
          </p:cNvCxnSpPr>
          <p:nvPr/>
        </p:nvCxnSpPr>
        <p:spPr>
          <a:xfrm rot="10800000">
            <a:off x="3464588" y="2023854"/>
            <a:ext cx="289800" cy="5130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92" name="Google Shape;1292;g11511f7ab1e_1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1855" y="2080241"/>
            <a:ext cx="1278961" cy="4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3" name="Google Shape;1293;g11511f7ab1e_1_11"/>
          <p:cNvCxnSpPr>
            <a:stCxn id="1283" idx="1"/>
            <a:endCxn id="1292" idx="2"/>
          </p:cNvCxnSpPr>
          <p:nvPr/>
        </p:nvCxnSpPr>
        <p:spPr>
          <a:xfrm rot="10800000">
            <a:off x="5461250" y="2480325"/>
            <a:ext cx="960900" cy="5313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4" name="Google Shape;1294;g11511f7ab1e_1_11"/>
          <p:cNvCxnSpPr>
            <a:stCxn id="1292" idx="2"/>
            <a:endCxn id="1284" idx="3"/>
          </p:cNvCxnSpPr>
          <p:nvPr/>
        </p:nvCxnSpPr>
        <p:spPr>
          <a:xfrm flipH="1">
            <a:off x="5347336" y="2480441"/>
            <a:ext cx="114000" cy="8604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95" name="Google Shape;1295;g11511f7ab1e_1_11"/>
          <p:cNvSpPr txBox="1"/>
          <p:nvPr/>
        </p:nvSpPr>
        <p:spPr>
          <a:xfrm>
            <a:off x="287350" y="3663650"/>
            <a:ext cx="112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Camera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6" name="Google Shape;1296;g11511f7ab1e_1_11"/>
          <p:cNvSpPr txBox="1"/>
          <p:nvPr/>
        </p:nvSpPr>
        <p:spPr>
          <a:xfrm>
            <a:off x="8275600" y="2691675"/>
            <a:ext cx="5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SDR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97" name="Google Shape;1297;g11511f7ab1e_1_11"/>
          <p:cNvCxnSpPr>
            <a:endCxn id="1282" idx="1"/>
          </p:cNvCxnSpPr>
          <p:nvPr/>
        </p:nvCxnSpPr>
        <p:spPr>
          <a:xfrm>
            <a:off x="1178250" y="4080250"/>
            <a:ext cx="617700" cy="48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8" name="Google Shape;1298;g11511f7ab1e_1_11"/>
          <p:cNvCxnSpPr>
            <a:stCxn id="1296" idx="1"/>
          </p:cNvCxnSpPr>
          <p:nvPr/>
        </p:nvCxnSpPr>
        <p:spPr>
          <a:xfrm flipH="1">
            <a:off x="7830100" y="2891775"/>
            <a:ext cx="445500" cy="96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Raytheon Projec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3911</Words>
  <Application>Microsoft Office PowerPoint</Application>
  <PresentationFormat>On-screen Show (16:9)</PresentationFormat>
  <Paragraphs>814</Paragraphs>
  <Slides>99</Slides>
  <Notes>99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6" baseType="lpstr">
      <vt:lpstr>Helvetica Neue</vt:lpstr>
      <vt:lpstr>Arial</vt:lpstr>
      <vt:lpstr>Impact</vt:lpstr>
      <vt:lpstr>Times New Roman</vt:lpstr>
      <vt:lpstr>Courier New</vt:lpstr>
      <vt:lpstr>Helvetica Neue Light</vt:lpstr>
      <vt:lpstr>Raytheon Project</vt:lpstr>
      <vt:lpstr>GRASS Test Readiness Review (TRR)</vt:lpstr>
      <vt:lpstr>Presentation Outline - Example</vt:lpstr>
      <vt:lpstr>Project Overview</vt:lpstr>
      <vt:lpstr>Mission Statement and Motivation</vt:lpstr>
      <vt:lpstr>Concept of Operations - Overview</vt:lpstr>
      <vt:lpstr>Concept of Operations - RF</vt:lpstr>
      <vt:lpstr>Concept of Operations - Mounting</vt:lpstr>
      <vt:lpstr>Concept of Operations - Enclosure</vt:lpstr>
      <vt:lpstr>Primary Project Objectives (Levels of Success)</vt:lpstr>
      <vt:lpstr>Functional Block Diagram - Full System</vt:lpstr>
      <vt:lpstr>Structural Hardware Design Solution</vt:lpstr>
      <vt:lpstr>Structural Hardware Design Solution</vt:lpstr>
      <vt:lpstr>Electronics Design Solution</vt:lpstr>
      <vt:lpstr>Electronics Design Solution</vt:lpstr>
      <vt:lpstr>Electronics Design Solution</vt:lpstr>
      <vt:lpstr>Software Flowchart</vt:lpstr>
      <vt:lpstr>Docker and Software Design Solutions</vt:lpstr>
      <vt:lpstr>Container Communication</vt:lpstr>
      <vt:lpstr>Orchestration - Docker Compose</vt:lpstr>
      <vt:lpstr>Critical Project Elements (CPE)</vt:lpstr>
      <vt:lpstr>Project Update</vt:lpstr>
      <vt:lpstr>Major Hardware In Hand</vt:lpstr>
      <vt:lpstr>Update to Hardware Design</vt:lpstr>
      <vt:lpstr>Schedule</vt:lpstr>
      <vt:lpstr>Schedule - All Tasks</vt:lpstr>
      <vt:lpstr>Schedule - Software</vt:lpstr>
      <vt:lpstr>Schedule - Electronics and RF System</vt:lpstr>
      <vt:lpstr>Test Readiness</vt:lpstr>
      <vt:lpstr>Major Tests - Subsystems</vt:lpstr>
      <vt:lpstr>Major Tests - Full System</vt:lpstr>
      <vt:lpstr>RF Characterization</vt:lpstr>
      <vt:lpstr>RF Testing - General Test Setup</vt:lpstr>
      <vt:lpstr>RF Wired Testing</vt:lpstr>
      <vt:lpstr>RF Wired Test Results</vt:lpstr>
      <vt:lpstr>Comparison to Expected Power</vt:lpstr>
      <vt:lpstr>RF Wireless Testing</vt:lpstr>
      <vt:lpstr>Short Range Test - Characterization</vt:lpstr>
      <vt:lpstr>Long Range Test - Characterization</vt:lpstr>
      <vt:lpstr>Power System Characterization</vt:lpstr>
      <vt:lpstr>Battery Test  - General Test Setup</vt:lpstr>
      <vt:lpstr>Electronics Characterization - Battery</vt:lpstr>
      <vt:lpstr>Power Draw Test  - General Test Setup</vt:lpstr>
      <vt:lpstr>Systems-Level Testing</vt:lpstr>
      <vt:lpstr>Overall Systems Test Plan</vt:lpstr>
      <vt:lpstr>Integrated Systems Bench Test</vt:lpstr>
      <vt:lpstr>Integrated Systems Local and Field Tests</vt:lpstr>
      <vt:lpstr>Budget</vt:lpstr>
      <vt:lpstr>Cost Plan</vt:lpstr>
      <vt:lpstr>Purchase Plan/Status</vt:lpstr>
      <vt:lpstr>Acknowledgements</vt:lpstr>
      <vt:lpstr>Questions?</vt:lpstr>
      <vt:lpstr>Backup Slides</vt:lpstr>
      <vt:lpstr>Table of Contents</vt:lpstr>
      <vt:lpstr>Project Information</vt:lpstr>
      <vt:lpstr>Levels of Success - More Detail</vt:lpstr>
      <vt:lpstr>Schedule - Full Project</vt:lpstr>
      <vt:lpstr>Schedule - Manufacturing</vt:lpstr>
      <vt:lpstr>Schedule - Testing</vt:lpstr>
      <vt:lpstr>Software Diagrams</vt:lpstr>
      <vt:lpstr>Software Block Diagram: Design Requirements</vt:lpstr>
      <vt:lpstr>Software Block Diagram: Design Requirements</vt:lpstr>
      <vt:lpstr>Software Flowchart</vt:lpstr>
      <vt:lpstr>Software Flowchart</vt:lpstr>
      <vt:lpstr>Software Flowchart</vt:lpstr>
      <vt:lpstr>Software Flowchart</vt:lpstr>
      <vt:lpstr>Testing</vt:lpstr>
      <vt:lpstr>Test Plan - Reminder of Tests </vt:lpstr>
      <vt:lpstr>Master Test List</vt:lpstr>
      <vt:lpstr>RF Characterization</vt:lpstr>
      <vt:lpstr>Graphs for each Wired RF Run - HackRF One</vt:lpstr>
      <vt:lpstr>Graphs for each Wired RF Run - LimeSDR</vt:lpstr>
      <vt:lpstr>RF Model  - Lime Sweep and Received Power vs Distance</vt:lpstr>
      <vt:lpstr>LimeSDR Researched Results</vt:lpstr>
      <vt:lpstr>Software Testing</vt:lpstr>
      <vt:lpstr>Unit Testing</vt:lpstr>
      <vt:lpstr>Integration Testing</vt:lpstr>
      <vt:lpstr>Thermal Characterization</vt:lpstr>
      <vt:lpstr>Thermal Model: MATLAB 3D Steady State</vt:lpstr>
      <vt:lpstr>Thermal Model Plots</vt:lpstr>
      <vt:lpstr>MATLAB Thermal Model</vt:lpstr>
      <vt:lpstr>MATLAB Thermal Model - Cont.</vt:lpstr>
      <vt:lpstr>MATLAB Thermal Model - Cont.</vt:lpstr>
      <vt:lpstr>SolidWorks Thermal Simulation</vt:lpstr>
      <vt:lpstr>Thermal Characterization Tests</vt:lpstr>
      <vt:lpstr>Thermal Characterization Test - Controlled Environment</vt:lpstr>
      <vt:lpstr>Thermal Characterization Test - Outdoors</vt:lpstr>
      <vt:lpstr>Budget</vt:lpstr>
      <vt:lpstr>Purchase Plan</vt:lpstr>
      <vt:lpstr>Cost Plan</vt:lpstr>
      <vt:lpstr>Structures Cost Plan</vt:lpstr>
      <vt:lpstr>RF Cost Plan</vt:lpstr>
      <vt:lpstr>Electronics Cost Plan</vt:lpstr>
      <vt:lpstr>Electronics Schematics</vt:lpstr>
      <vt:lpstr>Electronics Functional Block Diagram</vt:lpstr>
      <vt:lpstr>Overview Schematic</vt:lpstr>
      <vt:lpstr>PowerPoint Presentation</vt:lpstr>
      <vt:lpstr>Heater Control Circuit</vt:lpstr>
      <vt:lpstr>Temperature Sensor Circuits</vt:lpstr>
      <vt:lpstr>Hardware Software Interfaces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 Test Readiness Review (TRR)</dc:title>
  <dc:creator>Carter Mak</dc:creator>
  <cp:lastModifiedBy>Carter Mak</cp:lastModifiedBy>
  <cp:revision>1</cp:revision>
  <dcterms:modified xsi:type="dcterms:W3CDTF">2022-02-14T16:49:01Z</dcterms:modified>
</cp:coreProperties>
</file>